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4"/>
  </p:notesMasterIdLst>
  <p:handoutMasterIdLst>
    <p:handoutMasterId r:id="rId155"/>
  </p:handoutMasterIdLst>
  <p:sldIdLst>
    <p:sldId id="301" r:id="rId2"/>
    <p:sldId id="532" r:id="rId3"/>
    <p:sldId id="302" r:id="rId4"/>
    <p:sldId id="607" r:id="rId5"/>
    <p:sldId id="608" r:id="rId6"/>
    <p:sldId id="588" r:id="rId7"/>
    <p:sldId id="589" r:id="rId8"/>
    <p:sldId id="590" r:id="rId9"/>
    <p:sldId id="591" r:id="rId10"/>
    <p:sldId id="598" r:id="rId11"/>
    <p:sldId id="692" r:id="rId12"/>
    <p:sldId id="599" r:id="rId13"/>
    <p:sldId id="597" r:id="rId14"/>
    <p:sldId id="693" r:id="rId15"/>
    <p:sldId id="600" r:id="rId16"/>
    <p:sldId id="635" r:id="rId17"/>
    <p:sldId id="592" r:id="rId18"/>
    <p:sldId id="637" r:id="rId19"/>
    <p:sldId id="618" r:id="rId20"/>
    <p:sldId id="561" r:id="rId21"/>
    <p:sldId id="323" r:id="rId22"/>
    <p:sldId id="546" r:id="rId23"/>
    <p:sldId id="416" r:id="rId24"/>
    <p:sldId id="417" r:id="rId25"/>
    <p:sldId id="562" r:id="rId26"/>
    <p:sldId id="578" r:id="rId27"/>
    <p:sldId id="579" r:id="rId28"/>
    <p:sldId id="610" r:id="rId29"/>
    <p:sldId id="611" r:id="rId30"/>
    <p:sldId id="612" r:id="rId31"/>
    <p:sldId id="613" r:id="rId32"/>
    <p:sldId id="614" r:id="rId33"/>
    <p:sldId id="672" r:id="rId34"/>
    <p:sldId id="615" r:id="rId35"/>
    <p:sldId id="616" r:id="rId36"/>
    <p:sldId id="619" r:id="rId37"/>
    <p:sldId id="583" r:id="rId38"/>
    <p:sldId id="640" r:id="rId39"/>
    <p:sldId id="646" r:id="rId40"/>
    <p:sldId id="609" r:id="rId41"/>
    <p:sldId id="536" r:id="rId42"/>
    <p:sldId id="643" r:id="rId43"/>
    <p:sldId id="549" r:id="rId44"/>
    <p:sldId id="642" r:id="rId45"/>
    <p:sldId id="551" r:id="rId46"/>
    <p:sldId id="644" r:id="rId47"/>
    <p:sldId id="645" r:id="rId48"/>
    <p:sldId id="669" r:id="rId49"/>
    <p:sldId id="670" r:id="rId50"/>
    <p:sldId id="658" r:id="rId51"/>
    <p:sldId id="659" r:id="rId52"/>
    <p:sldId id="540" r:id="rId53"/>
    <p:sldId id="542" r:id="rId54"/>
    <p:sldId id="622" r:id="rId55"/>
    <p:sldId id="439" r:id="rId56"/>
    <p:sldId id="647" r:id="rId57"/>
    <p:sldId id="617" r:id="rId58"/>
    <p:sldId id="649" r:id="rId59"/>
    <p:sldId id="650" r:id="rId60"/>
    <p:sldId id="586" r:id="rId61"/>
    <p:sldId id="585" r:id="rId62"/>
    <p:sldId id="577" r:id="rId63"/>
    <p:sldId id="671" r:id="rId64"/>
    <p:sldId id="541" r:id="rId65"/>
    <p:sldId id="634" r:id="rId66"/>
    <p:sldId id="564" r:id="rId67"/>
    <p:sldId id="508" r:id="rId68"/>
    <p:sldId id="509" r:id="rId69"/>
    <p:sldId id="510" r:id="rId70"/>
    <p:sldId id="511" r:id="rId71"/>
    <p:sldId id="690" r:id="rId72"/>
    <p:sldId id="651" r:id="rId73"/>
    <p:sldId id="656" r:id="rId74"/>
    <p:sldId id="657" r:id="rId75"/>
    <p:sldId id="655" r:id="rId76"/>
    <p:sldId id="660" r:id="rId77"/>
    <p:sldId id="654" r:id="rId78"/>
    <p:sldId id="698" r:id="rId79"/>
    <p:sldId id="699" r:id="rId80"/>
    <p:sldId id="673" r:id="rId81"/>
    <p:sldId id="663" r:id="rId82"/>
    <p:sldId id="694" r:id="rId83"/>
    <p:sldId id="695" r:id="rId84"/>
    <p:sldId id="696" r:id="rId85"/>
    <p:sldId id="697" r:id="rId86"/>
    <p:sldId id="661" r:id="rId87"/>
    <p:sldId id="678" r:id="rId88"/>
    <p:sldId id="512" r:id="rId89"/>
    <p:sldId id="679" r:id="rId90"/>
    <p:sldId id="514" r:id="rId91"/>
    <p:sldId id="558" r:id="rId92"/>
    <p:sldId id="555" r:id="rId93"/>
    <p:sldId id="623" r:id="rId94"/>
    <p:sldId id="557" r:id="rId95"/>
    <p:sldId id="625" r:id="rId96"/>
    <p:sldId id="626" r:id="rId97"/>
    <p:sldId id="624" r:id="rId98"/>
    <p:sldId id="556" r:id="rId99"/>
    <p:sldId id="628" r:id="rId100"/>
    <p:sldId id="629" r:id="rId101"/>
    <p:sldId id="630" r:id="rId102"/>
    <p:sldId id="631" r:id="rId103"/>
    <p:sldId id="632" r:id="rId104"/>
    <p:sldId id="633" r:id="rId105"/>
    <p:sldId id="566" r:id="rId106"/>
    <p:sldId id="447" r:id="rId107"/>
    <p:sldId id="448" r:id="rId108"/>
    <p:sldId id="449" r:id="rId109"/>
    <p:sldId id="450" r:id="rId110"/>
    <p:sldId id="451" r:id="rId111"/>
    <p:sldId id="576" r:id="rId112"/>
    <p:sldId id="452" r:id="rId113"/>
    <p:sldId id="277" r:id="rId114"/>
    <p:sldId id="683" r:id="rId115"/>
    <p:sldId id="684" r:id="rId116"/>
    <p:sldId id="685" r:id="rId117"/>
    <p:sldId id="680" r:id="rId118"/>
    <p:sldId id="453" r:id="rId119"/>
    <p:sldId id="333" r:id="rId120"/>
    <p:sldId id="681" r:id="rId121"/>
    <p:sldId id="648" r:id="rId122"/>
    <p:sldId id="606" r:id="rId123"/>
    <p:sldId id="601" r:id="rId124"/>
    <p:sldId id="602" r:id="rId125"/>
    <p:sldId id="603" r:id="rId126"/>
    <p:sldId id="604" r:id="rId127"/>
    <p:sldId id="593" r:id="rId128"/>
    <p:sldId id="594" r:id="rId129"/>
    <p:sldId id="595" r:id="rId130"/>
    <p:sldId id="596" r:id="rId131"/>
    <p:sldId id="454" r:id="rId132"/>
    <p:sldId id="332" r:id="rId133"/>
    <p:sldId id="682" r:id="rId134"/>
    <p:sldId id="689" r:id="rId135"/>
    <p:sldId id="688" r:id="rId136"/>
    <p:sldId id="686" r:id="rId137"/>
    <p:sldId id="691" r:id="rId138"/>
    <p:sldId id="687" r:id="rId139"/>
    <p:sldId id="406" r:id="rId140"/>
    <p:sldId id="587" r:id="rId141"/>
    <p:sldId id="521" r:id="rId142"/>
    <p:sldId id="523" r:id="rId143"/>
    <p:sldId id="568" r:id="rId144"/>
    <p:sldId id="524" r:id="rId145"/>
    <p:sldId id="525" r:id="rId146"/>
    <p:sldId id="526" r:id="rId147"/>
    <p:sldId id="527" r:id="rId148"/>
    <p:sldId id="528" r:id="rId149"/>
    <p:sldId id="529" r:id="rId150"/>
    <p:sldId id="530" r:id="rId151"/>
    <p:sldId id="531" r:id="rId152"/>
    <p:sldId id="605" r:id="rId153"/>
  </p:sldIdLst>
  <p:sldSz cx="9144000" cy="6858000" type="screen4x3"/>
  <p:notesSz cx="6794500" cy="9906000"/>
  <p:defaultTextStyle>
    <a:defPPr>
      <a:defRPr lang="es-E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autoAdjust="0"/>
    <p:restoredTop sz="99531" autoAdjust="0"/>
  </p:normalViewPr>
  <p:slideViewPr>
    <p:cSldViewPr>
      <p:cViewPr>
        <p:scale>
          <a:sx n="70" d="100"/>
          <a:sy n="70" d="100"/>
        </p:scale>
        <p:origin x="1483" y="51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30" d="100"/>
        <a:sy n="130" d="100"/>
      </p:scale>
      <p:origin x="0" y="0"/>
    </p:cViewPr>
  </p:sorterViewPr>
  <p:notesViewPr>
    <p:cSldViewPr>
      <p:cViewPr varScale="1">
        <p:scale>
          <a:sx n="66" d="100"/>
          <a:sy n="66" d="100"/>
        </p:scale>
        <p:origin x="2362" y="72"/>
      </p:cViewPr>
      <p:guideLst>
        <p:guide orient="horz" pos="3120"/>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notesMaster" Target="notesMasters/notesMaster1.xml"/><Relationship Id="rId159"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handoutMaster" Target="handoutMasters/handout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6418" name="Rectangle 1026"/>
          <p:cNvSpPr>
            <a:spLocks noGrp="1" noChangeArrowheads="1"/>
          </p:cNvSpPr>
          <p:nvPr>
            <p:ph type="hdr" sz="quarter"/>
          </p:nvPr>
        </p:nvSpPr>
        <p:spPr bwMode="auto">
          <a:xfrm>
            <a:off x="0" y="0"/>
            <a:ext cx="2945556" cy="4962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ES"/>
          </a:p>
        </p:txBody>
      </p:sp>
      <p:sp>
        <p:nvSpPr>
          <p:cNvPr id="316419" name="Rectangle 1027"/>
          <p:cNvSpPr>
            <a:spLocks noGrp="1" noChangeArrowheads="1"/>
          </p:cNvSpPr>
          <p:nvPr>
            <p:ph type="dt" sz="quarter" idx="1"/>
          </p:nvPr>
        </p:nvSpPr>
        <p:spPr bwMode="auto">
          <a:xfrm>
            <a:off x="3848944" y="0"/>
            <a:ext cx="2945556" cy="4962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s-ES"/>
          </a:p>
        </p:txBody>
      </p:sp>
      <p:sp>
        <p:nvSpPr>
          <p:cNvPr id="316420" name="Rectangle 1028"/>
          <p:cNvSpPr>
            <a:spLocks noGrp="1" noChangeArrowheads="1"/>
          </p:cNvSpPr>
          <p:nvPr>
            <p:ph type="ftr" sz="quarter" idx="2"/>
          </p:nvPr>
        </p:nvSpPr>
        <p:spPr bwMode="auto">
          <a:xfrm>
            <a:off x="0" y="9409750"/>
            <a:ext cx="2945556" cy="4962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
          </a:p>
        </p:txBody>
      </p:sp>
      <p:sp>
        <p:nvSpPr>
          <p:cNvPr id="316421" name="Rectangle 1029"/>
          <p:cNvSpPr>
            <a:spLocks noGrp="1" noChangeArrowheads="1"/>
          </p:cNvSpPr>
          <p:nvPr>
            <p:ph type="sldNum" sz="quarter" idx="3"/>
          </p:nvPr>
        </p:nvSpPr>
        <p:spPr bwMode="auto">
          <a:xfrm>
            <a:off x="3848944" y="9409750"/>
            <a:ext cx="2945556" cy="4962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562C97D-8A26-42B2-825C-D518EE6A7BF2}" type="slidenum">
              <a:rPr lang="es-ES"/>
              <a:pPr>
                <a:defRPr/>
              </a:pPr>
              <a:t>‹Nº›</a:t>
            </a:fld>
            <a:endParaRPr lang="es-ES"/>
          </a:p>
        </p:txBody>
      </p:sp>
    </p:spTree>
    <p:extLst>
      <p:ext uri="{BB962C8B-B14F-4D97-AF65-F5344CB8AC3E}">
        <p14:creationId xmlns:p14="http://schemas.microsoft.com/office/powerpoint/2010/main" val="3200269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45556" cy="4962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es-ES"/>
              <a:t>El Nivel de Transporte en Internet</a:t>
            </a:r>
          </a:p>
        </p:txBody>
      </p:sp>
      <p:sp>
        <p:nvSpPr>
          <p:cNvPr id="54275" name="Rectangle 3"/>
          <p:cNvSpPr>
            <a:spLocks noGrp="1" noChangeArrowheads="1"/>
          </p:cNvSpPr>
          <p:nvPr>
            <p:ph type="dt" idx="1"/>
          </p:nvPr>
        </p:nvSpPr>
        <p:spPr bwMode="auto">
          <a:xfrm>
            <a:off x="3848944" y="0"/>
            <a:ext cx="2945556" cy="4962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s-ES"/>
          </a:p>
        </p:txBody>
      </p:sp>
      <p:sp>
        <p:nvSpPr>
          <p:cNvPr id="131076" name="Rectangle 4"/>
          <p:cNvSpPr>
            <a:spLocks noGrp="1" noRot="1" noChangeAspect="1" noChangeArrowheads="1" noTextEdit="1"/>
          </p:cNvSpPr>
          <p:nvPr>
            <p:ph type="sldImg" idx="2"/>
          </p:nvPr>
        </p:nvSpPr>
        <p:spPr bwMode="auto">
          <a:xfrm>
            <a:off x="566738" y="490538"/>
            <a:ext cx="5661025" cy="4244975"/>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505770" y="4964099"/>
            <a:ext cx="5803636" cy="44630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54278" name="Rectangle 6"/>
          <p:cNvSpPr>
            <a:spLocks noGrp="1" noChangeArrowheads="1"/>
          </p:cNvSpPr>
          <p:nvPr>
            <p:ph type="ftr" sz="quarter" idx="4"/>
          </p:nvPr>
        </p:nvSpPr>
        <p:spPr bwMode="auto">
          <a:xfrm>
            <a:off x="0" y="9409750"/>
            <a:ext cx="2945556" cy="4962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es-ES"/>
              <a:t>Redes</a:t>
            </a:r>
          </a:p>
        </p:txBody>
      </p:sp>
      <p:sp>
        <p:nvSpPr>
          <p:cNvPr id="54279" name="Rectangle 7"/>
          <p:cNvSpPr>
            <a:spLocks noGrp="1" noChangeArrowheads="1"/>
          </p:cNvSpPr>
          <p:nvPr>
            <p:ph type="sldNum" sz="quarter" idx="5"/>
          </p:nvPr>
        </p:nvSpPr>
        <p:spPr bwMode="auto">
          <a:xfrm>
            <a:off x="3848944" y="9409750"/>
            <a:ext cx="2945556" cy="4962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r>
              <a:rPr lang="es-ES"/>
              <a:t>5-</a:t>
            </a:r>
            <a:fld id="{83AE6595-794E-4083-8335-A3E06C80B715}" type="slidenum">
              <a:rPr lang="es-ES"/>
              <a:pPr>
                <a:defRPr/>
              </a:pPr>
              <a:t>‹Nº›</a:t>
            </a:fld>
            <a:endParaRPr lang="es-ES"/>
          </a:p>
        </p:txBody>
      </p:sp>
    </p:spTree>
    <p:extLst>
      <p:ext uri="{BB962C8B-B14F-4D97-AF65-F5344CB8AC3E}">
        <p14:creationId xmlns:p14="http://schemas.microsoft.com/office/powerpoint/2010/main" val="1760750067"/>
      </p:ext>
    </p:extLst>
  </p:cSld>
  <p:clrMap bg1="lt1" tx1="dk1" bg2="lt2" tx2="dk2" accent1="accent1" accent2="accent2" accent3="accent3" accent4="accent4" accent5="accent5" accent6="accent6" hlink="hlink" folHlink="folHlink"/>
  <p:hf dt="0"/>
  <p:notesStyle>
    <a:lvl1pPr algn="just"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just"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just"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just"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just"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a:noFill/>
        </p:spPr>
        <p:txBody>
          <a:bodyPr/>
          <a:lstStyle/>
          <a:p>
            <a:r>
              <a:rPr lang="es-ES" smtClean="0"/>
              <a:t>El Nivel de Transporte en Internet</a:t>
            </a:r>
          </a:p>
        </p:txBody>
      </p:sp>
      <p:sp>
        <p:nvSpPr>
          <p:cNvPr id="132099" name="Rectangle 6"/>
          <p:cNvSpPr>
            <a:spLocks noGrp="1" noChangeArrowheads="1"/>
          </p:cNvSpPr>
          <p:nvPr>
            <p:ph type="ftr" sz="quarter" idx="4"/>
          </p:nvPr>
        </p:nvSpPr>
        <p:spPr>
          <a:noFill/>
        </p:spPr>
        <p:txBody>
          <a:bodyPr/>
          <a:lstStyle/>
          <a:p>
            <a:r>
              <a:rPr lang="es-ES" smtClean="0"/>
              <a:t>Redes</a:t>
            </a:r>
          </a:p>
        </p:txBody>
      </p:sp>
      <p:sp>
        <p:nvSpPr>
          <p:cNvPr id="132100" name="Rectangle 7"/>
          <p:cNvSpPr>
            <a:spLocks noGrp="1" noChangeArrowheads="1"/>
          </p:cNvSpPr>
          <p:nvPr>
            <p:ph type="sldNum" sz="quarter" idx="5"/>
          </p:nvPr>
        </p:nvSpPr>
        <p:spPr>
          <a:noFill/>
        </p:spPr>
        <p:txBody>
          <a:bodyPr/>
          <a:lstStyle/>
          <a:p>
            <a:r>
              <a:rPr lang="es-ES" smtClean="0"/>
              <a:t>5-</a:t>
            </a:r>
            <a:fld id="{6F3E468D-01AC-4ADB-926B-2C8F98854DB1}" type="slidenum">
              <a:rPr lang="es-ES" smtClean="0"/>
              <a:pPr/>
              <a:t>1</a:t>
            </a:fld>
            <a:endParaRPr lang="es-ES" smtClean="0"/>
          </a:p>
        </p:txBody>
      </p:sp>
      <p:sp>
        <p:nvSpPr>
          <p:cNvPr id="132101" name="Rectangle 2"/>
          <p:cNvSpPr>
            <a:spLocks noGrp="1" noRot="1" noChangeAspect="1" noChangeArrowheads="1" noTextEdit="1"/>
          </p:cNvSpPr>
          <p:nvPr>
            <p:ph type="sldImg"/>
          </p:nvPr>
        </p:nvSpPr>
        <p:spPr>
          <a:xfrm>
            <a:off x="566738" y="490538"/>
            <a:ext cx="5661025" cy="4244975"/>
          </a:xfrm>
          <a:ln/>
        </p:spPr>
      </p:sp>
      <p:sp>
        <p:nvSpPr>
          <p:cNvPr id="13210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776804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a:noFill/>
        </p:spPr>
        <p:txBody>
          <a:bodyPr/>
          <a:lstStyle/>
          <a:p>
            <a:r>
              <a:rPr lang="es-ES" smtClean="0"/>
              <a:t>El Nivel de Transporte en Internet</a:t>
            </a:r>
          </a:p>
        </p:txBody>
      </p:sp>
      <p:sp>
        <p:nvSpPr>
          <p:cNvPr id="141315" name="Rectangle 6"/>
          <p:cNvSpPr>
            <a:spLocks noGrp="1" noChangeArrowheads="1"/>
          </p:cNvSpPr>
          <p:nvPr>
            <p:ph type="ftr" sz="quarter" idx="4"/>
          </p:nvPr>
        </p:nvSpPr>
        <p:spPr>
          <a:noFill/>
        </p:spPr>
        <p:txBody>
          <a:bodyPr/>
          <a:lstStyle/>
          <a:p>
            <a:r>
              <a:rPr lang="es-ES" smtClean="0"/>
              <a:t>Redes</a:t>
            </a:r>
          </a:p>
        </p:txBody>
      </p:sp>
      <p:sp>
        <p:nvSpPr>
          <p:cNvPr id="141316" name="Rectangle 7"/>
          <p:cNvSpPr>
            <a:spLocks noGrp="1" noChangeArrowheads="1"/>
          </p:cNvSpPr>
          <p:nvPr>
            <p:ph type="sldNum" sz="quarter" idx="5"/>
          </p:nvPr>
        </p:nvSpPr>
        <p:spPr>
          <a:noFill/>
        </p:spPr>
        <p:txBody>
          <a:bodyPr/>
          <a:lstStyle/>
          <a:p>
            <a:r>
              <a:rPr lang="es-ES" smtClean="0"/>
              <a:t>5-</a:t>
            </a:r>
            <a:fld id="{06D14E65-38E7-4896-98B8-71DC368830E7}" type="slidenum">
              <a:rPr lang="es-ES" smtClean="0"/>
              <a:pPr/>
              <a:t>10</a:t>
            </a:fld>
            <a:endParaRPr lang="es-ES" smtClean="0"/>
          </a:p>
        </p:txBody>
      </p:sp>
      <p:sp>
        <p:nvSpPr>
          <p:cNvPr id="141317" name="Rectangle 2"/>
          <p:cNvSpPr>
            <a:spLocks noGrp="1" noRot="1" noChangeAspect="1" noChangeArrowheads="1" noTextEdit="1"/>
          </p:cNvSpPr>
          <p:nvPr>
            <p:ph type="sldImg"/>
          </p:nvPr>
        </p:nvSpPr>
        <p:spPr>
          <a:xfrm>
            <a:off x="566738" y="490538"/>
            <a:ext cx="5661025" cy="4244975"/>
          </a:xfrm>
          <a:ln/>
        </p:spPr>
      </p:sp>
      <p:sp>
        <p:nvSpPr>
          <p:cNvPr id="14131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3122677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hdr" sz="quarter"/>
          </p:nvPr>
        </p:nvSpPr>
        <p:spPr>
          <a:noFill/>
        </p:spPr>
        <p:txBody>
          <a:bodyPr/>
          <a:lstStyle/>
          <a:p>
            <a:r>
              <a:rPr lang="es-ES" smtClean="0"/>
              <a:t>El Nivel de Transporte en Internet</a:t>
            </a:r>
          </a:p>
        </p:txBody>
      </p:sp>
      <p:sp>
        <p:nvSpPr>
          <p:cNvPr id="211971" name="Rectangle 6"/>
          <p:cNvSpPr>
            <a:spLocks noGrp="1" noChangeArrowheads="1"/>
          </p:cNvSpPr>
          <p:nvPr>
            <p:ph type="ftr" sz="quarter" idx="4"/>
          </p:nvPr>
        </p:nvSpPr>
        <p:spPr>
          <a:noFill/>
        </p:spPr>
        <p:txBody>
          <a:bodyPr/>
          <a:lstStyle/>
          <a:p>
            <a:r>
              <a:rPr lang="es-ES" smtClean="0"/>
              <a:t>Redes</a:t>
            </a:r>
          </a:p>
        </p:txBody>
      </p:sp>
      <p:sp>
        <p:nvSpPr>
          <p:cNvPr id="211972" name="Rectangle 7"/>
          <p:cNvSpPr>
            <a:spLocks noGrp="1" noChangeArrowheads="1"/>
          </p:cNvSpPr>
          <p:nvPr>
            <p:ph type="sldNum" sz="quarter" idx="5"/>
          </p:nvPr>
        </p:nvSpPr>
        <p:spPr>
          <a:noFill/>
        </p:spPr>
        <p:txBody>
          <a:bodyPr/>
          <a:lstStyle/>
          <a:p>
            <a:r>
              <a:rPr lang="es-ES" smtClean="0"/>
              <a:t>5-</a:t>
            </a:r>
            <a:fld id="{3716E35D-15B7-4E89-97B0-B3A1C6D8A528}" type="slidenum">
              <a:rPr lang="es-ES" smtClean="0"/>
              <a:pPr/>
              <a:t>102</a:t>
            </a:fld>
            <a:endParaRPr lang="es-ES" smtClean="0"/>
          </a:p>
        </p:txBody>
      </p:sp>
      <p:sp>
        <p:nvSpPr>
          <p:cNvPr id="211973" name="Rectangle 2"/>
          <p:cNvSpPr>
            <a:spLocks noGrp="1" noRot="1" noChangeAspect="1" noChangeArrowheads="1" noTextEdit="1"/>
          </p:cNvSpPr>
          <p:nvPr>
            <p:ph type="sldImg"/>
          </p:nvPr>
        </p:nvSpPr>
        <p:spPr>
          <a:xfrm>
            <a:off x="566738" y="490538"/>
            <a:ext cx="5661025" cy="4244975"/>
          </a:xfrm>
          <a:ln/>
        </p:spPr>
      </p:sp>
      <p:sp>
        <p:nvSpPr>
          <p:cNvPr id="21197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77805067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hdr" sz="quarter"/>
          </p:nvPr>
        </p:nvSpPr>
        <p:spPr>
          <a:noFill/>
        </p:spPr>
        <p:txBody>
          <a:bodyPr/>
          <a:lstStyle/>
          <a:p>
            <a:r>
              <a:rPr lang="es-ES" smtClean="0"/>
              <a:t>El Nivel de Transporte en Internet</a:t>
            </a:r>
          </a:p>
        </p:txBody>
      </p:sp>
      <p:sp>
        <p:nvSpPr>
          <p:cNvPr id="212995" name="Rectangle 6"/>
          <p:cNvSpPr>
            <a:spLocks noGrp="1" noChangeArrowheads="1"/>
          </p:cNvSpPr>
          <p:nvPr>
            <p:ph type="ftr" sz="quarter" idx="4"/>
          </p:nvPr>
        </p:nvSpPr>
        <p:spPr>
          <a:noFill/>
        </p:spPr>
        <p:txBody>
          <a:bodyPr/>
          <a:lstStyle/>
          <a:p>
            <a:r>
              <a:rPr lang="es-ES" smtClean="0"/>
              <a:t>Redes</a:t>
            </a:r>
          </a:p>
        </p:txBody>
      </p:sp>
      <p:sp>
        <p:nvSpPr>
          <p:cNvPr id="212996" name="Rectangle 7"/>
          <p:cNvSpPr>
            <a:spLocks noGrp="1" noChangeArrowheads="1"/>
          </p:cNvSpPr>
          <p:nvPr>
            <p:ph type="sldNum" sz="quarter" idx="5"/>
          </p:nvPr>
        </p:nvSpPr>
        <p:spPr>
          <a:noFill/>
        </p:spPr>
        <p:txBody>
          <a:bodyPr/>
          <a:lstStyle/>
          <a:p>
            <a:r>
              <a:rPr lang="es-ES" smtClean="0"/>
              <a:t>5-</a:t>
            </a:r>
            <a:fld id="{5CAF4DE8-6474-4158-B476-23A651907449}" type="slidenum">
              <a:rPr lang="es-ES" smtClean="0"/>
              <a:pPr/>
              <a:t>103</a:t>
            </a:fld>
            <a:endParaRPr lang="es-ES" smtClean="0"/>
          </a:p>
        </p:txBody>
      </p:sp>
      <p:sp>
        <p:nvSpPr>
          <p:cNvPr id="212997" name="Rectangle 2"/>
          <p:cNvSpPr>
            <a:spLocks noGrp="1" noRot="1" noChangeAspect="1" noChangeArrowheads="1" noTextEdit="1"/>
          </p:cNvSpPr>
          <p:nvPr>
            <p:ph type="sldImg"/>
          </p:nvPr>
        </p:nvSpPr>
        <p:spPr>
          <a:xfrm>
            <a:off x="566738" y="490538"/>
            <a:ext cx="5661025" cy="4244975"/>
          </a:xfrm>
          <a:ln/>
        </p:spPr>
      </p:sp>
      <p:sp>
        <p:nvSpPr>
          <p:cNvPr id="21299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67646334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hdr" sz="quarter"/>
          </p:nvPr>
        </p:nvSpPr>
        <p:spPr>
          <a:noFill/>
        </p:spPr>
        <p:txBody>
          <a:bodyPr/>
          <a:lstStyle/>
          <a:p>
            <a:r>
              <a:rPr lang="es-ES" smtClean="0"/>
              <a:t>El Nivel de Transporte en Internet</a:t>
            </a:r>
          </a:p>
        </p:txBody>
      </p:sp>
      <p:sp>
        <p:nvSpPr>
          <p:cNvPr id="214019" name="Rectangle 6"/>
          <p:cNvSpPr>
            <a:spLocks noGrp="1" noChangeArrowheads="1"/>
          </p:cNvSpPr>
          <p:nvPr>
            <p:ph type="ftr" sz="quarter" idx="4"/>
          </p:nvPr>
        </p:nvSpPr>
        <p:spPr>
          <a:noFill/>
        </p:spPr>
        <p:txBody>
          <a:bodyPr/>
          <a:lstStyle/>
          <a:p>
            <a:r>
              <a:rPr lang="es-ES" smtClean="0"/>
              <a:t>Redes</a:t>
            </a:r>
          </a:p>
        </p:txBody>
      </p:sp>
      <p:sp>
        <p:nvSpPr>
          <p:cNvPr id="214020" name="Rectangle 7"/>
          <p:cNvSpPr>
            <a:spLocks noGrp="1" noChangeArrowheads="1"/>
          </p:cNvSpPr>
          <p:nvPr>
            <p:ph type="sldNum" sz="quarter" idx="5"/>
          </p:nvPr>
        </p:nvSpPr>
        <p:spPr>
          <a:noFill/>
        </p:spPr>
        <p:txBody>
          <a:bodyPr/>
          <a:lstStyle/>
          <a:p>
            <a:r>
              <a:rPr lang="es-ES" smtClean="0"/>
              <a:t>5-</a:t>
            </a:r>
            <a:fld id="{2CF5C5CC-DF5A-4B60-A430-AC2CB8E3BE89}" type="slidenum">
              <a:rPr lang="es-ES" smtClean="0"/>
              <a:pPr/>
              <a:t>104</a:t>
            </a:fld>
            <a:endParaRPr lang="es-ES" smtClean="0"/>
          </a:p>
        </p:txBody>
      </p:sp>
      <p:sp>
        <p:nvSpPr>
          <p:cNvPr id="214021" name="Rectangle 2"/>
          <p:cNvSpPr>
            <a:spLocks noGrp="1" noRot="1" noChangeAspect="1" noChangeArrowheads="1" noTextEdit="1"/>
          </p:cNvSpPr>
          <p:nvPr>
            <p:ph type="sldImg"/>
          </p:nvPr>
        </p:nvSpPr>
        <p:spPr>
          <a:xfrm>
            <a:off x="566738" y="490538"/>
            <a:ext cx="5661025" cy="4244975"/>
          </a:xfrm>
          <a:ln/>
        </p:spPr>
      </p:sp>
      <p:sp>
        <p:nvSpPr>
          <p:cNvPr id="21402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16451783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hdr" sz="quarter"/>
          </p:nvPr>
        </p:nvSpPr>
        <p:spPr>
          <a:noFill/>
        </p:spPr>
        <p:txBody>
          <a:bodyPr/>
          <a:lstStyle/>
          <a:p>
            <a:r>
              <a:rPr lang="es-ES" smtClean="0"/>
              <a:t>El Nivel de Transporte en Internet</a:t>
            </a:r>
          </a:p>
        </p:txBody>
      </p:sp>
      <p:sp>
        <p:nvSpPr>
          <p:cNvPr id="221187" name="Rectangle 6"/>
          <p:cNvSpPr>
            <a:spLocks noGrp="1" noChangeArrowheads="1"/>
          </p:cNvSpPr>
          <p:nvPr>
            <p:ph type="ftr" sz="quarter" idx="4"/>
          </p:nvPr>
        </p:nvSpPr>
        <p:spPr>
          <a:noFill/>
        </p:spPr>
        <p:txBody>
          <a:bodyPr/>
          <a:lstStyle/>
          <a:p>
            <a:r>
              <a:rPr lang="es-ES" smtClean="0"/>
              <a:t>Redes</a:t>
            </a:r>
          </a:p>
        </p:txBody>
      </p:sp>
      <p:sp>
        <p:nvSpPr>
          <p:cNvPr id="221188" name="Rectangle 7"/>
          <p:cNvSpPr>
            <a:spLocks noGrp="1" noChangeArrowheads="1"/>
          </p:cNvSpPr>
          <p:nvPr>
            <p:ph type="sldNum" sz="quarter" idx="5"/>
          </p:nvPr>
        </p:nvSpPr>
        <p:spPr>
          <a:noFill/>
        </p:spPr>
        <p:txBody>
          <a:bodyPr/>
          <a:lstStyle/>
          <a:p>
            <a:r>
              <a:rPr lang="es-ES" smtClean="0"/>
              <a:t>5-</a:t>
            </a:r>
            <a:fld id="{59B232B6-3F48-4E36-A403-644B3A60B33D}" type="slidenum">
              <a:rPr lang="es-ES" smtClean="0"/>
              <a:pPr/>
              <a:t>105</a:t>
            </a:fld>
            <a:endParaRPr lang="es-ES" smtClean="0"/>
          </a:p>
        </p:txBody>
      </p:sp>
      <p:sp>
        <p:nvSpPr>
          <p:cNvPr id="221189" name="Rectangle 2"/>
          <p:cNvSpPr>
            <a:spLocks noGrp="1" noRot="1" noChangeAspect="1" noChangeArrowheads="1" noTextEdit="1"/>
          </p:cNvSpPr>
          <p:nvPr>
            <p:ph type="sldImg"/>
          </p:nvPr>
        </p:nvSpPr>
        <p:spPr>
          <a:xfrm>
            <a:off x="566738" y="490538"/>
            <a:ext cx="5661025" cy="4244975"/>
          </a:xfrm>
          <a:ln/>
        </p:spPr>
      </p:sp>
      <p:sp>
        <p:nvSpPr>
          <p:cNvPr id="22119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74095628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hdr" sz="quarter"/>
          </p:nvPr>
        </p:nvSpPr>
        <p:spPr>
          <a:noFill/>
        </p:spPr>
        <p:txBody>
          <a:bodyPr/>
          <a:lstStyle/>
          <a:p>
            <a:r>
              <a:rPr lang="es-ES" smtClean="0"/>
              <a:t>El Nivel de Transporte en Internet</a:t>
            </a:r>
          </a:p>
        </p:txBody>
      </p:sp>
      <p:sp>
        <p:nvSpPr>
          <p:cNvPr id="224259" name="Rectangle 6"/>
          <p:cNvSpPr>
            <a:spLocks noGrp="1" noChangeArrowheads="1"/>
          </p:cNvSpPr>
          <p:nvPr>
            <p:ph type="ftr" sz="quarter" idx="4"/>
          </p:nvPr>
        </p:nvSpPr>
        <p:spPr>
          <a:noFill/>
        </p:spPr>
        <p:txBody>
          <a:bodyPr/>
          <a:lstStyle/>
          <a:p>
            <a:r>
              <a:rPr lang="es-ES" smtClean="0"/>
              <a:t>Redes</a:t>
            </a:r>
          </a:p>
        </p:txBody>
      </p:sp>
      <p:sp>
        <p:nvSpPr>
          <p:cNvPr id="224260" name="Rectangle 7"/>
          <p:cNvSpPr>
            <a:spLocks noGrp="1" noChangeArrowheads="1"/>
          </p:cNvSpPr>
          <p:nvPr>
            <p:ph type="sldNum" sz="quarter" idx="5"/>
          </p:nvPr>
        </p:nvSpPr>
        <p:spPr>
          <a:noFill/>
        </p:spPr>
        <p:txBody>
          <a:bodyPr/>
          <a:lstStyle/>
          <a:p>
            <a:r>
              <a:rPr lang="es-ES" smtClean="0"/>
              <a:t>5-</a:t>
            </a:r>
            <a:fld id="{E172ECEC-8F5E-4674-939E-A5295D6E5F91}" type="slidenum">
              <a:rPr lang="es-ES" smtClean="0"/>
              <a:pPr/>
              <a:t>106</a:t>
            </a:fld>
            <a:endParaRPr lang="es-ES" smtClean="0"/>
          </a:p>
        </p:txBody>
      </p:sp>
      <p:sp>
        <p:nvSpPr>
          <p:cNvPr id="224261" name="Rectangle 2"/>
          <p:cNvSpPr>
            <a:spLocks noGrp="1" noRot="1" noChangeAspect="1" noChangeArrowheads="1" noTextEdit="1"/>
          </p:cNvSpPr>
          <p:nvPr>
            <p:ph type="sldImg"/>
          </p:nvPr>
        </p:nvSpPr>
        <p:spPr>
          <a:xfrm>
            <a:off x="566738" y="490538"/>
            <a:ext cx="5661025" cy="4244975"/>
          </a:xfrm>
          <a:ln/>
        </p:spPr>
      </p:sp>
      <p:sp>
        <p:nvSpPr>
          <p:cNvPr id="22426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64672317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hdr" sz="quarter"/>
          </p:nvPr>
        </p:nvSpPr>
        <p:spPr>
          <a:noFill/>
        </p:spPr>
        <p:txBody>
          <a:bodyPr/>
          <a:lstStyle/>
          <a:p>
            <a:r>
              <a:rPr lang="es-ES" smtClean="0"/>
              <a:t>El Nivel de Transporte en Internet</a:t>
            </a:r>
          </a:p>
        </p:txBody>
      </p:sp>
      <p:sp>
        <p:nvSpPr>
          <p:cNvPr id="225283" name="Rectangle 6"/>
          <p:cNvSpPr>
            <a:spLocks noGrp="1" noChangeArrowheads="1"/>
          </p:cNvSpPr>
          <p:nvPr>
            <p:ph type="ftr" sz="quarter" idx="4"/>
          </p:nvPr>
        </p:nvSpPr>
        <p:spPr>
          <a:noFill/>
        </p:spPr>
        <p:txBody>
          <a:bodyPr/>
          <a:lstStyle/>
          <a:p>
            <a:r>
              <a:rPr lang="es-ES" smtClean="0"/>
              <a:t>Redes</a:t>
            </a:r>
          </a:p>
        </p:txBody>
      </p:sp>
      <p:sp>
        <p:nvSpPr>
          <p:cNvPr id="225284" name="Rectangle 7"/>
          <p:cNvSpPr>
            <a:spLocks noGrp="1" noChangeArrowheads="1"/>
          </p:cNvSpPr>
          <p:nvPr>
            <p:ph type="sldNum" sz="quarter" idx="5"/>
          </p:nvPr>
        </p:nvSpPr>
        <p:spPr>
          <a:noFill/>
        </p:spPr>
        <p:txBody>
          <a:bodyPr/>
          <a:lstStyle/>
          <a:p>
            <a:r>
              <a:rPr lang="es-ES" smtClean="0"/>
              <a:t>5-</a:t>
            </a:r>
            <a:fld id="{5BA2217B-B131-4851-994E-B7340456FAD9}" type="slidenum">
              <a:rPr lang="es-ES" smtClean="0"/>
              <a:pPr/>
              <a:t>107</a:t>
            </a:fld>
            <a:endParaRPr lang="es-ES" smtClean="0"/>
          </a:p>
        </p:txBody>
      </p:sp>
      <p:sp>
        <p:nvSpPr>
          <p:cNvPr id="225285" name="Rectangle 2"/>
          <p:cNvSpPr>
            <a:spLocks noGrp="1" noRot="1" noChangeAspect="1" noChangeArrowheads="1" noTextEdit="1"/>
          </p:cNvSpPr>
          <p:nvPr>
            <p:ph type="sldImg"/>
          </p:nvPr>
        </p:nvSpPr>
        <p:spPr>
          <a:xfrm>
            <a:off x="566738" y="490538"/>
            <a:ext cx="5661025" cy="4244975"/>
          </a:xfrm>
          <a:ln/>
        </p:spPr>
      </p:sp>
      <p:sp>
        <p:nvSpPr>
          <p:cNvPr id="22528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59206371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hdr" sz="quarter"/>
          </p:nvPr>
        </p:nvSpPr>
        <p:spPr>
          <a:noFill/>
        </p:spPr>
        <p:txBody>
          <a:bodyPr/>
          <a:lstStyle/>
          <a:p>
            <a:r>
              <a:rPr lang="es-ES" smtClean="0"/>
              <a:t>El Nivel de Transporte en Internet</a:t>
            </a:r>
          </a:p>
        </p:txBody>
      </p:sp>
      <p:sp>
        <p:nvSpPr>
          <p:cNvPr id="226307" name="Rectangle 6"/>
          <p:cNvSpPr>
            <a:spLocks noGrp="1" noChangeArrowheads="1"/>
          </p:cNvSpPr>
          <p:nvPr>
            <p:ph type="ftr" sz="quarter" idx="4"/>
          </p:nvPr>
        </p:nvSpPr>
        <p:spPr>
          <a:noFill/>
        </p:spPr>
        <p:txBody>
          <a:bodyPr/>
          <a:lstStyle/>
          <a:p>
            <a:r>
              <a:rPr lang="es-ES" smtClean="0"/>
              <a:t>Redes</a:t>
            </a:r>
          </a:p>
        </p:txBody>
      </p:sp>
      <p:sp>
        <p:nvSpPr>
          <p:cNvPr id="226308" name="Rectangle 7"/>
          <p:cNvSpPr>
            <a:spLocks noGrp="1" noChangeArrowheads="1"/>
          </p:cNvSpPr>
          <p:nvPr>
            <p:ph type="sldNum" sz="quarter" idx="5"/>
          </p:nvPr>
        </p:nvSpPr>
        <p:spPr>
          <a:noFill/>
        </p:spPr>
        <p:txBody>
          <a:bodyPr/>
          <a:lstStyle/>
          <a:p>
            <a:r>
              <a:rPr lang="es-ES" smtClean="0"/>
              <a:t>5-</a:t>
            </a:r>
            <a:fld id="{02CD4A33-5C33-4C55-B607-141DB24A5E9B}" type="slidenum">
              <a:rPr lang="es-ES" smtClean="0"/>
              <a:pPr/>
              <a:t>108</a:t>
            </a:fld>
            <a:endParaRPr lang="es-ES" smtClean="0"/>
          </a:p>
        </p:txBody>
      </p:sp>
      <p:sp>
        <p:nvSpPr>
          <p:cNvPr id="226309" name="Rectangle 2"/>
          <p:cNvSpPr>
            <a:spLocks noGrp="1" noRot="1" noChangeAspect="1" noChangeArrowheads="1" noTextEdit="1"/>
          </p:cNvSpPr>
          <p:nvPr>
            <p:ph type="sldImg"/>
          </p:nvPr>
        </p:nvSpPr>
        <p:spPr>
          <a:xfrm>
            <a:off x="566738" y="490538"/>
            <a:ext cx="5661025" cy="4244975"/>
          </a:xfrm>
          <a:ln/>
        </p:spPr>
      </p:sp>
      <p:sp>
        <p:nvSpPr>
          <p:cNvPr id="22631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30344713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hdr" sz="quarter"/>
          </p:nvPr>
        </p:nvSpPr>
        <p:spPr>
          <a:noFill/>
        </p:spPr>
        <p:txBody>
          <a:bodyPr/>
          <a:lstStyle/>
          <a:p>
            <a:r>
              <a:rPr lang="es-ES" smtClean="0"/>
              <a:t>El Nivel de Transporte en Internet</a:t>
            </a:r>
          </a:p>
        </p:txBody>
      </p:sp>
      <p:sp>
        <p:nvSpPr>
          <p:cNvPr id="227331" name="Rectangle 6"/>
          <p:cNvSpPr>
            <a:spLocks noGrp="1" noChangeArrowheads="1"/>
          </p:cNvSpPr>
          <p:nvPr>
            <p:ph type="ftr" sz="quarter" idx="4"/>
          </p:nvPr>
        </p:nvSpPr>
        <p:spPr>
          <a:noFill/>
        </p:spPr>
        <p:txBody>
          <a:bodyPr/>
          <a:lstStyle/>
          <a:p>
            <a:r>
              <a:rPr lang="es-ES" smtClean="0"/>
              <a:t>Redes</a:t>
            </a:r>
          </a:p>
        </p:txBody>
      </p:sp>
      <p:sp>
        <p:nvSpPr>
          <p:cNvPr id="227332" name="Rectangle 7"/>
          <p:cNvSpPr>
            <a:spLocks noGrp="1" noChangeArrowheads="1"/>
          </p:cNvSpPr>
          <p:nvPr>
            <p:ph type="sldNum" sz="quarter" idx="5"/>
          </p:nvPr>
        </p:nvSpPr>
        <p:spPr>
          <a:noFill/>
        </p:spPr>
        <p:txBody>
          <a:bodyPr/>
          <a:lstStyle/>
          <a:p>
            <a:r>
              <a:rPr lang="es-ES" smtClean="0"/>
              <a:t>5-</a:t>
            </a:r>
            <a:fld id="{C1042F40-0F23-44B4-896F-7353A6950BD6}" type="slidenum">
              <a:rPr lang="es-ES" smtClean="0"/>
              <a:pPr/>
              <a:t>109</a:t>
            </a:fld>
            <a:endParaRPr lang="es-ES" smtClean="0"/>
          </a:p>
        </p:txBody>
      </p:sp>
      <p:sp>
        <p:nvSpPr>
          <p:cNvPr id="227333" name="Rectangle 2"/>
          <p:cNvSpPr>
            <a:spLocks noGrp="1" noRot="1" noChangeAspect="1" noChangeArrowheads="1" noTextEdit="1"/>
          </p:cNvSpPr>
          <p:nvPr>
            <p:ph type="sldImg"/>
          </p:nvPr>
        </p:nvSpPr>
        <p:spPr>
          <a:xfrm>
            <a:off x="566738" y="490538"/>
            <a:ext cx="5661025" cy="4244975"/>
          </a:xfrm>
          <a:ln/>
        </p:spPr>
      </p:sp>
      <p:sp>
        <p:nvSpPr>
          <p:cNvPr id="22733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11082055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hdr" sz="quarter"/>
          </p:nvPr>
        </p:nvSpPr>
        <p:spPr>
          <a:noFill/>
        </p:spPr>
        <p:txBody>
          <a:bodyPr/>
          <a:lstStyle/>
          <a:p>
            <a:r>
              <a:rPr lang="es-ES" smtClean="0"/>
              <a:t>El Nivel de Transporte en Internet</a:t>
            </a:r>
          </a:p>
        </p:txBody>
      </p:sp>
      <p:sp>
        <p:nvSpPr>
          <p:cNvPr id="228355" name="Rectangle 6"/>
          <p:cNvSpPr>
            <a:spLocks noGrp="1" noChangeArrowheads="1"/>
          </p:cNvSpPr>
          <p:nvPr>
            <p:ph type="ftr" sz="quarter" idx="4"/>
          </p:nvPr>
        </p:nvSpPr>
        <p:spPr>
          <a:noFill/>
        </p:spPr>
        <p:txBody>
          <a:bodyPr/>
          <a:lstStyle/>
          <a:p>
            <a:r>
              <a:rPr lang="es-ES" smtClean="0"/>
              <a:t>Redes</a:t>
            </a:r>
          </a:p>
        </p:txBody>
      </p:sp>
      <p:sp>
        <p:nvSpPr>
          <p:cNvPr id="228356" name="Rectangle 7"/>
          <p:cNvSpPr>
            <a:spLocks noGrp="1" noChangeArrowheads="1"/>
          </p:cNvSpPr>
          <p:nvPr>
            <p:ph type="sldNum" sz="quarter" idx="5"/>
          </p:nvPr>
        </p:nvSpPr>
        <p:spPr>
          <a:noFill/>
        </p:spPr>
        <p:txBody>
          <a:bodyPr/>
          <a:lstStyle/>
          <a:p>
            <a:r>
              <a:rPr lang="es-ES" smtClean="0"/>
              <a:t>5-</a:t>
            </a:r>
            <a:fld id="{994E7970-DF21-4CBA-B030-A63403C465AB}" type="slidenum">
              <a:rPr lang="es-ES" smtClean="0"/>
              <a:pPr/>
              <a:t>110</a:t>
            </a:fld>
            <a:endParaRPr lang="es-ES" smtClean="0"/>
          </a:p>
        </p:txBody>
      </p:sp>
      <p:sp>
        <p:nvSpPr>
          <p:cNvPr id="228357" name="Rectangle 2"/>
          <p:cNvSpPr>
            <a:spLocks noGrp="1" noRot="1" noChangeAspect="1" noChangeArrowheads="1" noTextEdit="1"/>
          </p:cNvSpPr>
          <p:nvPr>
            <p:ph type="sldImg"/>
          </p:nvPr>
        </p:nvSpPr>
        <p:spPr>
          <a:xfrm>
            <a:off x="566738" y="490538"/>
            <a:ext cx="5661025" cy="4244975"/>
          </a:xfrm>
          <a:ln/>
        </p:spPr>
      </p:sp>
      <p:sp>
        <p:nvSpPr>
          <p:cNvPr id="22835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65926617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a:noFill/>
        </p:spPr>
        <p:txBody>
          <a:bodyPr/>
          <a:lstStyle/>
          <a:p>
            <a:r>
              <a:rPr lang="es-ES" smtClean="0"/>
              <a:t>El Nivel de Transporte en Internet</a:t>
            </a:r>
          </a:p>
        </p:txBody>
      </p:sp>
      <p:sp>
        <p:nvSpPr>
          <p:cNvPr id="229379" name="Rectangle 6"/>
          <p:cNvSpPr>
            <a:spLocks noGrp="1" noChangeArrowheads="1"/>
          </p:cNvSpPr>
          <p:nvPr>
            <p:ph type="ftr" sz="quarter" idx="4"/>
          </p:nvPr>
        </p:nvSpPr>
        <p:spPr>
          <a:noFill/>
        </p:spPr>
        <p:txBody>
          <a:bodyPr/>
          <a:lstStyle/>
          <a:p>
            <a:r>
              <a:rPr lang="es-ES" smtClean="0"/>
              <a:t>Redes</a:t>
            </a:r>
          </a:p>
        </p:txBody>
      </p:sp>
      <p:sp>
        <p:nvSpPr>
          <p:cNvPr id="229380" name="Rectangle 7"/>
          <p:cNvSpPr>
            <a:spLocks noGrp="1" noChangeArrowheads="1"/>
          </p:cNvSpPr>
          <p:nvPr>
            <p:ph type="sldNum" sz="quarter" idx="5"/>
          </p:nvPr>
        </p:nvSpPr>
        <p:spPr>
          <a:noFill/>
        </p:spPr>
        <p:txBody>
          <a:bodyPr/>
          <a:lstStyle/>
          <a:p>
            <a:r>
              <a:rPr lang="es-ES" smtClean="0"/>
              <a:t>5-</a:t>
            </a:r>
            <a:fld id="{D4EB5256-BBF6-4294-BABD-17B4C3A9FC59}" type="slidenum">
              <a:rPr lang="es-ES" smtClean="0"/>
              <a:pPr/>
              <a:t>111</a:t>
            </a:fld>
            <a:endParaRPr lang="es-ES" smtClean="0"/>
          </a:p>
        </p:txBody>
      </p:sp>
      <p:sp>
        <p:nvSpPr>
          <p:cNvPr id="229381" name="Rectangle 2"/>
          <p:cNvSpPr>
            <a:spLocks noGrp="1" noRot="1" noChangeAspect="1" noChangeArrowheads="1" noTextEdit="1"/>
          </p:cNvSpPr>
          <p:nvPr>
            <p:ph type="sldImg"/>
          </p:nvPr>
        </p:nvSpPr>
        <p:spPr>
          <a:xfrm>
            <a:off x="566738" y="490538"/>
            <a:ext cx="5661025" cy="4244975"/>
          </a:xfrm>
          <a:ln/>
        </p:spPr>
      </p:sp>
      <p:sp>
        <p:nvSpPr>
          <p:cNvPr id="22938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896195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a:noFill/>
        </p:spPr>
        <p:txBody>
          <a:bodyPr/>
          <a:lstStyle/>
          <a:p>
            <a:r>
              <a:rPr lang="es-ES" smtClean="0"/>
              <a:t>El Nivel de Transporte en Internet</a:t>
            </a:r>
          </a:p>
        </p:txBody>
      </p:sp>
      <p:sp>
        <p:nvSpPr>
          <p:cNvPr id="141315" name="Rectangle 6"/>
          <p:cNvSpPr>
            <a:spLocks noGrp="1" noChangeArrowheads="1"/>
          </p:cNvSpPr>
          <p:nvPr>
            <p:ph type="ftr" sz="quarter" idx="4"/>
          </p:nvPr>
        </p:nvSpPr>
        <p:spPr>
          <a:noFill/>
        </p:spPr>
        <p:txBody>
          <a:bodyPr/>
          <a:lstStyle/>
          <a:p>
            <a:r>
              <a:rPr lang="es-ES" smtClean="0"/>
              <a:t>Redes</a:t>
            </a:r>
          </a:p>
        </p:txBody>
      </p:sp>
      <p:sp>
        <p:nvSpPr>
          <p:cNvPr id="141316" name="Rectangle 7"/>
          <p:cNvSpPr>
            <a:spLocks noGrp="1" noChangeArrowheads="1"/>
          </p:cNvSpPr>
          <p:nvPr>
            <p:ph type="sldNum" sz="quarter" idx="5"/>
          </p:nvPr>
        </p:nvSpPr>
        <p:spPr>
          <a:noFill/>
        </p:spPr>
        <p:txBody>
          <a:bodyPr/>
          <a:lstStyle/>
          <a:p>
            <a:r>
              <a:rPr lang="es-ES" smtClean="0"/>
              <a:t>5-</a:t>
            </a:r>
            <a:fld id="{06D14E65-38E7-4896-98B8-71DC368830E7}" type="slidenum">
              <a:rPr lang="es-ES" smtClean="0"/>
              <a:pPr/>
              <a:t>11</a:t>
            </a:fld>
            <a:endParaRPr lang="es-ES" smtClean="0"/>
          </a:p>
        </p:txBody>
      </p:sp>
      <p:sp>
        <p:nvSpPr>
          <p:cNvPr id="141317" name="Rectangle 2"/>
          <p:cNvSpPr>
            <a:spLocks noGrp="1" noRot="1" noChangeAspect="1" noChangeArrowheads="1" noTextEdit="1"/>
          </p:cNvSpPr>
          <p:nvPr>
            <p:ph type="sldImg"/>
          </p:nvPr>
        </p:nvSpPr>
        <p:spPr>
          <a:xfrm>
            <a:off x="566738" y="490538"/>
            <a:ext cx="5661025" cy="4244975"/>
          </a:xfrm>
          <a:ln/>
        </p:spPr>
      </p:sp>
      <p:sp>
        <p:nvSpPr>
          <p:cNvPr id="14131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24415804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hdr" sz="quarter"/>
          </p:nvPr>
        </p:nvSpPr>
        <p:spPr>
          <a:noFill/>
        </p:spPr>
        <p:txBody>
          <a:bodyPr/>
          <a:lstStyle/>
          <a:p>
            <a:r>
              <a:rPr lang="es-ES" smtClean="0"/>
              <a:t>El Nivel de Transporte en Internet</a:t>
            </a:r>
          </a:p>
        </p:txBody>
      </p:sp>
      <p:sp>
        <p:nvSpPr>
          <p:cNvPr id="230403" name="Rectangle 6"/>
          <p:cNvSpPr>
            <a:spLocks noGrp="1" noChangeArrowheads="1"/>
          </p:cNvSpPr>
          <p:nvPr>
            <p:ph type="ftr" sz="quarter" idx="4"/>
          </p:nvPr>
        </p:nvSpPr>
        <p:spPr>
          <a:noFill/>
        </p:spPr>
        <p:txBody>
          <a:bodyPr/>
          <a:lstStyle/>
          <a:p>
            <a:r>
              <a:rPr lang="es-ES" smtClean="0"/>
              <a:t>Redes</a:t>
            </a:r>
          </a:p>
        </p:txBody>
      </p:sp>
      <p:sp>
        <p:nvSpPr>
          <p:cNvPr id="230404" name="Rectangle 7"/>
          <p:cNvSpPr>
            <a:spLocks noGrp="1" noChangeArrowheads="1"/>
          </p:cNvSpPr>
          <p:nvPr>
            <p:ph type="sldNum" sz="quarter" idx="5"/>
          </p:nvPr>
        </p:nvSpPr>
        <p:spPr>
          <a:noFill/>
        </p:spPr>
        <p:txBody>
          <a:bodyPr/>
          <a:lstStyle/>
          <a:p>
            <a:r>
              <a:rPr lang="es-ES" smtClean="0"/>
              <a:t>5-</a:t>
            </a:r>
            <a:fld id="{91D95AA4-4FCB-4EA6-BD66-928D14C6367B}" type="slidenum">
              <a:rPr lang="es-ES" smtClean="0"/>
              <a:pPr/>
              <a:t>112</a:t>
            </a:fld>
            <a:endParaRPr lang="es-ES" smtClean="0"/>
          </a:p>
        </p:txBody>
      </p:sp>
      <p:sp>
        <p:nvSpPr>
          <p:cNvPr id="230405" name="Rectangle 2"/>
          <p:cNvSpPr>
            <a:spLocks noGrp="1" noRot="1" noChangeAspect="1" noChangeArrowheads="1" noTextEdit="1"/>
          </p:cNvSpPr>
          <p:nvPr>
            <p:ph type="sldImg"/>
          </p:nvPr>
        </p:nvSpPr>
        <p:spPr>
          <a:xfrm>
            <a:off x="566738" y="490538"/>
            <a:ext cx="5661025" cy="4244975"/>
          </a:xfrm>
          <a:ln/>
        </p:spPr>
      </p:sp>
      <p:sp>
        <p:nvSpPr>
          <p:cNvPr id="23040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23125183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hdr" sz="quarter"/>
          </p:nvPr>
        </p:nvSpPr>
        <p:spPr>
          <a:noFill/>
        </p:spPr>
        <p:txBody>
          <a:bodyPr/>
          <a:lstStyle/>
          <a:p>
            <a:r>
              <a:rPr lang="es-ES" smtClean="0"/>
              <a:t>El Nivel de Transporte en Internet</a:t>
            </a:r>
          </a:p>
        </p:txBody>
      </p:sp>
      <p:sp>
        <p:nvSpPr>
          <p:cNvPr id="232451" name="Rectangle 6"/>
          <p:cNvSpPr>
            <a:spLocks noGrp="1" noChangeArrowheads="1"/>
          </p:cNvSpPr>
          <p:nvPr>
            <p:ph type="ftr" sz="quarter" idx="4"/>
          </p:nvPr>
        </p:nvSpPr>
        <p:spPr>
          <a:noFill/>
        </p:spPr>
        <p:txBody>
          <a:bodyPr/>
          <a:lstStyle/>
          <a:p>
            <a:r>
              <a:rPr lang="es-ES" smtClean="0"/>
              <a:t>Redes</a:t>
            </a:r>
          </a:p>
        </p:txBody>
      </p:sp>
      <p:sp>
        <p:nvSpPr>
          <p:cNvPr id="232452" name="Rectangle 7"/>
          <p:cNvSpPr>
            <a:spLocks noGrp="1" noChangeArrowheads="1"/>
          </p:cNvSpPr>
          <p:nvPr>
            <p:ph type="sldNum" sz="quarter" idx="5"/>
          </p:nvPr>
        </p:nvSpPr>
        <p:spPr>
          <a:noFill/>
        </p:spPr>
        <p:txBody>
          <a:bodyPr/>
          <a:lstStyle/>
          <a:p>
            <a:r>
              <a:rPr lang="es-ES" smtClean="0"/>
              <a:t>5-</a:t>
            </a:r>
            <a:fld id="{6B6F8091-9F9B-4F39-B88B-17AA7D9493D9}" type="slidenum">
              <a:rPr lang="es-ES" smtClean="0"/>
              <a:pPr/>
              <a:t>113</a:t>
            </a:fld>
            <a:endParaRPr lang="es-ES" smtClean="0"/>
          </a:p>
        </p:txBody>
      </p:sp>
      <p:sp>
        <p:nvSpPr>
          <p:cNvPr id="232453" name="Rectangle 2"/>
          <p:cNvSpPr>
            <a:spLocks noGrp="1" noRot="1" noChangeAspect="1" noChangeArrowheads="1" noTextEdit="1"/>
          </p:cNvSpPr>
          <p:nvPr>
            <p:ph type="sldImg"/>
          </p:nvPr>
        </p:nvSpPr>
        <p:spPr>
          <a:xfrm>
            <a:off x="566738" y="490538"/>
            <a:ext cx="5661025" cy="4244975"/>
          </a:xfrm>
          <a:ln/>
        </p:spPr>
      </p:sp>
      <p:sp>
        <p:nvSpPr>
          <p:cNvPr id="23245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32948941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hdr" sz="quarter"/>
          </p:nvPr>
        </p:nvSpPr>
        <p:spPr>
          <a:noFill/>
        </p:spPr>
        <p:txBody>
          <a:bodyPr/>
          <a:lstStyle/>
          <a:p>
            <a:r>
              <a:rPr lang="es-ES" smtClean="0"/>
              <a:t>El Nivel de Transporte en Internet</a:t>
            </a:r>
          </a:p>
        </p:txBody>
      </p:sp>
      <p:sp>
        <p:nvSpPr>
          <p:cNvPr id="231427" name="Rectangle 6"/>
          <p:cNvSpPr>
            <a:spLocks noGrp="1" noChangeArrowheads="1"/>
          </p:cNvSpPr>
          <p:nvPr>
            <p:ph type="ftr" sz="quarter" idx="4"/>
          </p:nvPr>
        </p:nvSpPr>
        <p:spPr>
          <a:noFill/>
        </p:spPr>
        <p:txBody>
          <a:bodyPr/>
          <a:lstStyle/>
          <a:p>
            <a:r>
              <a:rPr lang="es-ES" smtClean="0"/>
              <a:t>Redes</a:t>
            </a:r>
          </a:p>
        </p:txBody>
      </p:sp>
      <p:sp>
        <p:nvSpPr>
          <p:cNvPr id="231428" name="Rectangle 7"/>
          <p:cNvSpPr>
            <a:spLocks noGrp="1" noChangeArrowheads="1"/>
          </p:cNvSpPr>
          <p:nvPr>
            <p:ph type="sldNum" sz="quarter" idx="5"/>
          </p:nvPr>
        </p:nvSpPr>
        <p:spPr>
          <a:noFill/>
        </p:spPr>
        <p:txBody>
          <a:bodyPr/>
          <a:lstStyle/>
          <a:p>
            <a:r>
              <a:rPr lang="es-ES" smtClean="0"/>
              <a:t>5-</a:t>
            </a:r>
            <a:fld id="{6378923C-ED26-4C5B-855B-8FCADAF7AC4D}" type="slidenum">
              <a:rPr lang="es-ES" smtClean="0"/>
              <a:pPr/>
              <a:t>114</a:t>
            </a:fld>
            <a:endParaRPr lang="es-ES" smtClean="0"/>
          </a:p>
        </p:txBody>
      </p:sp>
      <p:sp>
        <p:nvSpPr>
          <p:cNvPr id="231429" name="Rectangle 2"/>
          <p:cNvSpPr>
            <a:spLocks noGrp="1" noRot="1" noChangeAspect="1" noChangeArrowheads="1" noTextEdit="1"/>
          </p:cNvSpPr>
          <p:nvPr>
            <p:ph type="sldImg"/>
          </p:nvPr>
        </p:nvSpPr>
        <p:spPr>
          <a:xfrm>
            <a:off x="566738" y="490538"/>
            <a:ext cx="5661025" cy="4244975"/>
          </a:xfrm>
          <a:ln/>
        </p:spPr>
      </p:sp>
      <p:sp>
        <p:nvSpPr>
          <p:cNvPr id="23143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99223248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encabezado"/>
          <p:cNvSpPr>
            <a:spLocks noGrp="1"/>
          </p:cNvSpPr>
          <p:nvPr>
            <p:ph type="hdr" sz="quarter" idx="10"/>
          </p:nvPr>
        </p:nvSpPr>
        <p:spPr/>
        <p:txBody>
          <a:bodyPr/>
          <a:lstStyle/>
          <a:p>
            <a:pPr>
              <a:defRPr/>
            </a:pPr>
            <a:r>
              <a:rPr lang="es-ES" smtClean="0"/>
              <a:t>El Nivel de Transporte en Internet</a:t>
            </a:r>
            <a:endParaRPr lang="es-ES"/>
          </a:p>
        </p:txBody>
      </p:sp>
      <p:sp>
        <p:nvSpPr>
          <p:cNvPr id="5" name="4 Marcador de pie de página"/>
          <p:cNvSpPr>
            <a:spLocks noGrp="1"/>
          </p:cNvSpPr>
          <p:nvPr>
            <p:ph type="ftr" sz="quarter" idx="11"/>
          </p:nvPr>
        </p:nvSpPr>
        <p:spPr/>
        <p:txBody>
          <a:bodyPr/>
          <a:lstStyle/>
          <a:p>
            <a:pPr>
              <a:defRPr/>
            </a:pPr>
            <a:r>
              <a:rPr lang="es-ES" smtClean="0"/>
              <a:t>Redes</a:t>
            </a:r>
            <a:endParaRPr lang="es-ES"/>
          </a:p>
        </p:txBody>
      </p:sp>
      <p:sp>
        <p:nvSpPr>
          <p:cNvPr id="6" name="5 Marcador de número de diapositiva"/>
          <p:cNvSpPr>
            <a:spLocks noGrp="1"/>
          </p:cNvSpPr>
          <p:nvPr>
            <p:ph type="sldNum" sz="quarter" idx="12"/>
          </p:nvPr>
        </p:nvSpPr>
        <p:spPr/>
        <p:txBody>
          <a:bodyPr/>
          <a:lstStyle/>
          <a:p>
            <a:pPr>
              <a:defRPr/>
            </a:pPr>
            <a:r>
              <a:rPr lang="es-ES" smtClean="0"/>
              <a:t>5-</a:t>
            </a:r>
            <a:fld id="{83AE6595-794E-4083-8335-A3E06C80B715}" type="slidenum">
              <a:rPr lang="es-ES" smtClean="0"/>
              <a:pPr>
                <a:defRPr/>
              </a:pPr>
              <a:t>115</a:t>
            </a:fld>
            <a:endParaRPr lang="es-ES"/>
          </a:p>
        </p:txBody>
      </p:sp>
    </p:spTree>
    <p:extLst>
      <p:ext uri="{BB962C8B-B14F-4D97-AF65-F5344CB8AC3E}">
        <p14:creationId xmlns:p14="http://schemas.microsoft.com/office/powerpoint/2010/main" val="36589464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encabezado"/>
          <p:cNvSpPr>
            <a:spLocks noGrp="1"/>
          </p:cNvSpPr>
          <p:nvPr>
            <p:ph type="hdr" sz="quarter" idx="10"/>
          </p:nvPr>
        </p:nvSpPr>
        <p:spPr/>
        <p:txBody>
          <a:bodyPr/>
          <a:lstStyle/>
          <a:p>
            <a:pPr>
              <a:defRPr/>
            </a:pPr>
            <a:r>
              <a:rPr lang="es-ES" smtClean="0"/>
              <a:t>El Nivel de Transporte en Internet</a:t>
            </a:r>
            <a:endParaRPr lang="es-ES"/>
          </a:p>
        </p:txBody>
      </p:sp>
      <p:sp>
        <p:nvSpPr>
          <p:cNvPr id="5" name="4 Marcador de pie de página"/>
          <p:cNvSpPr>
            <a:spLocks noGrp="1"/>
          </p:cNvSpPr>
          <p:nvPr>
            <p:ph type="ftr" sz="quarter" idx="11"/>
          </p:nvPr>
        </p:nvSpPr>
        <p:spPr/>
        <p:txBody>
          <a:bodyPr/>
          <a:lstStyle/>
          <a:p>
            <a:pPr>
              <a:defRPr/>
            </a:pPr>
            <a:r>
              <a:rPr lang="es-ES" smtClean="0"/>
              <a:t>Redes</a:t>
            </a:r>
            <a:endParaRPr lang="es-ES"/>
          </a:p>
        </p:txBody>
      </p:sp>
      <p:sp>
        <p:nvSpPr>
          <p:cNvPr id="6" name="5 Marcador de número de diapositiva"/>
          <p:cNvSpPr>
            <a:spLocks noGrp="1"/>
          </p:cNvSpPr>
          <p:nvPr>
            <p:ph type="sldNum" sz="quarter" idx="12"/>
          </p:nvPr>
        </p:nvSpPr>
        <p:spPr/>
        <p:txBody>
          <a:bodyPr/>
          <a:lstStyle/>
          <a:p>
            <a:pPr>
              <a:defRPr/>
            </a:pPr>
            <a:r>
              <a:rPr lang="es-ES" smtClean="0"/>
              <a:t>5-</a:t>
            </a:r>
            <a:fld id="{83AE6595-794E-4083-8335-A3E06C80B715}" type="slidenum">
              <a:rPr lang="es-ES" smtClean="0"/>
              <a:pPr>
                <a:defRPr/>
              </a:pPr>
              <a:t>116</a:t>
            </a:fld>
            <a:endParaRPr lang="es-ES"/>
          </a:p>
        </p:txBody>
      </p:sp>
    </p:spTree>
    <p:extLst>
      <p:ext uri="{BB962C8B-B14F-4D97-AF65-F5344CB8AC3E}">
        <p14:creationId xmlns:p14="http://schemas.microsoft.com/office/powerpoint/2010/main" val="110832228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566738" y="490538"/>
            <a:ext cx="5661025" cy="4244975"/>
          </a:xfrm>
        </p:spPr>
      </p:sp>
      <p:sp>
        <p:nvSpPr>
          <p:cNvPr id="3" name="2 Marcador de notas"/>
          <p:cNvSpPr>
            <a:spLocks noGrp="1"/>
          </p:cNvSpPr>
          <p:nvPr>
            <p:ph type="body" idx="1"/>
          </p:nvPr>
        </p:nvSpPr>
        <p:spPr/>
        <p:txBody>
          <a:bodyPr>
            <a:normAutofit/>
          </a:bodyPr>
          <a:lstStyle/>
          <a:p>
            <a:endParaRPr lang="es-ES"/>
          </a:p>
        </p:txBody>
      </p:sp>
      <p:sp>
        <p:nvSpPr>
          <p:cNvPr id="4" name="3 Marcador de encabezado"/>
          <p:cNvSpPr>
            <a:spLocks noGrp="1"/>
          </p:cNvSpPr>
          <p:nvPr>
            <p:ph type="hdr" sz="quarter" idx="10"/>
          </p:nvPr>
        </p:nvSpPr>
        <p:spPr/>
        <p:txBody>
          <a:bodyPr/>
          <a:lstStyle/>
          <a:p>
            <a:pPr>
              <a:defRPr/>
            </a:pPr>
            <a:r>
              <a:rPr lang="es-ES" smtClean="0"/>
              <a:t>El Nivel de Transporte en Internet</a:t>
            </a:r>
            <a:endParaRPr lang="es-ES"/>
          </a:p>
        </p:txBody>
      </p:sp>
      <p:sp>
        <p:nvSpPr>
          <p:cNvPr id="5" name="4 Marcador de pie de página"/>
          <p:cNvSpPr>
            <a:spLocks noGrp="1"/>
          </p:cNvSpPr>
          <p:nvPr>
            <p:ph type="ftr" sz="quarter" idx="11"/>
          </p:nvPr>
        </p:nvSpPr>
        <p:spPr/>
        <p:txBody>
          <a:bodyPr/>
          <a:lstStyle/>
          <a:p>
            <a:pPr>
              <a:defRPr/>
            </a:pPr>
            <a:r>
              <a:rPr lang="es-ES" smtClean="0"/>
              <a:t>Redes</a:t>
            </a:r>
            <a:endParaRPr lang="es-ES"/>
          </a:p>
        </p:txBody>
      </p:sp>
      <p:sp>
        <p:nvSpPr>
          <p:cNvPr id="6" name="5 Marcador de número de diapositiva"/>
          <p:cNvSpPr>
            <a:spLocks noGrp="1"/>
          </p:cNvSpPr>
          <p:nvPr>
            <p:ph type="sldNum" sz="quarter" idx="12"/>
          </p:nvPr>
        </p:nvSpPr>
        <p:spPr/>
        <p:txBody>
          <a:bodyPr/>
          <a:lstStyle/>
          <a:p>
            <a:pPr>
              <a:defRPr/>
            </a:pPr>
            <a:r>
              <a:rPr lang="es-ES" smtClean="0"/>
              <a:t>5-</a:t>
            </a:r>
            <a:fld id="{83AE6595-794E-4083-8335-A3E06C80B715}" type="slidenum">
              <a:rPr lang="es-ES" smtClean="0"/>
              <a:pPr>
                <a:defRPr/>
              </a:pPr>
              <a:t>117</a:t>
            </a:fld>
            <a:endParaRPr lang="es-ES"/>
          </a:p>
        </p:txBody>
      </p:sp>
    </p:spTree>
    <p:extLst>
      <p:ext uri="{BB962C8B-B14F-4D97-AF65-F5344CB8AC3E}">
        <p14:creationId xmlns:p14="http://schemas.microsoft.com/office/powerpoint/2010/main" val="134024798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hdr" sz="quarter"/>
          </p:nvPr>
        </p:nvSpPr>
        <p:spPr>
          <a:noFill/>
        </p:spPr>
        <p:txBody>
          <a:bodyPr/>
          <a:lstStyle/>
          <a:p>
            <a:r>
              <a:rPr lang="es-ES" smtClean="0"/>
              <a:t>El Nivel de Transporte en Internet</a:t>
            </a:r>
          </a:p>
        </p:txBody>
      </p:sp>
      <p:sp>
        <p:nvSpPr>
          <p:cNvPr id="231427" name="Rectangle 6"/>
          <p:cNvSpPr>
            <a:spLocks noGrp="1" noChangeArrowheads="1"/>
          </p:cNvSpPr>
          <p:nvPr>
            <p:ph type="ftr" sz="quarter" idx="4"/>
          </p:nvPr>
        </p:nvSpPr>
        <p:spPr>
          <a:noFill/>
        </p:spPr>
        <p:txBody>
          <a:bodyPr/>
          <a:lstStyle/>
          <a:p>
            <a:r>
              <a:rPr lang="es-ES" smtClean="0"/>
              <a:t>Redes</a:t>
            </a:r>
          </a:p>
        </p:txBody>
      </p:sp>
      <p:sp>
        <p:nvSpPr>
          <p:cNvPr id="231428" name="Rectangle 7"/>
          <p:cNvSpPr>
            <a:spLocks noGrp="1" noChangeArrowheads="1"/>
          </p:cNvSpPr>
          <p:nvPr>
            <p:ph type="sldNum" sz="quarter" idx="5"/>
          </p:nvPr>
        </p:nvSpPr>
        <p:spPr>
          <a:noFill/>
        </p:spPr>
        <p:txBody>
          <a:bodyPr/>
          <a:lstStyle/>
          <a:p>
            <a:r>
              <a:rPr lang="es-ES" smtClean="0"/>
              <a:t>5-</a:t>
            </a:r>
            <a:fld id="{6378923C-ED26-4C5B-855B-8FCADAF7AC4D}" type="slidenum">
              <a:rPr lang="es-ES" smtClean="0"/>
              <a:pPr/>
              <a:t>118</a:t>
            </a:fld>
            <a:endParaRPr lang="es-ES" smtClean="0"/>
          </a:p>
        </p:txBody>
      </p:sp>
      <p:sp>
        <p:nvSpPr>
          <p:cNvPr id="231429" name="Rectangle 2"/>
          <p:cNvSpPr>
            <a:spLocks noGrp="1" noRot="1" noChangeAspect="1" noChangeArrowheads="1" noTextEdit="1"/>
          </p:cNvSpPr>
          <p:nvPr>
            <p:ph type="sldImg"/>
          </p:nvPr>
        </p:nvSpPr>
        <p:spPr>
          <a:xfrm>
            <a:off x="566738" y="490538"/>
            <a:ext cx="5661025" cy="4244975"/>
          </a:xfrm>
          <a:ln/>
        </p:spPr>
      </p:sp>
      <p:sp>
        <p:nvSpPr>
          <p:cNvPr id="23143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68292801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a:noFill/>
        </p:spPr>
        <p:txBody>
          <a:bodyPr/>
          <a:lstStyle/>
          <a:p>
            <a:r>
              <a:rPr lang="es-ES" smtClean="0"/>
              <a:t>El Nivel de Transporte en Internet</a:t>
            </a:r>
          </a:p>
        </p:txBody>
      </p:sp>
      <p:sp>
        <p:nvSpPr>
          <p:cNvPr id="234499" name="Rectangle 6"/>
          <p:cNvSpPr>
            <a:spLocks noGrp="1" noChangeArrowheads="1"/>
          </p:cNvSpPr>
          <p:nvPr>
            <p:ph type="ftr" sz="quarter" idx="4"/>
          </p:nvPr>
        </p:nvSpPr>
        <p:spPr>
          <a:noFill/>
        </p:spPr>
        <p:txBody>
          <a:bodyPr/>
          <a:lstStyle/>
          <a:p>
            <a:r>
              <a:rPr lang="es-ES" smtClean="0"/>
              <a:t>Redes</a:t>
            </a:r>
          </a:p>
        </p:txBody>
      </p:sp>
      <p:sp>
        <p:nvSpPr>
          <p:cNvPr id="234500" name="Rectangle 7"/>
          <p:cNvSpPr>
            <a:spLocks noGrp="1" noChangeArrowheads="1"/>
          </p:cNvSpPr>
          <p:nvPr>
            <p:ph type="sldNum" sz="quarter" idx="5"/>
          </p:nvPr>
        </p:nvSpPr>
        <p:spPr>
          <a:noFill/>
        </p:spPr>
        <p:txBody>
          <a:bodyPr/>
          <a:lstStyle/>
          <a:p>
            <a:r>
              <a:rPr lang="es-ES" smtClean="0"/>
              <a:t>5-</a:t>
            </a:r>
            <a:fld id="{4CAEB5B8-2485-46F3-8575-BDFC3697C373}" type="slidenum">
              <a:rPr lang="es-ES" smtClean="0"/>
              <a:pPr/>
              <a:t>119</a:t>
            </a:fld>
            <a:endParaRPr lang="es-ES" smtClean="0"/>
          </a:p>
        </p:txBody>
      </p:sp>
      <p:sp>
        <p:nvSpPr>
          <p:cNvPr id="234501" name="Rectangle 2"/>
          <p:cNvSpPr>
            <a:spLocks noGrp="1" noRot="1" noChangeAspect="1" noChangeArrowheads="1" noTextEdit="1"/>
          </p:cNvSpPr>
          <p:nvPr>
            <p:ph type="sldImg"/>
          </p:nvPr>
        </p:nvSpPr>
        <p:spPr>
          <a:xfrm>
            <a:off x="566738" y="490538"/>
            <a:ext cx="5661025" cy="4244975"/>
          </a:xfrm>
          <a:ln/>
        </p:spPr>
      </p:sp>
      <p:sp>
        <p:nvSpPr>
          <p:cNvPr id="23450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43968297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a:noFill/>
        </p:spPr>
        <p:txBody>
          <a:bodyPr/>
          <a:lstStyle/>
          <a:p>
            <a:r>
              <a:rPr lang="es-ES" smtClean="0"/>
              <a:t>El Nivel de Transporte en Internet</a:t>
            </a:r>
          </a:p>
        </p:txBody>
      </p:sp>
      <p:sp>
        <p:nvSpPr>
          <p:cNvPr id="234499" name="Rectangle 6"/>
          <p:cNvSpPr>
            <a:spLocks noGrp="1" noChangeArrowheads="1"/>
          </p:cNvSpPr>
          <p:nvPr>
            <p:ph type="ftr" sz="quarter" idx="4"/>
          </p:nvPr>
        </p:nvSpPr>
        <p:spPr>
          <a:noFill/>
        </p:spPr>
        <p:txBody>
          <a:bodyPr/>
          <a:lstStyle/>
          <a:p>
            <a:r>
              <a:rPr lang="es-ES" smtClean="0"/>
              <a:t>Redes</a:t>
            </a:r>
          </a:p>
        </p:txBody>
      </p:sp>
      <p:sp>
        <p:nvSpPr>
          <p:cNvPr id="234500" name="Rectangle 7"/>
          <p:cNvSpPr>
            <a:spLocks noGrp="1" noChangeArrowheads="1"/>
          </p:cNvSpPr>
          <p:nvPr>
            <p:ph type="sldNum" sz="quarter" idx="5"/>
          </p:nvPr>
        </p:nvSpPr>
        <p:spPr>
          <a:noFill/>
        </p:spPr>
        <p:txBody>
          <a:bodyPr/>
          <a:lstStyle/>
          <a:p>
            <a:r>
              <a:rPr lang="es-ES" smtClean="0"/>
              <a:t>5-</a:t>
            </a:r>
            <a:fld id="{4CAEB5B8-2485-46F3-8575-BDFC3697C373}" type="slidenum">
              <a:rPr lang="es-ES" smtClean="0"/>
              <a:pPr/>
              <a:t>120</a:t>
            </a:fld>
            <a:endParaRPr lang="es-ES" smtClean="0"/>
          </a:p>
        </p:txBody>
      </p:sp>
      <p:sp>
        <p:nvSpPr>
          <p:cNvPr id="234501" name="Rectangle 2"/>
          <p:cNvSpPr>
            <a:spLocks noGrp="1" noRot="1" noChangeAspect="1" noChangeArrowheads="1" noTextEdit="1"/>
          </p:cNvSpPr>
          <p:nvPr>
            <p:ph type="sldImg"/>
          </p:nvPr>
        </p:nvSpPr>
        <p:spPr>
          <a:xfrm>
            <a:off x="566738" y="490538"/>
            <a:ext cx="5661025" cy="4244975"/>
          </a:xfrm>
          <a:ln/>
        </p:spPr>
      </p:sp>
      <p:sp>
        <p:nvSpPr>
          <p:cNvPr id="23450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418968215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hdr" sz="quarter"/>
          </p:nvPr>
        </p:nvSpPr>
        <p:spPr>
          <a:noFill/>
        </p:spPr>
        <p:txBody>
          <a:bodyPr/>
          <a:lstStyle/>
          <a:p>
            <a:r>
              <a:rPr lang="es-ES" smtClean="0"/>
              <a:t>El Nivel de Transporte en Internet</a:t>
            </a:r>
          </a:p>
        </p:txBody>
      </p:sp>
      <p:sp>
        <p:nvSpPr>
          <p:cNvPr id="185347" name="Rectangle 6"/>
          <p:cNvSpPr>
            <a:spLocks noGrp="1" noChangeArrowheads="1"/>
          </p:cNvSpPr>
          <p:nvPr>
            <p:ph type="ftr" sz="quarter" idx="4"/>
          </p:nvPr>
        </p:nvSpPr>
        <p:spPr>
          <a:noFill/>
        </p:spPr>
        <p:txBody>
          <a:bodyPr/>
          <a:lstStyle/>
          <a:p>
            <a:r>
              <a:rPr lang="es-ES" smtClean="0"/>
              <a:t>Redes</a:t>
            </a:r>
          </a:p>
        </p:txBody>
      </p:sp>
      <p:sp>
        <p:nvSpPr>
          <p:cNvPr id="185348" name="Rectangle 7"/>
          <p:cNvSpPr>
            <a:spLocks noGrp="1" noChangeArrowheads="1"/>
          </p:cNvSpPr>
          <p:nvPr>
            <p:ph type="sldNum" sz="quarter" idx="5"/>
          </p:nvPr>
        </p:nvSpPr>
        <p:spPr>
          <a:noFill/>
        </p:spPr>
        <p:txBody>
          <a:bodyPr/>
          <a:lstStyle/>
          <a:p>
            <a:r>
              <a:rPr lang="es-ES" smtClean="0"/>
              <a:t>5-</a:t>
            </a:r>
            <a:fld id="{089BCF8C-F253-4170-874C-EBF2BD15484A}" type="slidenum">
              <a:rPr lang="es-ES" smtClean="0"/>
              <a:pPr/>
              <a:t>121</a:t>
            </a:fld>
            <a:endParaRPr lang="es-ES" smtClean="0"/>
          </a:p>
        </p:txBody>
      </p:sp>
      <p:sp>
        <p:nvSpPr>
          <p:cNvPr id="185349" name="Rectangle 2"/>
          <p:cNvSpPr>
            <a:spLocks noGrp="1" noRot="1" noChangeAspect="1" noChangeArrowheads="1" noTextEdit="1"/>
          </p:cNvSpPr>
          <p:nvPr>
            <p:ph type="sldImg"/>
          </p:nvPr>
        </p:nvSpPr>
        <p:spPr>
          <a:xfrm>
            <a:off x="566738" y="490538"/>
            <a:ext cx="5661025" cy="4244975"/>
          </a:xfrm>
          <a:ln/>
        </p:spPr>
      </p:sp>
      <p:sp>
        <p:nvSpPr>
          <p:cNvPr id="18535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708631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a:noFill/>
        </p:spPr>
        <p:txBody>
          <a:bodyPr/>
          <a:lstStyle/>
          <a:p>
            <a:r>
              <a:rPr lang="es-ES" smtClean="0"/>
              <a:t>El Nivel de Transporte en Internet</a:t>
            </a:r>
          </a:p>
        </p:txBody>
      </p:sp>
      <p:sp>
        <p:nvSpPr>
          <p:cNvPr id="154627" name="Rectangle 6"/>
          <p:cNvSpPr>
            <a:spLocks noGrp="1" noChangeArrowheads="1"/>
          </p:cNvSpPr>
          <p:nvPr>
            <p:ph type="ftr" sz="quarter" idx="4"/>
          </p:nvPr>
        </p:nvSpPr>
        <p:spPr>
          <a:noFill/>
        </p:spPr>
        <p:txBody>
          <a:bodyPr/>
          <a:lstStyle/>
          <a:p>
            <a:r>
              <a:rPr lang="es-ES" smtClean="0"/>
              <a:t>Redes</a:t>
            </a:r>
          </a:p>
        </p:txBody>
      </p:sp>
      <p:sp>
        <p:nvSpPr>
          <p:cNvPr id="154628" name="Rectangle 7"/>
          <p:cNvSpPr>
            <a:spLocks noGrp="1" noChangeArrowheads="1"/>
          </p:cNvSpPr>
          <p:nvPr>
            <p:ph type="sldNum" sz="quarter" idx="5"/>
          </p:nvPr>
        </p:nvSpPr>
        <p:spPr>
          <a:noFill/>
        </p:spPr>
        <p:txBody>
          <a:bodyPr/>
          <a:lstStyle/>
          <a:p>
            <a:r>
              <a:rPr lang="es-ES" smtClean="0"/>
              <a:t>5-</a:t>
            </a:r>
            <a:fld id="{AC62C898-18A4-424B-8E68-9142CD688A94}" type="slidenum">
              <a:rPr lang="es-ES" smtClean="0"/>
              <a:pPr/>
              <a:t>12</a:t>
            </a:fld>
            <a:endParaRPr lang="es-ES" smtClean="0"/>
          </a:p>
        </p:txBody>
      </p:sp>
      <p:sp>
        <p:nvSpPr>
          <p:cNvPr id="154629" name="Rectangle 2"/>
          <p:cNvSpPr>
            <a:spLocks noGrp="1" noRot="1" noChangeAspect="1" noChangeArrowheads="1" noTextEdit="1"/>
          </p:cNvSpPr>
          <p:nvPr>
            <p:ph type="sldImg"/>
          </p:nvPr>
        </p:nvSpPr>
        <p:spPr>
          <a:xfrm>
            <a:off x="566738" y="490538"/>
            <a:ext cx="5661025" cy="4244975"/>
          </a:xfrm>
          <a:ln/>
        </p:spPr>
      </p:sp>
      <p:sp>
        <p:nvSpPr>
          <p:cNvPr id="154630" name="Rectangle 3"/>
          <p:cNvSpPr>
            <a:spLocks noGrp="1" noChangeArrowheads="1"/>
          </p:cNvSpPr>
          <p:nvPr>
            <p:ph type="body" idx="1"/>
          </p:nvPr>
        </p:nvSpPr>
        <p:spPr>
          <a:noFill/>
          <a:ln/>
        </p:spPr>
        <p:txBody>
          <a:bodyPr/>
          <a:lstStyle/>
          <a:p>
            <a:pPr eaLnBrk="1" hangingPunct="1"/>
            <a:r>
              <a:rPr lang="es-ES" dirty="0" smtClean="0"/>
              <a:t>Esta tabla muestra el número de puerto bien conocido que utilizan unos cuantos protocolos del nivel de aplicación. También se indica para cada uno de esos protocolos cual es el protocolo de transporte habitualmente utilizado, TCP o UDP.</a:t>
            </a:r>
          </a:p>
          <a:p>
            <a:pPr eaLnBrk="1" hangingPunct="1"/>
            <a:r>
              <a:rPr lang="es-ES" dirty="0" smtClean="0"/>
              <a:t>Estrictamente hablando el número de puerto está siempre reservado para cada protocolo tanto sobre TCP como sobre UDP, aunque la mayoría suelen utilizar solamente uno de ellos. Por ejemplo nadie utiliza FTP sobre UDP, ya que eso obligaría al programa de transferencia de ficheros a controlar la llegada de los paquetes de datos, complicándolo de manera considerable. Hay algunos casos, como DNS, donde se utilizan ambos ya que algunas transferencias de información se adaptan mejor a uno u otro</a:t>
            </a:r>
            <a:r>
              <a:rPr lang="es-ES" dirty="0"/>
              <a:t>.</a:t>
            </a:r>
            <a:r>
              <a:rPr lang="es-ES" dirty="0" smtClean="0"/>
              <a:t>  </a:t>
            </a:r>
          </a:p>
        </p:txBody>
      </p:sp>
    </p:spTree>
    <p:extLst>
      <p:ext uri="{BB962C8B-B14F-4D97-AF65-F5344CB8AC3E}">
        <p14:creationId xmlns:p14="http://schemas.microsoft.com/office/powerpoint/2010/main" val="338108255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hdr" sz="quarter"/>
          </p:nvPr>
        </p:nvSpPr>
        <p:spPr>
          <a:noFill/>
        </p:spPr>
        <p:txBody>
          <a:bodyPr/>
          <a:lstStyle/>
          <a:p>
            <a:r>
              <a:rPr lang="es-ES" smtClean="0"/>
              <a:t>El Nivel de Transporte en Internet</a:t>
            </a:r>
          </a:p>
        </p:txBody>
      </p:sp>
      <p:sp>
        <p:nvSpPr>
          <p:cNvPr id="235523" name="Rectangle 6"/>
          <p:cNvSpPr>
            <a:spLocks noGrp="1" noChangeArrowheads="1"/>
          </p:cNvSpPr>
          <p:nvPr>
            <p:ph type="ftr" sz="quarter" idx="4"/>
          </p:nvPr>
        </p:nvSpPr>
        <p:spPr>
          <a:noFill/>
        </p:spPr>
        <p:txBody>
          <a:bodyPr/>
          <a:lstStyle/>
          <a:p>
            <a:r>
              <a:rPr lang="es-ES" smtClean="0"/>
              <a:t>Redes</a:t>
            </a:r>
          </a:p>
        </p:txBody>
      </p:sp>
      <p:sp>
        <p:nvSpPr>
          <p:cNvPr id="235524" name="Rectangle 7"/>
          <p:cNvSpPr>
            <a:spLocks noGrp="1" noChangeArrowheads="1"/>
          </p:cNvSpPr>
          <p:nvPr>
            <p:ph type="sldNum" sz="quarter" idx="5"/>
          </p:nvPr>
        </p:nvSpPr>
        <p:spPr>
          <a:noFill/>
        </p:spPr>
        <p:txBody>
          <a:bodyPr/>
          <a:lstStyle/>
          <a:p>
            <a:r>
              <a:rPr lang="es-ES" smtClean="0"/>
              <a:t>5-</a:t>
            </a:r>
            <a:fld id="{D5FA343A-D169-4CA2-82D2-3A175DEEF1AB}" type="slidenum">
              <a:rPr lang="es-ES" smtClean="0"/>
              <a:pPr/>
              <a:t>122</a:t>
            </a:fld>
            <a:endParaRPr lang="es-ES" smtClean="0"/>
          </a:p>
        </p:txBody>
      </p:sp>
      <p:sp>
        <p:nvSpPr>
          <p:cNvPr id="235525" name="Rectangle 2"/>
          <p:cNvSpPr>
            <a:spLocks noGrp="1" noRot="1" noChangeAspect="1" noChangeArrowheads="1" noTextEdit="1"/>
          </p:cNvSpPr>
          <p:nvPr>
            <p:ph type="sldImg"/>
          </p:nvPr>
        </p:nvSpPr>
        <p:spPr>
          <a:xfrm>
            <a:off x="566738" y="490538"/>
            <a:ext cx="5661025" cy="4244975"/>
          </a:xfrm>
          <a:ln/>
        </p:spPr>
      </p:sp>
      <p:sp>
        <p:nvSpPr>
          <p:cNvPr id="23552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29678906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hdr" sz="quarter"/>
          </p:nvPr>
        </p:nvSpPr>
        <p:spPr>
          <a:noFill/>
        </p:spPr>
        <p:txBody>
          <a:bodyPr/>
          <a:lstStyle/>
          <a:p>
            <a:r>
              <a:rPr lang="es-ES" smtClean="0"/>
              <a:t>El Nivel de Transporte en Internet</a:t>
            </a:r>
          </a:p>
        </p:txBody>
      </p:sp>
      <p:sp>
        <p:nvSpPr>
          <p:cNvPr id="236547" name="Rectangle 6"/>
          <p:cNvSpPr>
            <a:spLocks noGrp="1" noChangeArrowheads="1"/>
          </p:cNvSpPr>
          <p:nvPr>
            <p:ph type="ftr" sz="quarter" idx="4"/>
          </p:nvPr>
        </p:nvSpPr>
        <p:spPr>
          <a:noFill/>
        </p:spPr>
        <p:txBody>
          <a:bodyPr/>
          <a:lstStyle/>
          <a:p>
            <a:r>
              <a:rPr lang="es-ES" smtClean="0"/>
              <a:t>Redes</a:t>
            </a:r>
          </a:p>
        </p:txBody>
      </p:sp>
      <p:sp>
        <p:nvSpPr>
          <p:cNvPr id="236548" name="Rectangle 7"/>
          <p:cNvSpPr>
            <a:spLocks noGrp="1" noChangeArrowheads="1"/>
          </p:cNvSpPr>
          <p:nvPr>
            <p:ph type="sldNum" sz="quarter" idx="5"/>
          </p:nvPr>
        </p:nvSpPr>
        <p:spPr>
          <a:noFill/>
        </p:spPr>
        <p:txBody>
          <a:bodyPr/>
          <a:lstStyle/>
          <a:p>
            <a:r>
              <a:rPr lang="es-ES" smtClean="0"/>
              <a:t>5-</a:t>
            </a:r>
            <a:fld id="{B629ADC5-A99C-4FA0-B35F-705C7EED8C47}" type="slidenum">
              <a:rPr lang="es-ES" smtClean="0"/>
              <a:pPr/>
              <a:t>123</a:t>
            </a:fld>
            <a:endParaRPr lang="es-ES" smtClean="0"/>
          </a:p>
        </p:txBody>
      </p:sp>
      <p:sp>
        <p:nvSpPr>
          <p:cNvPr id="236549" name="Rectangle 2"/>
          <p:cNvSpPr>
            <a:spLocks noGrp="1" noRot="1" noChangeAspect="1" noChangeArrowheads="1" noTextEdit="1"/>
          </p:cNvSpPr>
          <p:nvPr>
            <p:ph type="sldImg"/>
          </p:nvPr>
        </p:nvSpPr>
        <p:spPr>
          <a:xfrm>
            <a:off x="566738" y="490538"/>
            <a:ext cx="5661025" cy="4244975"/>
          </a:xfrm>
          <a:ln/>
        </p:spPr>
      </p:sp>
      <p:sp>
        <p:nvSpPr>
          <p:cNvPr id="23655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90222890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hdr" sz="quarter"/>
          </p:nvPr>
        </p:nvSpPr>
        <p:spPr>
          <a:noFill/>
        </p:spPr>
        <p:txBody>
          <a:bodyPr/>
          <a:lstStyle/>
          <a:p>
            <a:r>
              <a:rPr lang="es-ES" smtClean="0"/>
              <a:t>El Nivel de Transporte en Internet</a:t>
            </a:r>
          </a:p>
        </p:txBody>
      </p:sp>
      <p:sp>
        <p:nvSpPr>
          <p:cNvPr id="237571" name="Rectangle 6"/>
          <p:cNvSpPr>
            <a:spLocks noGrp="1" noChangeArrowheads="1"/>
          </p:cNvSpPr>
          <p:nvPr>
            <p:ph type="ftr" sz="quarter" idx="4"/>
          </p:nvPr>
        </p:nvSpPr>
        <p:spPr>
          <a:noFill/>
        </p:spPr>
        <p:txBody>
          <a:bodyPr/>
          <a:lstStyle/>
          <a:p>
            <a:r>
              <a:rPr lang="es-ES" smtClean="0"/>
              <a:t>Redes</a:t>
            </a:r>
          </a:p>
        </p:txBody>
      </p:sp>
      <p:sp>
        <p:nvSpPr>
          <p:cNvPr id="237572" name="Rectangle 7"/>
          <p:cNvSpPr>
            <a:spLocks noGrp="1" noChangeArrowheads="1"/>
          </p:cNvSpPr>
          <p:nvPr>
            <p:ph type="sldNum" sz="quarter" idx="5"/>
          </p:nvPr>
        </p:nvSpPr>
        <p:spPr>
          <a:noFill/>
        </p:spPr>
        <p:txBody>
          <a:bodyPr/>
          <a:lstStyle/>
          <a:p>
            <a:r>
              <a:rPr lang="es-ES" smtClean="0"/>
              <a:t>5-</a:t>
            </a:r>
            <a:fld id="{FAD0F5C8-832B-4BB2-8BC2-89C4F7978A50}" type="slidenum">
              <a:rPr lang="es-ES" smtClean="0"/>
              <a:pPr/>
              <a:t>124</a:t>
            </a:fld>
            <a:endParaRPr lang="es-ES" smtClean="0"/>
          </a:p>
        </p:txBody>
      </p:sp>
      <p:sp>
        <p:nvSpPr>
          <p:cNvPr id="237573" name="Rectangle 2"/>
          <p:cNvSpPr>
            <a:spLocks noGrp="1" noRot="1" noChangeAspect="1" noChangeArrowheads="1" noTextEdit="1"/>
          </p:cNvSpPr>
          <p:nvPr>
            <p:ph type="sldImg"/>
          </p:nvPr>
        </p:nvSpPr>
        <p:spPr>
          <a:xfrm>
            <a:off x="566738" y="490538"/>
            <a:ext cx="5661025" cy="4244975"/>
          </a:xfrm>
          <a:ln/>
        </p:spPr>
      </p:sp>
      <p:sp>
        <p:nvSpPr>
          <p:cNvPr id="23757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24128861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hdr" sz="quarter"/>
          </p:nvPr>
        </p:nvSpPr>
        <p:spPr>
          <a:noFill/>
        </p:spPr>
        <p:txBody>
          <a:bodyPr/>
          <a:lstStyle/>
          <a:p>
            <a:r>
              <a:rPr lang="es-ES" smtClean="0"/>
              <a:t>El Nivel de Transporte en Internet</a:t>
            </a:r>
          </a:p>
        </p:txBody>
      </p:sp>
      <p:sp>
        <p:nvSpPr>
          <p:cNvPr id="238595" name="Rectangle 6"/>
          <p:cNvSpPr>
            <a:spLocks noGrp="1" noChangeArrowheads="1"/>
          </p:cNvSpPr>
          <p:nvPr>
            <p:ph type="ftr" sz="quarter" idx="4"/>
          </p:nvPr>
        </p:nvSpPr>
        <p:spPr>
          <a:noFill/>
        </p:spPr>
        <p:txBody>
          <a:bodyPr/>
          <a:lstStyle/>
          <a:p>
            <a:r>
              <a:rPr lang="es-ES" smtClean="0"/>
              <a:t>Redes</a:t>
            </a:r>
          </a:p>
        </p:txBody>
      </p:sp>
      <p:sp>
        <p:nvSpPr>
          <p:cNvPr id="238596" name="Rectangle 7"/>
          <p:cNvSpPr>
            <a:spLocks noGrp="1" noChangeArrowheads="1"/>
          </p:cNvSpPr>
          <p:nvPr>
            <p:ph type="sldNum" sz="quarter" idx="5"/>
          </p:nvPr>
        </p:nvSpPr>
        <p:spPr>
          <a:noFill/>
        </p:spPr>
        <p:txBody>
          <a:bodyPr/>
          <a:lstStyle/>
          <a:p>
            <a:r>
              <a:rPr lang="es-ES" smtClean="0"/>
              <a:t>5-</a:t>
            </a:r>
            <a:fld id="{E3FE8199-26F4-4022-BD4C-1268C051DC9A}" type="slidenum">
              <a:rPr lang="es-ES" smtClean="0"/>
              <a:pPr/>
              <a:t>125</a:t>
            </a:fld>
            <a:endParaRPr lang="es-ES" smtClean="0"/>
          </a:p>
        </p:txBody>
      </p:sp>
      <p:sp>
        <p:nvSpPr>
          <p:cNvPr id="238597" name="Rectangle 2"/>
          <p:cNvSpPr>
            <a:spLocks noGrp="1" noRot="1" noChangeAspect="1" noChangeArrowheads="1" noTextEdit="1"/>
          </p:cNvSpPr>
          <p:nvPr>
            <p:ph type="sldImg"/>
          </p:nvPr>
        </p:nvSpPr>
        <p:spPr>
          <a:xfrm>
            <a:off x="566738" y="490538"/>
            <a:ext cx="5661025" cy="4244975"/>
          </a:xfrm>
          <a:ln/>
        </p:spPr>
      </p:sp>
      <p:sp>
        <p:nvSpPr>
          <p:cNvPr id="23859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00806853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hdr" sz="quarter"/>
          </p:nvPr>
        </p:nvSpPr>
        <p:spPr>
          <a:noFill/>
        </p:spPr>
        <p:txBody>
          <a:bodyPr/>
          <a:lstStyle/>
          <a:p>
            <a:r>
              <a:rPr lang="es-ES" smtClean="0"/>
              <a:t>El Nivel de Transporte en Internet</a:t>
            </a:r>
          </a:p>
        </p:txBody>
      </p:sp>
      <p:sp>
        <p:nvSpPr>
          <p:cNvPr id="239619" name="Rectangle 6"/>
          <p:cNvSpPr>
            <a:spLocks noGrp="1" noChangeArrowheads="1"/>
          </p:cNvSpPr>
          <p:nvPr>
            <p:ph type="ftr" sz="quarter" idx="4"/>
          </p:nvPr>
        </p:nvSpPr>
        <p:spPr>
          <a:noFill/>
        </p:spPr>
        <p:txBody>
          <a:bodyPr/>
          <a:lstStyle/>
          <a:p>
            <a:r>
              <a:rPr lang="es-ES" smtClean="0"/>
              <a:t>Redes</a:t>
            </a:r>
          </a:p>
        </p:txBody>
      </p:sp>
      <p:sp>
        <p:nvSpPr>
          <p:cNvPr id="239620" name="Rectangle 7"/>
          <p:cNvSpPr>
            <a:spLocks noGrp="1" noChangeArrowheads="1"/>
          </p:cNvSpPr>
          <p:nvPr>
            <p:ph type="sldNum" sz="quarter" idx="5"/>
          </p:nvPr>
        </p:nvSpPr>
        <p:spPr>
          <a:noFill/>
        </p:spPr>
        <p:txBody>
          <a:bodyPr/>
          <a:lstStyle/>
          <a:p>
            <a:r>
              <a:rPr lang="es-ES" smtClean="0"/>
              <a:t>5-</a:t>
            </a:r>
            <a:fld id="{42C2602D-81A6-41B6-874D-CDB24B6F27D4}" type="slidenum">
              <a:rPr lang="es-ES" smtClean="0"/>
              <a:pPr/>
              <a:t>126</a:t>
            </a:fld>
            <a:endParaRPr lang="es-ES" smtClean="0"/>
          </a:p>
        </p:txBody>
      </p:sp>
      <p:sp>
        <p:nvSpPr>
          <p:cNvPr id="239621" name="Rectangle 2"/>
          <p:cNvSpPr>
            <a:spLocks noGrp="1" noRot="1" noChangeAspect="1" noChangeArrowheads="1" noTextEdit="1"/>
          </p:cNvSpPr>
          <p:nvPr>
            <p:ph type="sldImg"/>
          </p:nvPr>
        </p:nvSpPr>
        <p:spPr>
          <a:xfrm>
            <a:off x="566738" y="490538"/>
            <a:ext cx="5661025" cy="4244975"/>
          </a:xfrm>
          <a:ln/>
        </p:spPr>
      </p:sp>
      <p:sp>
        <p:nvSpPr>
          <p:cNvPr id="23962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94600392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hdr" sz="quarter"/>
          </p:nvPr>
        </p:nvSpPr>
        <p:spPr>
          <a:noFill/>
        </p:spPr>
        <p:txBody>
          <a:bodyPr/>
          <a:lstStyle/>
          <a:p>
            <a:r>
              <a:rPr lang="es-ES" smtClean="0"/>
              <a:t>El Nivel de Transporte en Internet</a:t>
            </a:r>
          </a:p>
        </p:txBody>
      </p:sp>
      <p:sp>
        <p:nvSpPr>
          <p:cNvPr id="240643" name="Rectangle 6"/>
          <p:cNvSpPr>
            <a:spLocks noGrp="1" noChangeArrowheads="1"/>
          </p:cNvSpPr>
          <p:nvPr>
            <p:ph type="ftr" sz="quarter" idx="4"/>
          </p:nvPr>
        </p:nvSpPr>
        <p:spPr>
          <a:noFill/>
        </p:spPr>
        <p:txBody>
          <a:bodyPr/>
          <a:lstStyle/>
          <a:p>
            <a:r>
              <a:rPr lang="es-ES" smtClean="0"/>
              <a:t>Redes</a:t>
            </a:r>
          </a:p>
        </p:txBody>
      </p:sp>
      <p:sp>
        <p:nvSpPr>
          <p:cNvPr id="240644" name="Rectangle 7"/>
          <p:cNvSpPr>
            <a:spLocks noGrp="1" noChangeArrowheads="1"/>
          </p:cNvSpPr>
          <p:nvPr>
            <p:ph type="sldNum" sz="quarter" idx="5"/>
          </p:nvPr>
        </p:nvSpPr>
        <p:spPr>
          <a:noFill/>
        </p:spPr>
        <p:txBody>
          <a:bodyPr/>
          <a:lstStyle/>
          <a:p>
            <a:r>
              <a:rPr lang="es-ES" smtClean="0"/>
              <a:t>5-</a:t>
            </a:r>
            <a:fld id="{8B162707-D446-4268-8A17-B951BF1610A7}" type="slidenum">
              <a:rPr lang="es-ES" smtClean="0"/>
              <a:pPr/>
              <a:t>127</a:t>
            </a:fld>
            <a:endParaRPr lang="es-ES" smtClean="0"/>
          </a:p>
        </p:txBody>
      </p:sp>
      <p:sp>
        <p:nvSpPr>
          <p:cNvPr id="240645" name="Rectangle 2"/>
          <p:cNvSpPr>
            <a:spLocks noGrp="1" noRot="1" noChangeAspect="1" noChangeArrowheads="1" noTextEdit="1"/>
          </p:cNvSpPr>
          <p:nvPr>
            <p:ph type="sldImg"/>
          </p:nvPr>
        </p:nvSpPr>
        <p:spPr>
          <a:xfrm>
            <a:off x="566738" y="490538"/>
            <a:ext cx="5661025" cy="4244975"/>
          </a:xfrm>
          <a:ln/>
        </p:spPr>
      </p:sp>
      <p:sp>
        <p:nvSpPr>
          <p:cNvPr id="24064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73554981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hdr" sz="quarter"/>
          </p:nvPr>
        </p:nvSpPr>
        <p:spPr>
          <a:noFill/>
        </p:spPr>
        <p:txBody>
          <a:bodyPr/>
          <a:lstStyle/>
          <a:p>
            <a:r>
              <a:rPr lang="es-ES" smtClean="0"/>
              <a:t>El Nivel de Transporte en Internet</a:t>
            </a:r>
          </a:p>
        </p:txBody>
      </p:sp>
      <p:sp>
        <p:nvSpPr>
          <p:cNvPr id="241667" name="Rectangle 6"/>
          <p:cNvSpPr>
            <a:spLocks noGrp="1" noChangeArrowheads="1"/>
          </p:cNvSpPr>
          <p:nvPr>
            <p:ph type="ftr" sz="quarter" idx="4"/>
          </p:nvPr>
        </p:nvSpPr>
        <p:spPr>
          <a:noFill/>
        </p:spPr>
        <p:txBody>
          <a:bodyPr/>
          <a:lstStyle/>
          <a:p>
            <a:r>
              <a:rPr lang="es-ES" smtClean="0"/>
              <a:t>Redes</a:t>
            </a:r>
          </a:p>
        </p:txBody>
      </p:sp>
      <p:sp>
        <p:nvSpPr>
          <p:cNvPr id="241668" name="Rectangle 7"/>
          <p:cNvSpPr>
            <a:spLocks noGrp="1" noChangeArrowheads="1"/>
          </p:cNvSpPr>
          <p:nvPr>
            <p:ph type="sldNum" sz="quarter" idx="5"/>
          </p:nvPr>
        </p:nvSpPr>
        <p:spPr>
          <a:noFill/>
        </p:spPr>
        <p:txBody>
          <a:bodyPr/>
          <a:lstStyle/>
          <a:p>
            <a:r>
              <a:rPr lang="es-ES" smtClean="0"/>
              <a:t>5-</a:t>
            </a:r>
            <a:fld id="{51E1765D-08B3-4F9D-A6D7-7DF6BAC6DB8B}" type="slidenum">
              <a:rPr lang="es-ES" smtClean="0"/>
              <a:pPr/>
              <a:t>128</a:t>
            </a:fld>
            <a:endParaRPr lang="es-ES" smtClean="0"/>
          </a:p>
        </p:txBody>
      </p:sp>
      <p:sp>
        <p:nvSpPr>
          <p:cNvPr id="241669" name="Rectangle 2"/>
          <p:cNvSpPr>
            <a:spLocks noGrp="1" noRot="1" noChangeAspect="1" noChangeArrowheads="1" noTextEdit="1"/>
          </p:cNvSpPr>
          <p:nvPr>
            <p:ph type="sldImg"/>
          </p:nvPr>
        </p:nvSpPr>
        <p:spPr>
          <a:xfrm>
            <a:off x="566738" y="490538"/>
            <a:ext cx="5661025" cy="4244975"/>
          </a:xfrm>
          <a:ln/>
        </p:spPr>
      </p:sp>
      <p:sp>
        <p:nvSpPr>
          <p:cNvPr id="24167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70017641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hdr" sz="quarter"/>
          </p:nvPr>
        </p:nvSpPr>
        <p:spPr>
          <a:noFill/>
        </p:spPr>
        <p:txBody>
          <a:bodyPr/>
          <a:lstStyle/>
          <a:p>
            <a:r>
              <a:rPr lang="es-ES" smtClean="0"/>
              <a:t>El Nivel de Transporte en Internet</a:t>
            </a:r>
          </a:p>
        </p:txBody>
      </p:sp>
      <p:sp>
        <p:nvSpPr>
          <p:cNvPr id="242691" name="Rectangle 6"/>
          <p:cNvSpPr>
            <a:spLocks noGrp="1" noChangeArrowheads="1"/>
          </p:cNvSpPr>
          <p:nvPr>
            <p:ph type="ftr" sz="quarter" idx="4"/>
          </p:nvPr>
        </p:nvSpPr>
        <p:spPr>
          <a:noFill/>
        </p:spPr>
        <p:txBody>
          <a:bodyPr/>
          <a:lstStyle/>
          <a:p>
            <a:r>
              <a:rPr lang="es-ES" smtClean="0"/>
              <a:t>Redes</a:t>
            </a:r>
          </a:p>
        </p:txBody>
      </p:sp>
      <p:sp>
        <p:nvSpPr>
          <p:cNvPr id="242692" name="Rectangle 7"/>
          <p:cNvSpPr>
            <a:spLocks noGrp="1" noChangeArrowheads="1"/>
          </p:cNvSpPr>
          <p:nvPr>
            <p:ph type="sldNum" sz="quarter" idx="5"/>
          </p:nvPr>
        </p:nvSpPr>
        <p:spPr>
          <a:noFill/>
        </p:spPr>
        <p:txBody>
          <a:bodyPr/>
          <a:lstStyle/>
          <a:p>
            <a:r>
              <a:rPr lang="es-ES" smtClean="0"/>
              <a:t>5-</a:t>
            </a:r>
            <a:fld id="{0C2046C6-C918-4F45-B3E3-DFE8A5842E80}" type="slidenum">
              <a:rPr lang="es-ES" smtClean="0"/>
              <a:pPr/>
              <a:t>129</a:t>
            </a:fld>
            <a:endParaRPr lang="es-ES" smtClean="0"/>
          </a:p>
        </p:txBody>
      </p:sp>
      <p:sp>
        <p:nvSpPr>
          <p:cNvPr id="242693" name="Rectangle 2"/>
          <p:cNvSpPr>
            <a:spLocks noGrp="1" noRot="1" noChangeAspect="1" noChangeArrowheads="1" noTextEdit="1"/>
          </p:cNvSpPr>
          <p:nvPr>
            <p:ph type="sldImg"/>
          </p:nvPr>
        </p:nvSpPr>
        <p:spPr>
          <a:xfrm>
            <a:off x="566738" y="490538"/>
            <a:ext cx="5661025" cy="4244975"/>
          </a:xfrm>
          <a:ln/>
        </p:spPr>
      </p:sp>
      <p:sp>
        <p:nvSpPr>
          <p:cNvPr id="24269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47496354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hdr" sz="quarter"/>
          </p:nvPr>
        </p:nvSpPr>
        <p:spPr>
          <a:noFill/>
        </p:spPr>
        <p:txBody>
          <a:bodyPr/>
          <a:lstStyle/>
          <a:p>
            <a:r>
              <a:rPr lang="es-ES" smtClean="0"/>
              <a:t>El Nivel de Transporte en Internet</a:t>
            </a:r>
          </a:p>
        </p:txBody>
      </p:sp>
      <p:sp>
        <p:nvSpPr>
          <p:cNvPr id="243715" name="Rectangle 6"/>
          <p:cNvSpPr>
            <a:spLocks noGrp="1" noChangeArrowheads="1"/>
          </p:cNvSpPr>
          <p:nvPr>
            <p:ph type="ftr" sz="quarter" idx="4"/>
          </p:nvPr>
        </p:nvSpPr>
        <p:spPr>
          <a:noFill/>
        </p:spPr>
        <p:txBody>
          <a:bodyPr/>
          <a:lstStyle/>
          <a:p>
            <a:r>
              <a:rPr lang="es-ES" smtClean="0"/>
              <a:t>Redes</a:t>
            </a:r>
          </a:p>
        </p:txBody>
      </p:sp>
      <p:sp>
        <p:nvSpPr>
          <p:cNvPr id="243716" name="Rectangle 7"/>
          <p:cNvSpPr>
            <a:spLocks noGrp="1" noChangeArrowheads="1"/>
          </p:cNvSpPr>
          <p:nvPr>
            <p:ph type="sldNum" sz="quarter" idx="5"/>
          </p:nvPr>
        </p:nvSpPr>
        <p:spPr>
          <a:noFill/>
        </p:spPr>
        <p:txBody>
          <a:bodyPr/>
          <a:lstStyle/>
          <a:p>
            <a:r>
              <a:rPr lang="es-ES" smtClean="0"/>
              <a:t>5-</a:t>
            </a:r>
            <a:fld id="{EF98B7C3-BE65-464D-90CE-E3EF3219ED94}" type="slidenum">
              <a:rPr lang="es-ES" smtClean="0"/>
              <a:pPr/>
              <a:t>130</a:t>
            </a:fld>
            <a:endParaRPr lang="es-ES" smtClean="0"/>
          </a:p>
        </p:txBody>
      </p:sp>
      <p:sp>
        <p:nvSpPr>
          <p:cNvPr id="243717" name="Rectangle 2"/>
          <p:cNvSpPr>
            <a:spLocks noGrp="1" noRot="1" noChangeAspect="1" noChangeArrowheads="1" noTextEdit="1"/>
          </p:cNvSpPr>
          <p:nvPr>
            <p:ph type="sldImg"/>
          </p:nvPr>
        </p:nvSpPr>
        <p:spPr>
          <a:xfrm>
            <a:off x="566738" y="490538"/>
            <a:ext cx="5661025" cy="4244975"/>
          </a:xfrm>
          <a:ln/>
        </p:spPr>
      </p:sp>
      <p:sp>
        <p:nvSpPr>
          <p:cNvPr id="24371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43515066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hdr" sz="quarter"/>
          </p:nvPr>
        </p:nvSpPr>
        <p:spPr>
          <a:noFill/>
        </p:spPr>
        <p:txBody>
          <a:bodyPr/>
          <a:lstStyle/>
          <a:p>
            <a:r>
              <a:rPr lang="es-ES" smtClean="0"/>
              <a:t>El Nivel de Transporte en Internet</a:t>
            </a:r>
          </a:p>
        </p:txBody>
      </p:sp>
      <p:sp>
        <p:nvSpPr>
          <p:cNvPr id="244739" name="Rectangle 6"/>
          <p:cNvSpPr>
            <a:spLocks noGrp="1" noChangeArrowheads="1"/>
          </p:cNvSpPr>
          <p:nvPr>
            <p:ph type="ftr" sz="quarter" idx="4"/>
          </p:nvPr>
        </p:nvSpPr>
        <p:spPr>
          <a:noFill/>
        </p:spPr>
        <p:txBody>
          <a:bodyPr/>
          <a:lstStyle/>
          <a:p>
            <a:r>
              <a:rPr lang="es-ES" smtClean="0"/>
              <a:t>Redes</a:t>
            </a:r>
          </a:p>
        </p:txBody>
      </p:sp>
      <p:sp>
        <p:nvSpPr>
          <p:cNvPr id="244740" name="Rectangle 7"/>
          <p:cNvSpPr>
            <a:spLocks noGrp="1" noChangeArrowheads="1"/>
          </p:cNvSpPr>
          <p:nvPr>
            <p:ph type="sldNum" sz="quarter" idx="5"/>
          </p:nvPr>
        </p:nvSpPr>
        <p:spPr>
          <a:noFill/>
        </p:spPr>
        <p:txBody>
          <a:bodyPr/>
          <a:lstStyle/>
          <a:p>
            <a:r>
              <a:rPr lang="es-ES" smtClean="0"/>
              <a:t>5-</a:t>
            </a:r>
            <a:fld id="{31BE6606-D651-4C58-A0B4-FED962C76C4E}" type="slidenum">
              <a:rPr lang="es-ES" smtClean="0"/>
              <a:pPr/>
              <a:t>131</a:t>
            </a:fld>
            <a:endParaRPr lang="es-ES" smtClean="0"/>
          </a:p>
        </p:txBody>
      </p:sp>
      <p:sp>
        <p:nvSpPr>
          <p:cNvPr id="244741" name="Rectangle 2"/>
          <p:cNvSpPr>
            <a:spLocks noGrp="1" noRot="1" noChangeAspect="1" noChangeArrowheads="1" noTextEdit="1"/>
          </p:cNvSpPr>
          <p:nvPr>
            <p:ph type="sldImg"/>
          </p:nvPr>
        </p:nvSpPr>
        <p:spPr>
          <a:xfrm>
            <a:off x="566738" y="490538"/>
            <a:ext cx="5661025" cy="4244975"/>
          </a:xfrm>
          <a:ln/>
        </p:spPr>
      </p:sp>
      <p:sp>
        <p:nvSpPr>
          <p:cNvPr id="24474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988792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a:noFill/>
        </p:spPr>
        <p:txBody>
          <a:bodyPr/>
          <a:lstStyle/>
          <a:p>
            <a:r>
              <a:rPr lang="es-ES" smtClean="0"/>
              <a:t>El Nivel de Transporte en Internet</a:t>
            </a:r>
          </a:p>
        </p:txBody>
      </p:sp>
      <p:sp>
        <p:nvSpPr>
          <p:cNvPr id="142339" name="Rectangle 6"/>
          <p:cNvSpPr>
            <a:spLocks noGrp="1" noChangeArrowheads="1"/>
          </p:cNvSpPr>
          <p:nvPr>
            <p:ph type="ftr" sz="quarter" idx="4"/>
          </p:nvPr>
        </p:nvSpPr>
        <p:spPr>
          <a:noFill/>
        </p:spPr>
        <p:txBody>
          <a:bodyPr/>
          <a:lstStyle/>
          <a:p>
            <a:r>
              <a:rPr lang="es-ES" smtClean="0"/>
              <a:t>Redes</a:t>
            </a:r>
          </a:p>
        </p:txBody>
      </p:sp>
      <p:sp>
        <p:nvSpPr>
          <p:cNvPr id="142340" name="Rectangle 7"/>
          <p:cNvSpPr>
            <a:spLocks noGrp="1" noChangeArrowheads="1"/>
          </p:cNvSpPr>
          <p:nvPr>
            <p:ph type="sldNum" sz="quarter" idx="5"/>
          </p:nvPr>
        </p:nvSpPr>
        <p:spPr>
          <a:noFill/>
        </p:spPr>
        <p:txBody>
          <a:bodyPr/>
          <a:lstStyle/>
          <a:p>
            <a:r>
              <a:rPr lang="es-ES" smtClean="0"/>
              <a:t>5-</a:t>
            </a:r>
            <a:fld id="{1B51F24D-6925-4486-910F-22F9171AE043}" type="slidenum">
              <a:rPr lang="es-ES" smtClean="0"/>
              <a:pPr/>
              <a:t>13</a:t>
            </a:fld>
            <a:endParaRPr lang="es-ES" smtClean="0"/>
          </a:p>
        </p:txBody>
      </p:sp>
      <p:sp>
        <p:nvSpPr>
          <p:cNvPr id="142341" name="Rectangle 2"/>
          <p:cNvSpPr>
            <a:spLocks noGrp="1" noRot="1" noChangeAspect="1" noChangeArrowheads="1" noTextEdit="1"/>
          </p:cNvSpPr>
          <p:nvPr>
            <p:ph type="sldImg"/>
          </p:nvPr>
        </p:nvSpPr>
        <p:spPr>
          <a:xfrm>
            <a:off x="566738" y="490538"/>
            <a:ext cx="5661025" cy="4244975"/>
          </a:xfrm>
          <a:ln/>
        </p:spPr>
      </p:sp>
      <p:sp>
        <p:nvSpPr>
          <p:cNvPr id="14234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78418468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hdr" sz="quarter"/>
          </p:nvPr>
        </p:nvSpPr>
        <p:spPr>
          <a:noFill/>
        </p:spPr>
        <p:txBody>
          <a:bodyPr/>
          <a:lstStyle/>
          <a:p>
            <a:r>
              <a:rPr lang="es-ES" smtClean="0"/>
              <a:t>El Nivel de Transporte en Internet</a:t>
            </a:r>
          </a:p>
        </p:txBody>
      </p:sp>
      <p:sp>
        <p:nvSpPr>
          <p:cNvPr id="245763" name="Rectangle 6"/>
          <p:cNvSpPr>
            <a:spLocks noGrp="1" noChangeArrowheads="1"/>
          </p:cNvSpPr>
          <p:nvPr>
            <p:ph type="ftr" sz="quarter" idx="4"/>
          </p:nvPr>
        </p:nvSpPr>
        <p:spPr>
          <a:noFill/>
        </p:spPr>
        <p:txBody>
          <a:bodyPr/>
          <a:lstStyle/>
          <a:p>
            <a:r>
              <a:rPr lang="es-ES" smtClean="0"/>
              <a:t>Redes</a:t>
            </a:r>
          </a:p>
        </p:txBody>
      </p:sp>
      <p:sp>
        <p:nvSpPr>
          <p:cNvPr id="245764" name="Rectangle 7"/>
          <p:cNvSpPr>
            <a:spLocks noGrp="1" noChangeArrowheads="1"/>
          </p:cNvSpPr>
          <p:nvPr>
            <p:ph type="sldNum" sz="quarter" idx="5"/>
          </p:nvPr>
        </p:nvSpPr>
        <p:spPr>
          <a:noFill/>
        </p:spPr>
        <p:txBody>
          <a:bodyPr/>
          <a:lstStyle/>
          <a:p>
            <a:r>
              <a:rPr lang="es-ES" smtClean="0"/>
              <a:t>5-</a:t>
            </a:r>
            <a:fld id="{46505CED-89E4-496A-8864-4EDD59A5895B}" type="slidenum">
              <a:rPr lang="es-ES" smtClean="0"/>
              <a:pPr/>
              <a:t>132</a:t>
            </a:fld>
            <a:endParaRPr lang="es-ES" smtClean="0"/>
          </a:p>
        </p:txBody>
      </p:sp>
      <p:sp>
        <p:nvSpPr>
          <p:cNvPr id="245765" name="Rectangle 2"/>
          <p:cNvSpPr>
            <a:spLocks noGrp="1" noRot="1" noChangeAspect="1" noChangeArrowheads="1" noTextEdit="1"/>
          </p:cNvSpPr>
          <p:nvPr>
            <p:ph type="sldImg"/>
          </p:nvPr>
        </p:nvSpPr>
        <p:spPr>
          <a:xfrm>
            <a:off x="566738" y="490538"/>
            <a:ext cx="5661025" cy="4244975"/>
          </a:xfrm>
          <a:solidFill>
            <a:srgbClr val="FFFFFF"/>
          </a:solidFill>
          <a:ln/>
        </p:spPr>
      </p:sp>
      <p:sp>
        <p:nvSpPr>
          <p:cNvPr id="24576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s-ES" smtClean="0"/>
          </a:p>
        </p:txBody>
      </p:sp>
    </p:spTree>
    <p:extLst>
      <p:ext uri="{BB962C8B-B14F-4D97-AF65-F5344CB8AC3E}">
        <p14:creationId xmlns:p14="http://schemas.microsoft.com/office/powerpoint/2010/main" val="145850829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hdr" sz="quarter"/>
          </p:nvPr>
        </p:nvSpPr>
        <p:spPr>
          <a:noFill/>
        </p:spPr>
        <p:txBody>
          <a:bodyPr/>
          <a:lstStyle/>
          <a:p>
            <a:r>
              <a:rPr lang="es-ES" smtClean="0"/>
              <a:t>El Nivel de Transporte en Internet</a:t>
            </a:r>
          </a:p>
        </p:txBody>
      </p:sp>
      <p:sp>
        <p:nvSpPr>
          <p:cNvPr id="240643" name="Rectangle 6"/>
          <p:cNvSpPr>
            <a:spLocks noGrp="1" noChangeArrowheads="1"/>
          </p:cNvSpPr>
          <p:nvPr>
            <p:ph type="ftr" sz="quarter" idx="4"/>
          </p:nvPr>
        </p:nvSpPr>
        <p:spPr>
          <a:noFill/>
        </p:spPr>
        <p:txBody>
          <a:bodyPr/>
          <a:lstStyle/>
          <a:p>
            <a:r>
              <a:rPr lang="es-ES" smtClean="0"/>
              <a:t>Redes</a:t>
            </a:r>
          </a:p>
        </p:txBody>
      </p:sp>
      <p:sp>
        <p:nvSpPr>
          <p:cNvPr id="240644" name="Rectangle 7"/>
          <p:cNvSpPr>
            <a:spLocks noGrp="1" noChangeArrowheads="1"/>
          </p:cNvSpPr>
          <p:nvPr>
            <p:ph type="sldNum" sz="quarter" idx="5"/>
          </p:nvPr>
        </p:nvSpPr>
        <p:spPr>
          <a:noFill/>
        </p:spPr>
        <p:txBody>
          <a:bodyPr/>
          <a:lstStyle/>
          <a:p>
            <a:r>
              <a:rPr lang="es-ES" smtClean="0"/>
              <a:t>5-</a:t>
            </a:r>
            <a:fld id="{8B162707-D446-4268-8A17-B951BF1610A7}" type="slidenum">
              <a:rPr lang="es-ES" smtClean="0"/>
              <a:pPr/>
              <a:t>133</a:t>
            </a:fld>
            <a:endParaRPr lang="es-ES" smtClean="0"/>
          </a:p>
        </p:txBody>
      </p:sp>
      <p:sp>
        <p:nvSpPr>
          <p:cNvPr id="240645" name="Rectangle 2"/>
          <p:cNvSpPr>
            <a:spLocks noGrp="1" noRot="1" noChangeAspect="1" noChangeArrowheads="1" noTextEdit="1"/>
          </p:cNvSpPr>
          <p:nvPr>
            <p:ph type="sldImg"/>
          </p:nvPr>
        </p:nvSpPr>
        <p:spPr>
          <a:xfrm>
            <a:off x="566738" y="490538"/>
            <a:ext cx="5661025" cy="4244975"/>
          </a:xfrm>
          <a:ln/>
        </p:spPr>
      </p:sp>
      <p:sp>
        <p:nvSpPr>
          <p:cNvPr id="24064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415901110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hdr" sz="quarter"/>
          </p:nvPr>
        </p:nvSpPr>
        <p:spPr>
          <a:noFill/>
        </p:spPr>
        <p:txBody>
          <a:bodyPr/>
          <a:lstStyle/>
          <a:p>
            <a:r>
              <a:rPr lang="es-ES" smtClean="0"/>
              <a:t>El Nivel de Transporte en Internet</a:t>
            </a:r>
          </a:p>
        </p:txBody>
      </p:sp>
      <p:sp>
        <p:nvSpPr>
          <p:cNvPr id="240643" name="Rectangle 6"/>
          <p:cNvSpPr>
            <a:spLocks noGrp="1" noChangeArrowheads="1"/>
          </p:cNvSpPr>
          <p:nvPr>
            <p:ph type="ftr" sz="quarter" idx="4"/>
          </p:nvPr>
        </p:nvSpPr>
        <p:spPr>
          <a:noFill/>
        </p:spPr>
        <p:txBody>
          <a:bodyPr/>
          <a:lstStyle/>
          <a:p>
            <a:r>
              <a:rPr lang="es-ES" smtClean="0"/>
              <a:t>Redes</a:t>
            </a:r>
          </a:p>
        </p:txBody>
      </p:sp>
      <p:sp>
        <p:nvSpPr>
          <p:cNvPr id="240644" name="Rectangle 7"/>
          <p:cNvSpPr>
            <a:spLocks noGrp="1" noChangeArrowheads="1"/>
          </p:cNvSpPr>
          <p:nvPr>
            <p:ph type="sldNum" sz="quarter" idx="5"/>
          </p:nvPr>
        </p:nvSpPr>
        <p:spPr>
          <a:noFill/>
        </p:spPr>
        <p:txBody>
          <a:bodyPr/>
          <a:lstStyle/>
          <a:p>
            <a:r>
              <a:rPr lang="es-ES" smtClean="0"/>
              <a:t>5-</a:t>
            </a:r>
            <a:fld id="{8B162707-D446-4268-8A17-B951BF1610A7}" type="slidenum">
              <a:rPr lang="es-ES" smtClean="0"/>
              <a:pPr/>
              <a:t>134</a:t>
            </a:fld>
            <a:endParaRPr lang="es-ES" smtClean="0"/>
          </a:p>
        </p:txBody>
      </p:sp>
      <p:sp>
        <p:nvSpPr>
          <p:cNvPr id="240645" name="Rectangle 2"/>
          <p:cNvSpPr>
            <a:spLocks noGrp="1" noRot="1" noChangeAspect="1" noChangeArrowheads="1" noTextEdit="1"/>
          </p:cNvSpPr>
          <p:nvPr>
            <p:ph type="sldImg"/>
          </p:nvPr>
        </p:nvSpPr>
        <p:spPr>
          <a:xfrm>
            <a:off x="566738" y="490538"/>
            <a:ext cx="5661025" cy="4244975"/>
          </a:xfrm>
          <a:ln/>
        </p:spPr>
      </p:sp>
      <p:sp>
        <p:nvSpPr>
          <p:cNvPr id="24064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96845374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hdr" sz="quarter"/>
          </p:nvPr>
        </p:nvSpPr>
        <p:spPr>
          <a:noFill/>
        </p:spPr>
        <p:txBody>
          <a:bodyPr/>
          <a:lstStyle/>
          <a:p>
            <a:r>
              <a:rPr lang="es-ES" smtClean="0"/>
              <a:t>El Nivel de Transporte en Internet</a:t>
            </a:r>
          </a:p>
        </p:txBody>
      </p:sp>
      <p:sp>
        <p:nvSpPr>
          <p:cNvPr id="240643" name="Rectangle 6"/>
          <p:cNvSpPr>
            <a:spLocks noGrp="1" noChangeArrowheads="1"/>
          </p:cNvSpPr>
          <p:nvPr>
            <p:ph type="ftr" sz="quarter" idx="4"/>
          </p:nvPr>
        </p:nvSpPr>
        <p:spPr>
          <a:noFill/>
        </p:spPr>
        <p:txBody>
          <a:bodyPr/>
          <a:lstStyle/>
          <a:p>
            <a:r>
              <a:rPr lang="es-ES" smtClean="0"/>
              <a:t>Redes</a:t>
            </a:r>
          </a:p>
        </p:txBody>
      </p:sp>
      <p:sp>
        <p:nvSpPr>
          <p:cNvPr id="240644" name="Rectangle 7"/>
          <p:cNvSpPr>
            <a:spLocks noGrp="1" noChangeArrowheads="1"/>
          </p:cNvSpPr>
          <p:nvPr>
            <p:ph type="sldNum" sz="quarter" idx="5"/>
          </p:nvPr>
        </p:nvSpPr>
        <p:spPr>
          <a:noFill/>
        </p:spPr>
        <p:txBody>
          <a:bodyPr/>
          <a:lstStyle/>
          <a:p>
            <a:r>
              <a:rPr lang="es-ES" smtClean="0"/>
              <a:t>5-</a:t>
            </a:r>
            <a:fld id="{8B162707-D446-4268-8A17-B951BF1610A7}" type="slidenum">
              <a:rPr lang="es-ES" smtClean="0"/>
              <a:pPr/>
              <a:t>135</a:t>
            </a:fld>
            <a:endParaRPr lang="es-ES" smtClean="0"/>
          </a:p>
        </p:txBody>
      </p:sp>
      <p:sp>
        <p:nvSpPr>
          <p:cNvPr id="240645" name="Rectangle 2"/>
          <p:cNvSpPr>
            <a:spLocks noGrp="1" noRot="1" noChangeAspect="1" noChangeArrowheads="1" noTextEdit="1"/>
          </p:cNvSpPr>
          <p:nvPr>
            <p:ph type="sldImg"/>
          </p:nvPr>
        </p:nvSpPr>
        <p:spPr>
          <a:xfrm>
            <a:off x="566738" y="490538"/>
            <a:ext cx="5661025" cy="4244975"/>
          </a:xfrm>
          <a:ln/>
        </p:spPr>
      </p:sp>
      <p:sp>
        <p:nvSpPr>
          <p:cNvPr id="24064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46752807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hdr" sz="quarter"/>
          </p:nvPr>
        </p:nvSpPr>
        <p:spPr>
          <a:noFill/>
        </p:spPr>
        <p:txBody>
          <a:bodyPr/>
          <a:lstStyle/>
          <a:p>
            <a:r>
              <a:rPr lang="es-ES" smtClean="0"/>
              <a:t>El Nivel de Transporte en Internet</a:t>
            </a:r>
          </a:p>
        </p:txBody>
      </p:sp>
      <p:sp>
        <p:nvSpPr>
          <p:cNvPr id="240643" name="Rectangle 6"/>
          <p:cNvSpPr>
            <a:spLocks noGrp="1" noChangeArrowheads="1"/>
          </p:cNvSpPr>
          <p:nvPr>
            <p:ph type="ftr" sz="quarter" idx="4"/>
          </p:nvPr>
        </p:nvSpPr>
        <p:spPr>
          <a:noFill/>
        </p:spPr>
        <p:txBody>
          <a:bodyPr/>
          <a:lstStyle/>
          <a:p>
            <a:r>
              <a:rPr lang="es-ES" smtClean="0"/>
              <a:t>Redes</a:t>
            </a:r>
          </a:p>
        </p:txBody>
      </p:sp>
      <p:sp>
        <p:nvSpPr>
          <p:cNvPr id="240644" name="Rectangle 7"/>
          <p:cNvSpPr>
            <a:spLocks noGrp="1" noChangeArrowheads="1"/>
          </p:cNvSpPr>
          <p:nvPr>
            <p:ph type="sldNum" sz="quarter" idx="5"/>
          </p:nvPr>
        </p:nvSpPr>
        <p:spPr>
          <a:noFill/>
        </p:spPr>
        <p:txBody>
          <a:bodyPr/>
          <a:lstStyle/>
          <a:p>
            <a:r>
              <a:rPr lang="es-ES" smtClean="0"/>
              <a:t>5-</a:t>
            </a:r>
            <a:fld id="{8B162707-D446-4268-8A17-B951BF1610A7}" type="slidenum">
              <a:rPr lang="es-ES" smtClean="0"/>
              <a:pPr/>
              <a:t>136</a:t>
            </a:fld>
            <a:endParaRPr lang="es-ES" smtClean="0"/>
          </a:p>
        </p:txBody>
      </p:sp>
      <p:sp>
        <p:nvSpPr>
          <p:cNvPr id="240645" name="Rectangle 2"/>
          <p:cNvSpPr>
            <a:spLocks noGrp="1" noRot="1" noChangeAspect="1" noChangeArrowheads="1" noTextEdit="1"/>
          </p:cNvSpPr>
          <p:nvPr>
            <p:ph type="sldImg"/>
          </p:nvPr>
        </p:nvSpPr>
        <p:spPr>
          <a:xfrm>
            <a:off x="566738" y="490538"/>
            <a:ext cx="5661025" cy="4244975"/>
          </a:xfrm>
          <a:ln/>
        </p:spPr>
      </p:sp>
      <p:sp>
        <p:nvSpPr>
          <p:cNvPr id="24064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31587962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hdr" sz="quarter"/>
          </p:nvPr>
        </p:nvSpPr>
        <p:spPr>
          <a:noFill/>
        </p:spPr>
        <p:txBody>
          <a:bodyPr/>
          <a:lstStyle/>
          <a:p>
            <a:r>
              <a:rPr lang="es-ES" smtClean="0"/>
              <a:t>El Nivel de Transporte en Internet</a:t>
            </a:r>
          </a:p>
        </p:txBody>
      </p:sp>
      <p:sp>
        <p:nvSpPr>
          <p:cNvPr id="240643" name="Rectangle 6"/>
          <p:cNvSpPr>
            <a:spLocks noGrp="1" noChangeArrowheads="1"/>
          </p:cNvSpPr>
          <p:nvPr>
            <p:ph type="ftr" sz="quarter" idx="4"/>
          </p:nvPr>
        </p:nvSpPr>
        <p:spPr>
          <a:noFill/>
        </p:spPr>
        <p:txBody>
          <a:bodyPr/>
          <a:lstStyle/>
          <a:p>
            <a:r>
              <a:rPr lang="es-ES" smtClean="0"/>
              <a:t>Redes</a:t>
            </a:r>
          </a:p>
        </p:txBody>
      </p:sp>
      <p:sp>
        <p:nvSpPr>
          <p:cNvPr id="240644" name="Rectangle 7"/>
          <p:cNvSpPr>
            <a:spLocks noGrp="1" noChangeArrowheads="1"/>
          </p:cNvSpPr>
          <p:nvPr>
            <p:ph type="sldNum" sz="quarter" idx="5"/>
          </p:nvPr>
        </p:nvSpPr>
        <p:spPr>
          <a:noFill/>
        </p:spPr>
        <p:txBody>
          <a:bodyPr/>
          <a:lstStyle/>
          <a:p>
            <a:r>
              <a:rPr lang="es-ES" smtClean="0"/>
              <a:t>5-</a:t>
            </a:r>
            <a:fld id="{8B162707-D446-4268-8A17-B951BF1610A7}" type="slidenum">
              <a:rPr lang="es-ES" smtClean="0"/>
              <a:pPr/>
              <a:t>137</a:t>
            </a:fld>
            <a:endParaRPr lang="es-ES" smtClean="0"/>
          </a:p>
        </p:txBody>
      </p:sp>
      <p:sp>
        <p:nvSpPr>
          <p:cNvPr id="240645" name="Rectangle 2"/>
          <p:cNvSpPr>
            <a:spLocks noGrp="1" noRot="1" noChangeAspect="1" noChangeArrowheads="1" noTextEdit="1"/>
          </p:cNvSpPr>
          <p:nvPr>
            <p:ph type="sldImg"/>
          </p:nvPr>
        </p:nvSpPr>
        <p:spPr>
          <a:xfrm>
            <a:off x="566738" y="490538"/>
            <a:ext cx="5661025" cy="4244975"/>
          </a:xfrm>
          <a:ln/>
        </p:spPr>
      </p:sp>
      <p:sp>
        <p:nvSpPr>
          <p:cNvPr id="24064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1888244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hdr" sz="quarter"/>
          </p:nvPr>
        </p:nvSpPr>
        <p:spPr>
          <a:noFill/>
        </p:spPr>
        <p:txBody>
          <a:bodyPr/>
          <a:lstStyle/>
          <a:p>
            <a:r>
              <a:rPr lang="es-ES" smtClean="0"/>
              <a:t>El Nivel de Transporte en Internet</a:t>
            </a:r>
          </a:p>
        </p:txBody>
      </p:sp>
      <p:sp>
        <p:nvSpPr>
          <p:cNvPr id="240643" name="Rectangle 6"/>
          <p:cNvSpPr>
            <a:spLocks noGrp="1" noChangeArrowheads="1"/>
          </p:cNvSpPr>
          <p:nvPr>
            <p:ph type="ftr" sz="quarter" idx="4"/>
          </p:nvPr>
        </p:nvSpPr>
        <p:spPr>
          <a:noFill/>
        </p:spPr>
        <p:txBody>
          <a:bodyPr/>
          <a:lstStyle/>
          <a:p>
            <a:r>
              <a:rPr lang="es-ES" smtClean="0"/>
              <a:t>Redes</a:t>
            </a:r>
          </a:p>
        </p:txBody>
      </p:sp>
      <p:sp>
        <p:nvSpPr>
          <p:cNvPr id="240644" name="Rectangle 7"/>
          <p:cNvSpPr>
            <a:spLocks noGrp="1" noChangeArrowheads="1"/>
          </p:cNvSpPr>
          <p:nvPr>
            <p:ph type="sldNum" sz="quarter" idx="5"/>
          </p:nvPr>
        </p:nvSpPr>
        <p:spPr>
          <a:noFill/>
        </p:spPr>
        <p:txBody>
          <a:bodyPr/>
          <a:lstStyle/>
          <a:p>
            <a:r>
              <a:rPr lang="es-ES" smtClean="0"/>
              <a:t>5-</a:t>
            </a:r>
            <a:fld id="{8B162707-D446-4268-8A17-B951BF1610A7}" type="slidenum">
              <a:rPr lang="es-ES" smtClean="0"/>
              <a:pPr/>
              <a:t>138</a:t>
            </a:fld>
            <a:endParaRPr lang="es-ES" smtClean="0"/>
          </a:p>
        </p:txBody>
      </p:sp>
      <p:sp>
        <p:nvSpPr>
          <p:cNvPr id="240645" name="Rectangle 2"/>
          <p:cNvSpPr>
            <a:spLocks noGrp="1" noRot="1" noChangeAspect="1" noChangeArrowheads="1" noTextEdit="1"/>
          </p:cNvSpPr>
          <p:nvPr>
            <p:ph type="sldImg"/>
          </p:nvPr>
        </p:nvSpPr>
        <p:spPr>
          <a:xfrm>
            <a:off x="566738" y="490538"/>
            <a:ext cx="5661025" cy="4244975"/>
          </a:xfrm>
          <a:ln/>
        </p:spPr>
      </p:sp>
      <p:sp>
        <p:nvSpPr>
          <p:cNvPr id="24064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89279006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hdr" sz="quarter"/>
          </p:nvPr>
        </p:nvSpPr>
        <p:spPr>
          <a:noFill/>
        </p:spPr>
        <p:txBody>
          <a:bodyPr/>
          <a:lstStyle/>
          <a:p>
            <a:r>
              <a:rPr lang="es-ES" smtClean="0"/>
              <a:t>El Nivel de Transporte en Internet</a:t>
            </a:r>
          </a:p>
        </p:txBody>
      </p:sp>
      <p:sp>
        <p:nvSpPr>
          <p:cNvPr id="246787" name="Rectangle 6"/>
          <p:cNvSpPr>
            <a:spLocks noGrp="1" noChangeArrowheads="1"/>
          </p:cNvSpPr>
          <p:nvPr>
            <p:ph type="ftr" sz="quarter" idx="4"/>
          </p:nvPr>
        </p:nvSpPr>
        <p:spPr>
          <a:noFill/>
        </p:spPr>
        <p:txBody>
          <a:bodyPr/>
          <a:lstStyle/>
          <a:p>
            <a:r>
              <a:rPr lang="es-ES" smtClean="0"/>
              <a:t>Redes</a:t>
            </a:r>
          </a:p>
        </p:txBody>
      </p:sp>
      <p:sp>
        <p:nvSpPr>
          <p:cNvPr id="246788" name="Rectangle 7"/>
          <p:cNvSpPr>
            <a:spLocks noGrp="1" noChangeArrowheads="1"/>
          </p:cNvSpPr>
          <p:nvPr>
            <p:ph type="sldNum" sz="quarter" idx="5"/>
          </p:nvPr>
        </p:nvSpPr>
        <p:spPr>
          <a:noFill/>
        </p:spPr>
        <p:txBody>
          <a:bodyPr/>
          <a:lstStyle/>
          <a:p>
            <a:r>
              <a:rPr lang="es-ES" smtClean="0"/>
              <a:t>5-</a:t>
            </a:r>
            <a:fld id="{0A9C75AD-93E1-4CA3-8B62-DFFD0006E98D}" type="slidenum">
              <a:rPr lang="es-ES" smtClean="0"/>
              <a:pPr/>
              <a:t>139</a:t>
            </a:fld>
            <a:endParaRPr lang="es-ES" smtClean="0"/>
          </a:p>
        </p:txBody>
      </p:sp>
      <p:sp>
        <p:nvSpPr>
          <p:cNvPr id="246789" name="Rectangle 2"/>
          <p:cNvSpPr>
            <a:spLocks noGrp="1" noRot="1" noChangeAspect="1" noChangeArrowheads="1" noTextEdit="1"/>
          </p:cNvSpPr>
          <p:nvPr>
            <p:ph type="sldImg"/>
          </p:nvPr>
        </p:nvSpPr>
        <p:spPr>
          <a:xfrm>
            <a:off x="566738" y="490538"/>
            <a:ext cx="5661025" cy="4244975"/>
          </a:xfrm>
          <a:ln/>
        </p:spPr>
      </p:sp>
      <p:sp>
        <p:nvSpPr>
          <p:cNvPr id="24679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413223556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hdr" sz="quarter"/>
          </p:nvPr>
        </p:nvSpPr>
        <p:spPr>
          <a:noFill/>
        </p:spPr>
        <p:txBody>
          <a:bodyPr/>
          <a:lstStyle/>
          <a:p>
            <a:r>
              <a:rPr lang="es-ES" smtClean="0"/>
              <a:t>El Nivel de Transporte en Internet</a:t>
            </a:r>
          </a:p>
        </p:txBody>
      </p:sp>
      <p:sp>
        <p:nvSpPr>
          <p:cNvPr id="247811" name="Rectangle 6"/>
          <p:cNvSpPr>
            <a:spLocks noGrp="1" noChangeArrowheads="1"/>
          </p:cNvSpPr>
          <p:nvPr>
            <p:ph type="ftr" sz="quarter" idx="4"/>
          </p:nvPr>
        </p:nvSpPr>
        <p:spPr>
          <a:noFill/>
        </p:spPr>
        <p:txBody>
          <a:bodyPr/>
          <a:lstStyle/>
          <a:p>
            <a:r>
              <a:rPr lang="es-ES" smtClean="0"/>
              <a:t>Redes</a:t>
            </a:r>
          </a:p>
        </p:txBody>
      </p:sp>
      <p:sp>
        <p:nvSpPr>
          <p:cNvPr id="247812" name="Rectangle 7"/>
          <p:cNvSpPr>
            <a:spLocks noGrp="1" noChangeArrowheads="1"/>
          </p:cNvSpPr>
          <p:nvPr>
            <p:ph type="sldNum" sz="quarter" idx="5"/>
          </p:nvPr>
        </p:nvSpPr>
        <p:spPr>
          <a:noFill/>
        </p:spPr>
        <p:txBody>
          <a:bodyPr/>
          <a:lstStyle/>
          <a:p>
            <a:r>
              <a:rPr lang="es-ES" smtClean="0"/>
              <a:t>5-</a:t>
            </a:r>
            <a:fld id="{CE63DADD-0532-4BD0-9F74-BF029135EB29}" type="slidenum">
              <a:rPr lang="es-ES" smtClean="0"/>
              <a:pPr/>
              <a:t>140</a:t>
            </a:fld>
            <a:endParaRPr lang="es-ES" smtClean="0"/>
          </a:p>
        </p:txBody>
      </p:sp>
      <p:sp>
        <p:nvSpPr>
          <p:cNvPr id="247813" name="Rectangle 2"/>
          <p:cNvSpPr>
            <a:spLocks noGrp="1" noRot="1" noChangeAspect="1" noChangeArrowheads="1" noTextEdit="1"/>
          </p:cNvSpPr>
          <p:nvPr>
            <p:ph type="sldImg"/>
          </p:nvPr>
        </p:nvSpPr>
        <p:spPr>
          <a:xfrm>
            <a:off x="566738" y="346522"/>
            <a:ext cx="5661025" cy="4244975"/>
          </a:xfrm>
          <a:ln/>
        </p:spPr>
      </p:sp>
      <p:sp>
        <p:nvSpPr>
          <p:cNvPr id="247814" name="Rectangle 3"/>
          <p:cNvSpPr>
            <a:spLocks noGrp="1" noChangeArrowheads="1"/>
          </p:cNvSpPr>
          <p:nvPr>
            <p:ph type="body" idx="1"/>
          </p:nvPr>
        </p:nvSpPr>
        <p:spPr>
          <a:xfrm>
            <a:off x="421476" y="4664968"/>
            <a:ext cx="5937235" cy="4896544"/>
          </a:xfrm>
          <a:noFill/>
          <a:ln/>
        </p:spPr>
        <p:txBody>
          <a:bodyPr/>
          <a:lstStyle/>
          <a:p>
            <a:pPr eaLnBrk="1" hangingPunct="1"/>
            <a:r>
              <a:rPr lang="es-ES" dirty="0" smtClean="0"/>
              <a:t>Esta figura muestra los pasos que sigue un host en </a:t>
            </a:r>
            <a:r>
              <a:rPr lang="es-ES" dirty="0" err="1" smtClean="0"/>
              <a:t>ethernet</a:t>
            </a:r>
            <a:r>
              <a:rPr lang="es-ES" dirty="0" smtClean="0"/>
              <a:t> (con protocolo TCP/IP) desde que recibe una trama hasta que la entrega al nivel de aplicación. Las primeras fases (nivel físico y nivel de enlace) se realizan normalmente en la tarjeta de red de forma autónoma, sin interrumpir a la CPU. </a:t>
            </a:r>
          </a:p>
          <a:p>
            <a:pPr eaLnBrk="1" hangingPunct="1"/>
            <a:r>
              <a:rPr lang="es-ES" dirty="0" smtClean="0"/>
              <a:t>En primer lugar la tarjeta realiza una comprobaciones generales de que la trama recibida es válida (que sea un número entero de bytes y que su longitud se encuentre dentro de los límites permitidos). A continuación comprueba el CRC y si el resultado es correcto analiza la dirección de destino. Sólo si la dirección de destino es reconocida como propia se pasa el contenido (un paquete IP) al nivel de red. Toda tarjeta de red reconoce como mínimo su dirección MAC </a:t>
            </a:r>
            <a:r>
              <a:rPr lang="es-ES" dirty="0" err="1" smtClean="0"/>
              <a:t>unicast</a:t>
            </a:r>
            <a:r>
              <a:rPr lang="es-ES" dirty="0" smtClean="0"/>
              <a:t> y la dirección </a:t>
            </a:r>
            <a:r>
              <a:rPr lang="es-ES" dirty="0" err="1" smtClean="0"/>
              <a:t>broadcast</a:t>
            </a:r>
            <a:r>
              <a:rPr lang="es-ES" dirty="0" smtClean="0"/>
              <a:t>; en caso de haberse apuntado a grupos </a:t>
            </a:r>
            <a:r>
              <a:rPr lang="es-ES" dirty="0" err="1" smtClean="0"/>
              <a:t>multicast</a:t>
            </a:r>
            <a:r>
              <a:rPr lang="es-ES" dirty="0" smtClean="0"/>
              <a:t> reconocerá además dichas direcciones. Si la tarjeta está en modo promiscuo reconoce como propia cualquier dirección.</a:t>
            </a:r>
          </a:p>
          <a:p>
            <a:pPr eaLnBrk="1" hangingPunct="1"/>
            <a:r>
              <a:rPr lang="es-ES" dirty="0" smtClean="0"/>
              <a:t>El proceso IP comprueba en primer lugar el </a:t>
            </a:r>
            <a:r>
              <a:rPr lang="es-ES" dirty="0" err="1" smtClean="0"/>
              <a:t>checksum</a:t>
            </a:r>
            <a:r>
              <a:rPr lang="es-ES" dirty="0" smtClean="0"/>
              <a:t> y a continuación la dirección IP de destino (para comprobar que el datagrama va dirigido a ese host). A continuación comprueba que exista un proceso a la escucha en el número de protocolo indicado en la cabecera (6 en el caso de TCP y 17 en el de UDP, por ejemplo). Si no encuentra ningún proceso </a:t>
            </a:r>
            <a:r>
              <a:rPr lang="es-ES" dirty="0" err="1" smtClean="0"/>
              <a:t>recpetor</a:t>
            </a:r>
            <a:r>
              <a:rPr lang="es-ES" dirty="0" smtClean="0"/>
              <a:t> descarta el datagrama y envía al emisor un mensaje ICMP ‘</a:t>
            </a:r>
            <a:r>
              <a:rPr lang="es-ES" dirty="0" err="1" smtClean="0"/>
              <a:t>destination</a:t>
            </a:r>
            <a:r>
              <a:rPr lang="es-ES" dirty="0" smtClean="0"/>
              <a:t> </a:t>
            </a:r>
            <a:r>
              <a:rPr lang="es-ES" dirty="0" err="1" smtClean="0"/>
              <a:t>unreachable</a:t>
            </a:r>
            <a:r>
              <a:rPr lang="es-ES" dirty="0" smtClean="0"/>
              <a:t>’.  </a:t>
            </a:r>
          </a:p>
          <a:p>
            <a:pPr eaLnBrk="1" hangingPunct="1"/>
            <a:r>
              <a:rPr lang="es-ES" dirty="0" smtClean="0"/>
              <a:t>A continuación el proceso de nivel de transporte (normalmente TCP o UDP, según cual sea el valor del campo protocolo en la cabecera IP) comprueba el </a:t>
            </a:r>
            <a:r>
              <a:rPr lang="es-ES" dirty="0" err="1" smtClean="0"/>
              <a:t>checksum</a:t>
            </a:r>
            <a:r>
              <a:rPr lang="es-ES" dirty="0" smtClean="0"/>
              <a:t> y si éste es correcto ve si existe algún proceso que se encuentre a la escucha en el puerto de destino; si no lo hay descarta la TPDU y devuelve un mensaje ICMP ‘</a:t>
            </a:r>
            <a:r>
              <a:rPr lang="es-ES" dirty="0" err="1" smtClean="0"/>
              <a:t>destination</a:t>
            </a:r>
            <a:r>
              <a:rPr lang="es-ES" dirty="0" smtClean="0"/>
              <a:t> </a:t>
            </a:r>
            <a:r>
              <a:rPr lang="es-ES" dirty="0" err="1" smtClean="0"/>
              <a:t>unreachable</a:t>
            </a:r>
            <a:r>
              <a:rPr lang="es-ES" dirty="0" smtClean="0"/>
              <a:t>’ al emisor. Si el puerto existe y se trata de UDP los datos se sitúan en el buffer correspondiente, a la espera de que el proceso los lea. En el caso de TCP es necesario comprobar antes que los datos no son duplicados. Si lo son se envía el ACK correspondiente y se descartan. En caso contrario se envía el ACK y se colocan en el buffer para que los lea la aplicación.</a:t>
            </a:r>
          </a:p>
        </p:txBody>
      </p:sp>
    </p:spTree>
    <p:extLst>
      <p:ext uri="{BB962C8B-B14F-4D97-AF65-F5344CB8AC3E}">
        <p14:creationId xmlns:p14="http://schemas.microsoft.com/office/powerpoint/2010/main" val="833073313"/>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hdr" sz="quarter"/>
          </p:nvPr>
        </p:nvSpPr>
        <p:spPr>
          <a:noFill/>
        </p:spPr>
        <p:txBody>
          <a:bodyPr/>
          <a:lstStyle/>
          <a:p>
            <a:r>
              <a:rPr lang="es-ES" smtClean="0"/>
              <a:t>El Nivel de Transporte en Internet</a:t>
            </a:r>
          </a:p>
        </p:txBody>
      </p:sp>
      <p:sp>
        <p:nvSpPr>
          <p:cNvPr id="248835" name="Rectangle 6"/>
          <p:cNvSpPr>
            <a:spLocks noGrp="1" noChangeArrowheads="1"/>
          </p:cNvSpPr>
          <p:nvPr>
            <p:ph type="ftr" sz="quarter" idx="4"/>
          </p:nvPr>
        </p:nvSpPr>
        <p:spPr>
          <a:noFill/>
        </p:spPr>
        <p:txBody>
          <a:bodyPr/>
          <a:lstStyle/>
          <a:p>
            <a:r>
              <a:rPr lang="es-ES" smtClean="0"/>
              <a:t>Redes</a:t>
            </a:r>
          </a:p>
        </p:txBody>
      </p:sp>
      <p:sp>
        <p:nvSpPr>
          <p:cNvPr id="248836" name="Rectangle 7"/>
          <p:cNvSpPr>
            <a:spLocks noGrp="1" noChangeArrowheads="1"/>
          </p:cNvSpPr>
          <p:nvPr>
            <p:ph type="sldNum" sz="quarter" idx="5"/>
          </p:nvPr>
        </p:nvSpPr>
        <p:spPr>
          <a:noFill/>
        </p:spPr>
        <p:txBody>
          <a:bodyPr/>
          <a:lstStyle/>
          <a:p>
            <a:r>
              <a:rPr lang="es-ES" smtClean="0"/>
              <a:t>5-</a:t>
            </a:r>
            <a:fld id="{04509526-6C62-4673-8301-205D5107DF9A}" type="slidenum">
              <a:rPr lang="es-ES" smtClean="0"/>
              <a:pPr/>
              <a:t>141</a:t>
            </a:fld>
            <a:endParaRPr lang="es-ES" smtClean="0"/>
          </a:p>
        </p:txBody>
      </p:sp>
      <p:sp>
        <p:nvSpPr>
          <p:cNvPr id="248837" name="Rectangle 2"/>
          <p:cNvSpPr>
            <a:spLocks noGrp="1" noRot="1" noChangeAspect="1" noChangeArrowheads="1" noTextEdit="1"/>
          </p:cNvSpPr>
          <p:nvPr>
            <p:ph type="sldImg"/>
          </p:nvPr>
        </p:nvSpPr>
        <p:spPr>
          <a:xfrm>
            <a:off x="566738" y="490538"/>
            <a:ext cx="5661025" cy="4244975"/>
          </a:xfrm>
          <a:ln/>
        </p:spPr>
      </p:sp>
      <p:sp>
        <p:nvSpPr>
          <p:cNvPr id="24883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818262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a:noFill/>
        </p:spPr>
        <p:txBody>
          <a:bodyPr/>
          <a:lstStyle/>
          <a:p>
            <a:r>
              <a:rPr lang="es-ES" smtClean="0"/>
              <a:t>El Nivel de Transporte en Internet</a:t>
            </a:r>
          </a:p>
        </p:txBody>
      </p:sp>
      <p:sp>
        <p:nvSpPr>
          <p:cNvPr id="141315" name="Rectangle 6"/>
          <p:cNvSpPr>
            <a:spLocks noGrp="1" noChangeArrowheads="1"/>
          </p:cNvSpPr>
          <p:nvPr>
            <p:ph type="ftr" sz="quarter" idx="4"/>
          </p:nvPr>
        </p:nvSpPr>
        <p:spPr>
          <a:noFill/>
        </p:spPr>
        <p:txBody>
          <a:bodyPr/>
          <a:lstStyle/>
          <a:p>
            <a:r>
              <a:rPr lang="es-ES" smtClean="0"/>
              <a:t>Redes</a:t>
            </a:r>
          </a:p>
        </p:txBody>
      </p:sp>
      <p:sp>
        <p:nvSpPr>
          <p:cNvPr id="141316" name="Rectangle 7"/>
          <p:cNvSpPr>
            <a:spLocks noGrp="1" noChangeArrowheads="1"/>
          </p:cNvSpPr>
          <p:nvPr>
            <p:ph type="sldNum" sz="quarter" idx="5"/>
          </p:nvPr>
        </p:nvSpPr>
        <p:spPr>
          <a:noFill/>
        </p:spPr>
        <p:txBody>
          <a:bodyPr/>
          <a:lstStyle/>
          <a:p>
            <a:r>
              <a:rPr lang="es-ES" smtClean="0"/>
              <a:t>5-</a:t>
            </a:r>
            <a:fld id="{06D14E65-38E7-4896-98B8-71DC368830E7}" type="slidenum">
              <a:rPr lang="es-ES" smtClean="0"/>
              <a:pPr/>
              <a:t>14</a:t>
            </a:fld>
            <a:endParaRPr lang="es-ES" smtClean="0"/>
          </a:p>
        </p:txBody>
      </p:sp>
      <p:sp>
        <p:nvSpPr>
          <p:cNvPr id="141317" name="Rectangle 2"/>
          <p:cNvSpPr>
            <a:spLocks noGrp="1" noRot="1" noChangeAspect="1" noChangeArrowheads="1" noTextEdit="1"/>
          </p:cNvSpPr>
          <p:nvPr>
            <p:ph type="sldImg"/>
          </p:nvPr>
        </p:nvSpPr>
        <p:spPr>
          <a:xfrm>
            <a:off x="566738" y="490538"/>
            <a:ext cx="5661025" cy="4244975"/>
          </a:xfrm>
          <a:ln/>
        </p:spPr>
      </p:sp>
      <p:sp>
        <p:nvSpPr>
          <p:cNvPr id="14131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99066832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hdr" sz="quarter"/>
          </p:nvPr>
        </p:nvSpPr>
        <p:spPr>
          <a:noFill/>
        </p:spPr>
        <p:txBody>
          <a:bodyPr/>
          <a:lstStyle/>
          <a:p>
            <a:r>
              <a:rPr lang="es-ES" smtClean="0"/>
              <a:t>El Nivel de Transporte en Internet</a:t>
            </a:r>
          </a:p>
        </p:txBody>
      </p:sp>
      <p:sp>
        <p:nvSpPr>
          <p:cNvPr id="249859" name="Rectangle 6"/>
          <p:cNvSpPr>
            <a:spLocks noGrp="1" noChangeArrowheads="1"/>
          </p:cNvSpPr>
          <p:nvPr>
            <p:ph type="ftr" sz="quarter" idx="4"/>
          </p:nvPr>
        </p:nvSpPr>
        <p:spPr>
          <a:noFill/>
        </p:spPr>
        <p:txBody>
          <a:bodyPr/>
          <a:lstStyle/>
          <a:p>
            <a:r>
              <a:rPr lang="es-ES" smtClean="0"/>
              <a:t>Redes</a:t>
            </a:r>
          </a:p>
        </p:txBody>
      </p:sp>
      <p:sp>
        <p:nvSpPr>
          <p:cNvPr id="249860" name="Rectangle 7"/>
          <p:cNvSpPr>
            <a:spLocks noGrp="1" noChangeArrowheads="1"/>
          </p:cNvSpPr>
          <p:nvPr>
            <p:ph type="sldNum" sz="quarter" idx="5"/>
          </p:nvPr>
        </p:nvSpPr>
        <p:spPr>
          <a:noFill/>
        </p:spPr>
        <p:txBody>
          <a:bodyPr/>
          <a:lstStyle/>
          <a:p>
            <a:r>
              <a:rPr lang="es-ES" smtClean="0"/>
              <a:t>5-</a:t>
            </a:r>
            <a:fld id="{10FEBFF1-0149-4F2B-8F42-0EFBEA464F0E}" type="slidenum">
              <a:rPr lang="es-ES" smtClean="0"/>
              <a:pPr/>
              <a:t>142</a:t>
            </a:fld>
            <a:endParaRPr lang="es-ES" smtClean="0"/>
          </a:p>
        </p:txBody>
      </p:sp>
      <p:sp>
        <p:nvSpPr>
          <p:cNvPr id="249861" name="Rectangle 2"/>
          <p:cNvSpPr>
            <a:spLocks noGrp="1" noRot="1" noChangeAspect="1" noChangeArrowheads="1" noTextEdit="1"/>
          </p:cNvSpPr>
          <p:nvPr>
            <p:ph type="sldImg"/>
          </p:nvPr>
        </p:nvSpPr>
        <p:spPr>
          <a:xfrm>
            <a:off x="566738" y="490538"/>
            <a:ext cx="5661025" cy="4244975"/>
          </a:xfrm>
          <a:ln/>
        </p:spPr>
      </p:sp>
      <p:sp>
        <p:nvSpPr>
          <p:cNvPr id="24986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813882672"/>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hdr" sz="quarter"/>
          </p:nvPr>
        </p:nvSpPr>
        <p:spPr>
          <a:noFill/>
        </p:spPr>
        <p:txBody>
          <a:bodyPr/>
          <a:lstStyle/>
          <a:p>
            <a:r>
              <a:rPr lang="es-ES" smtClean="0"/>
              <a:t>El Nivel de Transporte en Internet</a:t>
            </a:r>
          </a:p>
        </p:txBody>
      </p:sp>
      <p:sp>
        <p:nvSpPr>
          <p:cNvPr id="250883" name="Rectangle 6"/>
          <p:cNvSpPr>
            <a:spLocks noGrp="1" noChangeArrowheads="1"/>
          </p:cNvSpPr>
          <p:nvPr>
            <p:ph type="ftr" sz="quarter" idx="4"/>
          </p:nvPr>
        </p:nvSpPr>
        <p:spPr>
          <a:noFill/>
        </p:spPr>
        <p:txBody>
          <a:bodyPr/>
          <a:lstStyle/>
          <a:p>
            <a:r>
              <a:rPr lang="es-ES" smtClean="0"/>
              <a:t>Redes</a:t>
            </a:r>
          </a:p>
        </p:txBody>
      </p:sp>
      <p:sp>
        <p:nvSpPr>
          <p:cNvPr id="250884" name="Rectangle 7"/>
          <p:cNvSpPr>
            <a:spLocks noGrp="1" noChangeArrowheads="1"/>
          </p:cNvSpPr>
          <p:nvPr>
            <p:ph type="sldNum" sz="quarter" idx="5"/>
          </p:nvPr>
        </p:nvSpPr>
        <p:spPr>
          <a:noFill/>
        </p:spPr>
        <p:txBody>
          <a:bodyPr/>
          <a:lstStyle/>
          <a:p>
            <a:r>
              <a:rPr lang="es-ES" smtClean="0"/>
              <a:t>5-</a:t>
            </a:r>
            <a:fld id="{90A5EE97-F7F3-441A-BAD7-D40EE0367CD7}" type="slidenum">
              <a:rPr lang="es-ES" smtClean="0"/>
              <a:pPr/>
              <a:t>143</a:t>
            </a:fld>
            <a:endParaRPr lang="es-ES" smtClean="0"/>
          </a:p>
        </p:txBody>
      </p:sp>
      <p:sp>
        <p:nvSpPr>
          <p:cNvPr id="250885" name="Rectangle 2"/>
          <p:cNvSpPr>
            <a:spLocks noGrp="1" noRot="1" noChangeAspect="1" noChangeArrowheads="1" noTextEdit="1"/>
          </p:cNvSpPr>
          <p:nvPr>
            <p:ph type="sldImg"/>
          </p:nvPr>
        </p:nvSpPr>
        <p:spPr>
          <a:xfrm>
            <a:off x="566738" y="490538"/>
            <a:ext cx="5661025" cy="4244975"/>
          </a:xfrm>
          <a:ln/>
        </p:spPr>
      </p:sp>
      <p:sp>
        <p:nvSpPr>
          <p:cNvPr id="25088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579886902"/>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hdr" sz="quarter"/>
          </p:nvPr>
        </p:nvSpPr>
        <p:spPr>
          <a:noFill/>
        </p:spPr>
        <p:txBody>
          <a:bodyPr/>
          <a:lstStyle/>
          <a:p>
            <a:r>
              <a:rPr lang="es-ES" smtClean="0"/>
              <a:t>El Nivel de Transporte en Internet</a:t>
            </a:r>
          </a:p>
        </p:txBody>
      </p:sp>
      <p:sp>
        <p:nvSpPr>
          <p:cNvPr id="251907" name="Rectangle 6"/>
          <p:cNvSpPr>
            <a:spLocks noGrp="1" noChangeArrowheads="1"/>
          </p:cNvSpPr>
          <p:nvPr>
            <p:ph type="ftr" sz="quarter" idx="4"/>
          </p:nvPr>
        </p:nvSpPr>
        <p:spPr>
          <a:noFill/>
        </p:spPr>
        <p:txBody>
          <a:bodyPr/>
          <a:lstStyle/>
          <a:p>
            <a:r>
              <a:rPr lang="es-ES" smtClean="0"/>
              <a:t>Redes</a:t>
            </a:r>
          </a:p>
        </p:txBody>
      </p:sp>
      <p:sp>
        <p:nvSpPr>
          <p:cNvPr id="251908" name="Rectangle 7"/>
          <p:cNvSpPr>
            <a:spLocks noGrp="1" noChangeArrowheads="1"/>
          </p:cNvSpPr>
          <p:nvPr>
            <p:ph type="sldNum" sz="quarter" idx="5"/>
          </p:nvPr>
        </p:nvSpPr>
        <p:spPr>
          <a:noFill/>
        </p:spPr>
        <p:txBody>
          <a:bodyPr/>
          <a:lstStyle/>
          <a:p>
            <a:r>
              <a:rPr lang="es-ES" smtClean="0"/>
              <a:t>5-</a:t>
            </a:r>
            <a:fld id="{838EAB44-A65A-46FF-AE8C-087D9D63D1E6}" type="slidenum">
              <a:rPr lang="es-ES" smtClean="0"/>
              <a:pPr/>
              <a:t>144</a:t>
            </a:fld>
            <a:endParaRPr lang="es-ES" smtClean="0"/>
          </a:p>
        </p:txBody>
      </p:sp>
      <p:sp>
        <p:nvSpPr>
          <p:cNvPr id="251909" name="Rectangle 2"/>
          <p:cNvSpPr>
            <a:spLocks noGrp="1" noRot="1" noChangeAspect="1" noChangeArrowheads="1" noTextEdit="1"/>
          </p:cNvSpPr>
          <p:nvPr>
            <p:ph type="sldImg"/>
          </p:nvPr>
        </p:nvSpPr>
        <p:spPr>
          <a:xfrm>
            <a:off x="566738" y="490538"/>
            <a:ext cx="5661025" cy="4244975"/>
          </a:xfrm>
          <a:ln/>
        </p:spPr>
      </p:sp>
      <p:sp>
        <p:nvSpPr>
          <p:cNvPr id="25191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11987279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hdr" sz="quarter"/>
          </p:nvPr>
        </p:nvSpPr>
        <p:spPr>
          <a:noFill/>
        </p:spPr>
        <p:txBody>
          <a:bodyPr/>
          <a:lstStyle/>
          <a:p>
            <a:r>
              <a:rPr lang="es-ES" smtClean="0"/>
              <a:t>El Nivel de Transporte en Internet</a:t>
            </a:r>
          </a:p>
        </p:txBody>
      </p:sp>
      <p:sp>
        <p:nvSpPr>
          <p:cNvPr id="252931" name="Rectangle 6"/>
          <p:cNvSpPr>
            <a:spLocks noGrp="1" noChangeArrowheads="1"/>
          </p:cNvSpPr>
          <p:nvPr>
            <p:ph type="ftr" sz="quarter" idx="4"/>
          </p:nvPr>
        </p:nvSpPr>
        <p:spPr>
          <a:noFill/>
        </p:spPr>
        <p:txBody>
          <a:bodyPr/>
          <a:lstStyle/>
          <a:p>
            <a:r>
              <a:rPr lang="es-ES" smtClean="0"/>
              <a:t>Redes</a:t>
            </a:r>
          </a:p>
        </p:txBody>
      </p:sp>
      <p:sp>
        <p:nvSpPr>
          <p:cNvPr id="252932" name="Rectangle 7"/>
          <p:cNvSpPr>
            <a:spLocks noGrp="1" noChangeArrowheads="1"/>
          </p:cNvSpPr>
          <p:nvPr>
            <p:ph type="sldNum" sz="quarter" idx="5"/>
          </p:nvPr>
        </p:nvSpPr>
        <p:spPr>
          <a:noFill/>
        </p:spPr>
        <p:txBody>
          <a:bodyPr/>
          <a:lstStyle/>
          <a:p>
            <a:r>
              <a:rPr lang="es-ES" smtClean="0"/>
              <a:t>5-</a:t>
            </a:r>
            <a:fld id="{0F82EC69-53F9-40F4-A95C-C5FB5EE76D5D}" type="slidenum">
              <a:rPr lang="es-ES" smtClean="0"/>
              <a:pPr/>
              <a:t>145</a:t>
            </a:fld>
            <a:endParaRPr lang="es-ES" smtClean="0"/>
          </a:p>
        </p:txBody>
      </p:sp>
      <p:sp>
        <p:nvSpPr>
          <p:cNvPr id="252933" name="Rectangle 2"/>
          <p:cNvSpPr>
            <a:spLocks noGrp="1" noRot="1" noChangeAspect="1" noChangeArrowheads="1" noTextEdit="1"/>
          </p:cNvSpPr>
          <p:nvPr>
            <p:ph type="sldImg"/>
          </p:nvPr>
        </p:nvSpPr>
        <p:spPr>
          <a:xfrm>
            <a:off x="566738" y="490538"/>
            <a:ext cx="5661025" cy="4244975"/>
          </a:xfrm>
          <a:ln/>
        </p:spPr>
      </p:sp>
      <p:sp>
        <p:nvSpPr>
          <p:cNvPr id="25293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041470330"/>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hdr" sz="quarter"/>
          </p:nvPr>
        </p:nvSpPr>
        <p:spPr>
          <a:noFill/>
        </p:spPr>
        <p:txBody>
          <a:bodyPr/>
          <a:lstStyle/>
          <a:p>
            <a:r>
              <a:rPr lang="es-ES" smtClean="0"/>
              <a:t>El Nivel de Transporte en Internet</a:t>
            </a:r>
          </a:p>
        </p:txBody>
      </p:sp>
      <p:sp>
        <p:nvSpPr>
          <p:cNvPr id="253955" name="Rectangle 6"/>
          <p:cNvSpPr>
            <a:spLocks noGrp="1" noChangeArrowheads="1"/>
          </p:cNvSpPr>
          <p:nvPr>
            <p:ph type="ftr" sz="quarter" idx="4"/>
          </p:nvPr>
        </p:nvSpPr>
        <p:spPr>
          <a:noFill/>
        </p:spPr>
        <p:txBody>
          <a:bodyPr/>
          <a:lstStyle/>
          <a:p>
            <a:r>
              <a:rPr lang="es-ES" smtClean="0"/>
              <a:t>Redes</a:t>
            </a:r>
          </a:p>
        </p:txBody>
      </p:sp>
      <p:sp>
        <p:nvSpPr>
          <p:cNvPr id="253956" name="Rectangle 7"/>
          <p:cNvSpPr>
            <a:spLocks noGrp="1" noChangeArrowheads="1"/>
          </p:cNvSpPr>
          <p:nvPr>
            <p:ph type="sldNum" sz="quarter" idx="5"/>
          </p:nvPr>
        </p:nvSpPr>
        <p:spPr>
          <a:noFill/>
        </p:spPr>
        <p:txBody>
          <a:bodyPr/>
          <a:lstStyle/>
          <a:p>
            <a:r>
              <a:rPr lang="es-ES" smtClean="0"/>
              <a:t>5-</a:t>
            </a:r>
            <a:fld id="{CE22F36A-92CD-4D9C-951E-D3C6D7EAB99C}" type="slidenum">
              <a:rPr lang="es-ES" smtClean="0"/>
              <a:pPr/>
              <a:t>146</a:t>
            </a:fld>
            <a:endParaRPr lang="es-ES" smtClean="0"/>
          </a:p>
        </p:txBody>
      </p:sp>
      <p:sp>
        <p:nvSpPr>
          <p:cNvPr id="253957" name="Rectangle 2"/>
          <p:cNvSpPr>
            <a:spLocks noGrp="1" noRot="1" noChangeAspect="1" noChangeArrowheads="1" noTextEdit="1"/>
          </p:cNvSpPr>
          <p:nvPr>
            <p:ph type="sldImg"/>
          </p:nvPr>
        </p:nvSpPr>
        <p:spPr>
          <a:xfrm>
            <a:off x="566738" y="490538"/>
            <a:ext cx="5661025" cy="4244975"/>
          </a:xfrm>
          <a:ln/>
        </p:spPr>
      </p:sp>
      <p:sp>
        <p:nvSpPr>
          <p:cNvPr id="25395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804451562"/>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hdr" sz="quarter"/>
          </p:nvPr>
        </p:nvSpPr>
        <p:spPr>
          <a:noFill/>
        </p:spPr>
        <p:txBody>
          <a:bodyPr/>
          <a:lstStyle/>
          <a:p>
            <a:r>
              <a:rPr lang="es-ES" smtClean="0"/>
              <a:t>El Nivel de Transporte en Internet</a:t>
            </a:r>
          </a:p>
        </p:txBody>
      </p:sp>
      <p:sp>
        <p:nvSpPr>
          <p:cNvPr id="254979" name="Rectangle 6"/>
          <p:cNvSpPr>
            <a:spLocks noGrp="1" noChangeArrowheads="1"/>
          </p:cNvSpPr>
          <p:nvPr>
            <p:ph type="ftr" sz="quarter" idx="4"/>
          </p:nvPr>
        </p:nvSpPr>
        <p:spPr>
          <a:noFill/>
        </p:spPr>
        <p:txBody>
          <a:bodyPr/>
          <a:lstStyle/>
          <a:p>
            <a:r>
              <a:rPr lang="es-ES" smtClean="0"/>
              <a:t>Redes</a:t>
            </a:r>
          </a:p>
        </p:txBody>
      </p:sp>
      <p:sp>
        <p:nvSpPr>
          <p:cNvPr id="254980" name="Rectangle 7"/>
          <p:cNvSpPr>
            <a:spLocks noGrp="1" noChangeArrowheads="1"/>
          </p:cNvSpPr>
          <p:nvPr>
            <p:ph type="sldNum" sz="quarter" idx="5"/>
          </p:nvPr>
        </p:nvSpPr>
        <p:spPr>
          <a:noFill/>
        </p:spPr>
        <p:txBody>
          <a:bodyPr/>
          <a:lstStyle/>
          <a:p>
            <a:r>
              <a:rPr lang="es-ES" smtClean="0"/>
              <a:t>5-</a:t>
            </a:r>
            <a:fld id="{99AB64D8-5608-498B-923A-3A3C57E6B455}" type="slidenum">
              <a:rPr lang="es-ES" smtClean="0"/>
              <a:pPr/>
              <a:t>147</a:t>
            </a:fld>
            <a:endParaRPr lang="es-ES" smtClean="0"/>
          </a:p>
        </p:txBody>
      </p:sp>
      <p:sp>
        <p:nvSpPr>
          <p:cNvPr id="254981" name="Rectangle 2"/>
          <p:cNvSpPr>
            <a:spLocks noGrp="1" noRot="1" noChangeAspect="1" noChangeArrowheads="1" noTextEdit="1"/>
          </p:cNvSpPr>
          <p:nvPr>
            <p:ph type="sldImg"/>
          </p:nvPr>
        </p:nvSpPr>
        <p:spPr>
          <a:xfrm>
            <a:off x="566738" y="490538"/>
            <a:ext cx="5661025" cy="4244975"/>
          </a:xfrm>
          <a:ln/>
        </p:spPr>
      </p:sp>
      <p:sp>
        <p:nvSpPr>
          <p:cNvPr id="25498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07430389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hdr" sz="quarter"/>
          </p:nvPr>
        </p:nvSpPr>
        <p:spPr>
          <a:noFill/>
        </p:spPr>
        <p:txBody>
          <a:bodyPr/>
          <a:lstStyle/>
          <a:p>
            <a:r>
              <a:rPr lang="es-ES" smtClean="0"/>
              <a:t>El Nivel de Transporte en Internet</a:t>
            </a:r>
          </a:p>
        </p:txBody>
      </p:sp>
      <p:sp>
        <p:nvSpPr>
          <p:cNvPr id="256003" name="Rectangle 6"/>
          <p:cNvSpPr>
            <a:spLocks noGrp="1" noChangeArrowheads="1"/>
          </p:cNvSpPr>
          <p:nvPr>
            <p:ph type="ftr" sz="quarter" idx="4"/>
          </p:nvPr>
        </p:nvSpPr>
        <p:spPr>
          <a:noFill/>
        </p:spPr>
        <p:txBody>
          <a:bodyPr/>
          <a:lstStyle/>
          <a:p>
            <a:r>
              <a:rPr lang="es-ES" smtClean="0"/>
              <a:t>Redes</a:t>
            </a:r>
          </a:p>
        </p:txBody>
      </p:sp>
      <p:sp>
        <p:nvSpPr>
          <p:cNvPr id="256004" name="Rectangle 7"/>
          <p:cNvSpPr>
            <a:spLocks noGrp="1" noChangeArrowheads="1"/>
          </p:cNvSpPr>
          <p:nvPr>
            <p:ph type="sldNum" sz="quarter" idx="5"/>
          </p:nvPr>
        </p:nvSpPr>
        <p:spPr>
          <a:noFill/>
        </p:spPr>
        <p:txBody>
          <a:bodyPr/>
          <a:lstStyle/>
          <a:p>
            <a:r>
              <a:rPr lang="es-ES" smtClean="0"/>
              <a:t>5-</a:t>
            </a:r>
            <a:fld id="{4A12B614-410F-44FF-823B-CEE14FDD7F55}" type="slidenum">
              <a:rPr lang="es-ES" smtClean="0"/>
              <a:pPr/>
              <a:t>148</a:t>
            </a:fld>
            <a:endParaRPr lang="es-ES" smtClean="0"/>
          </a:p>
        </p:txBody>
      </p:sp>
      <p:sp>
        <p:nvSpPr>
          <p:cNvPr id="256005" name="Rectangle 2"/>
          <p:cNvSpPr>
            <a:spLocks noGrp="1" noRot="1" noChangeAspect="1" noChangeArrowheads="1" noTextEdit="1"/>
          </p:cNvSpPr>
          <p:nvPr>
            <p:ph type="sldImg"/>
          </p:nvPr>
        </p:nvSpPr>
        <p:spPr>
          <a:xfrm>
            <a:off x="566738" y="490538"/>
            <a:ext cx="5661025" cy="4244975"/>
          </a:xfrm>
          <a:ln/>
        </p:spPr>
      </p:sp>
      <p:sp>
        <p:nvSpPr>
          <p:cNvPr id="25600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06787615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hdr" sz="quarter"/>
          </p:nvPr>
        </p:nvSpPr>
        <p:spPr>
          <a:noFill/>
        </p:spPr>
        <p:txBody>
          <a:bodyPr/>
          <a:lstStyle/>
          <a:p>
            <a:r>
              <a:rPr lang="es-ES" smtClean="0"/>
              <a:t>El Nivel de Transporte en Internet</a:t>
            </a:r>
          </a:p>
        </p:txBody>
      </p:sp>
      <p:sp>
        <p:nvSpPr>
          <p:cNvPr id="257027" name="Rectangle 6"/>
          <p:cNvSpPr>
            <a:spLocks noGrp="1" noChangeArrowheads="1"/>
          </p:cNvSpPr>
          <p:nvPr>
            <p:ph type="ftr" sz="quarter" idx="4"/>
          </p:nvPr>
        </p:nvSpPr>
        <p:spPr>
          <a:noFill/>
        </p:spPr>
        <p:txBody>
          <a:bodyPr/>
          <a:lstStyle/>
          <a:p>
            <a:r>
              <a:rPr lang="es-ES" smtClean="0"/>
              <a:t>Redes</a:t>
            </a:r>
          </a:p>
        </p:txBody>
      </p:sp>
      <p:sp>
        <p:nvSpPr>
          <p:cNvPr id="257028" name="Rectangle 7"/>
          <p:cNvSpPr>
            <a:spLocks noGrp="1" noChangeArrowheads="1"/>
          </p:cNvSpPr>
          <p:nvPr>
            <p:ph type="sldNum" sz="quarter" idx="5"/>
          </p:nvPr>
        </p:nvSpPr>
        <p:spPr>
          <a:noFill/>
        </p:spPr>
        <p:txBody>
          <a:bodyPr/>
          <a:lstStyle/>
          <a:p>
            <a:r>
              <a:rPr lang="es-ES" smtClean="0"/>
              <a:t>5-</a:t>
            </a:r>
            <a:fld id="{241685E8-61B2-4FF8-A0C3-5D2F6C9BDAFE}" type="slidenum">
              <a:rPr lang="es-ES" smtClean="0"/>
              <a:pPr/>
              <a:t>149</a:t>
            </a:fld>
            <a:endParaRPr lang="es-ES" smtClean="0"/>
          </a:p>
        </p:txBody>
      </p:sp>
      <p:sp>
        <p:nvSpPr>
          <p:cNvPr id="257029" name="Rectangle 2"/>
          <p:cNvSpPr>
            <a:spLocks noGrp="1" noRot="1" noChangeAspect="1" noChangeArrowheads="1" noTextEdit="1"/>
          </p:cNvSpPr>
          <p:nvPr>
            <p:ph type="sldImg"/>
          </p:nvPr>
        </p:nvSpPr>
        <p:spPr>
          <a:xfrm>
            <a:off x="566738" y="490538"/>
            <a:ext cx="5661025" cy="4244975"/>
          </a:xfrm>
          <a:ln/>
        </p:spPr>
      </p:sp>
      <p:sp>
        <p:nvSpPr>
          <p:cNvPr id="25703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554780777"/>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a:noFill/>
        </p:spPr>
        <p:txBody>
          <a:bodyPr/>
          <a:lstStyle/>
          <a:p>
            <a:r>
              <a:rPr lang="es-ES" smtClean="0"/>
              <a:t>El Nivel de Transporte en Internet</a:t>
            </a:r>
          </a:p>
        </p:txBody>
      </p:sp>
      <p:sp>
        <p:nvSpPr>
          <p:cNvPr id="258051" name="Rectangle 6"/>
          <p:cNvSpPr>
            <a:spLocks noGrp="1" noChangeArrowheads="1"/>
          </p:cNvSpPr>
          <p:nvPr>
            <p:ph type="ftr" sz="quarter" idx="4"/>
          </p:nvPr>
        </p:nvSpPr>
        <p:spPr>
          <a:noFill/>
        </p:spPr>
        <p:txBody>
          <a:bodyPr/>
          <a:lstStyle/>
          <a:p>
            <a:r>
              <a:rPr lang="es-ES" smtClean="0"/>
              <a:t>Redes</a:t>
            </a:r>
          </a:p>
        </p:txBody>
      </p:sp>
      <p:sp>
        <p:nvSpPr>
          <p:cNvPr id="258052" name="Rectangle 7"/>
          <p:cNvSpPr>
            <a:spLocks noGrp="1" noChangeArrowheads="1"/>
          </p:cNvSpPr>
          <p:nvPr>
            <p:ph type="sldNum" sz="quarter" idx="5"/>
          </p:nvPr>
        </p:nvSpPr>
        <p:spPr>
          <a:noFill/>
        </p:spPr>
        <p:txBody>
          <a:bodyPr/>
          <a:lstStyle/>
          <a:p>
            <a:r>
              <a:rPr lang="es-ES" smtClean="0"/>
              <a:t>5-</a:t>
            </a:r>
            <a:fld id="{F7CA4449-4FA7-47B5-AA72-2785DD61BE45}" type="slidenum">
              <a:rPr lang="es-ES" smtClean="0"/>
              <a:pPr/>
              <a:t>150</a:t>
            </a:fld>
            <a:endParaRPr lang="es-ES" smtClean="0"/>
          </a:p>
        </p:txBody>
      </p:sp>
      <p:sp>
        <p:nvSpPr>
          <p:cNvPr id="258053" name="Rectangle 2"/>
          <p:cNvSpPr>
            <a:spLocks noGrp="1" noRot="1" noChangeAspect="1" noChangeArrowheads="1" noTextEdit="1"/>
          </p:cNvSpPr>
          <p:nvPr>
            <p:ph type="sldImg"/>
          </p:nvPr>
        </p:nvSpPr>
        <p:spPr>
          <a:xfrm>
            <a:off x="566738" y="490538"/>
            <a:ext cx="5661025" cy="4244975"/>
          </a:xfrm>
          <a:ln/>
        </p:spPr>
      </p:sp>
      <p:sp>
        <p:nvSpPr>
          <p:cNvPr id="25805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26939571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hdr" sz="quarter"/>
          </p:nvPr>
        </p:nvSpPr>
        <p:spPr>
          <a:noFill/>
        </p:spPr>
        <p:txBody>
          <a:bodyPr/>
          <a:lstStyle/>
          <a:p>
            <a:r>
              <a:rPr lang="es-ES" smtClean="0"/>
              <a:t>El Nivel de Transporte en Internet</a:t>
            </a:r>
          </a:p>
        </p:txBody>
      </p:sp>
      <p:sp>
        <p:nvSpPr>
          <p:cNvPr id="259075" name="Rectangle 6"/>
          <p:cNvSpPr>
            <a:spLocks noGrp="1" noChangeArrowheads="1"/>
          </p:cNvSpPr>
          <p:nvPr>
            <p:ph type="ftr" sz="quarter" idx="4"/>
          </p:nvPr>
        </p:nvSpPr>
        <p:spPr>
          <a:noFill/>
        </p:spPr>
        <p:txBody>
          <a:bodyPr/>
          <a:lstStyle/>
          <a:p>
            <a:r>
              <a:rPr lang="es-ES" smtClean="0"/>
              <a:t>Redes</a:t>
            </a:r>
          </a:p>
        </p:txBody>
      </p:sp>
      <p:sp>
        <p:nvSpPr>
          <p:cNvPr id="259076" name="Rectangle 7"/>
          <p:cNvSpPr>
            <a:spLocks noGrp="1" noChangeArrowheads="1"/>
          </p:cNvSpPr>
          <p:nvPr>
            <p:ph type="sldNum" sz="quarter" idx="5"/>
          </p:nvPr>
        </p:nvSpPr>
        <p:spPr>
          <a:noFill/>
        </p:spPr>
        <p:txBody>
          <a:bodyPr/>
          <a:lstStyle/>
          <a:p>
            <a:r>
              <a:rPr lang="es-ES" smtClean="0"/>
              <a:t>5-</a:t>
            </a:r>
            <a:fld id="{55F7188F-85AA-4566-A65D-BB145DA53997}" type="slidenum">
              <a:rPr lang="es-ES" smtClean="0"/>
              <a:pPr/>
              <a:t>151</a:t>
            </a:fld>
            <a:endParaRPr lang="es-ES" smtClean="0"/>
          </a:p>
        </p:txBody>
      </p:sp>
      <p:sp>
        <p:nvSpPr>
          <p:cNvPr id="259077" name="Rectangle 2"/>
          <p:cNvSpPr>
            <a:spLocks noGrp="1" noRot="1" noChangeAspect="1" noChangeArrowheads="1" noTextEdit="1"/>
          </p:cNvSpPr>
          <p:nvPr>
            <p:ph type="sldImg"/>
          </p:nvPr>
        </p:nvSpPr>
        <p:spPr>
          <a:xfrm>
            <a:off x="566738" y="490538"/>
            <a:ext cx="5661025" cy="4244975"/>
          </a:xfrm>
          <a:ln/>
        </p:spPr>
      </p:sp>
      <p:sp>
        <p:nvSpPr>
          <p:cNvPr id="25907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947044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a:noFill/>
        </p:spPr>
        <p:txBody>
          <a:bodyPr/>
          <a:lstStyle/>
          <a:p>
            <a:r>
              <a:rPr lang="es-ES" smtClean="0"/>
              <a:t>El Nivel de Transporte en Internet</a:t>
            </a:r>
          </a:p>
        </p:txBody>
      </p:sp>
      <p:sp>
        <p:nvSpPr>
          <p:cNvPr id="143363" name="Rectangle 6"/>
          <p:cNvSpPr>
            <a:spLocks noGrp="1" noChangeArrowheads="1"/>
          </p:cNvSpPr>
          <p:nvPr>
            <p:ph type="ftr" sz="quarter" idx="4"/>
          </p:nvPr>
        </p:nvSpPr>
        <p:spPr>
          <a:noFill/>
        </p:spPr>
        <p:txBody>
          <a:bodyPr/>
          <a:lstStyle/>
          <a:p>
            <a:r>
              <a:rPr lang="es-ES" smtClean="0"/>
              <a:t>Redes</a:t>
            </a:r>
          </a:p>
        </p:txBody>
      </p:sp>
      <p:sp>
        <p:nvSpPr>
          <p:cNvPr id="143364" name="Rectangle 7"/>
          <p:cNvSpPr>
            <a:spLocks noGrp="1" noChangeArrowheads="1"/>
          </p:cNvSpPr>
          <p:nvPr>
            <p:ph type="sldNum" sz="quarter" idx="5"/>
          </p:nvPr>
        </p:nvSpPr>
        <p:spPr>
          <a:noFill/>
        </p:spPr>
        <p:txBody>
          <a:bodyPr/>
          <a:lstStyle/>
          <a:p>
            <a:r>
              <a:rPr lang="es-ES" smtClean="0"/>
              <a:t>5-</a:t>
            </a:r>
            <a:fld id="{B7176FDF-0B8B-43D9-B901-481804DF32D9}" type="slidenum">
              <a:rPr lang="es-ES" smtClean="0"/>
              <a:pPr/>
              <a:t>15</a:t>
            </a:fld>
            <a:endParaRPr lang="es-ES" smtClean="0"/>
          </a:p>
        </p:txBody>
      </p:sp>
      <p:sp>
        <p:nvSpPr>
          <p:cNvPr id="143365" name="Rectangle 2"/>
          <p:cNvSpPr>
            <a:spLocks noGrp="1" noRot="1" noChangeAspect="1" noChangeArrowheads="1" noTextEdit="1"/>
          </p:cNvSpPr>
          <p:nvPr>
            <p:ph type="sldImg"/>
          </p:nvPr>
        </p:nvSpPr>
        <p:spPr>
          <a:xfrm>
            <a:off x="566738" y="490538"/>
            <a:ext cx="5661025" cy="4244975"/>
          </a:xfrm>
          <a:ln/>
        </p:spPr>
      </p:sp>
      <p:sp>
        <p:nvSpPr>
          <p:cNvPr id="14336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790019484"/>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hdr" sz="quarter"/>
          </p:nvPr>
        </p:nvSpPr>
        <p:spPr>
          <a:noFill/>
        </p:spPr>
        <p:txBody>
          <a:bodyPr/>
          <a:lstStyle/>
          <a:p>
            <a:r>
              <a:rPr lang="es-ES" smtClean="0"/>
              <a:t>El Nivel de Transporte en Internet</a:t>
            </a:r>
          </a:p>
        </p:txBody>
      </p:sp>
      <p:sp>
        <p:nvSpPr>
          <p:cNvPr id="260099" name="Rectangle 6"/>
          <p:cNvSpPr>
            <a:spLocks noGrp="1" noChangeArrowheads="1"/>
          </p:cNvSpPr>
          <p:nvPr>
            <p:ph type="ftr" sz="quarter" idx="4"/>
          </p:nvPr>
        </p:nvSpPr>
        <p:spPr>
          <a:noFill/>
        </p:spPr>
        <p:txBody>
          <a:bodyPr/>
          <a:lstStyle/>
          <a:p>
            <a:r>
              <a:rPr lang="es-ES" smtClean="0"/>
              <a:t>Redes</a:t>
            </a:r>
          </a:p>
        </p:txBody>
      </p:sp>
      <p:sp>
        <p:nvSpPr>
          <p:cNvPr id="260100" name="Rectangle 7"/>
          <p:cNvSpPr>
            <a:spLocks noGrp="1" noChangeArrowheads="1"/>
          </p:cNvSpPr>
          <p:nvPr>
            <p:ph type="sldNum" sz="quarter" idx="5"/>
          </p:nvPr>
        </p:nvSpPr>
        <p:spPr>
          <a:noFill/>
        </p:spPr>
        <p:txBody>
          <a:bodyPr/>
          <a:lstStyle/>
          <a:p>
            <a:r>
              <a:rPr lang="es-ES" smtClean="0"/>
              <a:t>5-</a:t>
            </a:r>
            <a:fld id="{D407FA7D-D7CD-4A21-B19B-FE98CB7112D0}" type="slidenum">
              <a:rPr lang="es-ES" smtClean="0"/>
              <a:pPr/>
              <a:t>152</a:t>
            </a:fld>
            <a:endParaRPr lang="es-ES" smtClean="0"/>
          </a:p>
        </p:txBody>
      </p:sp>
      <p:sp>
        <p:nvSpPr>
          <p:cNvPr id="260101" name="Rectangle 2"/>
          <p:cNvSpPr>
            <a:spLocks noGrp="1" noRot="1" noChangeAspect="1" noChangeArrowheads="1" noTextEdit="1"/>
          </p:cNvSpPr>
          <p:nvPr>
            <p:ph type="sldImg"/>
          </p:nvPr>
        </p:nvSpPr>
        <p:spPr>
          <a:xfrm>
            <a:off x="566738" y="490538"/>
            <a:ext cx="5661025" cy="4244975"/>
          </a:xfrm>
          <a:ln/>
        </p:spPr>
      </p:sp>
      <p:sp>
        <p:nvSpPr>
          <p:cNvPr id="26010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76803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566738" y="490538"/>
            <a:ext cx="5661025" cy="4244975"/>
          </a:xfrm>
        </p:spPr>
      </p:sp>
      <p:sp>
        <p:nvSpPr>
          <p:cNvPr id="3" name="2 Marcador de notas"/>
          <p:cNvSpPr>
            <a:spLocks noGrp="1"/>
          </p:cNvSpPr>
          <p:nvPr>
            <p:ph type="body" idx="1"/>
          </p:nvPr>
        </p:nvSpPr>
        <p:spPr/>
        <p:txBody>
          <a:bodyPr>
            <a:normAutofit/>
          </a:bodyPr>
          <a:lstStyle/>
          <a:p>
            <a:endParaRPr lang="es-ES"/>
          </a:p>
        </p:txBody>
      </p:sp>
      <p:sp>
        <p:nvSpPr>
          <p:cNvPr id="4" name="3 Marcador de encabezado"/>
          <p:cNvSpPr>
            <a:spLocks noGrp="1"/>
          </p:cNvSpPr>
          <p:nvPr>
            <p:ph type="hdr" sz="quarter" idx="10"/>
          </p:nvPr>
        </p:nvSpPr>
        <p:spPr/>
        <p:txBody>
          <a:bodyPr/>
          <a:lstStyle/>
          <a:p>
            <a:pPr>
              <a:defRPr/>
            </a:pPr>
            <a:r>
              <a:rPr lang="es-ES" smtClean="0"/>
              <a:t>El Nivel de Transporte en Internet</a:t>
            </a:r>
            <a:endParaRPr lang="es-ES"/>
          </a:p>
        </p:txBody>
      </p:sp>
      <p:sp>
        <p:nvSpPr>
          <p:cNvPr id="5" name="4 Marcador de pie de página"/>
          <p:cNvSpPr>
            <a:spLocks noGrp="1"/>
          </p:cNvSpPr>
          <p:nvPr>
            <p:ph type="ftr" sz="quarter" idx="11"/>
          </p:nvPr>
        </p:nvSpPr>
        <p:spPr/>
        <p:txBody>
          <a:bodyPr/>
          <a:lstStyle/>
          <a:p>
            <a:pPr>
              <a:defRPr/>
            </a:pPr>
            <a:r>
              <a:rPr lang="es-ES" smtClean="0"/>
              <a:t>Redes</a:t>
            </a:r>
            <a:endParaRPr lang="es-ES"/>
          </a:p>
        </p:txBody>
      </p:sp>
      <p:sp>
        <p:nvSpPr>
          <p:cNvPr id="6" name="5 Marcador de número de diapositiva"/>
          <p:cNvSpPr>
            <a:spLocks noGrp="1"/>
          </p:cNvSpPr>
          <p:nvPr>
            <p:ph type="sldNum" sz="quarter" idx="12"/>
          </p:nvPr>
        </p:nvSpPr>
        <p:spPr/>
        <p:txBody>
          <a:bodyPr/>
          <a:lstStyle/>
          <a:p>
            <a:pPr>
              <a:defRPr/>
            </a:pPr>
            <a:r>
              <a:rPr lang="es-ES" smtClean="0"/>
              <a:t>5-</a:t>
            </a:r>
            <a:fld id="{83AE6595-794E-4083-8335-A3E06C80B715}" type="slidenum">
              <a:rPr lang="es-ES" smtClean="0"/>
              <a:pPr>
                <a:defRPr/>
              </a:pPr>
              <a:t>16</a:t>
            </a:fld>
            <a:endParaRPr lang="es-ES"/>
          </a:p>
        </p:txBody>
      </p:sp>
    </p:spTree>
    <p:extLst>
      <p:ext uri="{BB962C8B-B14F-4D97-AF65-F5344CB8AC3E}">
        <p14:creationId xmlns:p14="http://schemas.microsoft.com/office/powerpoint/2010/main" val="4004529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a:noFill/>
        </p:spPr>
        <p:txBody>
          <a:bodyPr/>
          <a:lstStyle/>
          <a:p>
            <a:r>
              <a:rPr lang="es-ES" smtClean="0"/>
              <a:t>El Nivel de Transporte en Internet</a:t>
            </a:r>
          </a:p>
        </p:txBody>
      </p:sp>
      <p:sp>
        <p:nvSpPr>
          <p:cNvPr id="144387" name="Rectangle 6"/>
          <p:cNvSpPr>
            <a:spLocks noGrp="1" noChangeArrowheads="1"/>
          </p:cNvSpPr>
          <p:nvPr>
            <p:ph type="ftr" sz="quarter" idx="4"/>
          </p:nvPr>
        </p:nvSpPr>
        <p:spPr>
          <a:noFill/>
        </p:spPr>
        <p:txBody>
          <a:bodyPr/>
          <a:lstStyle/>
          <a:p>
            <a:r>
              <a:rPr lang="es-ES" smtClean="0"/>
              <a:t>Redes</a:t>
            </a:r>
          </a:p>
        </p:txBody>
      </p:sp>
      <p:sp>
        <p:nvSpPr>
          <p:cNvPr id="144388" name="Rectangle 7"/>
          <p:cNvSpPr>
            <a:spLocks noGrp="1" noChangeArrowheads="1"/>
          </p:cNvSpPr>
          <p:nvPr>
            <p:ph type="sldNum" sz="quarter" idx="5"/>
          </p:nvPr>
        </p:nvSpPr>
        <p:spPr>
          <a:noFill/>
        </p:spPr>
        <p:txBody>
          <a:bodyPr/>
          <a:lstStyle/>
          <a:p>
            <a:r>
              <a:rPr lang="es-ES" smtClean="0"/>
              <a:t>5-</a:t>
            </a:r>
            <a:fld id="{30452308-BADB-4575-B66A-208FBFCBD1C8}" type="slidenum">
              <a:rPr lang="es-ES" smtClean="0"/>
              <a:pPr/>
              <a:t>17</a:t>
            </a:fld>
            <a:endParaRPr lang="es-ES" smtClean="0"/>
          </a:p>
        </p:txBody>
      </p:sp>
      <p:sp>
        <p:nvSpPr>
          <p:cNvPr id="144389" name="Rectangle 2"/>
          <p:cNvSpPr>
            <a:spLocks noGrp="1" noRot="1" noChangeAspect="1" noChangeArrowheads="1" noTextEdit="1"/>
          </p:cNvSpPr>
          <p:nvPr>
            <p:ph type="sldImg"/>
          </p:nvPr>
        </p:nvSpPr>
        <p:spPr>
          <a:xfrm>
            <a:off x="566738" y="490538"/>
            <a:ext cx="5661025" cy="4244975"/>
          </a:xfrm>
          <a:ln/>
        </p:spPr>
      </p:sp>
      <p:sp>
        <p:nvSpPr>
          <p:cNvPr id="14439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553154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1"/>
          <p:cNvSpPr>
            <a:spLocks noGrp="1" noChangeArrowheads="1"/>
          </p:cNvSpPr>
          <p:nvPr>
            <p:ph type="hdr" sz="quarter"/>
          </p:nvPr>
        </p:nvSpPr>
        <p:spPr>
          <a:noFill/>
        </p:spPr>
        <p:txBody>
          <a:bodyPr/>
          <a:lstStyle/>
          <a:p>
            <a:r>
              <a:rPr lang="es-ES" smtClean="0"/>
              <a:t>Redes Multimedia</a:t>
            </a:r>
          </a:p>
        </p:txBody>
      </p:sp>
      <p:sp>
        <p:nvSpPr>
          <p:cNvPr id="270339" name="Rectangle 35"/>
          <p:cNvSpPr>
            <a:spLocks noGrp="1" noChangeArrowheads="1"/>
          </p:cNvSpPr>
          <p:nvPr>
            <p:ph type="ftr" sz="quarter" idx="4"/>
          </p:nvPr>
        </p:nvSpPr>
        <p:spPr>
          <a:noFill/>
        </p:spPr>
        <p:txBody>
          <a:bodyPr/>
          <a:lstStyle/>
          <a:p>
            <a:r>
              <a:rPr lang="es-ES" smtClean="0"/>
              <a:t>Ampliación Redes</a:t>
            </a:r>
          </a:p>
        </p:txBody>
      </p:sp>
      <p:sp>
        <p:nvSpPr>
          <p:cNvPr id="270340" name="Rectangle 36"/>
          <p:cNvSpPr>
            <a:spLocks noGrp="1" noChangeArrowheads="1"/>
          </p:cNvSpPr>
          <p:nvPr>
            <p:ph type="sldNum" sz="quarter" idx="5"/>
          </p:nvPr>
        </p:nvSpPr>
        <p:spPr>
          <a:noFill/>
        </p:spPr>
        <p:txBody>
          <a:bodyPr/>
          <a:lstStyle/>
          <a:p>
            <a:r>
              <a:rPr lang="es-ES" smtClean="0"/>
              <a:t>2-</a:t>
            </a:r>
            <a:fld id="{4E59DAC2-07BC-4F1E-B87E-1981E9C519BA}" type="slidenum">
              <a:rPr lang="es-ES" smtClean="0"/>
              <a:pPr/>
              <a:t>18</a:t>
            </a:fld>
            <a:endParaRPr lang="es-ES" smtClean="0"/>
          </a:p>
        </p:txBody>
      </p:sp>
      <p:sp>
        <p:nvSpPr>
          <p:cNvPr id="270341" name="Rectangle 2"/>
          <p:cNvSpPr>
            <a:spLocks noGrp="1" noRot="1" noChangeAspect="1" noChangeArrowheads="1" noTextEdit="1"/>
          </p:cNvSpPr>
          <p:nvPr>
            <p:ph type="sldImg"/>
          </p:nvPr>
        </p:nvSpPr>
        <p:spPr>
          <a:xfrm>
            <a:off x="566738" y="488950"/>
            <a:ext cx="5661025" cy="4246563"/>
          </a:xfrm>
          <a:ln/>
        </p:spPr>
      </p:sp>
      <p:sp>
        <p:nvSpPr>
          <p:cNvPr id="270342" name="Rectangle 3"/>
          <p:cNvSpPr>
            <a:spLocks noGrp="1" noChangeArrowheads="1"/>
          </p:cNvSpPr>
          <p:nvPr>
            <p:ph type="body" idx="1"/>
          </p:nvPr>
        </p:nvSpPr>
        <p:spPr>
          <a:noFill/>
          <a:ln/>
        </p:spPr>
        <p:txBody>
          <a:bodyPr/>
          <a:lstStyle/>
          <a:p>
            <a:endParaRPr lang="es-ES" smtClean="0"/>
          </a:p>
        </p:txBody>
      </p:sp>
    </p:spTree>
    <p:extLst>
      <p:ext uri="{BB962C8B-B14F-4D97-AF65-F5344CB8AC3E}">
        <p14:creationId xmlns:p14="http://schemas.microsoft.com/office/powerpoint/2010/main" val="3231122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a:noFill/>
        </p:spPr>
        <p:txBody>
          <a:bodyPr/>
          <a:lstStyle/>
          <a:p>
            <a:r>
              <a:rPr lang="es-ES" smtClean="0"/>
              <a:t>El Nivel de Transporte en Internet</a:t>
            </a:r>
          </a:p>
        </p:txBody>
      </p:sp>
      <p:sp>
        <p:nvSpPr>
          <p:cNvPr id="145411" name="Rectangle 6"/>
          <p:cNvSpPr>
            <a:spLocks noGrp="1" noChangeArrowheads="1"/>
          </p:cNvSpPr>
          <p:nvPr>
            <p:ph type="ftr" sz="quarter" idx="4"/>
          </p:nvPr>
        </p:nvSpPr>
        <p:spPr>
          <a:noFill/>
        </p:spPr>
        <p:txBody>
          <a:bodyPr/>
          <a:lstStyle/>
          <a:p>
            <a:r>
              <a:rPr lang="es-ES" smtClean="0"/>
              <a:t>Redes</a:t>
            </a:r>
          </a:p>
        </p:txBody>
      </p:sp>
      <p:sp>
        <p:nvSpPr>
          <p:cNvPr id="145412" name="Rectangle 7"/>
          <p:cNvSpPr>
            <a:spLocks noGrp="1" noChangeArrowheads="1"/>
          </p:cNvSpPr>
          <p:nvPr>
            <p:ph type="sldNum" sz="quarter" idx="5"/>
          </p:nvPr>
        </p:nvSpPr>
        <p:spPr>
          <a:noFill/>
        </p:spPr>
        <p:txBody>
          <a:bodyPr/>
          <a:lstStyle/>
          <a:p>
            <a:r>
              <a:rPr lang="es-ES" smtClean="0"/>
              <a:t>5-</a:t>
            </a:r>
            <a:fld id="{2EB4CEE2-1622-46E5-9B3C-817D7131A30B}" type="slidenum">
              <a:rPr lang="es-ES" smtClean="0"/>
              <a:pPr/>
              <a:t>19</a:t>
            </a:fld>
            <a:endParaRPr lang="es-ES" smtClean="0"/>
          </a:p>
        </p:txBody>
      </p:sp>
      <p:sp>
        <p:nvSpPr>
          <p:cNvPr id="145413" name="Rectangle 2"/>
          <p:cNvSpPr>
            <a:spLocks noGrp="1" noRot="1" noChangeAspect="1" noChangeArrowheads="1" noTextEdit="1"/>
          </p:cNvSpPr>
          <p:nvPr>
            <p:ph type="sldImg"/>
          </p:nvPr>
        </p:nvSpPr>
        <p:spPr>
          <a:xfrm>
            <a:off x="566738" y="490538"/>
            <a:ext cx="5661025" cy="4244975"/>
          </a:xfrm>
          <a:ln/>
        </p:spPr>
      </p:sp>
      <p:sp>
        <p:nvSpPr>
          <p:cNvPr id="14541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046908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a:noFill/>
        </p:spPr>
        <p:txBody>
          <a:bodyPr/>
          <a:lstStyle/>
          <a:p>
            <a:r>
              <a:rPr lang="es-ES" smtClean="0"/>
              <a:t>El Nivel de Transporte en Internet</a:t>
            </a:r>
          </a:p>
        </p:txBody>
      </p:sp>
      <p:sp>
        <p:nvSpPr>
          <p:cNvPr id="133123" name="Rectangle 6"/>
          <p:cNvSpPr>
            <a:spLocks noGrp="1" noChangeArrowheads="1"/>
          </p:cNvSpPr>
          <p:nvPr>
            <p:ph type="ftr" sz="quarter" idx="4"/>
          </p:nvPr>
        </p:nvSpPr>
        <p:spPr>
          <a:noFill/>
        </p:spPr>
        <p:txBody>
          <a:bodyPr/>
          <a:lstStyle/>
          <a:p>
            <a:r>
              <a:rPr lang="es-ES" smtClean="0"/>
              <a:t>Redes</a:t>
            </a:r>
          </a:p>
        </p:txBody>
      </p:sp>
      <p:sp>
        <p:nvSpPr>
          <p:cNvPr id="133124" name="Rectangle 7"/>
          <p:cNvSpPr>
            <a:spLocks noGrp="1" noChangeArrowheads="1"/>
          </p:cNvSpPr>
          <p:nvPr>
            <p:ph type="sldNum" sz="quarter" idx="5"/>
          </p:nvPr>
        </p:nvSpPr>
        <p:spPr>
          <a:noFill/>
        </p:spPr>
        <p:txBody>
          <a:bodyPr/>
          <a:lstStyle/>
          <a:p>
            <a:r>
              <a:rPr lang="es-ES" smtClean="0"/>
              <a:t>5-</a:t>
            </a:r>
            <a:fld id="{183EDBEB-E288-43DA-AD4F-70D5B0F25BCA}" type="slidenum">
              <a:rPr lang="es-ES" smtClean="0"/>
              <a:pPr/>
              <a:t>2</a:t>
            </a:fld>
            <a:endParaRPr lang="es-ES" smtClean="0"/>
          </a:p>
        </p:txBody>
      </p:sp>
      <p:sp>
        <p:nvSpPr>
          <p:cNvPr id="133125" name="Rectangle 2"/>
          <p:cNvSpPr>
            <a:spLocks noGrp="1" noRot="1" noChangeAspect="1" noChangeArrowheads="1" noTextEdit="1"/>
          </p:cNvSpPr>
          <p:nvPr>
            <p:ph type="sldImg"/>
          </p:nvPr>
        </p:nvSpPr>
        <p:spPr>
          <a:xfrm>
            <a:off x="566738" y="490538"/>
            <a:ext cx="5661025" cy="4244975"/>
          </a:xfrm>
          <a:ln/>
        </p:spPr>
      </p:sp>
      <p:sp>
        <p:nvSpPr>
          <p:cNvPr id="13312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398483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hdr" sz="quarter"/>
          </p:nvPr>
        </p:nvSpPr>
        <p:spPr>
          <a:noFill/>
        </p:spPr>
        <p:txBody>
          <a:bodyPr/>
          <a:lstStyle/>
          <a:p>
            <a:r>
              <a:rPr lang="es-ES" smtClean="0"/>
              <a:t>El Nivel de Transporte en Internet</a:t>
            </a:r>
          </a:p>
        </p:txBody>
      </p:sp>
      <p:sp>
        <p:nvSpPr>
          <p:cNvPr id="146435" name="Rectangle 6"/>
          <p:cNvSpPr>
            <a:spLocks noGrp="1" noChangeArrowheads="1"/>
          </p:cNvSpPr>
          <p:nvPr>
            <p:ph type="ftr" sz="quarter" idx="4"/>
          </p:nvPr>
        </p:nvSpPr>
        <p:spPr>
          <a:noFill/>
        </p:spPr>
        <p:txBody>
          <a:bodyPr/>
          <a:lstStyle/>
          <a:p>
            <a:r>
              <a:rPr lang="es-ES" smtClean="0"/>
              <a:t>Redes</a:t>
            </a:r>
          </a:p>
        </p:txBody>
      </p:sp>
      <p:sp>
        <p:nvSpPr>
          <p:cNvPr id="146436" name="Rectangle 7"/>
          <p:cNvSpPr>
            <a:spLocks noGrp="1" noChangeArrowheads="1"/>
          </p:cNvSpPr>
          <p:nvPr>
            <p:ph type="sldNum" sz="quarter" idx="5"/>
          </p:nvPr>
        </p:nvSpPr>
        <p:spPr>
          <a:noFill/>
        </p:spPr>
        <p:txBody>
          <a:bodyPr/>
          <a:lstStyle/>
          <a:p>
            <a:r>
              <a:rPr lang="es-ES" smtClean="0"/>
              <a:t>5-</a:t>
            </a:r>
            <a:fld id="{EFC4820C-6269-42CA-B2E6-88135987809E}" type="slidenum">
              <a:rPr lang="es-ES" smtClean="0"/>
              <a:pPr/>
              <a:t>20</a:t>
            </a:fld>
            <a:endParaRPr lang="es-ES" smtClean="0"/>
          </a:p>
        </p:txBody>
      </p:sp>
      <p:sp>
        <p:nvSpPr>
          <p:cNvPr id="146437" name="Rectangle 2"/>
          <p:cNvSpPr>
            <a:spLocks noGrp="1" noRot="1" noChangeAspect="1" noChangeArrowheads="1" noTextEdit="1"/>
          </p:cNvSpPr>
          <p:nvPr>
            <p:ph type="sldImg"/>
          </p:nvPr>
        </p:nvSpPr>
        <p:spPr>
          <a:xfrm>
            <a:off x="566738" y="490538"/>
            <a:ext cx="5661025" cy="4244975"/>
          </a:xfrm>
          <a:ln/>
        </p:spPr>
      </p:sp>
      <p:sp>
        <p:nvSpPr>
          <p:cNvPr id="14643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614833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a:noFill/>
        </p:spPr>
        <p:txBody>
          <a:bodyPr/>
          <a:lstStyle/>
          <a:p>
            <a:r>
              <a:rPr lang="es-ES" smtClean="0"/>
              <a:t>El Nivel de Transporte en Internet</a:t>
            </a:r>
          </a:p>
        </p:txBody>
      </p:sp>
      <p:sp>
        <p:nvSpPr>
          <p:cNvPr id="147459" name="Rectangle 6"/>
          <p:cNvSpPr>
            <a:spLocks noGrp="1" noChangeArrowheads="1"/>
          </p:cNvSpPr>
          <p:nvPr>
            <p:ph type="ftr" sz="quarter" idx="4"/>
          </p:nvPr>
        </p:nvSpPr>
        <p:spPr>
          <a:noFill/>
        </p:spPr>
        <p:txBody>
          <a:bodyPr/>
          <a:lstStyle/>
          <a:p>
            <a:r>
              <a:rPr lang="es-ES" smtClean="0"/>
              <a:t>Redes</a:t>
            </a:r>
          </a:p>
        </p:txBody>
      </p:sp>
      <p:sp>
        <p:nvSpPr>
          <p:cNvPr id="147460" name="Rectangle 7"/>
          <p:cNvSpPr>
            <a:spLocks noGrp="1" noChangeArrowheads="1"/>
          </p:cNvSpPr>
          <p:nvPr>
            <p:ph type="sldNum" sz="quarter" idx="5"/>
          </p:nvPr>
        </p:nvSpPr>
        <p:spPr>
          <a:noFill/>
        </p:spPr>
        <p:txBody>
          <a:bodyPr/>
          <a:lstStyle/>
          <a:p>
            <a:r>
              <a:rPr lang="es-ES" smtClean="0"/>
              <a:t>5-</a:t>
            </a:r>
            <a:fld id="{E82B5DDF-13D6-40E7-9B76-8CCC5CC22898}" type="slidenum">
              <a:rPr lang="es-ES" smtClean="0"/>
              <a:pPr/>
              <a:t>21</a:t>
            </a:fld>
            <a:endParaRPr lang="es-ES" smtClean="0"/>
          </a:p>
        </p:txBody>
      </p:sp>
      <p:sp>
        <p:nvSpPr>
          <p:cNvPr id="147461" name="Rectangle 2"/>
          <p:cNvSpPr>
            <a:spLocks noGrp="1" noRot="1" noChangeAspect="1" noChangeArrowheads="1" noTextEdit="1"/>
          </p:cNvSpPr>
          <p:nvPr>
            <p:ph type="sldImg"/>
          </p:nvPr>
        </p:nvSpPr>
        <p:spPr>
          <a:xfrm>
            <a:off x="566738" y="490538"/>
            <a:ext cx="5661025" cy="4244975"/>
          </a:xfrm>
          <a:ln/>
        </p:spPr>
      </p:sp>
      <p:sp>
        <p:nvSpPr>
          <p:cNvPr id="14746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832718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a:noFill/>
        </p:spPr>
        <p:txBody>
          <a:bodyPr/>
          <a:lstStyle/>
          <a:p>
            <a:r>
              <a:rPr lang="es-ES" smtClean="0"/>
              <a:t>El Nivel de Transporte en Internet</a:t>
            </a:r>
          </a:p>
        </p:txBody>
      </p:sp>
      <p:sp>
        <p:nvSpPr>
          <p:cNvPr id="149507" name="Rectangle 6"/>
          <p:cNvSpPr>
            <a:spLocks noGrp="1" noChangeArrowheads="1"/>
          </p:cNvSpPr>
          <p:nvPr>
            <p:ph type="ftr" sz="quarter" idx="4"/>
          </p:nvPr>
        </p:nvSpPr>
        <p:spPr>
          <a:noFill/>
        </p:spPr>
        <p:txBody>
          <a:bodyPr/>
          <a:lstStyle/>
          <a:p>
            <a:r>
              <a:rPr lang="es-ES" smtClean="0"/>
              <a:t>Redes</a:t>
            </a:r>
          </a:p>
        </p:txBody>
      </p:sp>
      <p:sp>
        <p:nvSpPr>
          <p:cNvPr id="149508" name="Rectangle 7"/>
          <p:cNvSpPr>
            <a:spLocks noGrp="1" noChangeArrowheads="1"/>
          </p:cNvSpPr>
          <p:nvPr>
            <p:ph type="sldNum" sz="quarter" idx="5"/>
          </p:nvPr>
        </p:nvSpPr>
        <p:spPr>
          <a:noFill/>
        </p:spPr>
        <p:txBody>
          <a:bodyPr/>
          <a:lstStyle/>
          <a:p>
            <a:r>
              <a:rPr lang="es-ES" smtClean="0"/>
              <a:t>5-</a:t>
            </a:r>
            <a:fld id="{44AE02AD-1B10-4B52-A696-8B044441FAA2}" type="slidenum">
              <a:rPr lang="es-ES" smtClean="0"/>
              <a:pPr/>
              <a:t>22</a:t>
            </a:fld>
            <a:endParaRPr lang="es-ES" smtClean="0"/>
          </a:p>
        </p:txBody>
      </p:sp>
      <p:sp>
        <p:nvSpPr>
          <p:cNvPr id="149509" name="Rectangle 2"/>
          <p:cNvSpPr>
            <a:spLocks noGrp="1" noRot="1" noChangeAspect="1" noChangeArrowheads="1" noTextEdit="1"/>
          </p:cNvSpPr>
          <p:nvPr>
            <p:ph type="sldImg"/>
          </p:nvPr>
        </p:nvSpPr>
        <p:spPr>
          <a:xfrm>
            <a:off x="566738" y="490538"/>
            <a:ext cx="5661025" cy="4244975"/>
          </a:xfrm>
          <a:ln/>
        </p:spPr>
      </p:sp>
      <p:sp>
        <p:nvSpPr>
          <p:cNvPr id="14951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539743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a:noFill/>
        </p:spPr>
        <p:txBody>
          <a:bodyPr/>
          <a:lstStyle/>
          <a:p>
            <a:r>
              <a:rPr lang="es-ES" smtClean="0"/>
              <a:t>El Nivel de Transporte en Internet</a:t>
            </a:r>
          </a:p>
        </p:txBody>
      </p:sp>
      <p:sp>
        <p:nvSpPr>
          <p:cNvPr id="150531" name="Rectangle 6"/>
          <p:cNvSpPr>
            <a:spLocks noGrp="1" noChangeArrowheads="1"/>
          </p:cNvSpPr>
          <p:nvPr>
            <p:ph type="ftr" sz="quarter" idx="4"/>
          </p:nvPr>
        </p:nvSpPr>
        <p:spPr>
          <a:noFill/>
        </p:spPr>
        <p:txBody>
          <a:bodyPr/>
          <a:lstStyle/>
          <a:p>
            <a:r>
              <a:rPr lang="es-ES" smtClean="0"/>
              <a:t>Redes</a:t>
            </a:r>
          </a:p>
        </p:txBody>
      </p:sp>
      <p:sp>
        <p:nvSpPr>
          <p:cNvPr id="150532" name="Rectangle 7"/>
          <p:cNvSpPr>
            <a:spLocks noGrp="1" noChangeArrowheads="1"/>
          </p:cNvSpPr>
          <p:nvPr>
            <p:ph type="sldNum" sz="quarter" idx="5"/>
          </p:nvPr>
        </p:nvSpPr>
        <p:spPr>
          <a:noFill/>
        </p:spPr>
        <p:txBody>
          <a:bodyPr/>
          <a:lstStyle/>
          <a:p>
            <a:r>
              <a:rPr lang="es-ES" smtClean="0"/>
              <a:t>5-</a:t>
            </a:r>
            <a:fld id="{01353DC0-2BF6-479F-92E8-AEB058965C99}" type="slidenum">
              <a:rPr lang="es-ES" smtClean="0"/>
              <a:pPr/>
              <a:t>23</a:t>
            </a:fld>
            <a:endParaRPr lang="es-ES" smtClean="0"/>
          </a:p>
        </p:txBody>
      </p:sp>
      <p:sp>
        <p:nvSpPr>
          <p:cNvPr id="150533" name="Rectangle 2"/>
          <p:cNvSpPr>
            <a:spLocks noGrp="1" noRot="1" noChangeAspect="1" noChangeArrowheads="1" noTextEdit="1"/>
          </p:cNvSpPr>
          <p:nvPr>
            <p:ph type="sldImg"/>
          </p:nvPr>
        </p:nvSpPr>
        <p:spPr>
          <a:xfrm>
            <a:off x="566738" y="490538"/>
            <a:ext cx="5661025" cy="4244975"/>
          </a:xfrm>
          <a:ln/>
        </p:spPr>
      </p:sp>
      <p:sp>
        <p:nvSpPr>
          <p:cNvPr id="15053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8847495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a:noFill/>
        </p:spPr>
        <p:txBody>
          <a:bodyPr/>
          <a:lstStyle/>
          <a:p>
            <a:r>
              <a:rPr lang="es-ES" smtClean="0"/>
              <a:t>El Nivel de Transporte en Internet</a:t>
            </a:r>
          </a:p>
        </p:txBody>
      </p:sp>
      <p:sp>
        <p:nvSpPr>
          <p:cNvPr id="151555" name="Rectangle 6"/>
          <p:cNvSpPr>
            <a:spLocks noGrp="1" noChangeArrowheads="1"/>
          </p:cNvSpPr>
          <p:nvPr>
            <p:ph type="ftr" sz="quarter" idx="4"/>
          </p:nvPr>
        </p:nvSpPr>
        <p:spPr>
          <a:noFill/>
        </p:spPr>
        <p:txBody>
          <a:bodyPr/>
          <a:lstStyle/>
          <a:p>
            <a:r>
              <a:rPr lang="es-ES" smtClean="0"/>
              <a:t>Redes</a:t>
            </a:r>
          </a:p>
        </p:txBody>
      </p:sp>
      <p:sp>
        <p:nvSpPr>
          <p:cNvPr id="151556" name="Rectangle 7"/>
          <p:cNvSpPr>
            <a:spLocks noGrp="1" noChangeArrowheads="1"/>
          </p:cNvSpPr>
          <p:nvPr>
            <p:ph type="sldNum" sz="quarter" idx="5"/>
          </p:nvPr>
        </p:nvSpPr>
        <p:spPr>
          <a:noFill/>
        </p:spPr>
        <p:txBody>
          <a:bodyPr/>
          <a:lstStyle/>
          <a:p>
            <a:r>
              <a:rPr lang="es-ES" smtClean="0"/>
              <a:t>5-</a:t>
            </a:r>
            <a:fld id="{B7BDEB8A-5188-4F71-9270-4F968E6570FC}" type="slidenum">
              <a:rPr lang="es-ES" smtClean="0"/>
              <a:pPr/>
              <a:t>24</a:t>
            </a:fld>
            <a:endParaRPr lang="es-ES" smtClean="0"/>
          </a:p>
        </p:txBody>
      </p:sp>
      <p:sp>
        <p:nvSpPr>
          <p:cNvPr id="151557" name="Rectangle 2"/>
          <p:cNvSpPr>
            <a:spLocks noGrp="1" noRot="1" noChangeAspect="1" noChangeArrowheads="1" noTextEdit="1"/>
          </p:cNvSpPr>
          <p:nvPr>
            <p:ph type="sldImg"/>
          </p:nvPr>
        </p:nvSpPr>
        <p:spPr>
          <a:xfrm>
            <a:off x="566738" y="490538"/>
            <a:ext cx="5661025" cy="4244975"/>
          </a:xfrm>
          <a:ln/>
        </p:spPr>
      </p:sp>
      <p:sp>
        <p:nvSpPr>
          <p:cNvPr id="15155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10136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a:noFill/>
        </p:spPr>
        <p:txBody>
          <a:bodyPr/>
          <a:lstStyle/>
          <a:p>
            <a:r>
              <a:rPr lang="es-ES" smtClean="0"/>
              <a:t>El Nivel de Transporte en Internet</a:t>
            </a:r>
          </a:p>
        </p:txBody>
      </p:sp>
      <p:sp>
        <p:nvSpPr>
          <p:cNvPr id="152579" name="Rectangle 6"/>
          <p:cNvSpPr>
            <a:spLocks noGrp="1" noChangeArrowheads="1"/>
          </p:cNvSpPr>
          <p:nvPr>
            <p:ph type="ftr" sz="quarter" idx="4"/>
          </p:nvPr>
        </p:nvSpPr>
        <p:spPr>
          <a:noFill/>
        </p:spPr>
        <p:txBody>
          <a:bodyPr/>
          <a:lstStyle/>
          <a:p>
            <a:r>
              <a:rPr lang="es-ES" smtClean="0"/>
              <a:t>Redes</a:t>
            </a:r>
          </a:p>
        </p:txBody>
      </p:sp>
      <p:sp>
        <p:nvSpPr>
          <p:cNvPr id="152580" name="Rectangle 7"/>
          <p:cNvSpPr>
            <a:spLocks noGrp="1" noChangeArrowheads="1"/>
          </p:cNvSpPr>
          <p:nvPr>
            <p:ph type="sldNum" sz="quarter" idx="5"/>
          </p:nvPr>
        </p:nvSpPr>
        <p:spPr>
          <a:noFill/>
        </p:spPr>
        <p:txBody>
          <a:bodyPr/>
          <a:lstStyle/>
          <a:p>
            <a:r>
              <a:rPr lang="es-ES" smtClean="0"/>
              <a:t>5-</a:t>
            </a:r>
            <a:fld id="{9EB08691-FF45-4ACF-A883-065C45583730}" type="slidenum">
              <a:rPr lang="es-ES" smtClean="0"/>
              <a:pPr/>
              <a:t>25</a:t>
            </a:fld>
            <a:endParaRPr lang="es-ES" smtClean="0"/>
          </a:p>
        </p:txBody>
      </p:sp>
      <p:sp>
        <p:nvSpPr>
          <p:cNvPr id="152581" name="Rectangle 2"/>
          <p:cNvSpPr>
            <a:spLocks noGrp="1" noRot="1" noChangeAspect="1" noChangeArrowheads="1" noTextEdit="1"/>
          </p:cNvSpPr>
          <p:nvPr>
            <p:ph type="sldImg"/>
          </p:nvPr>
        </p:nvSpPr>
        <p:spPr>
          <a:xfrm>
            <a:off x="566738" y="490538"/>
            <a:ext cx="5661025" cy="4244975"/>
          </a:xfrm>
          <a:ln/>
        </p:spPr>
      </p:sp>
      <p:sp>
        <p:nvSpPr>
          <p:cNvPr id="15258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4110416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a:noFill/>
        </p:spPr>
        <p:txBody>
          <a:bodyPr/>
          <a:lstStyle/>
          <a:p>
            <a:r>
              <a:rPr lang="es-ES" smtClean="0"/>
              <a:t>El Nivel de Transporte en Internet</a:t>
            </a:r>
          </a:p>
        </p:txBody>
      </p:sp>
      <p:sp>
        <p:nvSpPr>
          <p:cNvPr id="153603" name="Rectangle 6"/>
          <p:cNvSpPr>
            <a:spLocks noGrp="1" noChangeArrowheads="1"/>
          </p:cNvSpPr>
          <p:nvPr>
            <p:ph type="ftr" sz="quarter" idx="4"/>
          </p:nvPr>
        </p:nvSpPr>
        <p:spPr>
          <a:noFill/>
        </p:spPr>
        <p:txBody>
          <a:bodyPr/>
          <a:lstStyle/>
          <a:p>
            <a:r>
              <a:rPr lang="es-ES" smtClean="0"/>
              <a:t>Redes</a:t>
            </a:r>
          </a:p>
        </p:txBody>
      </p:sp>
      <p:sp>
        <p:nvSpPr>
          <p:cNvPr id="153604" name="Rectangle 7"/>
          <p:cNvSpPr>
            <a:spLocks noGrp="1" noChangeArrowheads="1"/>
          </p:cNvSpPr>
          <p:nvPr>
            <p:ph type="sldNum" sz="quarter" idx="5"/>
          </p:nvPr>
        </p:nvSpPr>
        <p:spPr>
          <a:noFill/>
        </p:spPr>
        <p:txBody>
          <a:bodyPr/>
          <a:lstStyle/>
          <a:p>
            <a:r>
              <a:rPr lang="es-ES" smtClean="0"/>
              <a:t>5-</a:t>
            </a:r>
            <a:fld id="{FDC4013F-BF66-41E9-B380-2FAC8E772A72}" type="slidenum">
              <a:rPr lang="es-ES" smtClean="0"/>
              <a:pPr/>
              <a:t>26</a:t>
            </a:fld>
            <a:endParaRPr lang="es-ES" smtClean="0"/>
          </a:p>
        </p:txBody>
      </p:sp>
      <p:sp>
        <p:nvSpPr>
          <p:cNvPr id="153605" name="Rectangle 2"/>
          <p:cNvSpPr>
            <a:spLocks noGrp="1" noRot="1" noChangeAspect="1" noChangeArrowheads="1" noTextEdit="1"/>
          </p:cNvSpPr>
          <p:nvPr>
            <p:ph type="sldImg"/>
          </p:nvPr>
        </p:nvSpPr>
        <p:spPr>
          <a:xfrm>
            <a:off x="566738" y="490538"/>
            <a:ext cx="5661025" cy="4244975"/>
          </a:xfrm>
          <a:ln/>
        </p:spPr>
      </p:sp>
      <p:sp>
        <p:nvSpPr>
          <p:cNvPr id="15360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8051561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a:noFill/>
        </p:spPr>
        <p:txBody>
          <a:bodyPr/>
          <a:lstStyle/>
          <a:p>
            <a:r>
              <a:rPr lang="es-ES" smtClean="0"/>
              <a:t>El Nivel de Transporte en Internet</a:t>
            </a:r>
          </a:p>
        </p:txBody>
      </p:sp>
      <p:sp>
        <p:nvSpPr>
          <p:cNvPr id="155651" name="Rectangle 6"/>
          <p:cNvSpPr>
            <a:spLocks noGrp="1" noChangeArrowheads="1"/>
          </p:cNvSpPr>
          <p:nvPr>
            <p:ph type="ftr" sz="quarter" idx="4"/>
          </p:nvPr>
        </p:nvSpPr>
        <p:spPr>
          <a:noFill/>
        </p:spPr>
        <p:txBody>
          <a:bodyPr/>
          <a:lstStyle/>
          <a:p>
            <a:r>
              <a:rPr lang="es-ES" smtClean="0"/>
              <a:t>Redes</a:t>
            </a:r>
          </a:p>
        </p:txBody>
      </p:sp>
      <p:sp>
        <p:nvSpPr>
          <p:cNvPr id="155652" name="Rectangle 7"/>
          <p:cNvSpPr>
            <a:spLocks noGrp="1" noChangeArrowheads="1"/>
          </p:cNvSpPr>
          <p:nvPr>
            <p:ph type="sldNum" sz="quarter" idx="5"/>
          </p:nvPr>
        </p:nvSpPr>
        <p:spPr>
          <a:noFill/>
        </p:spPr>
        <p:txBody>
          <a:bodyPr/>
          <a:lstStyle/>
          <a:p>
            <a:r>
              <a:rPr lang="es-ES" smtClean="0"/>
              <a:t>5-</a:t>
            </a:r>
            <a:fld id="{D6ADDAE6-4598-4911-87BB-9BFBEC7369B9}" type="slidenum">
              <a:rPr lang="es-ES" smtClean="0"/>
              <a:pPr/>
              <a:t>27</a:t>
            </a:fld>
            <a:endParaRPr lang="es-ES" smtClean="0"/>
          </a:p>
        </p:txBody>
      </p:sp>
      <p:sp>
        <p:nvSpPr>
          <p:cNvPr id="155653" name="Rectangle 2"/>
          <p:cNvSpPr>
            <a:spLocks noGrp="1" noRot="1" noChangeAspect="1" noChangeArrowheads="1" noTextEdit="1"/>
          </p:cNvSpPr>
          <p:nvPr>
            <p:ph type="sldImg"/>
          </p:nvPr>
        </p:nvSpPr>
        <p:spPr>
          <a:xfrm>
            <a:off x="566738" y="490538"/>
            <a:ext cx="5661025" cy="4244975"/>
          </a:xfrm>
          <a:ln/>
        </p:spPr>
      </p:sp>
      <p:sp>
        <p:nvSpPr>
          <p:cNvPr id="15565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8304180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a:noFill/>
        </p:spPr>
        <p:txBody>
          <a:bodyPr/>
          <a:lstStyle/>
          <a:p>
            <a:r>
              <a:rPr lang="es-ES" smtClean="0"/>
              <a:t>El Nivel de Transporte en Internet</a:t>
            </a:r>
          </a:p>
        </p:txBody>
      </p:sp>
      <p:sp>
        <p:nvSpPr>
          <p:cNvPr id="156675" name="Rectangle 6"/>
          <p:cNvSpPr>
            <a:spLocks noGrp="1" noChangeArrowheads="1"/>
          </p:cNvSpPr>
          <p:nvPr>
            <p:ph type="ftr" sz="quarter" idx="4"/>
          </p:nvPr>
        </p:nvSpPr>
        <p:spPr>
          <a:noFill/>
        </p:spPr>
        <p:txBody>
          <a:bodyPr/>
          <a:lstStyle/>
          <a:p>
            <a:r>
              <a:rPr lang="es-ES" smtClean="0"/>
              <a:t>Redes</a:t>
            </a:r>
          </a:p>
        </p:txBody>
      </p:sp>
      <p:sp>
        <p:nvSpPr>
          <p:cNvPr id="156676" name="Rectangle 7"/>
          <p:cNvSpPr>
            <a:spLocks noGrp="1" noChangeArrowheads="1"/>
          </p:cNvSpPr>
          <p:nvPr>
            <p:ph type="sldNum" sz="quarter" idx="5"/>
          </p:nvPr>
        </p:nvSpPr>
        <p:spPr>
          <a:noFill/>
        </p:spPr>
        <p:txBody>
          <a:bodyPr/>
          <a:lstStyle/>
          <a:p>
            <a:r>
              <a:rPr lang="es-ES" smtClean="0"/>
              <a:t>5-</a:t>
            </a:r>
            <a:fld id="{601B2011-47D4-4365-89F1-E1CFE33E719A}" type="slidenum">
              <a:rPr lang="es-ES" smtClean="0"/>
              <a:pPr/>
              <a:t>28</a:t>
            </a:fld>
            <a:endParaRPr lang="es-ES" smtClean="0"/>
          </a:p>
        </p:txBody>
      </p:sp>
      <p:sp>
        <p:nvSpPr>
          <p:cNvPr id="156677" name="Rectangle 2"/>
          <p:cNvSpPr>
            <a:spLocks noGrp="1" noRot="1" noChangeAspect="1" noChangeArrowheads="1" noTextEdit="1"/>
          </p:cNvSpPr>
          <p:nvPr>
            <p:ph type="sldImg"/>
          </p:nvPr>
        </p:nvSpPr>
        <p:spPr>
          <a:xfrm>
            <a:off x="568325" y="490538"/>
            <a:ext cx="5657850" cy="4243387"/>
          </a:xfrm>
          <a:ln/>
        </p:spPr>
      </p:sp>
      <p:sp>
        <p:nvSpPr>
          <p:cNvPr id="15667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9287768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a:noFill/>
        </p:spPr>
        <p:txBody>
          <a:bodyPr/>
          <a:lstStyle/>
          <a:p>
            <a:r>
              <a:rPr lang="es-ES" smtClean="0"/>
              <a:t>El Nivel de Transporte en Internet</a:t>
            </a:r>
          </a:p>
        </p:txBody>
      </p:sp>
      <p:sp>
        <p:nvSpPr>
          <p:cNvPr id="157699" name="Rectangle 6"/>
          <p:cNvSpPr>
            <a:spLocks noGrp="1" noChangeArrowheads="1"/>
          </p:cNvSpPr>
          <p:nvPr>
            <p:ph type="ftr" sz="quarter" idx="4"/>
          </p:nvPr>
        </p:nvSpPr>
        <p:spPr>
          <a:noFill/>
        </p:spPr>
        <p:txBody>
          <a:bodyPr/>
          <a:lstStyle/>
          <a:p>
            <a:r>
              <a:rPr lang="es-ES" smtClean="0"/>
              <a:t>Redes</a:t>
            </a:r>
          </a:p>
        </p:txBody>
      </p:sp>
      <p:sp>
        <p:nvSpPr>
          <p:cNvPr id="157700" name="Rectangle 7"/>
          <p:cNvSpPr>
            <a:spLocks noGrp="1" noChangeArrowheads="1"/>
          </p:cNvSpPr>
          <p:nvPr>
            <p:ph type="sldNum" sz="quarter" idx="5"/>
          </p:nvPr>
        </p:nvSpPr>
        <p:spPr>
          <a:noFill/>
        </p:spPr>
        <p:txBody>
          <a:bodyPr/>
          <a:lstStyle/>
          <a:p>
            <a:r>
              <a:rPr lang="es-ES" smtClean="0"/>
              <a:t>5-</a:t>
            </a:r>
            <a:fld id="{B9D79481-FC6E-4134-8E65-8498C9118F5F}" type="slidenum">
              <a:rPr lang="es-ES" smtClean="0"/>
              <a:pPr/>
              <a:t>29</a:t>
            </a:fld>
            <a:endParaRPr lang="es-ES" smtClean="0"/>
          </a:p>
        </p:txBody>
      </p:sp>
      <p:sp>
        <p:nvSpPr>
          <p:cNvPr id="157701" name="Rectangle 2"/>
          <p:cNvSpPr>
            <a:spLocks noGrp="1" noRot="1" noChangeAspect="1" noChangeArrowheads="1" noTextEdit="1"/>
          </p:cNvSpPr>
          <p:nvPr>
            <p:ph type="sldImg"/>
          </p:nvPr>
        </p:nvSpPr>
        <p:spPr>
          <a:xfrm>
            <a:off x="568325" y="490538"/>
            <a:ext cx="5657850" cy="4243387"/>
          </a:xfrm>
          <a:ln/>
        </p:spPr>
      </p:sp>
      <p:sp>
        <p:nvSpPr>
          <p:cNvPr id="15770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398628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a:noFill/>
        </p:spPr>
        <p:txBody>
          <a:bodyPr/>
          <a:lstStyle/>
          <a:p>
            <a:r>
              <a:rPr lang="es-ES" smtClean="0"/>
              <a:t>El Nivel de Transporte en Internet</a:t>
            </a:r>
          </a:p>
        </p:txBody>
      </p:sp>
      <p:sp>
        <p:nvSpPr>
          <p:cNvPr id="134147" name="Rectangle 6"/>
          <p:cNvSpPr>
            <a:spLocks noGrp="1" noChangeArrowheads="1"/>
          </p:cNvSpPr>
          <p:nvPr>
            <p:ph type="ftr" sz="quarter" idx="4"/>
          </p:nvPr>
        </p:nvSpPr>
        <p:spPr>
          <a:noFill/>
        </p:spPr>
        <p:txBody>
          <a:bodyPr/>
          <a:lstStyle/>
          <a:p>
            <a:r>
              <a:rPr lang="es-ES" smtClean="0"/>
              <a:t>Redes</a:t>
            </a:r>
          </a:p>
        </p:txBody>
      </p:sp>
      <p:sp>
        <p:nvSpPr>
          <p:cNvPr id="134148" name="Rectangle 7"/>
          <p:cNvSpPr>
            <a:spLocks noGrp="1" noChangeArrowheads="1"/>
          </p:cNvSpPr>
          <p:nvPr>
            <p:ph type="sldNum" sz="quarter" idx="5"/>
          </p:nvPr>
        </p:nvSpPr>
        <p:spPr>
          <a:noFill/>
        </p:spPr>
        <p:txBody>
          <a:bodyPr/>
          <a:lstStyle/>
          <a:p>
            <a:r>
              <a:rPr lang="es-ES" smtClean="0"/>
              <a:t>5-</a:t>
            </a:r>
            <a:fld id="{3F646C15-7DDF-4AE3-B35B-C55A744B9DFC}" type="slidenum">
              <a:rPr lang="es-ES" smtClean="0"/>
              <a:pPr/>
              <a:t>3</a:t>
            </a:fld>
            <a:endParaRPr lang="es-ES" smtClean="0"/>
          </a:p>
        </p:txBody>
      </p:sp>
      <p:sp>
        <p:nvSpPr>
          <p:cNvPr id="134149" name="Rectangle 2"/>
          <p:cNvSpPr>
            <a:spLocks noGrp="1" noRot="1" noChangeAspect="1" noChangeArrowheads="1" noTextEdit="1"/>
          </p:cNvSpPr>
          <p:nvPr>
            <p:ph type="sldImg"/>
          </p:nvPr>
        </p:nvSpPr>
        <p:spPr>
          <a:xfrm>
            <a:off x="566738" y="490538"/>
            <a:ext cx="5661025" cy="4244975"/>
          </a:xfrm>
          <a:ln/>
        </p:spPr>
      </p:sp>
      <p:sp>
        <p:nvSpPr>
          <p:cNvPr id="13415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7213826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a:noFill/>
        </p:spPr>
        <p:txBody>
          <a:bodyPr/>
          <a:lstStyle/>
          <a:p>
            <a:r>
              <a:rPr lang="es-ES" smtClean="0"/>
              <a:t>El Nivel de Transporte en Internet</a:t>
            </a:r>
          </a:p>
        </p:txBody>
      </p:sp>
      <p:sp>
        <p:nvSpPr>
          <p:cNvPr id="158723" name="Rectangle 6"/>
          <p:cNvSpPr>
            <a:spLocks noGrp="1" noChangeArrowheads="1"/>
          </p:cNvSpPr>
          <p:nvPr>
            <p:ph type="ftr" sz="quarter" idx="4"/>
          </p:nvPr>
        </p:nvSpPr>
        <p:spPr>
          <a:noFill/>
        </p:spPr>
        <p:txBody>
          <a:bodyPr/>
          <a:lstStyle/>
          <a:p>
            <a:r>
              <a:rPr lang="es-ES" smtClean="0"/>
              <a:t>Redes</a:t>
            </a:r>
          </a:p>
        </p:txBody>
      </p:sp>
      <p:sp>
        <p:nvSpPr>
          <p:cNvPr id="158724" name="Rectangle 7"/>
          <p:cNvSpPr>
            <a:spLocks noGrp="1" noChangeArrowheads="1"/>
          </p:cNvSpPr>
          <p:nvPr>
            <p:ph type="sldNum" sz="quarter" idx="5"/>
          </p:nvPr>
        </p:nvSpPr>
        <p:spPr>
          <a:noFill/>
        </p:spPr>
        <p:txBody>
          <a:bodyPr/>
          <a:lstStyle/>
          <a:p>
            <a:r>
              <a:rPr lang="es-ES" smtClean="0"/>
              <a:t>5-</a:t>
            </a:r>
            <a:fld id="{E4915C26-8B18-4603-9BAA-6F8D36F0F642}" type="slidenum">
              <a:rPr lang="es-ES" smtClean="0"/>
              <a:pPr/>
              <a:t>30</a:t>
            </a:fld>
            <a:endParaRPr lang="es-ES" smtClean="0"/>
          </a:p>
        </p:txBody>
      </p:sp>
      <p:sp>
        <p:nvSpPr>
          <p:cNvPr id="158725" name="Rectangle 2"/>
          <p:cNvSpPr>
            <a:spLocks noGrp="1" noRot="1" noChangeAspect="1" noChangeArrowheads="1" noTextEdit="1"/>
          </p:cNvSpPr>
          <p:nvPr>
            <p:ph type="sldImg"/>
          </p:nvPr>
        </p:nvSpPr>
        <p:spPr>
          <a:xfrm>
            <a:off x="568325" y="490538"/>
            <a:ext cx="5657850" cy="4243387"/>
          </a:xfrm>
          <a:ln/>
        </p:spPr>
      </p:sp>
      <p:sp>
        <p:nvSpPr>
          <p:cNvPr id="15872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2853778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a:noFill/>
        </p:spPr>
        <p:txBody>
          <a:bodyPr/>
          <a:lstStyle/>
          <a:p>
            <a:r>
              <a:rPr lang="es-ES" smtClean="0"/>
              <a:t>El Nivel de Transporte en Internet</a:t>
            </a:r>
          </a:p>
        </p:txBody>
      </p:sp>
      <p:sp>
        <p:nvSpPr>
          <p:cNvPr id="159747" name="Rectangle 6"/>
          <p:cNvSpPr>
            <a:spLocks noGrp="1" noChangeArrowheads="1"/>
          </p:cNvSpPr>
          <p:nvPr>
            <p:ph type="ftr" sz="quarter" idx="4"/>
          </p:nvPr>
        </p:nvSpPr>
        <p:spPr>
          <a:noFill/>
        </p:spPr>
        <p:txBody>
          <a:bodyPr/>
          <a:lstStyle/>
          <a:p>
            <a:r>
              <a:rPr lang="es-ES" smtClean="0"/>
              <a:t>Redes</a:t>
            </a:r>
          </a:p>
        </p:txBody>
      </p:sp>
      <p:sp>
        <p:nvSpPr>
          <p:cNvPr id="159748" name="Rectangle 7"/>
          <p:cNvSpPr>
            <a:spLocks noGrp="1" noChangeArrowheads="1"/>
          </p:cNvSpPr>
          <p:nvPr>
            <p:ph type="sldNum" sz="quarter" idx="5"/>
          </p:nvPr>
        </p:nvSpPr>
        <p:spPr>
          <a:noFill/>
        </p:spPr>
        <p:txBody>
          <a:bodyPr/>
          <a:lstStyle/>
          <a:p>
            <a:r>
              <a:rPr lang="es-ES" smtClean="0"/>
              <a:t>5-</a:t>
            </a:r>
            <a:fld id="{4EF10DB5-F846-4094-9335-E0173291C242}" type="slidenum">
              <a:rPr lang="es-ES" smtClean="0"/>
              <a:pPr/>
              <a:t>31</a:t>
            </a:fld>
            <a:endParaRPr lang="es-ES" smtClean="0"/>
          </a:p>
        </p:txBody>
      </p:sp>
      <p:sp>
        <p:nvSpPr>
          <p:cNvPr id="159749" name="Rectangle 2"/>
          <p:cNvSpPr>
            <a:spLocks noGrp="1" noRot="1" noChangeAspect="1" noChangeArrowheads="1" noTextEdit="1"/>
          </p:cNvSpPr>
          <p:nvPr>
            <p:ph type="sldImg"/>
          </p:nvPr>
        </p:nvSpPr>
        <p:spPr>
          <a:xfrm>
            <a:off x="568325" y="490538"/>
            <a:ext cx="5657850" cy="4243387"/>
          </a:xfrm>
          <a:ln/>
        </p:spPr>
      </p:sp>
      <p:sp>
        <p:nvSpPr>
          <p:cNvPr id="15975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5378585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a:noFill/>
        </p:spPr>
        <p:txBody>
          <a:bodyPr/>
          <a:lstStyle/>
          <a:p>
            <a:r>
              <a:rPr lang="es-ES" smtClean="0"/>
              <a:t>El Nivel de Transporte en Internet</a:t>
            </a:r>
          </a:p>
        </p:txBody>
      </p:sp>
      <p:sp>
        <p:nvSpPr>
          <p:cNvPr id="160771" name="Rectangle 6"/>
          <p:cNvSpPr>
            <a:spLocks noGrp="1" noChangeArrowheads="1"/>
          </p:cNvSpPr>
          <p:nvPr>
            <p:ph type="ftr" sz="quarter" idx="4"/>
          </p:nvPr>
        </p:nvSpPr>
        <p:spPr>
          <a:noFill/>
        </p:spPr>
        <p:txBody>
          <a:bodyPr/>
          <a:lstStyle/>
          <a:p>
            <a:r>
              <a:rPr lang="es-ES" smtClean="0"/>
              <a:t>Redes</a:t>
            </a:r>
          </a:p>
        </p:txBody>
      </p:sp>
      <p:sp>
        <p:nvSpPr>
          <p:cNvPr id="160772" name="Rectangle 7"/>
          <p:cNvSpPr>
            <a:spLocks noGrp="1" noChangeArrowheads="1"/>
          </p:cNvSpPr>
          <p:nvPr>
            <p:ph type="sldNum" sz="quarter" idx="5"/>
          </p:nvPr>
        </p:nvSpPr>
        <p:spPr>
          <a:noFill/>
        </p:spPr>
        <p:txBody>
          <a:bodyPr/>
          <a:lstStyle/>
          <a:p>
            <a:r>
              <a:rPr lang="es-ES" smtClean="0"/>
              <a:t>5-</a:t>
            </a:r>
            <a:fld id="{5F9747D8-607F-46A4-9949-5C5FC9B28FC9}" type="slidenum">
              <a:rPr lang="es-ES" smtClean="0"/>
              <a:pPr/>
              <a:t>32</a:t>
            </a:fld>
            <a:endParaRPr lang="es-ES" smtClean="0"/>
          </a:p>
        </p:txBody>
      </p:sp>
      <p:sp>
        <p:nvSpPr>
          <p:cNvPr id="160773" name="Rectangle 2"/>
          <p:cNvSpPr>
            <a:spLocks noGrp="1" noRot="1" noChangeAspect="1" noChangeArrowheads="1" noTextEdit="1"/>
          </p:cNvSpPr>
          <p:nvPr>
            <p:ph type="sldImg"/>
          </p:nvPr>
        </p:nvSpPr>
        <p:spPr>
          <a:xfrm>
            <a:off x="568325" y="490538"/>
            <a:ext cx="5657850" cy="4243387"/>
          </a:xfrm>
          <a:ln/>
        </p:spPr>
      </p:sp>
      <p:sp>
        <p:nvSpPr>
          <p:cNvPr id="16077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233440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a:noFill/>
        </p:spPr>
        <p:txBody>
          <a:bodyPr/>
          <a:lstStyle/>
          <a:p>
            <a:r>
              <a:rPr lang="es-ES" smtClean="0"/>
              <a:t>El Nivel de Transporte en Internet</a:t>
            </a:r>
          </a:p>
        </p:txBody>
      </p:sp>
      <p:sp>
        <p:nvSpPr>
          <p:cNvPr id="158723" name="Rectangle 6"/>
          <p:cNvSpPr>
            <a:spLocks noGrp="1" noChangeArrowheads="1"/>
          </p:cNvSpPr>
          <p:nvPr>
            <p:ph type="ftr" sz="quarter" idx="4"/>
          </p:nvPr>
        </p:nvSpPr>
        <p:spPr>
          <a:noFill/>
        </p:spPr>
        <p:txBody>
          <a:bodyPr/>
          <a:lstStyle/>
          <a:p>
            <a:r>
              <a:rPr lang="es-ES" smtClean="0"/>
              <a:t>Redes</a:t>
            </a:r>
          </a:p>
        </p:txBody>
      </p:sp>
      <p:sp>
        <p:nvSpPr>
          <p:cNvPr id="158724" name="Rectangle 7"/>
          <p:cNvSpPr>
            <a:spLocks noGrp="1" noChangeArrowheads="1"/>
          </p:cNvSpPr>
          <p:nvPr>
            <p:ph type="sldNum" sz="quarter" idx="5"/>
          </p:nvPr>
        </p:nvSpPr>
        <p:spPr>
          <a:noFill/>
        </p:spPr>
        <p:txBody>
          <a:bodyPr/>
          <a:lstStyle/>
          <a:p>
            <a:r>
              <a:rPr lang="es-ES" smtClean="0"/>
              <a:t>5-</a:t>
            </a:r>
            <a:fld id="{E4915C26-8B18-4603-9BAA-6F8D36F0F642}" type="slidenum">
              <a:rPr lang="es-ES" smtClean="0"/>
              <a:pPr/>
              <a:t>33</a:t>
            </a:fld>
            <a:endParaRPr lang="es-ES" smtClean="0"/>
          </a:p>
        </p:txBody>
      </p:sp>
      <p:sp>
        <p:nvSpPr>
          <p:cNvPr id="158725" name="Rectangle 2"/>
          <p:cNvSpPr>
            <a:spLocks noGrp="1" noRot="1" noChangeAspect="1" noChangeArrowheads="1" noTextEdit="1"/>
          </p:cNvSpPr>
          <p:nvPr>
            <p:ph type="sldImg"/>
          </p:nvPr>
        </p:nvSpPr>
        <p:spPr>
          <a:xfrm>
            <a:off x="568325" y="490538"/>
            <a:ext cx="5657850" cy="4243387"/>
          </a:xfrm>
          <a:ln/>
        </p:spPr>
      </p:sp>
      <p:sp>
        <p:nvSpPr>
          <p:cNvPr id="15872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2001481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hdr" sz="quarter"/>
          </p:nvPr>
        </p:nvSpPr>
        <p:spPr>
          <a:noFill/>
        </p:spPr>
        <p:txBody>
          <a:bodyPr/>
          <a:lstStyle/>
          <a:p>
            <a:r>
              <a:rPr lang="es-ES" smtClean="0"/>
              <a:t>El Nivel de Transporte en Internet</a:t>
            </a:r>
          </a:p>
        </p:txBody>
      </p:sp>
      <p:sp>
        <p:nvSpPr>
          <p:cNvPr id="161795" name="Rectangle 6"/>
          <p:cNvSpPr>
            <a:spLocks noGrp="1" noChangeArrowheads="1"/>
          </p:cNvSpPr>
          <p:nvPr>
            <p:ph type="ftr" sz="quarter" idx="4"/>
          </p:nvPr>
        </p:nvSpPr>
        <p:spPr>
          <a:noFill/>
        </p:spPr>
        <p:txBody>
          <a:bodyPr/>
          <a:lstStyle/>
          <a:p>
            <a:r>
              <a:rPr lang="es-ES" smtClean="0"/>
              <a:t>Redes</a:t>
            </a:r>
          </a:p>
        </p:txBody>
      </p:sp>
      <p:sp>
        <p:nvSpPr>
          <p:cNvPr id="161796" name="Rectangle 7"/>
          <p:cNvSpPr>
            <a:spLocks noGrp="1" noChangeArrowheads="1"/>
          </p:cNvSpPr>
          <p:nvPr>
            <p:ph type="sldNum" sz="quarter" idx="5"/>
          </p:nvPr>
        </p:nvSpPr>
        <p:spPr>
          <a:noFill/>
        </p:spPr>
        <p:txBody>
          <a:bodyPr/>
          <a:lstStyle/>
          <a:p>
            <a:r>
              <a:rPr lang="es-ES" smtClean="0"/>
              <a:t>5-</a:t>
            </a:r>
            <a:fld id="{EA039401-C3E4-448E-9044-F8FE377E1642}" type="slidenum">
              <a:rPr lang="es-ES" smtClean="0"/>
              <a:pPr/>
              <a:t>34</a:t>
            </a:fld>
            <a:endParaRPr lang="es-ES" smtClean="0"/>
          </a:p>
        </p:txBody>
      </p:sp>
      <p:sp>
        <p:nvSpPr>
          <p:cNvPr id="161797" name="Rectangle 2"/>
          <p:cNvSpPr>
            <a:spLocks noGrp="1" noRot="1" noChangeAspect="1" noChangeArrowheads="1" noTextEdit="1"/>
          </p:cNvSpPr>
          <p:nvPr>
            <p:ph type="sldImg"/>
          </p:nvPr>
        </p:nvSpPr>
        <p:spPr>
          <a:xfrm>
            <a:off x="920750" y="742950"/>
            <a:ext cx="4953000" cy="3714750"/>
          </a:xfrm>
          <a:ln/>
        </p:spPr>
      </p:sp>
      <p:sp>
        <p:nvSpPr>
          <p:cNvPr id="161798" name="Rectangle 3"/>
          <p:cNvSpPr>
            <a:spLocks noGrp="1" noChangeArrowheads="1"/>
          </p:cNvSpPr>
          <p:nvPr>
            <p:ph type="body" idx="1"/>
          </p:nvPr>
        </p:nvSpPr>
        <p:spPr>
          <a:xfrm>
            <a:off x="904980" y="4704082"/>
            <a:ext cx="4984542" cy="4458334"/>
          </a:xfrm>
          <a:noFill/>
          <a:ln/>
        </p:spPr>
        <p:txBody>
          <a:bodyPr/>
          <a:lstStyle/>
          <a:p>
            <a:pPr eaLnBrk="1" hangingPunct="1"/>
            <a:endParaRPr lang="es-ES" smtClean="0"/>
          </a:p>
        </p:txBody>
      </p:sp>
    </p:spTree>
    <p:extLst>
      <p:ext uri="{BB962C8B-B14F-4D97-AF65-F5344CB8AC3E}">
        <p14:creationId xmlns:p14="http://schemas.microsoft.com/office/powerpoint/2010/main" val="32202988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hdr" sz="quarter"/>
          </p:nvPr>
        </p:nvSpPr>
        <p:spPr>
          <a:noFill/>
        </p:spPr>
        <p:txBody>
          <a:bodyPr/>
          <a:lstStyle/>
          <a:p>
            <a:r>
              <a:rPr lang="es-ES" smtClean="0"/>
              <a:t>El Nivel de Transporte en Internet</a:t>
            </a:r>
          </a:p>
        </p:txBody>
      </p:sp>
      <p:sp>
        <p:nvSpPr>
          <p:cNvPr id="162819" name="Rectangle 6"/>
          <p:cNvSpPr>
            <a:spLocks noGrp="1" noChangeArrowheads="1"/>
          </p:cNvSpPr>
          <p:nvPr>
            <p:ph type="ftr" sz="quarter" idx="4"/>
          </p:nvPr>
        </p:nvSpPr>
        <p:spPr>
          <a:noFill/>
        </p:spPr>
        <p:txBody>
          <a:bodyPr/>
          <a:lstStyle/>
          <a:p>
            <a:r>
              <a:rPr lang="es-ES" smtClean="0"/>
              <a:t>Redes</a:t>
            </a:r>
          </a:p>
        </p:txBody>
      </p:sp>
      <p:sp>
        <p:nvSpPr>
          <p:cNvPr id="162820" name="Rectangle 7"/>
          <p:cNvSpPr>
            <a:spLocks noGrp="1" noChangeArrowheads="1"/>
          </p:cNvSpPr>
          <p:nvPr>
            <p:ph type="sldNum" sz="quarter" idx="5"/>
          </p:nvPr>
        </p:nvSpPr>
        <p:spPr>
          <a:noFill/>
        </p:spPr>
        <p:txBody>
          <a:bodyPr/>
          <a:lstStyle/>
          <a:p>
            <a:r>
              <a:rPr lang="es-ES" smtClean="0"/>
              <a:t>5-</a:t>
            </a:r>
            <a:fld id="{7E4A9BB2-E847-487E-9026-3652783932D9}" type="slidenum">
              <a:rPr lang="es-ES" smtClean="0"/>
              <a:pPr/>
              <a:t>35</a:t>
            </a:fld>
            <a:endParaRPr lang="es-ES" smtClean="0"/>
          </a:p>
        </p:txBody>
      </p:sp>
      <p:sp>
        <p:nvSpPr>
          <p:cNvPr id="162821" name="Rectangle 2"/>
          <p:cNvSpPr>
            <a:spLocks noGrp="1" noRot="1" noChangeAspect="1" noChangeArrowheads="1" noTextEdit="1"/>
          </p:cNvSpPr>
          <p:nvPr>
            <p:ph type="sldImg"/>
          </p:nvPr>
        </p:nvSpPr>
        <p:spPr>
          <a:xfrm>
            <a:off x="920750" y="742950"/>
            <a:ext cx="4953000" cy="3714750"/>
          </a:xfrm>
          <a:ln/>
        </p:spPr>
      </p:sp>
      <p:sp>
        <p:nvSpPr>
          <p:cNvPr id="162822" name="Rectangle 3"/>
          <p:cNvSpPr>
            <a:spLocks noGrp="1" noChangeArrowheads="1"/>
          </p:cNvSpPr>
          <p:nvPr>
            <p:ph type="body" idx="1"/>
          </p:nvPr>
        </p:nvSpPr>
        <p:spPr>
          <a:xfrm>
            <a:off x="534379" y="4632765"/>
            <a:ext cx="5654171" cy="4994762"/>
          </a:xfrm>
          <a:noFill/>
          <a:ln/>
        </p:spPr>
        <p:txBody>
          <a:bodyPr/>
          <a:lstStyle/>
          <a:p>
            <a:pPr eaLnBrk="1" hangingPunct="1"/>
            <a:r>
              <a:rPr lang="es-ES" dirty="0" smtClean="0"/>
              <a:t>Esta figura muestra el resultado de ejecutar el comando ‘</a:t>
            </a:r>
            <a:r>
              <a:rPr lang="es-ES" dirty="0" err="1" smtClean="0"/>
              <a:t>netstat</a:t>
            </a:r>
            <a:r>
              <a:rPr lang="es-ES" dirty="0" smtClean="0"/>
              <a:t>’ en un host. Este comando nos muestra todas las conexiones establecidas por TCP en el host, así como los puertos que se encuentran ‘abiertos’, es decir en modo LISTEN a la espera de recibir peticiones de conexión.</a:t>
            </a:r>
          </a:p>
          <a:p>
            <a:pPr eaLnBrk="1" hangingPunct="1"/>
            <a:r>
              <a:rPr lang="es-ES" dirty="0" smtClean="0"/>
              <a:t>La primera línea corresponde a una conexión </a:t>
            </a:r>
            <a:r>
              <a:rPr lang="es-ES" dirty="0" err="1" smtClean="0"/>
              <a:t>destablecida</a:t>
            </a:r>
            <a:r>
              <a:rPr lang="es-ES" dirty="0" smtClean="0"/>
              <a:t> </a:t>
            </a:r>
            <a:r>
              <a:rPr lang="es-ES" dirty="0" err="1" smtClean="0"/>
              <a:t>esde</a:t>
            </a:r>
            <a:r>
              <a:rPr lang="es-ES" dirty="0" smtClean="0"/>
              <a:t> este ordenador a un </a:t>
            </a:r>
            <a:r>
              <a:rPr lang="es-ES" dirty="0" err="1" smtClean="0"/>
              <a:t>serrvidor</a:t>
            </a:r>
            <a:r>
              <a:rPr lang="es-ES" dirty="0" smtClean="0"/>
              <a:t> ftp.</a:t>
            </a:r>
          </a:p>
          <a:p>
            <a:pPr eaLnBrk="1" hangingPunct="1"/>
            <a:r>
              <a:rPr lang="es-ES" dirty="0" smtClean="0"/>
              <a:t>Las dos líneas siguientes corresponden a dos conexiones en vías de extinción (estado TIME_WAIT) que ha hecho este host al puerto 110 (POP3) de un servidor de correo. Por configuración este cliente de correo se conecta a su servidor cada minuto; puesto que la conexión dura solo el tiempo necesario para bajar el correo, normalmente unos instantes, difícilmente podemos ver dicha conexión establecida. Sin embargo como cada conexión al cerrarse está dos minutos en el estado TIME_WAIT vemos las dos últimas conexiones efectuadas, que están pendientes de dicho proceso.</a:t>
            </a:r>
          </a:p>
          <a:p>
            <a:pPr eaLnBrk="1" hangingPunct="1"/>
            <a:r>
              <a:rPr lang="es-ES" dirty="0" smtClean="0"/>
              <a:t>Las dos líneas siguientes muestran dos conexiones establecidas de dos clientes, pudiendo ver la dirección IP local utilizada por cada cliente para conectarse. Podría tratarse de un host </a:t>
            </a:r>
            <a:r>
              <a:rPr lang="es-ES" dirty="0" err="1" smtClean="0"/>
              <a:t>multihomed</a:t>
            </a:r>
            <a:r>
              <a:rPr lang="es-ES" dirty="0" smtClean="0"/>
              <a:t> (con varias interfaces) o simplemente deberse a que se han asignado diferentes direcciones IP a la misma interfaz. También podemos ver la dirección IP de los clientes y el puerto efímero que han utilizado.</a:t>
            </a:r>
          </a:p>
          <a:p>
            <a:pPr eaLnBrk="1" hangingPunct="1"/>
            <a:r>
              <a:rPr lang="es-ES" dirty="0" smtClean="0"/>
              <a:t>La última línea nos muestra que este host tiene abierto (en modo LISTEN) el puerto 80, que corresponde al servicio HTTP. Dicho puerto está abierto con la dirección local *:80, que significa que TCP aceptará conexiones entrantes al puerto 80 </a:t>
            </a:r>
            <a:r>
              <a:rPr lang="es-ES" dirty="0" err="1" smtClean="0"/>
              <a:t>provinientes</a:t>
            </a:r>
            <a:r>
              <a:rPr lang="es-ES" dirty="0" smtClean="0"/>
              <a:t> de cualquiera de sus direcciones IP. En el caso de un host con varias direcciones IP, como este, esta opción es especialmente útil ya que podríamos aceptar conexiones por cualquier interfaz, como hemos hecho aquí, o bien podríamos haber especificado una dirección IP concreta como la única válida para aceptar dichas conexiones.</a:t>
            </a:r>
          </a:p>
        </p:txBody>
      </p:sp>
    </p:spTree>
    <p:extLst>
      <p:ext uri="{BB962C8B-B14F-4D97-AF65-F5344CB8AC3E}">
        <p14:creationId xmlns:p14="http://schemas.microsoft.com/office/powerpoint/2010/main" val="14581455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hdr" sz="quarter"/>
          </p:nvPr>
        </p:nvSpPr>
        <p:spPr>
          <a:noFill/>
        </p:spPr>
        <p:txBody>
          <a:bodyPr/>
          <a:lstStyle/>
          <a:p>
            <a:r>
              <a:rPr lang="es-ES" smtClean="0"/>
              <a:t>El Nivel de Transporte en Internet</a:t>
            </a:r>
          </a:p>
        </p:txBody>
      </p:sp>
      <p:sp>
        <p:nvSpPr>
          <p:cNvPr id="163843" name="Rectangle 6"/>
          <p:cNvSpPr>
            <a:spLocks noGrp="1" noChangeArrowheads="1"/>
          </p:cNvSpPr>
          <p:nvPr>
            <p:ph type="ftr" sz="quarter" idx="4"/>
          </p:nvPr>
        </p:nvSpPr>
        <p:spPr>
          <a:noFill/>
        </p:spPr>
        <p:txBody>
          <a:bodyPr/>
          <a:lstStyle/>
          <a:p>
            <a:r>
              <a:rPr lang="es-ES" smtClean="0"/>
              <a:t>Redes</a:t>
            </a:r>
          </a:p>
        </p:txBody>
      </p:sp>
      <p:sp>
        <p:nvSpPr>
          <p:cNvPr id="163844" name="Rectangle 7"/>
          <p:cNvSpPr>
            <a:spLocks noGrp="1" noChangeArrowheads="1"/>
          </p:cNvSpPr>
          <p:nvPr>
            <p:ph type="sldNum" sz="quarter" idx="5"/>
          </p:nvPr>
        </p:nvSpPr>
        <p:spPr>
          <a:noFill/>
        </p:spPr>
        <p:txBody>
          <a:bodyPr/>
          <a:lstStyle/>
          <a:p>
            <a:r>
              <a:rPr lang="es-ES" smtClean="0"/>
              <a:t>5-</a:t>
            </a:r>
            <a:fld id="{5014C78A-88D4-4196-BB76-65A66359A2FA}" type="slidenum">
              <a:rPr lang="es-ES" smtClean="0"/>
              <a:pPr/>
              <a:t>36</a:t>
            </a:fld>
            <a:endParaRPr lang="es-ES" smtClean="0"/>
          </a:p>
        </p:txBody>
      </p:sp>
      <p:sp>
        <p:nvSpPr>
          <p:cNvPr id="163845" name="Rectangle 2"/>
          <p:cNvSpPr>
            <a:spLocks noGrp="1" noRot="1" noChangeAspect="1" noChangeArrowheads="1" noTextEdit="1"/>
          </p:cNvSpPr>
          <p:nvPr>
            <p:ph type="sldImg"/>
          </p:nvPr>
        </p:nvSpPr>
        <p:spPr>
          <a:xfrm>
            <a:off x="568325" y="490538"/>
            <a:ext cx="5657850" cy="4243387"/>
          </a:xfrm>
          <a:ln/>
        </p:spPr>
      </p:sp>
      <p:sp>
        <p:nvSpPr>
          <p:cNvPr id="16384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914627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hdr" sz="quarter"/>
          </p:nvPr>
        </p:nvSpPr>
        <p:spPr>
          <a:noFill/>
        </p:spPr>
        <p:txBody>
          <a:bodyPr/>
          <a:lstStyle/>
          <a:p>
            <a:r>
              <a:rPr lang="es-ES" smtClean="0"/>
              <a:t>El Nivel de Transporte en Internet</a:t>
            </a:r>
          </a:p>
        </p:txBody>
      </p:sp>
      <p:sp>
        <p:nvSpPr>
          <p:cNvPr id="164867" name="Rectangle 6"/>
          <p:cNvSpPr>
            <a:spLocks noGrp="1" noChangeArrowheads="1"/>
          </p:cNvSpPr>
          <p:nvPr>
            <p:ph type="ftr" sz="quarter" idx="4"/>
          </p:nvPr>
        </p:nvSpPr>
        <p:spPr>
          <a:noFill/>
        </p:spPr>
        <p:txBody>
          <a:bodyPr/>
          <a:lstStyle/>
          <a:p>
            <a:r>
              <a:rPr lang="es-ES" smtClean="0"/>
              <a:t>Redes</a:t>
            </a:r>
          </a:p>
        </p:txBody>
      </p:sp>
      <p:sp>
        <p:nvSpPr>
          <p:cNvPr id="164868" name="Rectangle 7"/>
          <p:cNvSpPr>
            <a:spLocks noGrp="1" noChangeArrowheads="1"/>
          </p:cNvSpPr>
          <p:nvPr>
            <p:ph type="sldNum" sz="quarter" idx="5"/>
          </p:nvPr>
        </p:nvSpPr>
        <p:spPr>
          <a:noFill/>
        </p:spPr>
        <p:txBody>
          <a:bodyPr/>
          <a:lstStyle/>
          <a:p>
            <a:r>
              <a:rPr lang="es-ES" smtClean="0"/>
              <a:t>5-</a:t>
            </a:r>
            <a:fld id="{82471FAA-94F8-4564-B946-8EEF8201F28F}" type="slidenum">
              <a:rPr lang="es-ES" smtClean="0"/>
              <a:pPr/>
              <a:t>37</a:t>
            </a:fld>
            <a:endParaRPr lang="es-ES" smtClean="0"/>
          </a:p>
        </p:txBody>
      </p:sp>
      <p:sp>
        <p:nvSpPr>
          <p:cNvPr id="164869" name="Rectangle 2"/>
          <p:cNvSpPr>
            <a:spLocks noGrp="1" noRot="1" noChangeAspect="1" noChangeArrowheads="1" noTextEdit="1"/>
          </p:cNvSpPr>
          <p:nvPr>
            <p:ph type="sldImg"/>
          </p:nvPr>
        </p:nvSpPr>
        <p:spPr>
          <a:xfrm>
            <a:off x="566738" y="490538"/>
            <a:ext cx="5661025" cy="4244975"/>
          </a:xfrm>
          <a:ln/>
        </p:spPr>
      </p:sp>
      <p:sp>
        <p:nvSpPr>
          <p:cNvPr id="16487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8735122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a:noFill/>
        </p:spPr>
        <p:txBody>
          <a:bodyPr/>
          <a:lstStyle/>
          <a:p>
            <a:r>
              <a:rPr lang="es-ES" smtClean="0"/>
              <a:t>El Nivel de Transporte en Internet</a:t>
            </a:r>
          </a:p>
        </p:txBody>
      </p:sp>
      <p:sp>
        <p:nvSpPr>
          <p:cNvPr id="172035" name="Rectangle 6"/>
          <p:cNvSpPr>
            <a:spLocks noGrp="1" noChangeArrowheads="1"/>
          </p:cNvSpPr>
          <p:nvPr>
            <p:ph type="ftr" sz="quarter" idx="4"/>
          </p:nvPr>
        </p:nvSpPr>
        <p:spPr>
          <a:noFill/>
        </p:spPr>
        <p:txBody>
          <a:bodyPr/>
          <a:lstStyle/>
          <a:p>
            <a:r>
              <a:rPr lang="es-ES" smtClean="0"/>
              <a:t>Redes</a:t>
            </a:r>
          </a:p>
        </p:txBody>
      </p:sp>
      <p:sp>
        <p:nvSpPr>
          <p:cNvPr id="172036" name="Rectangle 7"/>
          <p:cNvSpPr>
            <a:spLocks noGrp="1" noChangeArrowheads="1"/>
          </p:cNvSpPr>
          <p:nvPr>
            <p:ph type="sldNum" sz="quarter" idx="5"/>
          </p:nvPr>
        </p:nvSpPr>
        <p:spPr>
          <a:noFill/>
        </p:spPr>
        <p:txBody>
          <a:bodyPr/>
          <a:lstStyle/>
          <a:p>
            <a:r>
              <a:rPr lang="es-ES" smtClean="0"/>
              <a:t>5-</a:t>
            </a:r>
            <a:fld id="{27094654-1459-42D8-B5E9-81FF98131793}" type="slidenum">
              <a:rPr lang="es-ES" smtClean="0"/>
              <a:pPr/>
              <a:t>38</a:t>
            </a:fld>
            <a:endParaRPr lang="es-ES" smtClean="0"/>
          </a:p>
        </p:txBody>
      </p:sp>
      <p:sp>
        <p:nvSpPr>
          <p:cNvPr id="172037" name="Rectangle 2"/>
          <p:cNvSpPr>
            <a:spLocks noGrp="1" noRot="1" noChangeAspect="1" noChangeArrowheads="1" noTextEdit="1"/>
          </p:cNvSpPr>
          <p:nvPr>
            <p:ph type="sldImg"/>
          </p:nvPr>
        </p:nvSpPr>
        <p:spPr>
          <a:xfrm>
            <a:off x="566738" y="490538"/>
            <a:ext cx="5661025" cy="4244975"/>
          </a:xfrm>
          <a:ln/>
        </p:spPr>
      </p:sp>
      <p:sp>
        <p:nvSpPr>
          <p:cNvPr id="172038" name="Rectangle 3"/>
          <p:cNvSpPr>
            <a:spLocks noGrp="1" noChangeArrowheads="1"/>
          </p:cNvSpPr>
          <p:nvPr>
            <p:ph type="body" idx="1"/>
          </p:nvPr>
        </p:nvSpPr>
        <p:spPr>
          <a:noFill/>
          <a:ln/>
        </p:spPr>
        <p:txBody>
          <a:bodyPr/>
          <a:lstStyle/>
          <a:p>
            <a:pPr eaLnBrk="1" hangingPunct="1"/>
            <a:r>
              <a:rPr lang="es-ES" dirty="0" smtClean="0"/>
              <a:t>Supongamos que diseñamos un protocolo de transporte fiable, orientado a conexión, con el principio de diseño de máxima sencillez. Bastaría con </a:t>
            </a:r>
            <a:r>
              <a:rPr lang="es-ES" dirty="0" err="1" smtClean="0"/>
              <a:t>iel</a:t>
            </a:r>
            <a:r>
              <a:rPr lang="es-ES" dirty="0" smtClean="0"/>
              <a:t> </a:t>
            </a:r>
            <a:r>
              <a:rPr lang="es-ES" dirty="0" err="1" smtClean="0"/>
              <a:t>ntercambio</a:t>
            </a:r>
            <a:r>
              <a:rPr lang="es-ES" dirty="0" smtClean="0"/>
              <a:t> de dos mensajes para establecer la conexión y otros dos para cerrarla. El intercambio de datos se llevaría a cabo con mensajes adicionales enviados durante la vida de dicha conexión. </a:t>
            </a:r>
          </a:p>
          <a:p>
            <a:pPr eaLnBrk="1" hangingPunct="1"/>
            <a:r>
              <a:rPr lang="es-ES" dirty="0" smtClean="0"/>
              <a:t>En el ejemplo de la figura se muestra como se podría llevar a cabo una transacción bancaria usando dicho protocolo. Aparte de los cuatro mensajes necesarios para el establecimiento y cierre de la conexión se envía uno con una orden de transferencia de dinero, cuya recepción es confirmada por el receptor mediante el mensaje ‘Hecho’. Aparentemente hemos conseguido nuestro objetivo de diseñar un protocolo fiable sencillo. </a:t>
            </a:r>
          </a:p>
          <a:p>
            <a:pPr eaLnBrk="1" hangingPunct="1"/>
            <a:r>
              <a:rPr lang="es-ES" dirty="0" smtClean="0"/>
              <a:t>Sin embargo este protocolo no es robusto, es decir no resiste el funcionamiento en condiciones adversas. En una red los paquetes pueden por diversos motivos duplicarse en su viaje hacia el destino y es fundamental que un protocolo de transporte fiable detecte y suprima dichos duplicados. Si en nuestro caso se produjera por algún motivo un duplicado de cada uno de los tres paquetes enviados por A, y dichos duplicados aparecieran más tarde en el servidor B (lo que se conoce como ‘duplicados retrasados’) , entonces dicho servidor repetirá las operaciones realizadas anteriormente, teniendo consecuencias no deseadas (salvo posiblemente por Pepe).</a:t>
            </a:r>
          </a:p>
          <a:p>
            <a:pPr eaLnBrk="1" hangingPunct="1"/>
            <a:r>
              <a:rPr lang="es-ES" dirty="0" smtClean="0"/>
              <a:t>La única manera de evitar este problema es complicando el proceso de conexión-desconexión del protocolo, como ahora veremos. </a:t>
            </a:r>
          </a:p>
        </p:txBody>
      </p:sp>
    </p:spTree>
    <p:extLst>
      <p:ext uri="{BB962C8B-B14F-4D97-AF65-F5344CB8AC3E}">
        <p14:creationId xmlns:p14="http://schemas.microsoft.com/office/powerpoint/2010/main" val="35919514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a:noFill/>
        </p:spPr>
        <p:txBody>
          <a:bodyPr/>
          <a:lstStyle/>
          <a:p>
            <a:r>
              <a:rPr lang="es-ES" smtClean="0"/>
              <a:t>El Nivel de Transporte en Internet</a:t>
            </a:r>
          </a:p>
        </p:txBody>
      </p:sp>
      <p:sp>
        <p:nvSpPr>
          <p:cNvPr id="169987" name="Rectangle 6"/>
          <p:cNvSpPr>
            <a:spLocks noGrp="1" noChangeArrowheads="1"/>
          </p:cNvSpPr>
          <p:nvPr>
            <p:ph type="ftr" sz="quarter" idx="4"/>
          </p:nvPr>
        </p:nvSpPr>
        <p:spPr>
          <a:noFill/>
        </p:spPr>
        <p:txBody>
          <a:bodyPr/>
          <a:lstStyle/>
          <a:p>
            <a:r>
              <a:rPr lang="es-ES" smtClean="0"/>
              <a:t>Redes</a:t>
            </a:r>
          </a:p>
        </p:txBody>
      </p:sp>
      <p:sp>
        <p:nvSpPr>
          <p:cNvPr id="169988" name="Rectangle 7"/>
          <p:cNvSpPr>
            <a:spLocks noGrp="1" noChangeArrowheads="1"/>
          </p:cNvSpPr>
          <p:nvPr>
            <p:ph type="sldNum" sz="quarter" idx="5"/>
          </p:nvPr>
        </p:nvSpPr>
        <p:spPr>
          <a:noFill/>
        </p:spPr>
        <p:txBody>
          <a:bodyPr/>
          <a:lstStyle/>
          <a:p>
            <a:r>
              <a:rPr lang="es-ES" smtClean="0"/>
              <a:t>5-</a:t>
            </a:r>
            <a:fld id="{24B3D8AE-E705-41E5-9A64-71FDA25CE31B}" type="slidenum">
              <a:rPr lang="es-ES" smtClean="0"/>
              <a:pPr/>
              <a:t>39</a:t>
            </a:fld>
            <a:endParaRPr lang="es-ES" smtClean="0"/>
          </a:p>
        </p:txBody>
      </p:sp>
      <p:sp>
        <p:nvSpPr>
          <p:cNvPr id="169989" name="Rectangle 2"/>
          <p:cNvSpPr>
            <a:spLocks noGrp="1" noRot="1" noChangeAspect="1" noChangeArrowheads="1" noTextEdit="1"/>
          </p:cNvSpPr>
          <p:nvPr>
            <p:ph type="sldImg"/>
          </p:nvPr>
        </p:nvSpPr>
        <p:spPr>
          <a:xfrm>
            <a:off x="566738" y="490538"/>
            <a:ext cx="5661025" cy="4244975"/>
          </a:xfrm>
          <a:ln/>
        </p:spPr>
      </p:sp>
      <p:sp>
        <p:nvSpPr>
          <p:cNvPr id="16999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487547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a:noFill/>
        </p:spPr>
        <p:txBody>
          <a:bodyPr/>
          <a:lstStyle/>
          <a:p>
            <a:r>
              <a:rPr lang="es-ES" smtClean="0"/>
              <a:t>El Nivel de Transporte en Internet</a:t>
            </a:r>
          </a:p>
        </p:txBody>
      </p:sp>
      <p:sp>
        <p:nvSpPr>
          <p:cNvPr id="135171" name="Rectangle 6"/>
          <p:cNvSpPr>
            <a:spLocks noGrp="1" noChangeArrowheads="1"/>
          </p:cNvSpPr>
          <p:nvPr>
            <p:ph type="ftr" sz="quarter" idx="4"/>
          </p:nvPr>
        </p:nvSpPr>
        <p:spPr>
          <a:noFill/>
        </p:spPr>
        <p:txBody>
          <a:bodyPr/>
          <a:lstStyle/>
          <a:p>
            <a:r>
              <a:rPr lang="es-ES" smtClean="0"/>
              <a:t>Redes</a:t>
            </a:r>
          </a:p>
        </p:txBody>
      </p:sp>
      <p:sp>
        <p:nvSpPr>
          <p:cNvPr id="135172" name="Rectangle 7"/>
          <p:cNvSpPr>
            <a:spLocks noGrp="1" noChangeArrowheads="1"/>
          </p:cNvSpPr>
          <p:nvPr>
            <p:ph type="sldNum" sz="quarter" idx="5"/>
          </p:nvPr>
        </p:nvSpPr>
        <p:spPr>
          <a:noFill/>
        </p:spPr>
        <p:txBody>
          <a:bodyPr/>
          <a:lstStyle/>
          <a:p>
            <a:r>
              <a:rPr lang="es-ES" smtClean="0"/>
              <a:t>5-</a:t>
            </a:r>
            <a:fld id="{B545B804-259F-4822-AD33-4285B9B8DF17}" type="slidenum">
              <a:rPr lang="es-ES" smtClean="0"/>
              <a:pPr/>
              <a:t>4</a:t>
            </a:fld>
            <a:endParaRPr lang="es-ES" smtClean="0"/>
          </a:p>
        </p:txBody>
      </p:sp>
      <p:sp>
        <p:nvSpPr>
          <p:cNvPr id="135173" name="Rectangle 2"/>
          <p:cNvSpPr>
            <a:spLocks noGrp="1" noRot="1" noChangeAspect="1" noChangeArrowheads="1" noTextEdit="1"/>
          </p:cNvSpPr>
          <p:nvPr>
            <p:ph type="sldImg"/>
          </p:nvPr>
        </p:nvSpPr>
        <p:spPr>
          <a:xfrm>
            <a:off x="920750" y="742950"/>
            <a:ext cx="4953000" cy="3714750"/>
          </a:xfrm>
          <a:ln/>
        </p:spPr>
      </p:sp>
      <p:sp>
        <p:nvSpPr>
          <p:cNvPr id="135174" name="Rectangle 3"/>
          <p:cNvSpPr>
            <a:spLocks noGrp="1" noChangeArrowheads="1"/>
          </p:cNvSpPr>
          <p:nvPr>
            <p:ph type="body" idx="1"/>
          </p:nvPr>
        </p:nvSpPr>
        <p:spPr>
          <a:xfrm>
            <a:off x="904980" y="4704082"/>
            <a:ext cx="4984542" cy="4458334"/>
          </a:xfrm>
          <a:noFill/>
          <a:ln/>
        </p:spPr>
        <p:txBody>
          <a:bodyPr/>
          <a:lstStyle/>
          <a:p>
            <a:pPr eaLnBrk="1" hangingPunct="1"/>
            <a:endParaRPr lang="es-ES" smtClean="0"/>
          </a:p>
        </p:txBody>
      </p:sp>
    </p:spTree>
    <p:extLst>
      <p:ext uri="{BB962C8B-B14F-4D97-AF65-F5344CB8AC3E}">
        <p14:creationId xmlns:p14="http://schemas.microsoft.com/office/powerpoint/2010/main" val="31821028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a:noFill/>
        </p:spPr>
        <p:txBody>
          <a:bodyPr/>
          <a:lstStyle/>
          <a:p>
            <a:r>
              <a:rPr lang="es-ES" smtClean="0"/>
              <a:t>El Nivel de Transporte en Internet</a:t>
            </a:r>
          </a:p>
        </p:txBody>
      </p:sp>
      <p:sp>
        <p:nvSpPr>
          <p:cNvPr id="165891" name="Rectangle 6"/>
          <p:cNvSpPr>
            <a:spLocks noGrp="1" noChangeArrowheads="1"/>
          </p:cNvSpPr>
          <p:nvPr>
            <p:ph type="ftr" sz="quarter" idx="4"/>
          </p:nvPr>
        </p:nvSpPr>
        <p:spPr>
          <a:noFill/>
        </p:spPr>
        <p:txBody>
          <a:bodyPr/>
          <a:lstStyle/>
          <a:p>
            <a:r>
              <a:rPr lang="es-ES" smtClean="0"/>
              <a:t>Redes</a:t>
            </a:r>
          </a:p>
        </p:txBody>
      </p:sp>
      <p:sp>
        <p:nvSpPr>
          <p:cNvPr id="165892" name="Rectangle 7"/>
          <p:cNvSpPr>
            <a:spLocks noGrp="1" noChangeArrowheads="1"/>
          </p:cNvSpPr>
          <p:nvPr>
            <p:ph type="sldNum" sz="quarter" idx="5"/>
          </p:nvPr>
        </p:nvSpPr>
        <p:spPr>
          <a:noFill/>
        </p:spPr>
        <p:txBody>
          <a:bodyPr/>
          <a:lstStyle/>
          <a:p>
            <a:r>
              <a:rPr lang="es-ES" smtClean="0"/>
              <a:t>5-</a:t>
            </a:r>
            <a:fld id="{2A964018-13DC-480F-8C5E-64ACD7037BB3}" type="slidenum">
              <a:rPr lang="es-ES" smtClean="0"/>
              <a:pPr/>
              <a:t>40</a:t>
            </a:fld>
            <a:endParaRPr lang="es-ES" smtClean="0"/>
          </a:p>
        </p:txBody>
      </p:sp>
      <p:sp>
        <p:nvSpPr>
          <p:cNvPr id="165893" name="Rectangle 2"/>
          <p:cNvSpPr>
            <a:spLocks noGrp="1" noRot="1" noChangeAspect="1" noChangeArrowheads="1" noTextEdit="1"/>
          </p:cNvSpPr>
          <p:nvPr>
            <p:ph type="sldImg"/>
          </p:nvPr>
        </p:nvSpPr>
        <p:spPr>
          <a:xfrm>
            <a:off x="568325" y="490538"/>
            <a:ext cx="5657850" cy="4243387"/>
          </a:xfrm>
          <a:ln/>
        </p:spPr>
      </p:sp>
      <p:sp>
        <p:nvSpPr>
          <p:cNvPr id="165894" name="Rectangle 3"/>
          <p:cNvSpPr>
            <a:spLocks noGrp="1" noChangeArrowheads="1"/>
          </p:cNvSpPr>
          <p:nvPr>
            <p:ph type="body" idx="1"/>
          </p:nvPr>
        </p:nvSpPr>
        <p:spPr>
          <a:noFill/>
          <a:ln/>
        </p:spPr>
        <p:txBody>
          <a:bodyPr/>
          <a:lstStyle/>
          <a:p>
            <a:pPr eaLnBrk="1" hangingPunct="1"/>
            <a:r>
              <a:rPr lang="es-ES" dirty="0" smtClean="0"/>
              <a:t>Esta figura nos muestra de forma esquemática una sesión TCP completa en la que un hipotético cliente (socket 10.0.0.2:1304) se conecta a un servidor (socket 10.0.0.1:80) para recibir 1500 bytes de datos, y luego cerrar la conexión.</a:t>
            </a:r>
          </a:p>
          <a:p>
            <a:pPr eaLnBrk="1" hangingPunct="1"/>
            <a:r>
              <a:rPr lang="es-ES" dirty="0" smtClean="0"/>
              <a:t>Podemos dividir la sesión en tres partes, correspondientes a la conexión, el intercambio de datos y la desconexión. Durante la conexión y desconexión tienen lugar una serie de cambios de estado en los TCP del cliente y del servidor que hemos indicado en la figura. Durante el intercambio de datos las dos conexiones permanecen en estado ESTABLISHED.</a:t>
            </a:r>
          </a:p>
          <a:p>
            <a:pPr eaLnBrk="1" hangingPunct="1"/>
            <a:r>
              <a:rPr lang="es-ES" dirty="0" smtClean="0"/>
              <a:t>La conexión siempre se realiza a iniciativa del cliente, y siempre se lleva a cabo mediante el intercambio de tres mensajes</a:t>
            </a:r>
          </a:p>
          <a:p>
            <a:pPr eaLnBrk="1" hangingPunct="1"/>
            <a:r>
              <a:rPr lang="es-ES" dirty="0" smtClean="0"/>
              <a:t>El intercambio de datos se realiza confirmando los datos recibidos. Los datos pueden fluir en un solo sentido, como ocurre en este ejemplo, o en ambos sentidos. Si hay datos en ambos sentidos las confirmaciones de los datos recibidos pueden ir embebidas en los paquetes que transportan los datos enviados.</a:t>
            </a:r>
          </a:p>
          <a:p>
            <a:pPr eaLnBrk="1" hangingPunct="1"/>
            <a:r>
              <a:rPr lang="es-ES" dirty="0" smtClean="0"/>
              <a:t>La desconexión requiere normalmente tres o cuatro mensajes,  dependiendo de que la aplicación que es invitada a cerrar tenga o no datos pendientes de enviar y de la rapidez con que responda. Mientras que la conexión siempre se establece a petición del cliente, el cierre se puede hacer a petición del cliente (como en este caso) o del servidor.</a:t>
            </a:r>
          </a:p>
          <a:p>
            <a:pPr eaLnBrk="1" hangingPunct="1"/>
            <a:r>
              <a:rPr lang="es-ES" dirty="0" smtClean="0"/>
              <a:t>En el caso de los servidores un mismo socket soporta normalmente varias conexiones simultáneas. El estado se asocia con cada conexión establecida, no con cada socket. Así pues un socket de un servidor puede tener asociados diferentes estados para las diferentes conexiones que soporta en un momento dado. </a:t>
            </a:r>
          </a:p>
        </p:txBody>
      </p:sp>
    </p:spTree>
    <p:extLst>
      <p:ext uri="{BB962C8B-B14F-4D97-AF65-F5344CB8AC3E}">
        <p14:creationId xmlns:p14="http://schemas.microsoft.com/office/powerpoint/2010/main" val="12861712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hdr" sz="quarter"/>
          </p:nvPr>
        </p:nvSpPr>
        <p:spPr>
          <a:noFill/>
        </p:spPr>
        <p:txBody>
          <a:bodyPr/>
          <a:lstStyle/>
          <a:p>
            <a:r>
              <a:rPr lang="es-ES" smtClean="0"/>
              <a:t>El Nivel de Transporte en Internet</a:t>
            </a:r>
          </a:p>
        </p:txBody>
      </p:sp>
      <p:sp>
        <p:nvSpPr>
          <p:cNvPr id="166915" name="Rectangle 6"/>
          <p:cNvSpPr>
            <a:spLocks noGrp="1" noChangeArrowheads="1"/>
          </p:cNvSpPr>
          <p:nvPr>
            <p:ph type="ftr" sz="quarter" idx="4"/>
          </p:nvPr>
        </p:nvSpPr>
        <p:spPr>
          <a:noFill/>
        </p:spPr>
        <p:txBody>
          <a:bodyPr/>
          <a:lstStyle/>
          <a:p>
            <a:r>
              <a:rPr lang="es-ES" smtClean="0"/>
              <a:t>Redes</a:t>
            </a:r>
          </a:p>
        </p:txBody>
      </p:sp>
      <p:sp>
        <p:nvSpPr>
          <p:cNvPr id="166916" name="Rectangle 7"/>
          <p:cNvSpPr>
            <a:spLocks noGrp="1" noChangeArrowheads="1"/>
          </p:cNvSpPr>
          <p:nvPr>
            <p:ph type="sldNum" sz="quarter" idx="5"/>
          </p:nvPr>
        </p:nvSpPr>
        <p:spPr>
          <a:noFill/>
        </p:spPr>
        <p:txBody>
          <a:bodyPr/>
          <a:lstStyle/>
          <a:p>
            <a:r>
              <a:rPr lang="es-ES" smtClean="0"/>
              <a:t>5-</a:t>
            </a:r>
            <a:fld id="{E35F57FB-F42E-46B2-B6ED-898C2C3B3018}" type="slidenum">
              <a:rPr lang="es-ES" smtClean="0"/>
              <a:pPr/>
              <a:t>41</a:t>
            </a:fld>
            <a:endParaRPr lang="es-ES" smtClean="0"/>
          </a:p>
        </p:txBody>
      </p:sp>
      <p:sp>
        <p:nvSpPr>
          <p:cNvPr id="166917" name="Rectangle 2"/>
          <p:cNvSpPr>
            <a:spLocks noGrp="1" noRot="1" noChangeAspect="1" noChangeArrowheads="1" noTextEdit="1"/>
          </p:cNvSpPr>
          <p:nvPr>
            <p:ph type="sldImg"/>
          </p:nvPr>
        </p:nvSpPr>
        <p:spPr>
          <a:xfrm>
            <a:off x="566738" y="490538"/>
            <a:ext cx="5661025" cy="4244975"/>
          </a:xfrm>
          <a:ln/>
        </p:spPr>
      </p:sp>
      <p:sp>
        <p:nvSpPr>
          <p:cNvPr id="16691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0736289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hdr" sz="quarter"/>
          </p:nvPr>
        </p:nvSpPr>
        <p:spPr>
          <a:noFill/>
        </p:spPr>
        <p:txBody>
          <a:bodyPr/>
          <a:lstStyle/>
          <a:p>
            <a:r>
              <a:rPr lang="es-ES" smtClean="0"/>
              <a:t>El Nivel de Transporte en Internet</a:t>
            </a:r>
          </a:p>
        </p:txBody>
      </p:sp>
      <p:sp>
        <p:nvSpPr>
          <p:cNvPr id="166915" name="Rectangle 6"/>
          <p:cNvSpPr>
            <a:spLocks noGrp="1" noChangeArrowheads="1"/>
          </p:cNvSpPr>
          <p:nvPr>
            <p:ph type="ftr" sz="quarter" idx="4"/>
          </p:nvPr>
        </p:nvSpPr>
        <p:spPr>
          <a:noFill/>
        </p:spPr>
        <p:txBody>
          <a:bodyPr/>
          <a:lstStyle/>
          <a:p>
            <a:r>
              <a:rPr lang="es-ES" smtClean="0"/>
              <a:t>Redes</a:t>
            </a:r>
          </a:p>
        </p:txBody>
      </p:sp>
      <p:sp>
        <p:nvSpPr>
          <p:cNvPr id="166916" name="Rectangle 7"/>
          <p:cNvSpPr>
            <a:spLocks noGrp="1" noChangeArrowheads="1"/>
          </p:cNvSpPr>
          <p:nvPr>
            <p:ph type="sldNum" sz="quarter" idx="5"/>
          </p:nvPr>
        </p:nvSpPr>
        <p:spPr>
          <a:noFill/>
        </p:spPr>
        <p:txBody>
          <a:bodyPr/>
          <a:lstStyle/>
          <a:p>
            <a:r>
              <a:rPr lang="es-ES" smtClean="0"/>
              <a:t>5-</a:t>
            </a:r>
            <a:fld id="{E35F57FB-F42E-46B2-B6ED-898C2C3B3018}" type="slidenum">
              <a:rPr lang="es-ES" smtClean="0"/>
              <a:pPr/>
              <a:t>42</a:t>
            </a:fld>
            <a:endParaRPr lang="es-ES" smtClean="0"/>
          </a:p>
        </p:txBody>
      </p:sp>
      <p:sp>
        <p:nvSpPr>
          <p:cNvPr id="166917" name="Rectangle 2"/>
          <p:cNvSpPr>
            <a:spLocks noGrp="1" noRot="1" noChangeAspect="1" noChangeArrowheads="1" noTextEdit="1"/>
          </p:cNvSpPr>
          <p:nvPr>
            <p:ph type="sldImg"/>
          </p:nvPr>
        </p:nvSpPr>
        <p:spPr>
          <a:xfrm>
            <a:off x="566738" y="490538"/>
            <a:ext cx="5661025" cy="4244975"/>
          </a:xfrm>
          <a:ln/>
        </p:spPr>
      </p:sp>
      <p:sp>
        <p:nvSpPr>
          <p:cNvPr id="16691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2742693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hdr" sz="quarter"/>
          </p:nvPr>
        </p:nvSpPr>
        <p:spPr>
          <a:noFill/>
        </p:spPr>
        <p:txBody>
          <a:bodyPr/>
          <a:lstStyle/>
          <a:p>
            <a:r>
              <a:rPr lang="es-ES" smtClean="0"/>
              <a:t>El Nivel de Transporte en Internet</a:t>
            </a:r>
          </a:p>
        </p:txBody>
      </p:sp>
      <p:sp>
        <p:nvSpPr>
          <p:cNvPr id="168963" name="Rectangle 6"/>
          <p:cNvSpPr>
            <a:spLocks noGrp="1" noChangeArrowheads="1"/>
          </p:cNvSpPr>
          <p:nvPr>
            <p:ph type="ftr" sz="quarter" idx="4"/>
          </p:nvPr>
        </p:nvSpPr>
        <p:spPr>
          <a:noFill/>
        </p:spPr>
        <p:txBody>
          <a:bodyPr/>
          <a:lstStyle/>
          <a:p>
            <a:r>
              <a:rPr lang="es-ES" smtClean="0"/>
              <a:t>Redes</a:t>
            </a:r>
          </a:p>
        </p:txBody>
      </p:sp>
      <p:sp>
        <p:nvSpPr>
          <p:cNvPr id="168964" name="Rectangle 7"/>
          <p:cNvSpPr>
            <a:spLocks noGrp="1" noChangeArrowheads="1"/>
          </p:cNvSpPr>
          <p:nvPr>
            <p:ph type="sldNum" sz="quarter" idx="5"/>
          </p:nvPr>
        </p:nvSpPr>
        <p:spPr>
          <a:noFill/>
        </p:spPr>
        <p:txBody>
          <a:bodyPr/>
          <a:lstStyle/>
          <a:p>
            <a:r>
              <a:rPr lang="es-ES" smtClean="0"/>
              <a:t>5-</a:t>
            </a:r>
            <a:fld id="{DA933851-9491-487A-A4AD-F6E232E8542A}" type="slidenum">
              <a:rPr lang="es-ES" smtClean="0"/>
              <a:pPr/>
              <a:t>43</a:t>
            </a:fld>
            <a:endParaRPr lang="es-ES" smtClean="0"/>
          </a:p>
        </p:txBody>
      </p:sp>
      <p:sp>
        <p:nvSpPr>
          <p:cNvPr id="168965" name="Rectangle 2"/>
          <p:cNvSpPr>
            <a:spLocks noGrp="1" noRot="1" noChangeAspect="1" noChangeArrowheads="1" noTextEdit="1"/>
          </p:cNvSpPr>
          <p:nvPr>
            <p:ph type="sldImg"/>
          </p:nvPr>
        </p:nvSpPr>
        <p:spPr>
          <a:xfrm>
            <a:off x="566738" y="490538"/>
            <a:ext cx="5661025" cy="4244975"/>
          </a:xfrm>
          <a:ln/>
        </p:spPr>
      </p:sp>
      <p:sp>
        <p:nvSpPr>
          <p:cNvPr id="16896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8448063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hdr" sz="quarter"/>
          </p:nvPr>
        </p:nvSpPr>
        <p:spPr>
          <a:noFill/>
        </p:spPr>
        <p:txBody>
          <a:bodyPr/>
          <a:lstStyle/>
          <a:p>
            <a:r>
              <a:rPr lang="es-ES" smtClean="0"/>
              <a:t>El Nivel de Transporte en Internet</a:t>
            </a:r>
          </a:p>
        </p:txBody>
      </p:sp>
      <p:sp>
        <p:nvSpPr>
          <p:cNvPr id="166915" name="Rectangle 6"/>
          <p:cNvSpPr>
            <a:spLocks noGrp="1" noChangeArrowheads="1"/>
          </p:cNvSpPr>
          <p:nvPr>
            <p:ph type="ftr" sz="quarter" idx="4"/>
          </p:nvPr>
        </p:nvSpPr>
        <p:spPr>
          <a:noFill/>
        </p:spPr>
        <p:txBody>
          <a:bodyPr/>
          <a:lstStyle/>
          <a:p>
            <a:r>
              <a:rPr lang="es-ES" smtClean="0"/>
              <a:t>Redes</a:t>
            </a:r>
          </a:p>
        </p:txBody>
      </p:sp>
      <p:sp>
        <p:nvSpPr>
          <p:cNvPr id="166916" name="Rectangle 7"/>
          <p:cNvSpPr>
            <a:spLocks noGrp="1" noChangeArrowheads="1"/>
          </p:cNvSpPr>
          <p:nvPr>
            <p:ph type="sldNum" sz="quarter" idx="5"/>
          </p:nvPr>
        </p:nvSpPr>
        <p:spPr>
          <a:noFill/>
        </p:spPr>
        <p:txBody>
          <a:bodyPr/>
          <a:lstStyle/>
          <a:p>
            <a:r>
              <a:rPr lang="es-ES" smtClean="0"/>
              <a:t>5-</a:t>
            </a:r>
            <a:fld id="{E35F57FB-F42E-46B2-B6ED-898C2C3B3018}" type="slidenum">
              <a:rPr lang="es-ES" smtClean="0"/>
              <a:pPr/>
              <a:t>44</a:t>
            </a:fld>
            <a:endParaRPr lang="es-ES" smtClean="0"/>
          </a:p>
        </p:txBody>
      </p:sp>
      <p:sp>
        <p:nvSpPr>
          <p:cNvPr id="166917" name="Rectangle 2"/>
          <p:cNvSpPr>
            <a:spLocks noGrp="1" noRot="1" noChangeAspect="1" noChangeArrowheads="1" noTextEdit="1"/>
          </p:cNvSpPr>
          <p:nvPr>
            <p:ph type="sldImg"/>
          </p:nvPr>
        </p:nvSpPr>
        <p:spPr>
          <a:xfrm>
            <a:off x="566738" y="490538"/>
            <a:ext cx="5661025" cy="4244975"/>
          </a:xfrm>
          <a:ln/>
        </p:spPr>
      </p:sp>
      <p:sp>
        <p:nvSpPr>
          <p:cNvPr id="16691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6703081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a:noFill/>
        </p:spPr>
        <p:txBody>
          <a:bodyPr/>
          <a:lstStyle/>
          <a:p>
            <a:r>
              <a:rPr lang="es-ES" smtClean="0"/>
              <a:t>El Nivel de Transporte en Internet</a:t>
            </a:r>
          </a:p>
        </p:txBody>
      </p:sp>
      <p:sp>
        <p:nvSpPr>
          <p:cNvPr id="172035" name="Rectangle 6"/>
          <p:cNvSpPr>
            <a:spLocks noGrp="1" noChangeArrowheads="1"/>
          </p:cNvSpPr>
          <p:nvPr>
            <p:ph type="ftr" sz="quarter" idx="4"/>
          </p:nvPr>
        </p:nvSpPr>
        <p:spPr>
          <a:noFill/>
        </p:spPr>
        <p:txBody>
          <a:bodyPr/>
          <a:lstStyle/>
          <a:p>
            <a:r>
              <a:rPr lang="es-ES" smtClean="0"/>
              <a:t>Redes</a:t>
            </a:r>
          </a:p>
        </p:txBody>
      </p:sp>
      <p:sp>
        <p:nvSpPr>
          <p:cNvPr id="172036" name="Rectangle 7"/>
          <p:cNvSpPr>
            <a:spLocks noGrp="1" noChangeArrowheads="1"/>
          </p:cNvSpPr>
          <p:nvPr>
            <p:ph type="sldNum" sz="quarter" idx="5"/>
          </p:nvPr>
        </p:nvSpPr>
        <p:spPr>
          <a:noFill/>
        </p:spPr>
        <p:txBody>
          <a:bodyPr/>
          <a:lstStyle/>
          <a:p>
            <a:r>
              <a:rPr lang="es-ES" smtClean="0"/>
              <a:t>5-</a:t>
            </a:r>
            <a:fld id="{27094654-1459-42D8-B5E9-81FF98131793}" type="slidenum">
              <a:rPr lang="es-ES" smtClean="0"/>
              <a:pPr/>
              <a:t>45</a:t>
            </a:fld>
            <a:endParaRPr lang="es-ES" smtClean="0"/>
          </a:p>
        </p:txBody>
      </p:sp>
      <p:sp>
        <p:nvSpPr>
          <p:cNvPr id="172037" name="Rectangle 2"/>
          <p:cNvSpPr>
            <a:spLocks noGrp="1" noRot="1" noChangeAspect="1" noChangeArrowheads="1" noTextEdit="1"/>
          </p:cNvSpPr>
          <p:nvPr>
            <p:ph type="sldImg"/>
          </p:nvPr>
        </p:nvSpPr>
        <p:spPr>
          <a:xfrm>
            <a:off x="566738" y="490538"/>
            <a:ext cx="5661025" cy="4244975"/>
          </a:xfrm>
          <a:ln/>
        </p:spPr>
      </p:sp>
      <p:sp>
        <p:nvSpPr>
          <p:cNvPr id="172038" name="Rectangle 3"/>
          <p:cNvSpPr>
            <a:spLocks noGrp="1" noChangeArrowheads="1"/>
          </p:cNvSpPr>
          <p:nvPr>
            <p:ph type="body" idx="1"/>
          </p:nvPr>
        </p:nvSpPr>
        <p:spPr>
          <a:xfrm>
            <a:off x="391236" y="4810307"/>
            <a:ext cx="6083600" cy="4616882"/>
          </a:xfrm>
          <a:noFill/>
          <a:ln/>
        </p:spPr>
        <p:txBody>
          <a:bodyPr/>
          <a:lstStyle/>
          <a:p>
            <a:pPr eaLnBrk="1" hangingPunct="1"/>
            <a:r>
              <a:rPr lang="es-ES" dirty="0" smtClean="0"/>
              <a:t>Esta diapositiva muestra como TCP evita que se creen conexiones </a:t>
            </a:r>
            <a:r>
              <a:rPr lang="es-ES" dirty="0" err="1" smtClean="0"/>
              <a:t>espúrias</a:t>
            </a:r>
            <a:r>
              <a:rPr lang="es-ES" dirty="0" smtClean="0"/>
              <a:t> como consecuencia de la aparición de paquetes retrasados.</a:t>
            </a:r>
          </a:p>
          <a:p>
            <a:pPr eaLnBrk="1" hangingPunct="1"/>
            <a:r>
              <a:rPr lang="es-ES" dirty="0" smtClean="0"/>
              <a:t>Supongamos que queremos realizar una conexión del host A (10.0.0.2) al puerto 80 en el host B (10.0.0.1). El TCP de A elige como puerto efímero el 1350 y como ISN el valor 90, enviando a continuación el SYN correspondiente. Al no recibir respuesta dentro de un tiempo razonable el TCP de A envía un segundo SYN idéntico al anterior y un tercero. Finalmente el TCP de A decide que la conexión no es posible y abandona, pasando la conexión10.0.0.2:1350-10.0.0.1:80 del estado SYN-SENT al estado CLOSED.</a:t>
            </a:r>
          </a:p>
          <a:p>
            <a:pPr eaLnBrk="1" hangingPunct="1"/>
            <a:r>
              <a:rPr lang="es-ES" dirty="0" smtClean="0"/>
              <a:t>La aplicación cliente de A, que no se da por vencida, envía a su TCP una nueva solicitud de conexión al socket 10.0.0.1:80. TCP asigna a esta nueva petición el puerto 1352 y el ISN 100. Esta vez la conexión tiene éxito y queda establecida al primer intento,  pudiéndose llevar a cabo el intercambio de mensajes entre las dos aplicaciones. </a:t>
            </a:r>
          </a:p>
          <a:p>
            <a:pPr eaLnBrk="1" hangingPunct="1"/>
            <a:r>
              <a:rPr lang="es-ES" dirty="0" smtClean="0"/>
              <a:t>Entretanto uno de los </a:t>
            </a:r>
            <a:r>
              <a:rPr lang="es-ES" dirty="0" err="1" smtClean="0"/>
              <a:t>SYNs</a:t>
            </a:r>
            <a:r>
              <a:rPr lang="es-ES" dirty="0" smtClean="0"/>
              <a:t> enviados desde el puerto 1350 no se perdió realmente, sino que siguió una ruta muy lenta, por lo que llega a B cuando la conexión del puerto 1352 ya está establecida. B, que es la primera vez que recibe una petición del socket 10.0.0.2:1350, considera que es una petición legítima y responde con el preceptivo SYN-ACK. Al llegar a </a:t>
            </a:r>
            <a:r>
              <a:rPr lang="es-ES" dirty="0" err="1" smtClean="0"/>
              <a:t>A</a:t>
            </a:r>
            <a:r>
              <a:rPr lang="es-ES" dirty="0" smtClean="0"/>
              <a:t> esta respuesta y no tener ningún SYN pendiente para la conexión 10.0.0.2:1350-10.0.0.1:80 rechaza la petición con un RST. En caso de que llegara a B algún otro de los tres SYN enviados desde el puerto 1350 iría respondiendo con SYN-ACK y A contestaría con RST a cada uno.</a:t>
            </a:r>
          </a:p>
          <a:p>
            <a:pPr eaLnBrk="1" hangingPunct="1"/>
            <a:r>
              <a:rPr lang="es-ES" dirty="0" smtClean="0"/>
              <a:t>La reiteración de los SYN por parte de TCP al no recibir respuesta, como ha hecho A en este ejemplo la primera vez,  se hace con intervalos de tiempo crecientes y el número de intentos depende de las implementaciones. En Windows se hacen tres intentos separados 3 y 6 segundos. En Linux se hacen seis intentos separados 3, 6, 12, 24 y 48 segundos.</a:t>
            </a:r>
          </a:p>
        </p:txBody>
      </p:sp>
    </p:spTree>
    <p:extLst>
      <p:ext uri="{BB962C8B-B14F-4D97-AF65-F5344CB8AC3E}">
        <p14:creationId xmlns:p14="http://schemas.microsoft.com/office/powerpoint/2010/main" val="2453746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a:noFill/>
        </p:spPr>
        <p:txBody>
          <a:bodyPr/>
          <a:lstStyle/>
          <a:p>
            <a:r>
              <a:rPr lang="es-ES" smtClean="0"/>
              <a:t>El Nivel de Transporte en Internet</a:t>
            </a:r>
          </a:p>
        </p:txBody>
      </p:sp>
      <p:sp>
        <p:nvSpPr>
          <p:cNvPr id="169987" name="Rectangle 6"/>
          <p:cNvSpPr>
            <a:spLocks noGrp="1" noChangeArrowheads="1"/>
          </p:cNvSpPr>
          <p:nvPr>
            <p:ph type="ftr" sz="quarter" idx="4"/>
          </p:nvPr>
        </p:nvSpPr>
        <p:spPr>
          <a:noFill/>
        </p:spPr>
        <p:txBody>
          <a:bodyPr/>
          <a:lstStyle/>
          <a:p>
            <a:r>
              <a:rPr lang="es-ES" smtClean="0"/>
              <a:t>Redes</a:t>
            </a:r>
          </a:p>
        </p:txBody>
      </p:sp>
      <p:sp>
        <p:nvSpPr>
          <p:cNvPr id="169988" name="Rectangle 7"/>
          <p:cNvSpPr>
            <a:spLocks noGrp="1" noChangeArrowheads="1"/>
          </p:cNvSpPr>
          <p:nvPr>
            <p:ph type="sldNum" sz="quarter" idx="5"/>
          </p:nvPr>
        </p:nvSpPr>
        <p:spPr>
          <a:noFill/>
        </p:spPr>
        <p:txBody>
          <a:bodyPr/>
          <a:lstStyle/>
          <a:p>
            <a:r>
              <a:rPr lang="es-ES" smtClean="0"/>
              <a:t>5-</a:t>
            </a:r>
            <a:fld id="{24B3D8AE-E705-41E5-9A64-71FDA25CE31B}" type="slidenum">
              <a:rPr lang="es-ES" smtClean="0"/>
              <a:pPr/>
              <a:t>46</a:t>
            </a:fld>
            <a:endParaRPr lang="es-ES" smtClean="0"/>
          </a:p>
        </p:txBody>
      </p:sp>
      <p:sp>
        <p:nvSpPr>
          <p:cNvPr id="169989" name="Rectangle 2"/>
          <p:cNvSpPr>
            <a:spLocks noGrp="1" noRot="1" noChangeAspect="1" noChangeArrowheads="1" noTextEdit="1"/>
          </p:cNvSpPr>
          <p:nvPr>
            <p:ph type="sldImg"/>
          </p:nvPr>
        </p:nvSpPr>
        <p:spPr>
          <a:xfrm>
            <a:off x="566738" y="490538"/>
            <a:ext cx="5661025" cy="4244975"/>
          </a:xfrm>
          <a:ln/>
        </p:spPr>
      </p:sp>
      <p:sp>
        <p:nvSpPr>
          <p:cNvPr id="16999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42683714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hdr" sz="quarter"/>
          </p:nvPr>
        </p:nvSpPr>
        <p:spPr>
          <a:noFill/>
        </p:spPr>
        <p:txBody>
          <a:bodyPr/>
          <a:lstStyle/>
          <a:p>
            <a:r>
              <a:rPr lang="es-ES" smtClean="0"/>
              <a:t>El Nivel de Transporte en Internet</a:t>
            </a:r>
          </a:p>
        </p:txBody>
      </p:sp>
      <p:sp>
        <p:nvSpPr>
          <p:cNvPr id="171011" name="Rectangle 6"/>
          <p:cNvSpPr>
            <a:spLocks noGrp="1" noChangeArrowheads="1"/>
          </p:cNvSpPr>
          <p:nvPr>
            <p:ph type="ftr" sz="quarter" idx="4"/>
          </p:nvPr>
        </p:nvSpPr>
        <p:spPr>
          <a:noFill/>
        </p:spPr>
        <p:txBody>
          <a:bodyPr/>
          <a:lstStyle/>
          <a:p>
            <a:r>
              <a:rPr lang="es-ES" smtClean="0"/>
              <a:t>Redes</a:t>
            </a:r>
          </a:p>
        </p:txBody>
      </p:sp>
      <p:sp>
        <p:nvSpPr>
          <p:cNvPr id="171012" name="Rectangle 7"/>
          <p:cNvSpPr>
            <a:spLocks noGrp="1" noChangeArrowheads="1"/>
          </p:cNvSpPr>
          <p:nvPr>
            <p:ph type="sldNum" sz="quarter" idx="5"/>
          </p:nvPr>
        </p:nvSpPr>
        <p:spPr>
          <a:noFill/>
        </p:spPr>
        <p:txBody>
          <a:bodyPr/>
          <a:lstStyle/>
          <a:p>
            <a:r>
              <a:rPr lang="es-ES" smtClean="0"/>
              <a:t>5-</a:t>
            </a:r>
            <a:fld id="{AE6CDB42-10B4-4F60-8D9C-41D1C2DC9CF7}" type="slidenum">
              <a:rPr lang="es-ES" smtClean="0"/>
              <a:pPr/>
              <a:t>47</a:t>
            </a:fld>
            <a:endParaRPr lang="es-ES" smtClean="0"/>
          </a:p>
        </p:txBody>
      </p:sp>
      <p:sp>
        <p:nvSpPr>
          <p:cNvPr id="171013" name="Rectangle 2"/>
          <p:cNvSpPr>
            <a:spLocks noGrp="1" noRot="1" noChangeAspect="1" noChangeArrowheads="1" noTextEdit="1"/>
          </p:cNvSpPr>
          <p:nvPr>
            <p:ph type="sldImg"/>
          </p:nvPr>
        </p:nvSpPr>
        <p:spPr>
          <a:xfrm>
            <a:off x="566738" y="490538"/>
            <a:ext cx="5661025" cy="4244975"/>
          </a:xfrm>
          <a:ln/>
        </p:spPr>
      </p:sp>
      <p:sp>
        <p:nvSpPr>
          <p:cNvPr id="17101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7902170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hdr" sz="quarter"/>
          </p:nvPr>
        </p:nvSpPr>
        <p:spPr>
          <a:noFill/>
        </p:spPr>
        <p:txBody>
          <a:bodyPr/>
          <a:lstStyle/>
          <a:p>
            <a:r>
              <a:rPr lang="es-ES" smtClean="0"/>
              <a:t>El Nivel de Transporte en Internet</a:t>
            </a:r>
          </a:p>
        </p:txBody>
      </p:sp>
      <p:sp>
        <p:nvSpPr>
          <p:cNvPr id="185347" name="Rectangle 6"/>
          <p:cNvSpPr>
            <a:spLocks noGrp="1" noChangeArrowheads="1"/>
          </p:cNvSpPr>
          <p:nvPr>
            <p:ph type="ftr" sz="quarter" idx="4"/>
          </p:nvPr>
        </p:nvSpPr>
        <p:spPr>
          <a:noFill/>
        </p:spPr>
        <p:txBody>
          <a:bodyPr/>
          <a:lstStyle/>
          <a:p>
            <a:r>
              <a:rPr lang="es-ES" smtClean="0"/>
              <a:t>Redes</a:t>
            </a:r>
          </a:p>
        </p:txBody>
      </p:sp>
      <p:sp>
        <p:nvSpPr>
          <p:cNvPr id="185348" name="Rectangle 7"/>
          <p:cNvSpPr>
            <a:spLocks noGrp="1" noChangeArrowheads="1"/>
          </p:cNvSpPr>
          <p:nvPr>
            <p:ph type="sldNum" sz="quarter" idx="5"/>
          </p:nvPr>
        </p:nvSpPr>
        <p:spPr>
          <a:noFill/>
        </p:spPr>
        <p:txBody>
          <a:bodyPr/>
          <a:lstStyle/>
          <a:p>
            <a:r>
              <a:rPr lang="es-ES" smtClean="0"/>
              <a:t>5-</a:t>
            </a:r>
            <a:fld id="{089BCF8C-F253-4170-874C-EBF2BD15484A}" type="slidenum">
              <a:rPr lang="es-ES" smtClean="0"/>
              <a:pPr/>
              <a:t>48</a:t>
            </a:fld>
            <a:endParaRPr lang="es-ES" smtClean="0"/>
          </a:p>
        </p:txBody>
      </p:sp>
      <p:sp>
        <p:nvSpPr>
          <p:cNvPr id="185349" name="Rectangle 2"/>
          <p:cNvSpPr>
            <a:spLocks noGrp="1" noRot="1" noChangeAspect="1" noChangeArrowheads="1" noTextEdit="1"/>
          </p:cNvSpPr>
          <p:nvPr>
            <p:ph type="sldImg"/>
          </p:nvPr>
        </p:nvSpPr>
        <p:spPr>
          <a:xfrm>
            <a:off x="566738" y="490538"/>
            <a:ext cx="5661025" cy="4244975"/>
          </a:xfrm>
          <a:ln/>
        </p:spPr>
      </p:sp>
      <p:sp>
        <p:nvSpPr>
          <p:cNvPr id="18535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5406041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hdr" sz="quarter"/>
          </p:nvPr>
        </p:nvSpPr>
        <p:spPr>
          <a:noFill/>
        </p:spPr>
        <p:txBody>
          <a:bodyPr/>
          <a:lstStyle/>
          <a:p>
            <a:r>
              <a:rPr lang="es-ES" smtClean="0"/>
              <a:t>El Nivel de Transporte en Internet</a:t>
            </a:r>
          </a:p>
        </p:txBody>
      </p:sp>
      <p:sp>
        <p:nvSpPr>
          <p:cNvPr id="185347" name="Rectangle 6"/>
          <p:cNvSpPr>
            <a:spLocks noGrp="1" noChangeArrowheads="1"/>
          </p:cNvSpPr>
          <p:nvPr>
            <p:ph type="ftr" sz="quarter" idx="4"/>
          </p:nvPr>
        </p:nvSpPr>
        <p:spPr>
          <a:noFill/>
        </p:spPr>
        <p:txBody>
          <a:bodyPr/>
          <a:lstStyle/>
          <a:p>
            <a:r>
              <a:rPr lang="es-ES" smtClean="0"/>
              <a:t>Redes</a:t>
            </a:r>
          </a:p>
        </p:txBody>
      </p:sp>
      <p:sp>
        <p:nvSpPr>
          <p:cNvPr id="185348" name="Rectangle 7"/>
          <p:cNvSpPr>
            <a:spLocks noGrp="1" noChangeArrowheads="1"/>
          </p:cNvSpPr>
          <p:nvPr>
            <p:ph type="sldNum" sz="quarter" idx="5"/>
          </p:nvPr>
        </p:nvSpPr>
        <p:spPr>
          <a:noFill/>
        </p:spPr>
        <p:txBody>
          <a:bodyPr/>
          <a:lstStyle/>
          <a:p>
            <a:r>
              <a:rPr lang="es-ES" smtClean="0"/>
              <a:t>5-</a:t>
            </a:r>
            <a:fld id="{089BCF8C-F253-4170-874C-EBF2BD15484A}" type="slidenum">
              <a:rPr lang="es-ES" smtClean="0"/>
              <a:pPr/>
              <a:t>49</a:t>
            </a:fld>
            <a:endParaRPr lang="es-ES" smtClean="0"/>
          </a:p>
        </p:txBody>
      </p:sp>
      <p:sp>
        <p:nvSpPr>
          <p:cNvPr id="185349" name="Rectangle 2"/>
          <p:cNvSpPr>
            <a:spLocks noGrp="1" noRot="1" noChangeAspect="1" noChangeArrowheads="1" noTextEdit="1"/>
          </p:cNvSpPr>
          <p:nvPr>
            <p:ph type="sldImg"/>
          </p:nvPr>
        </p:nvSpPr>
        <p:spPr>
          <a:xfrm>
            <a:off x="566738" y="490538"/>
            <a:ext cx="5661025" cy="4244975"/>
          </a:xfrm>
          <a:ln/>
        </p:spPr>
      </p:sp>
      <p:sp>
        <p:nvSpPr>
          <p:cNvPr id="18535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163083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a:noFill/>
        </p:spPr>
        <p:txBody>
          <a:bodyPr/>
          <a:lstStyle/>
          <a:p>
            <a:r>
              <a:rPr lang="es-ES" smtClean="0"/>
              <a:t>El Nivel de Transporte en Internet</a:t>
            </a:r>
          </a:p>
        </p:txBody>
      </p:sp>
      <p:sp>
        <p:nvSpPr>
          <p:cNvPr id="136195" name="Rectangle 6"/>
          <p:cNvSpPr>
            <a:spLocks noGrp="1" noChangeArrowheads="1"/>
          </p:cNvSpPr>
          <p:nvPr>
            <p:ph type="ftr" sz="quarter" idx="4"/>
          </p:nvPr>
        </p:nvSpPr>
        <p:spPr>
          <a:noFill/>
        </p:spPr>
        <p:txBody>
          <a:bodyPr/>
          <a:lstStyle/>
          <a:p>
            <a:r>
              <a:rPr lang="es-ES" smtClean="0"/>
              <a:t>Redes</a:t>
            </a:r>
          </a:p>
        </p:txBody>
      </p:sp>
      <p:sp>
        <p:nvSpPr>
          <p:cNvPr id="136196" name="Rectangle 7"/>
          <p:cNvSpPr>
            <a:spLocks noGrp="1" noChangeArrowheads="1"/>
          </p:cNvSpPr>
          <p:nvPr>
            <p:ph type="sldNum" sz="quarter" idx="5"/>
          </p:nvPr>
        </p:nvSpPr>
        <p:spPr>
          <a:noFill/>
        </p:spPr>
        <p:txBody>
          <a:bodyPr/>
          <a:lstStyle/>
          <a:p>
            <a:r>
              <a:rPr lang="es-ES" smtClean="0"/>
              <a:t>5-</a:t>
            </a:r>
            <a:fld id="{36212049-128D-4772-8806-6DFB6BF64752}" type="slidenum">
              <a:rPr lang="es-ES" smtClean="0"/>
              <a:pPr/>
              <a:t>5</a:t>
            </a:fld>
            <a:endParaRPr lang="es-ES" smtClean="0"/>
          </a:p>
        </p:txBody>
      </p:sp>
      <p:sp>
        <p:nvSpPr>
          <p:cNvPr id="136197" name="Rectangle 2"/>
          <p:cNvSpPr>
            <a:spLocks noGrp="1" noRot="1" noChangeAspect="1" noChangeArrowheads="1" noTextEdit="1"/>
          </p:cNvSpPr>
          <p:nvPr>
            <p:ph type="sldImg"/>
          </p:nvPr>
        </p:nvSpPr>
        <p:spPr>
          <a:xfrm>
            <a:off x="566738" y="488950"/>
            <a:ext cx="5661025" cy="4246563"/>
          </a:xfrm>
          <a:ln/>
        </p:spPr>
      </p:sp>
      <p:sp>
        <p:nvSpPr>
          <p:cNvPr id="136198" name="Rectangle 3"/>
          <p:cNvSpPr>
            <a:spLocks noGrp="1" noChangeArrowheads="1"/>
          </p:cNvSpPr>
          <p:nvPr>
            <p:ph type="body" idx="1"/>
          </p:nvPr>
        </p:nvSpPr>
        <p:spPr>
          <a:xfrm>
            <a:off x="507361" y="4965684"/>
            <a:ext cx="5800454" cy="4463091"/>
          </a:xfrm>
          <a:noFill/>
          <a:ln/>
        </p:spPr>
        <p:txBody>
          <a:bodyPr/>
          <a:lstStyle/>
          <a:p>
            <a:pPr eaLnBrk="1" hangingPunct="1"/>
            <a:endParaRPr lang="es-ES" dirty="0" smtClean="0"/>
          </a:p>
        </p:txBody>
      </p:sp>
    </p:spTree>
    <p:extLst>
      <p:ext uri="{BB962C8B-B14F-4D97-AF65-F5344CB8AC3E}">
        <p14:creationId xmlns:p14="http://schemas.microsoft.com/office/powerpoint/2010/main" val="28209215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hdr" sz="quarter"/>
          </p:nvPr>
        </p:nvSpPr>
        <p:spPr>
          <a:noFill/>
        </p:spPr>
        <p:txBody>
          <a:bodyPr/>
          <a:lstStyle/>
          <a:p>
            <a:r>
              <a:rPr lang="es-ES" smtClean="0"/>
              <a:t>El Nivel de Transporte en Internet</a:t>
            </a:r>
          </a:p>
        </p:txBody>
      </p:sp>
      <p:sp>
        <p:nvSpPr>
          <p:cNvPr id="204803" name="Rectangle 6"/>
          <p:cNvSpPr>
            <a:spLocks noGrp="1" noChangeArrowheads="1"/>
          </p:cNvSpPr>
          <p:nvPr>
            <p:ph type="ftr" sz="quarter" idx="4"/>
          </p:nvPr>
        </p:nvSpPr>
        <p:spPr>
          <a:noFill/>
        </p:spPr>
        <p:txBody>
          <a:bodyPr/>
          <a:lstStyle/>
          <a:p>
            <a:r>
              <a:rPr lang="es-ES" smtClean="0"/>
              <a:t>Redes</a:t>
            </a:r>
          </a:p>
        </p:txBody>
      </p:sp>
      <p:sp>
        <p:nvSpPr>
          <p:cNvPr id="204804" name="Rectangle 7"/>
          <p:cNvSpPr>
            <a:spLocks noGrp="1" noChangeArrowheads="1"/>
          </p:cNvSpPr>
          <p:nvPr>
            <p:ph type="sldNum" sz="quarter" idx="5"/>
          </p:nvPr>
        </p:nvSpPr>
        <p:spPr>
          <a:noFill/>
        </p:spPr>
        <p:txBody>
          <a:bodyPr/>
          <a:lstStyle/>
          <a:p>
            <a:r>
              <a:rPr lang="es-ES" smtClean="0"/>
              <a:t>5-</a:t>
            </a:r>
            <a:fld id="{8FAAF7AE-B317-4B7B-B0F3-127BA94FCCB1}" type="slidenum">
              <a:rPr lang="es-ES" smtClean="0"/>
              <a:pPr/>
              <a:t>50</a:t>
            </a:fld>
            <a:endParaRPr lang="es-ES" smtClean="0"/>
          </a:p>
        </p:txBody>
      </p:sp>
      <p:sp>
        <p:nvSpPr>
          <p:cNvPr id="204805" name="Rectangle 2"/>
          <p:cNvSpPr>
            <a:spLocks noGrp="1" noRot="1" noChangeAspect="1" noChangeArrowheads="1" noTextEdit="1"/>
          </p:cNvSpPr>
          <p:nvPr>
            <p:ph type="sldImg"/>
          </p:nvPr>
        </p:nvSpPr>
        <p:spPr>
          <a:xfrm>
            <a:off x="566738" y="490538"/>
            <a:ext cx="5661025" cy="4244975"/>
          </a:xfrm>
          <a:ln/>
        </p:spPr>
      </p:sp>
      <p:sp>
        <p:nvSpPr>
          <p:cNvPr id="20480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1455753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hdr" sz="quarter"/>
          </p:nvPr>
        </p:nvSpPr>
        <p:spPr>
          <a:noFill/>
        </p:spPr>
        <p:txBody>
          <a:bodyPr/>
          <a:lstStyle/>
          <a:p>
            <a:r>
              <a:rPr lang="es-ES" smtClean="0"/>
              <a:t>El Nivel de Transporte en Internet</a:t>
            </a:r>
          </a:p>
        </p:txBody>
      </p:sp>
      <p:sp>
        <p:nvSpPr>
          <p:cNvPr id="205827" name="Rectangle 6"/>
          <p:cNvSpPr>
            <a:spLocks noGrp="1" noChangeArrowheads="1"/>
          </p:cNvSpPr>
          <p:nvPr>
            <p:ph type="ftr" sz="quarter" idx="4"/>
          </p:nvPr>
        </p:nvSpPr>
        <p:spPr>
          <a:noFill/>
        </p:spPr>
        <p:txBody>
          <a:bodyPr/>
          <a:lstStyle/>
          <a:p>
            <a:r>
              <a:rPr lang="es-ES" smtClean="0"/>
              <a:t>Redes</a:t>
            </a:r>
          </a:p>
        </p:txBody>
      </p:sp>
      <p:sp>
        <p:nvSpPr>
          <p:cNvPr id="205828" name="Rectangle 7"/>
          <p:cNvSpPr>
            <a:spLocks noGrp="1" noChangeArrowheads="1"/>
          </p:cNvSpPr>
          <p:nvPr>
            <p:ph type="sldNum" sz="quarter" idx="5"/>
          </p:nvPr>
        </p:nvSpPr>
        <p:spPr>
          <a:noFill/>
        </p:spPr>
        <p:txBody>
          <a:bodyPr/>
          <a:lstStyle/>
          <a:p>
            <a:r>
              <a:rPr lang="es-ES" smtClean="0"/>
              <a:t>5-</a:t>
            </a:r>
            <a:fld id="{C2046498-32C5-4D99-A674-95E37B4981CF}" type="slidenum">
              <a:rPr lang="es-ES" smtClean="0"/>
              <a:pPr/>
              <a:t>51</a:t>
            </a:fld>
            <a:endParaRPr lang="es-ES" smtClean="0"/>
          </a:p>
        </p:txBody>
      </p:sp>
      <p:sp>
        <p:nvSpPr>
          <p:cNvPr id="205829" name="Rectangle 2"/>
          <p:cNvSpPr>
            <a:spLocks noGrp="1" noRot="1" noChangeAspect="1" noChangeArrowheads="1" noTextEdit="1"/>
          </p:cNvSpPr>
          <p:nvPr>
            <p:ph type="sldImg"/>
          </p:nvPr>
        </p:nvSpPr>
        <p:spPr>
          <a:xfrm>
            <a:off x="566738" y="490538"/>
            <a:ext cx="5661025" cy="4244975"/>
          </a:xfrm>
          <a:ln/>
        </p:spPr>
      </p:sp>
      <p:sp>
        <p:nvSpPr>
          <p:cNvPr id="20583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4060633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hdr" sz="quarter"/>
          </p:nvPr>
        </p:nvSpPr>
        <p:spPr>
          <a:noFill/>
        </p:spPr>
        <p:txBody>
          <a:bodyPr/>
          <a:lstStyle/>
          <a:p>
            <a:r>
              <a:rPr lang="es-ES" smtClean="0"/>
              <a:t>El Nivel de Transporte en Internet</a:t>
            </a:r>
          </a:p>
        </p:txBody>
      </p:sp>
      <p:sp>
        <p:nvSpPr>
          <p:cNvPr id="175107" name="Rectangle 6"/>
          <p:cNvSpPr>
            <a:spLocks noGrp="1" noChangeArrowheads="1"/>
          </p:cNvSpPr>
          <p:nvPr>
            <p:ph type="ftr" sz="quarter" idx="4"/>
          </p:nvPr>
        </p:nvSpPr>
        <p:spPr>
          <a:noFill/>
        </p:spPr>
        <p:txBody>
          <a:bodyPr/>
          <a:lstStyle/>
          <a:p>
            <a:r>
              <a:rPr lang="es-ES" smtClean="0"/>
              <a:t>Redes</a:t>
            </a:r>
          </a:p>
        </p:txBody>
      </p:sp>
      <p:sp>
        <p:nvSpPr>
          <p:cNvPr id="175108" name="Rectangle 7"/>
          <p:cNvSpPr>
            <a:spLocks noGrp="1" noChangeArrowheads="1"/>
          </p:cNvSpPr>
          <p:nvPr>
            <p:ph type="sldNum" sz="quarter" idx="5"/>
          </p:nvPr>
        </p:nvSpPr>
        <p:spPr>
          <a:noFill/>
        </p:spPr>
        <p:txBody>
          <a:bodyPr/>
          <a:lstStyle/>
          <a:p>
            <a:r>
              <a:rPr lang="es-ES" smtClean="0"/>
              <a:t>5-</a:t>
            </a:r>
            <a:fld id="{017D62C0-676B-4FE9-A356-621C67310BC4}" type="slidenum">
              <a:rPr lang="es-ES" smtClean="0"/>
              <a:pPr/>
              <a:t>52</a:t>
            </a:fld>
            <a:endParaRPr lang="es-ES" smtClean="0"/>
          </a:p>
        </p:txBody>
      </p:sp>
      <p:sp>
        <p:nvSpPr>
          <p:cNvPr id="175109" name="Rectangle 2"/>
          <p:cNvSpPr>
            <a:spLocks noGrp="1" noRot="1" noChangeAspect="1" noChangeArrowheads="1" noTextEdit="1"/>
          </p:cNvSpPr>
          <p:nvPr>
            <p:ph type="sldImg"/>
          </p:nvPr>
        </p:nvSpPr>
        <p:spPr>
          <a:xfrm>
            <a:off x="566738" y="490538"/>
            <a:ext cx="5661025" cy="4244975"/>
          </a:xfrm>
          <a:ln/>
        </p:spPr>
      </p:sp>
      <p:sp>
        <p:nvSpPr>
          <p:cNvPr id="17511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9362398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hdr" sz="quarter"/>
          </p:nvPr>
        </p:nvSpPr>
        <p:spPr>
          <a:noFill/>
        </p:spPr>
        <p:txBody>
          <a:bodyPr/>
          <a:lstStyle/>
          <a:p>
            <a:r>
              <a:rPr lang="es-ES" smtClean="0"/>
              <a:t>El Nivel de Transporte en Internet</a:t>
            </a:r>
          </a:p>
        </p:txBody>
      </p:sp>
      <p:sp>
        <p:nvSpPr>
          <p:cNvPr id="179203" name="Rectangle 6"/>
          <p:cNvSpPr>
            <a:spLocks noGrp="1" noChangeArrowheads="1"/>
          </p:cNvSpPr>
          <p:nvPr>
            <p:ph type="ftr" sz="quarter" idx="4"/>
          </p:nvPr>
        </p:nvSpPr>
        <p:spPr>
          <a:noFill/>
        </p:spPr>
        <p:txBody>
          <a:bodyPr/>
          <a:lstStyle/>
          <a:p>
            <a:r>
              <a:rPr lang="es-ES" smtClean="0"/>
              <a:t>Redes</a:t>
            </a:r>
          </a:p>
        </p:txBody>
      </p:sp>
      <p:sp>
        <p:nvSpPr>
          <p:cNvPr id="179204" name="Rectangle 7"/>
          <p:cNvSpPr>
            <a:spLocks noGrp="1" noChangeArrowheads="1"/>
          </p:cNvSpPr>
          <p:nvPr>
            <p:ph type="sldNum" sz="quarter" idx="5"/>
          </p:nvPr>
        </p:nvSpPr>
        <p:spPr>
          <a:noFill/>
        </p:spPr>
        <p:txBody>
          <a:bodyPr/>
          <a:lstStyle/>
          <a:p>
            <a:r>
              <a:rPr lang="es-ES" smtClean="0"/>
              <a:t>5-</a:t>
            </a:r>
            <a:fld id="{EE21EF37-8BBA-4DEF-9AA1-61B22E15E58C}" type="slidenum">
              <a:rPr lang="es-ES" smtClean="0"/>
              <a:pPr/>
              <a:t>53</a:t>
            </a:fld>
            <a:endParaRPr lang="es-ES" smtClean="0"/>
          </a:p>
        </p:txBody>
      </p:sp>
      <p:sp>
        <p:nvSpPr>
          <p:cNvPr id="179205" name="Rectangle 2"/>
          <p:cNvSpPr>
            <a:spLocks noGrp="1" noRot="1" noChangeAspect="1" noChangeArrowheads="1" noTextEdit="1"/>
          </p:cNvSpPr>
          <p:nvPr>
            <p:ph type="sldImg"/>
          </p:nvPr>
        </p:nvSpPr>
        <p:spPr>
          <a:xfrm>
            <a:off x="566738" y="490538"/>
            <a:ext cx="5661025" cy="4244975"/>
          </a:xfrm>
          <a:ln/>
        </p:spPr>
      </p:sp>
      <p:sp>
        <p:nvSpPr>
          <p:cNvPr id="17920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6195853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hdr" sz="quarter"/>
          </p:nvPr>
        </p:nvSpPr>
        <p:spPr>
          <a:noFill/>
        </p:spPr>
        <p:txBody>
          <a:bodyPr/>
          <a:lstStyle/>
          <a:p>
            <a:r>
              <a:rPr lang="es-ES" smtClean="0"/>
              <a:t>El Nivel de Transporte en Internet</a:t>
            </a:r>
          </a:p>
        </p:txBody>
      </p:sp>
      <p:sp>
        <p:nvSpPr>
          <p:cNvPr id="181251" name="Rectangle 6"/>
          <p:cNvSpPr>
            <a:spLocks noGrp="1" noChangeArrowheads="1"/>
          </p:cNvSpPr>
          <p:nvPr>
            <p:ph type="ftr" sz="quarter" idx="4"/>
          </p:nvPr>
        </p:nvSpPr>
        <p:spPr>
          <a:noFill/>
        </p:spPr>
        <p:txBody>
          <a:bodyPr/>
          <a:lstStyle/>
          <a:p>
            <a:r>
              <a:rPr lang="es-ES" smtClean="0"/>
              <a:t>Redes</a:t>
            </a:r>
          </a:p>
        </p:txBody>
      </p:sp>
      <p:sp>
        <p:nvSpPr>
          <p:cNvPr id="181252" name="Rectangle 7"/>
          <p:cNvSpPr>
            <a:spLocks noGrp="1" noChangeArrowheads="1"/>
          </p:cNvSpPr>
          <p:nvPr>
            <p:ph type="sldNum" sz="quarter" idx="5"/>
          </p:nvPr>
        </p:nvSpPr>
        <p:spPr>
          <a:noFill/>
        </p:spPr>
        <p:txBody>
          <a:bodyPr/>
          <a:lstStyle/>
          <a:p>
            <a:r>
              <a:rPr lang="es-ES" smtClean="0"/>
              <a:t>5-</a:t>
            </a:r>
            <a:fld id="{2FA9FC20-1EC4-415B-91D7-40A277B97368}" type="slidenum">
              <a:rPr lang="es-ES" smtClean="0"/>
              <a:pPr/>
              <a:t>54</a:t>
            </a:fld>
            <a:endParaRPr lang="es-ES" smtClean="0"/>
          </a:p>
        </p:txBody>
      </p:sp>
      <p:sp>
        <p:nvSpPr>
          <p:cNvPr id="181253" name="Rectangle 2"/>
          <p:cNvSpPr>
            <a:spLocks noGrp="1" noRot="1" noChangeAspect="1" noChangeArrowheads="1" noTextEdit="1"/>
          </p:cNvSpPr>
          <p:nvPr>
            <p:ph type="sldImg"/>
          </p:nvPr>
        </p:nvSpPr>
        <p:spPr>
          <a:xfrm>
            <a:off x="566738" y="490538"/>
            <a:ext cx="5661025" cy="4244975"/>
          </a:xfrm>
          <a:ln/>
        </p:spPr>
      </p:sp>
      <p:sp>
        <p:nvSpPr>
          <p:cNvPr id="18125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7216480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hdr" sz="quarter"/>
          </p:nvPr>
        </p:nvSpPr>
        <p:spPr>
          <a:noFill/>
        </p:spPr>
        <p:txBody>
          <a:bodyPr/>
          <a:lstStyle/>
          <a:p>
            <a:r>
              <a:rPr lang="es-ES" smtClean="0"/>
              <a:t>El Nivel de Transporte en Internet</a:t>
            </a:r>
          </a:p>
        </p:txBody>
      </p:sp>
      <p:sp>
        <p:nvSpPr>
          <p:cNvPr id="180227" name="Rectangle 6"/>
          <p:cNvSpPr>
            <a:spLocks noGrp="1" noChangeArrowheads="1"/>
          </p:cNvSpPr>
          <p:nvPr>
            <p:ph type="ftr" sz="quarter" idx="4"/>
          </p:nvPr>
        </p:nvSpPr>
        <p:spPr>
          <a:noFill/>
        </p:spPr>
        <p:txBody>
          <a:bodyPr/>
          <a:lstStyle/>
          <a:p>
            <a:r>
              <a:rPr lang="es-ES" smtClean="0"/>
              <a:t>Redes</a:t>
            </a:r>
          </a:p>
        </p:txBody>
      </p:sp>
      <p:sp>
        <p:nvSpPr>
          <p:cNvPr id="180228" name="Rectangle 7"/>
          <p:cNvSpPr>
            <a:spLocks noGrp="1" noChangeArrowheads="1"/>
          </p:cNvSpPr>
          <p:nvPr>
            <p:ph type="sldNum" sz="quarter" idx="5"/>
          </p:nvPr>
        </p:nvSpPr>
        <p:spPr>
          <a:noFill/>
        </p:spPr>
        <p:txBody>
          <a:bodyPr/>
          <a:lstStyle/>
          <a:p>
            <a:r>
              <a:rPr lang="es-ES" smtClean="0"/>
              <a:t>5-</a:t>
            </a:r>
            <a:fld id="{8ABE63F3-9D8C-4F5D-B89A-FA6A46BCEFEC}" type="slidenum">
              <a:rPr lang="es-ES" smtClean="0"/>
              <a:pPr/>
              <a:t>55</a:t>
            </a:fld>
            <a:endParaRPr lang="es-ES" smtClean="0"/>
          </a:p>
        </p:txBody>
      </p:sp>
      <p:sp>
        <p:nvSpPr>
          <p:cNvPr id="180229" name="Rectangle 2"/>
          <p:cNvSpPr>
            <a:spLocks noGrp="1" noRot="1" noChangeAspect="1" noChangeArrowheads="1" noTextEdit="1"/>
          </p:cNvSpPr>
          <p:nvPr>
            <p:ph type="sldImg"/>
          </p:nvPr>
        </p:nvSpPr>
        <p:spPr>
          <a:xfrm>
            <a:off x="566738" y="490538"/>
            <a:ext cx="5661025" cy="4244975"/>
          </a:xfrm>
          <a:ln/>
        </p:spPr>
      </p:sp>
      <p:sp>
        <p:nvSpPr>
          <p:cNvPr id="18023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9764025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hdr" sz="quarter"/>
          </p:nvPr>
        </p:nvSpPr>
        <p:spPr>
          <a:noFill/>
        </p:spPr>
        <p:txBody>
          <a:bodyPr/>
          <a:lstStyle/>
          <a:p>
            <a:r>
              <a:rPr lang="es-ES" smtClean="0"/>
              <a:t>El Nivel de Transporte en Internet</a:t>
            </a:r>
          </a:p>
        </p:txBody>
      </p:sp>
      <p:sp>
        <p:nvSpPr>
          <p:cNvPr id="179203" name="Rectangle 6"/>
          <p:cNvSpPr>
            <a:spLocks noGrp="1" noChangeArrowheads="1"/>
          </p:cNvSpPr>
          <p:nvPr>
            <p:ph type="ftr" sz="quarter" idx="4"/>
          </p:nvPr>
        </p:nvSpPr>
        <p:spPr>
          <a:noFill/>
        </p:spPr>
        <p:txBody>
          <a:bodyPr/>
          <a:lstStyle/>
          <a:p>
            <a:r>
              <a:rPr lang="es-ES" smtClean="0"/>
              <a:t>Redes</a:t>
            </a:r>
          </a:p>
        </p:txBody>
      </p:sp>
      <p:sp>
        <p:nvSpPr>
          <p:cNvPr id="179204" name="Rectangle 7"/>
          <p:cNvSpPr>
            <a:spLocks noGrp="1" noChangeArrowheads="1"/>
          </p:cNvSpPr>
          <p:nvPr>
            <p:ph type="sldNum" sz="quarter" idx="5"/>
          </p:nvPr>
        </p:nvSpPr>
        <p:spPr>
          <a:noFill/>
        </p:spPr>
        <p:txBody>
          <a:bodyPr/>
          <a:lstStyle/>
          <a:p>
            <a:r>
              <a:rPr lang="es-ES" smtClean="0"/>
              <a:t>5-</a:t>
            </a:r>
            <a:fld id="{EE21EF37-8BBA-4DEF-9AA1-61B22E15E58C}" type="slidenum">
              <a:rPr lang="es-ES" smtClean="0"/>
              <a:pPr/>
              <a:t>56</a:t>
            </a:fld>
            <a:endParaRPr lang="es-ES" smtClean="0"/>
          </a:p>
        </p:txBody>
      </p:sp>
      <p:sp>
        <p:nvSpPr>
          <p:cNvPr id="179205" name="Rectangle 2"/>
          <p:cNvSpPr>
            <a:spLocks noGrp="1" noRot="1" noChangeAspect="1" noChangeArrowheads="1" noTextEdit="1"/>
          </p:cNvSpPr>
          <p:nvPr>
            <p:ph type="sldImg"/>
          </p:nvPr>
        </p:nvSpPr>
        <p:spPr>
          <a:xfrm>
            <a:off x="566738" y="490538"/>
            <a:ext cx="5661025" cy="4244975"/>
          </a:xfrm>
          <a:ln/>
        </p:spPr>
      </p:sp>
      <p:sp>
        <p:nvSpPr>
          <p:cNvPr id="17920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7951196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hdr" sz="quarter"/>
          </p:nvPr>
        </p:nvSpPr>
        <p:spPr>
          <a:noFill/>
        </p:spPr>
        <p:txBody>
          <a:bodyPr/>
          <a:lstStyle/>
          <a:p>
            <a:r>
              <a:rPr lang="es-ES" smtClean="0"/>
              <a:t>El Nivel de Transporte en Internet</a:t>
            </a:r>
          </a:p>
        </p:txBody>
      </p:sp>
      <p:sp>
        <p:nvSpPr>
          <p:cNvPr id="182275" name="Rectangle 6"/>
          <p:cNvSpPr>
            <a:spLocks noGrp="1" noChangeArrowheads="1"/>
          </p:cNvSpPr>
          <p:nvPr>
            <p:ph type="ftr" sz="quarter" idx="4"/>
          </p:nvPr>
        </p:nvSpPr>
        <p:spPr>
          <a:noFill/>
        </p:spPr>
        <p:txBody>
          <a:bodyPr/>
          <a:lstStyle/>
          <a:p>
            <a:r>
              <a:rPr lang="es-ES" smtClean="0"/>
              <a:t>Redes</a:t>
            </a:r>
          </a:p>
        </p:txBody>
      </p:sp>
      <p:sp>
        <p:nvSpPr>
          <p:cNvPr id="182276" name="Rectangle 7"/>
          <p:cNvSpPr>
            <a:spLocks noGrp="1" noChangeArrowheads="1"/>
          </p:cNvSpPr>
          <p:nvPr>
            <p:ph type="sldNum" sz="quarter" idx="5"/>
          </p:nvPr>
        </p:nvSpPr>
        <p:spPr>
          <a:noFill/>
        </p:spPr>
        <p:txBody>
          <a:bodyPr/>
          <a:lstStyle/>
          <a:p>
            <a:r>
              <a:rPr lang="es-ES" smtClean="0"/>
              <a:t>5-</a:t>
            </a:r>
            <a:fld id="{96C3638D-3F21-46D2-A9FA-6A7A915644C2}" type="slidenum">
              <a:rPr lang="es-ES" smtClean="0"/>
              <a:pPr/>
              <a:t>57</a:t>
            </a:fld>
            <a:endParaRPr lang="es-ES" smtClean="0"/>
          </a:p>
        </p:txBody>
      </p:sp>
      <p:sp>
        <p:nvSpPr>
          <p:cNvPr id="182277" name="Rectangle 2"/>
          <p:cNvSpPr>
            <a:spLocks noGrp="1" noRot="1" noChangeAspect="1" noChangeArrowheads="1" noTextEdit="1"/>
          </p:cNvSpPr>
          <p:nvPr>
            <p:ph type="sldImg"/>
          </p:nvPr>
        </p:nvSpPr>
        <p:spPr>
          <a:xfrm>
            <a:off x="920750" y="742950"/>
            <a:ext cx="4953000" cy="3714750"/>
          </a:xfrm>
          <a:ln/>
        </p:spPr>
      </p:sp>
      <p:sp>
        <p:nvSpPr>
          <p:cNvPr id="182278" name="Rectangle 3"/>
          <p:cNvSpPr>
            <a:spLocks noGrp="1" noChangeArrowheads="1"/>
          </p:cNvSpPr>
          <p:nvPr>
            <p:ph type="body" idx="1"/>
          </p:nvPr>
        </p:nvSpPr>
        <p:spPr>
          <a:xfrm>
            <a:off x="904980" y="4704082"/>
            <a:ext cx="4984542" cy="4458334"/>
          </a:xfrm>
          <a:noFill/>
          <a:ln/>
        </p:spPr>
        <p:txBody>
          <a:bodyPr/>
          <a:lstStyle/>
          <a:p>
            <a:pPr eaLnBrk="1" hangingPunct="1"/>
            <a:endParaRPr lang="es-ES" smtClean="0"/>
          </a:p>
        </p:txBody>
      </p:sp>
    </p:spTree>
    <p:extLst>
      <p:ext uri="{BB962C8B-B14F-4D97-AF65-F5344CB8AC3E}">
        <p14:creationId xmlns:p14="http://schemas.microsoft.com/office/powerpoint/2010/main" val="41090637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a:noFill/>
        </p:spPr>
        <p:txBody>
          <a:bodyPr/>
          <a:lstStyle/>
          <a:p>
            <a:r>
              <a:rPr lang="es-ES" smtClean="0"/>
              <a:t>El Nivel de Transporte en Internet</a:t>
            </a:r>
          </a:p>
        </p:txBody>
      </p:sp>
      <p:sp>
        <p:nvSpPr>
          <p:cNvPr id="169987" name="Rectangle 6"/>
          <p:cNvSpPr>
            <a:spLocks noGrp="1" noChangeArrowheads="1"/>
          </p:cNvSpPr>
          <p:nvPr>
            <p:ph type="ftr" sz="quarter" idx="4"/>
          </p:nvPr>
        </p:nvSpPr>
        <p:spPr>
          <a:noFill/>
        </p:spPr>
        <p:txBody>
          <a:bodyPr/>
          <a:lstStyle/>
          <a:p>
            <a:r>
              <a:rPr lang="es-ES" smtClean="0"/>
              <a:t>Redes</a:t>
            </a:r>
          </a:p>
        </p:txBody>
      </p:sp>
      <p:sp>
        <p:nvSpPr>
          <p:cNvPr id="169988" name="Rectangle 7"/>
          <p:cNvSpPr>
            <a:spLocks noGrp="1" noChangeArrowheads="1"/>
          </p:cNvSpPr>
          <p:nvPr>
            <p:ph type="sldNum" sz="quarter" idx="5"/>
          </p:nvPr>
        </p:nvSpPr>
        <p:spPr>
          <a:noFill/>
        </p:spPr>
        <p:txBody>
          <a:bodyPr/>
          <a:lstStyle/>
          <a:p>
            <a:r>
              <a:rPr lang="es-ES" smtClean="0"/>
              <a:t>5-</a:t>
            </a:r>
            <a:fld id="{24B3D8AE-E705-41E5-9A64-71FDA25CE31B}" type="slidenum">
              <a:rPr lang="es-ES" smtClean="0"/>
              <a:pPr/>
              <a:t>58</a:t>
            </a:fld>
            <a:endParaRPr lang="es-ES" smtClean="0"/>
          </a:p>
        </p:txBody>
      </p:sp>
      <p:sp>
        <p:nvSpPr>
          <p:cNvPr id="169989" name="Rectangle 2"/>
          <p:cNvSpPr>
            <a:spLocks noGrp="1" noRot="1" noChangeAspect="1" noChangeArrowheads="1" noTextEdit="1"/>
          </p:cNvSpPr>
          <p:nvPr>
            <p:ph type="sldImg"/>
          </p:nvPr>
        </p:nvSpPr>
        <p:spPr>
          <a:xfrm>
            <a:off x="566738" y="490538"/>
            <a:ext cx="5661025" cy="4244975"/>
          </a:xfrm>
          <a:ln/>
        </p:spPr>
      </p:sp>
      <p:sp>
        <p:nvSpPr>
          <p:cNvPr id="16999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5589593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hdr" sz="quarter"/>
          </p:nvPr>
        </p:nvSpPr>
        <p:spPr>
          <a:noFill/>
        </p:spPr>
        <p:txBody>
          <a:bodyPr/>
          <a:lstStyle/>
          <a:p>
            <a:r>
              <a:rPr lang="es-ES" smtClean="0"/>
              <a:t>El Nivel de Transporte en Internet</a:t>
            </a:r>
          </a:p>
        </p:txBody>
      </p:sp>
      <p:sp>
        <p:nvSpPr>
          <p:cNvPr id="181251" name="Rectangle 6"/>
          <p:cNvSpPr>
            <a:spLocks noGrp="1" noChangeArrowheads="1"/>
          </p:cNvSpPr>
          <p:nvPr>
            <p:ph type="ftr" sz="quarter" idx="4"/>
          </p:nvPr>
        </p:nvSpPr>
        <p:spPr>
          <a:noFill/>
        </p:spPr>
        <p:txBody>
          <a:bodyPr/>
          <a:lstStyle/>
          <a:p>
            <a:r>
              <a:rPr lang="es-ES" smtClean="0"/>
              <a:t>Redes</a:t>
            </a:r>
          </a:p>
        </p:txBody>
      </p:sp>
      <p:sp>
        <p:nvSpPr>
          <p:cNvPr id="181252" name="Rectangle 7"/>
          <p:cNvSpPr>
            <a:spLocks noGrp="1" noChangeArrowheads="1"/>
          </p:cNvSpPr>
          <p:nvPr>
            <p:ph type="sldNum" sz="quarter" idx="5"/>
          </p:nvPr>
        </p:nvSpPr>
        <p:spPr>
          <a:noFill/>
        </p:spPr>
        <p:txBody>
          <a:bodyPr/>
          <a:lstStyle/>
          <a:p>
            <a:r>
              <a:rPr lang="es-ES" smtClean="0"/>
              <a:t>5-</a:t>
            </a:r>
            <a:fld id="{2FA9FC20-1EC4-415B-91D7-40A277B97368}" type="slidenum">
              <a:rPr lang="es-ES" smtClean="0"/>
              <a:pPr/>
              <a:t>59</a:t>
            </a:fld>
            <a:endParaRPr lang="es-ES" smtClean="0"/>
          </a:p>
        </p:txBody>
      </p:sp>
      <p:sp>
        <p:nvSpPr>
          <p:cNvPr id="181253" name="Rectangle 2"/>
          <p:cNvSpPr>
            <a:spLocks noGrp="1" noRot="1" noChangeAspect="1" noChangeArrowheads="1" noTextEdit="1"/>
          </p:cNvSpPr>
          <p:nvPr>
            <p:ph type="sldImg"/>
          </p:nvPr>
        </p:nvSpPr>
        <p:spPr>
          <a:xfrm>
            <a:off x="566738" y="490538"/>
            <a:ext cx="5661025" cy="4244975"/>
          </a:xfrm>
          <a:ln/>
        </p:spPr>
      </p:sp>
      <p:sp>
        <p:nvSpPr>
          <p:cNvPr id="18125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284507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a:noFill/>
        </p:spPr>
        <p:txBody>
          <a:bodyPr/>
          <a:lstStyle/>
          <a:p>
            <a:r>
              <a:rPr lang="es-ES" smtClean="0"/>
              <a:t>El Nivel de Transporte en Internet</a:t>
            </a:r>
          </a:p>
        </p:txBody>
      </p:sp>
      <p:sp>
        <p:nvSpPr>
          <p:cNvPr id="137219" name="Rectangle 6"/>
          <p:cNvSpPr>
            <a:spLocks noGrp="1" noChangeArrowheads="1"/>
          </p:cNvSpPr>
          <p:nvPr>
            <p:ph type="ftr" sz="quarter" idx="4"/>
          </p:nvPr>
        </p:nvSpPr>
        <p:spPr>
          <a:noFill/>
        </p:spPr>
        <p:txBody>
          <a:bodyPr/>
          <a:lstStyle/>
          <a:p>
            <a:r>
              <a:rPr lang="es-ES" smtClean="0"/>
              <a:t>Redes</a:t>
            </a:r>
          </a:p>
        </p:txBody>
      </p:sp>
      <p:sp>
        <p:nvSpPr>
          <p:cNvPr id="137220" name="Rectangle 7"/>
          <p:cNvSpPr>
            <a:spLocks noGrp="1" noChangeArrowheads="1"/>
          </p:cNvSpPr>
          <p:nvPr>
            <p:ph type="sldNum" sz="quarter" idx="5"/>
          </p:nvPr>
        </p:nvSpPr>
        <p:spPr>
          <a:noFill/>
        </p:spPr>
        <p:txBody>
          <a:bodyPr/>
          <a:lstStyle/>
          <a:p>
            <a:r>
              <a:rPr lang="es-ES" smtClean="0"/>
              <a:t>5-</a:t>
            </a:r>
            <a:fld id="{7F6DBA4D-09F5-422A-8500-0A160D474586}" type="slidenum">
              <a:rPr lang="es-ES" smtClean="0"/>
              <a:pPr/>
              <a:t>6</a:t>
            </a:fld>
            <a:endParaRPr lang="es-ES" smtClean="0"/>
          </a:p>
        </p:txBody>
      </p:sp>
      <p:sp>
        <p:nvSpPr>
          <p:cNvPr id="137221" name="Rectangle 2"/>
          <p:cNvSpPr>
            <a:spLocks noGrp="1" noRot="1" noChangeAspect="1" noChangeArrowheads="1" noTextEdit="1"/>
          </p:cNvSpPr>
          <p:nvPr>
            <p:ph type="sldImg"/>
          </p:nvPr>
        </p:nvSpPr>
        <p:spPr>
          <a:xfrm>
            <a:off x="566738" y="490538"/>
            <a:ext cx="5661025" cy="4244975"/>
          </a:xfrm>
          <a:ln/>
        </p:spPr>
      </p:sp>
      <p:sp>
        <p:nvSpPr>
          <p:cNvPr id="13722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4734326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hdr" sz="quarter"/>
          </p:nvPr>
        </p:nvSpPr>
        <p:spPr>
          <a:noFill/>
        </p:spPr>
        <p:txBody>
          <a:bodyPr/>
          <a:lstStyle/>
          <a:p>
            <a:r>
              <a:rPr lang="es-ES" smtClean="0"/>
              <a:t>El Nivel de Transporte en Internet</a:t>
            </a:r>
          </a:p>
        </p:txBody>
      </p:sp>
      <p:sp>
        <p:nvSpPr>
          <p:cNvPr id="177155" name="Rectangle 6"/>
          <p:cNvSpPr>
            <a:spLocks noGrp="1" noChangeArrowheads="1"/>
          </p:cNvSpPr>
          <p:nvPr>
            <p:ph type="ftr" sz="quarter" idx="4"/>
          </p:nvPr>
        </p:nvSpPr>
        <p:spPr>
          <a:noFill/>
        </p:spPr>
        <p:txBody>
          <a:bodyPr/>
          <a:lstStyle/>
          <a:p>
            <a:r>
              <a:rPr lang="es-ES" smtClean="0"/>
              <a:t>Redes</a:t>
            </a:r>
          </a:p>
        </p:txBody>
      </p:sp>
      <p:sp>
        <p:nvSpPr>
          <p:cNvPr id="177156" name="Rectangle 7"/>
          <p:cNvSpPr>
            <a:spLocks noGrp="1" noChangeArrowheads="1"/>
          </p:cNvSpPr>
          <p:nvPr>
            <p:ph type="sldNum" sz="quarter" idx="5"/>
          </p:nvPr>
        </p:nvSpPr>
        <p:spPr>
          <a:noFill/>
        </p:spPr>
        <p:txBody>
          <a:bodyPr/>
          <a:lstStyle/>
          <a:p>
            <a:r>
              <a:rPr lang="es-ES" smtClean="0"/>
              <a:t>5-</a:t>
            </a:r>
            <a:fld id="{A64D9A8B-EDDC-4A6E-B345-C723504F568A}" type="slidenum">
              <a:rPr lang="es-ES" smtClean="0"/>
              <a:pPr/>
              <a:t>60</a:t>
            </a:fld>
            <a:endParaRPr lang="es-ES" smtClean="0"/>
          </a:p>
        </p:txBody>
      </p:sp>
      <p:sp>
        <p:nvSpPr>
          <p:cNvPr id="177157" name="Rectangle 2"/>
          <p:cNvSpPr>
            <a:spLocks noGrp="1" noRot="1" noChangeAspect="1" noChangeArrowheads="1" noTextEdit="1"/>
          </p:cNvSpPr>
          <p:nvPr>
            <p:ph type="sldImg"/>
          </p:nvPr>
        </p:nvSpPr>
        <p:spPr>
          <a:xfrm>
            <a:off x="566738" y="490538"/>
            <a:ext cx="5661025" cy="4244975"/>
          </a:xfrm>
          <a:ln/>
        </p:spPr>
      </p:sp>
      <p:sp>
        <p:nvSpPr>
          <p:cNvPr id="17715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40619769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hdr" sz="quarter"/>
          </p:nvPr>
        </p:nvSpPr>
        <p:spPr>
          <a:noFill/>
        </p:spPr>
        <p:txBody>
          <a:bodyPr/>
          <a:lstStyle/>
          <a:p>
            <a:r>
              <a:rPr lang="es-ES" smtClean="0"/>
              <a:t>El Nivel de Transporte en Internet</a:t>
            </a:r>
          </a:p>
        </p:txBody>
      </p:sp>
      <p:sp>
        <p:nvSpPr>
          <p:cNvPr id="178179" name="Rectangle 6"/>
          <p:cNvSpPr>
            <a:spLocks noGrp="1" noChangeArrowheads="1"/>
          </p:cNvSpPr>
          <p:nvPr>
            <p:ph type="ftr" sz="quarter" idx="4"/>
          </p:nvPr>
        </p:nvSpPr>
        <p:spPr>
          <a:noFill/>
        </p:spPr>
        <p:txBody>
          <a:bodyPr/>
          <a:lstStyle/>
          <a:p>
            <a:r>
              <a:rPr lang="es-ES" smtClean="0"/>
              <a:t>Redes</a:t>
            </a:r>
          </a:p>
        </p:txBody>
      </p:sp>
      <p:sp>
        <p:nvSpPr>
          <p:cNvPr id="178180" name="Rectangle 7"/>
          <p:cNvSpPr>
            <a:spLocks noGrp="1" noChangeArrowheads="1"/>
          </p:cNvSpPr>
          <p:nvPr>
            <p:ph type="sldNum" sz="quarter" idx="5"/>
          </p:nvPr>
        </p:nvSpPr>
        <p:spPr>
          <a:noFill/>
        </p:spPr>
        <p:txBody>
          <a:bodyPr/>
          <a:lstStyle/>
          <a:p>
            <a:r>
              <a:rPr lang="es-ES" smtClean="0"/>
              <a:t>5-</a:t>
            </a:r>
            <a:fld id="{A8E2AA38-5770-4E5C-83F0-C05820BD5834}" type="slidenum">
              <a:rPr lang="es-ES" smtClean="0"/>
              <a:pPr/>
              <a:t>61</a:t>
            </a:fld>
            <a:endParaRPr lang="es-ES" smtClean="0"/>
          </a:p>
        </p:txBody>
      </p:sp>
      <p:sp>
        <p:nvSpPr>
          <p:cNvPr id="178181" name="Rectangle 2"/>
          <p:cNvSpPr>
            <a:spLocks noGrp="1" noRot="1" noChangeAspect="1" noChangeArrowheads="1" noTextEdit="1"/>
          </p:cNvSpPr>
          <p:nvPr>
            <p:ph type="sldImg"/>
          </p:nvPr>
        </p:nvSpPr>
        <p:spPr>
          <a:xfrm>
            <a:off x="566738" y="490538"/>
            <a:ext cx="5661025" cy="4244975"/>
          </a:xfrm>
          <a:ln/>
        </p:spPr>
      </p:sp>
      <p:sp>
        <p:nvSpPr>
          <p:cNvPr id="17818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0470768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hdr" sz="quarter"/>
          </p:nvPr>
        </p:nvSpPr>
        <p:spPr>
          <a:noFill/>
        </p:spPr>
        <p:txBody>
          <a:bodyPr/>
          <a:lstStyle/>
          <a:p>
            <a:r>
              <a:rPr lang="es-ES" smtClean="0"/>
              <a:t>El Nivel de Transporte en Internet</a:t>
            </a:r>
          </a:p>
        </p:txBody>
      </p:sp>
      <p:sp>
        <p:nvSpPr>
          <p:cNvPr id="184323" name="Rectangle 6"/>
          <p:cNvSpPr>
            <a:spLocks noGrp="1" noChangeArrowheads="1"/>
          </p:cNvSpPr>
          <p:nvPr>
            <p:ph type="ftr" sz="quarter" idx="4"/>
          </p:nvPr>
        </p:nvSpPr>
        <p:spPr>
          <a:noFill/>
        </p:spPr>
        <p:txBody>
          <a:bodyPr/>
          <a:lstStyle/>
          <a:p>
            <a:r>
              <a:rPr lang="es-ES" smtClean="0"/>
              <a:t>Redes</a:t>
            </a:r>
          </a:p>
        </p:txBody>
      </p:sp>
      <p:sp>
        <p:nvSpPr>
          <p:cNvPr id="184324" name="Rectangle 7"/>
          <p:cNvSpPr>
            <a:spLocks noGrp="1" noChangeArrowheads="1"/>
          </p:cNvSpPr>
          <p:nvPr>
            <p:ph type="sldNum" sz="quarter" idx="5"/>
          </p:nvPr>
        </p:nvSpPr>
        <p:spPr>
          <a:noFill/>
        </p:spPr>
        <p:txBody>
          <a:bodyPr/>
          <a:lstStyle/>
          <a:p>
            <a:r>
              <a:rPr lang="es-ES" smtClean="0"/>
              <a:t>5-</a:t>
            </a:r>
            <a:fld id="{3BC1ADC4-49A2-41BF-ABB8-CBF332889E90}" type="slidenum">
              <a:rPr lang="es-ES" smtClean="0"/>
              <a:pPr/>
              <a:t>62</a:t>
            </a:fld>
            <a:endParaRPr lang="es-ES" smtClean="0"/>
          </a:p>
        </p:txBody>
      </p:sp>
      <p:sp>
        <p:nvSpPr>
          <p:cNvPr id="184325" name="Rectangle 2"/>
          <p:cNvSpPr>
            <a:spLocks noGrp="1" noRot="1" noChangeAspect="1" noChangeArrowheads="1" noTextEdit="1"/>
          </p:cNvSpPr>
          <p:nvPr>
            <p:ph type="sldImg"/>
          </p:nvPr>
        </p:nvSpPr>
        <p:spPr>
          <a:xfrm>
            <a:off x="566738" y="490538"/>
            <a:ext cx="5661025" cy="4244975"/>
          </a:xfrm>
          <a:ln/>
        </p:spPr>
      </p:sp>
      <p:sp>
        <p:nvSpPr>
          <p:cNvPr id="18432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1855898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a:noFill/>
        </p:spPr>
        <p:txBody>
          <a:bodyPr/>
          <a:lstStyle/>
          <a:p>
            <a:r>
              <a:rPr lang="es-ES" smtClean="0"/>
              <a:t>El Nivel de Transporte en Internet</a:t>
            </a:r>
          </a:p>
        </p:txBody>
      </p:sp>
      <p:sp>
        <p:nvSpPr>
          <p:cNvPr id="169987" name="Rectangle 6"/>
          <p:cNvSpPr>
            <a:spLocks noGrp="1" noChangeArrowheads="1"/>
          </p:cNvSpPr>
          <p:nvPr>
            <p:ph type="ftr" sz="quarter" idx="4"/>
          </p:nvPr>
        </p:nvSpPr>
        <p:spPr>
          <a:noFill/>
        </p:spPr>
        <p:txBody>
          <a:bodyPr/>
          <a:lstStyle/>
          <a:p>
            <a:r>
              <a:rPr lang="es-ES" smtClean="0"/>
              <a:t>Redes</a:t>
            </a:r>
          </a:p>
        </p:txBody>
      </p:sp>
      <p:sp>
        <p:nvSpPr>
          <p:cNvPr id="169988" name="Rectangle 7"/>
          <p:cNvSpPr>
            <a:spLocks noGrp="1" noChangeArrowheads="1"/>
          </p:cNvSpPr>
          <p:nvPr>
            <p:ph type="sldNum" sz="quarter" idx="5"/>
          </p:nvPr>
        </p:nvSpPr>
        <p:spPr>
          <a:noFill/>
        </p:spPr>
        <p:txBody>
          <a:bodyPr/>
          <a:lstStyle/>
          <a:p>
            <a:r>
              <a:rPr lang="es-ES" smtClean="0"/>
              <a:t>5-</a:t>
            </a:r>
            <a:fld id="{24B3D8AE-E705-41E5-9A64-71FDA25CE31B}" type="slidenum">
              <a:rPr lang="es-ES" smtClean="0"/>
              <a:pPr/>
              <a:t>63</a:t>
            </a:fld>
            <a:endParaRPr lang="es-ES" smtClean="0"/>
          </a:p>
        </p:txBody>
      </p:sp>
      <p:sp>
        <p:nvSpPr>
          <p:cNvPr id="169989" name="Rectangle 2"/>
          <p:cNvSpPr>
            <a:spLocks noGrp="1" noRot="1" noChangeAspect="1" noChangeArrowheads="1" noTextEdit="1"/>
          </p:cNvSpPr>
          <p:nvPr>
            <p:ph type="sldImg"/>
          </p:nvPr>
        </p:nvSpPr>
        <p:spPr>
          <a:xfrm>
            <a:off x="566738" y="490538"/>
            <a:ext cx="5661025" cy="4244975"/>
          </a:xfrm>
          <a:ln/>
        </p:spPr>
      </p:sp>
      <p:sp>
        <p:nvSpPr>
          <p:cNvPr id="16999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6219073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a:noFill/>
        </p:spPr>
        <p:txBody>
          <a:bodyPr/>
          <a:lstStyle/>
          <a:p>
            <a:r>
              <a:rPr lang="es-ES" smtClean="0"/>
              <a:t>El Nivel de Transporte en Internet</a:t>
            </a:r>
          </a:p>
        </p:txBody>
      </p:sp>
      <p:sp>
        <p:nvSpPr>
          <p:cNvPr id="176131" name="Rectangle 6"/>
          <p:cNvSpPr>
            <a:spLocks noGrp="1" noChangeArrowheads="1"/>
          </p:cNvSpPr>
          <p:nvPr>
            <p:ph type="ftr" sz="quarter" idx="4"/>
          </p:nvPr>
        </p:nvSpPr>
        <p:spPr>
          <a:noFill/>
        </p:spPr>
        <p:txBody>
          <a:bodyPr/>
          <a:lstStyle/>
          <a:p>
            <a:r>
              <a:rPr lang="es-ES" smtClean="0"/>
              <a:t>Redes</a:t>
            </a:r>
          </a:p>
        </p:txBody>
      </p:sp>
      <p:sp>
        <p:nvSpPr>
          <p:cNvPr id="176132" name="Rectangle 7"/>
          <p:cNvSpPr>
            <a:spLocks noGrp="1" noChangeArrowheads="1"/>
          </p:cNvSpPr>
          <p:nvPr>
            <p:ph type="sldNum" sz="quarter" idx="5"/>
          </p:nvPr>
        </p:nvSpPr>
        <p:spPr>
          <a:noFill/>
        </p:spPr>
        <p:txBody>
          <a:bodyPr/>
          <a:lstStyle/>
          <a:p>
            <a:r>
              <a:rPr lang="es-ES" smtClean="0"/>
              <a:t>5-</a:t>
            </a:r>
            <a:fld id="{B50D4D22-F571-4703-BC94-78FA4037CD3F}" type="slidenum">
              <a:rPr lang="es-ES" smtClean="0"/>
              <a:pPr/>
              <a:t>64</a:t>
            </a:fld>
            <a:endParaRPr lang="es-ES" smtClean="0"/>
          </a:p>
        </p:txBody>
      </p:sp>
      <p:sp>
        <p:nvSpPr>
          <p:cNvPr id="176133" name="Rectangle 2"/>
          <p:cNvSpPr>
            <a:spLocks noGrp="1" noRot="1" noChangeAspect="1" noChangeArrowheads="1" noTextEdit="1"/>
          </p:cNvSpPr>
          <p:nvPr>
            <p:ph type="sldImg"/>
          </p:nvPr>
        </p:nvSpPr>
        <p:spPr>
          <a:xfrm>
            <a:off x="566738" y="490538"/>
            <a:ext cx="5661025" cy="4244975"/>
          </a:xfrm>
          <a:ln/>
        </p:spPr>
      </p:sp>
      <p:sp>
        <p:nvSpPr>
          <p:cNvPr id="17613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8100102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hdr" sz="quarter"/>
          </p:nvPr>
        </p:nvSpPr>
        <p:spPr>
          <a:noFill/>
        </p:spPr>
        <p:txBody>
          <a:bodyPr/>
          <a:lstStyle/>
          <a:p>
            <a:r>
              <a:rPr lang="es-ES" smtClean="0"/>
              <a:t>El Nivel de Transporte en Internet</a:t>
            </a:r>
          </a:p>
        </p:txBody>
      </p:sp>
      <p:sp>
        <p:nvSpPr>
          <p:cNvPr id="183299" name="Rectangle 6"/>
          <p:cNvSpPr>
            <a:spLocks noGrp="1" noChangeArrowheads="1"/>
          </p:cNvSpPr>
          <p:nvPr>
            <p:ph type="ftr" sz="quarter" idx="4"/>
          </p:nvPr>
        </p:nvSpPr>
        <p:spPr>
          <a:noFill/>
        </p:spPr>
        <p:txBody>
          <a:bodyPr/>
          <a:lstStyle/>
          <a:p>
            <a:r>
              <a:rPr lang="es-ES" smtClean="0"/>
              <a:t>Redes</a:t>
            </a:r>
          </a:p>
        </p:txBody>
      </p:sp>
      <p:sp>
        <p:nvSpPr>
          <p:cNvPr id="183300" name="Rectangle 7"/>
          <p:cNvSpPr>
            <a:spLocks noGrp="1" noChangeArrowheads="1"/>
          </p:cNvSpPr>
          <p:nvPr>
            <p:ph type="sldNum" sz="quarter" idx="5"/>
          </p:nvPr>
        </p:nvSpPr>
        <p:spPr>
          <a:noFill/>
        </p:spPr>
        <p:txBody>
          <a:bodyPr/>
          <a:lstStyle/>
          <a:p>
            <a:r>
              <a:rPr lang="es-ES" smtClean="0"/>
              <a:t>5-</a:t>
            </a:r>
            <a:fld id="{C0257048-4E92-4734-B767-60F3B4D76290}" type="slidenum">
              <a:rPr lang="es-ES" smtClean="0"/>
              <a:pPr/>
              <a:t>65</a:t>
            </a:fld>
            <a:endParaRPr lang="es-ES" smtClean="0"/>
          </a:p>
        </p:txBody>
      </p:sp>
      <p:sp>
        <p:nvSpPr>
          <p:cNvPr id="183301" name="Rectangle 2"/>
          <p:cNvSpPr>
            <a:spLocks noGrp="1" noRot="1" noChangeAspect="1" noChangeArrowheads="1" noTextEdit="1"/>
          </p:cNvSpPr>
          <p:nvPr>
            <p:ph type="sldImg"/>
          </p:nvPr>
        </p:nvSpPr>
        <p:spPr>
          <a:xfrm>
            <a:off x="566738" y="490538"/>
            <a:ext cx="5661025" cy="4244975"/>
          </a:xfrm>
          <a:ln/>
        </p:spPr>
      </p:sp>
      <p:sp>
        <p:nvSpPr>
          <p:cNvPr id="18330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7905078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hdr" sz="quarter"/>
          </p:nvPr>
        </p:nvSpPr>
        <p:spPr>
          <a:noFill/>
        </p:spPr>
        <p:txBody>
          <a:bodyPr/>
          <a:lstStyle/>
          <a:p>
            <a:r>
              <a:rPr lang="es-ES" smtClean="0"/>
              <a:t>El Nivel de Transporte en Internet</a:t>
            </a:r>
          </a:p>
        </p:txBody>
      </p:sp>
      <p:sp>
        <p:nvSpPr>
          <p:cNvPr id="186371" name="Rectangle 6"/>
          <p:cNvSpPr>
            <a:spLocks noGrp="1" noChangeArrowheads="1"/>
          </p:cNvSpPr>
          <p:nvPr>
            <p:ph type="ftr" sz="quarter" idx="4"/>
          </p:nvPr>
        </p:nvSpPr>
        <p:spPr>
          <a:noFill/>
        </p:spPr>
        <p:txBody>
          <a:bodyPr/>
          <a:lstStyle/>
          <a:p>
            <a:r>
              <a:rPr lang="es-ES" smtClean="0"/>
              <a:t>Redes</a:t>
            </a:r>
          </a:p>
        </p:txBody>
      </p:sp>
      <p:sp>
        <p:nvSpPr>
          <p:cNvPr id="186372" name="Rectangle 7"/>
          <p:cNvSpPr>
            <a:spLocks noGrp="1" noChangeArrowheads="1"/>
          </p:cNvSpPr>
          <p:nvPr>
            <p:ph type="sldNum" sz="quarter" idx="5"/>
          </p:nvPr>
        </p:nvSpPr>
        <p:spPr>
          <a:noFill/>
        </p:spPr>
        <p:txBody>
          <a:bodyPr/>
          <a:lstStyle/>
          <a:p>
            <a:r>
              <a:rPr lang="es-ES" smtClean="0"/>
              <a:t>5-</a:t>
            </a:r>
            <a:fld id="{0F461D44-D4BD-4565-BD74-730B0153B5ED}" type="slidenum">
              <a:rPr lang="es-ES" smtClean="0"/>
              <a:pPr/>
              <a:t>66</a:t>
            </a:fld>
            <a:endParaRPr lang="es-ES" smtClean="0"/>
          </a:p>
        </p:txBody>
      </p:sp>
      <p:sp>
        <p:nvSpPr>
          <p:cNvPr id="186373" name="Rectangle 2"/>
          <p:cNvSpPr>
            <a:spLocks noGrp="1" noRot="1" noChangeAspect="1" noChangeArrowheads="1" noTextEdit="1"/>
          </p:cNvSpPr>
          <p:nvPr>
            <p:ph type="sldImg"/>
          </p:nvPr>
        </p:nvSpPr>
        <p:spPr>
          <a:xfrm>
            <a:off x="566738" y="490538"/>
            <a:ext cx="5661025" cy="4244975"/>
          </a:xfrm>
          <a:ln/>
        </p:spPr>
      </p:sp>
      <p:sp>
        <p:nvSpPr>
          <p:cNvPr id="18637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68232058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hdr" sz="quarter"/>
          </p:nvPr>
        </p:nvSpPr>
        <p:spPr>
          <a:noFill/>
        </p:spPr>
        <p:txBody>
          <a:bodyPr/>
          <a:lstStyle/>
          <a:p>
            <a:r>
              <a:rPr lang="es-ES" smtClean="0"/>
              <a:t>El Nivel de Transporte en Internet</a:t>
            </a:r>
          </a:p>
        </p:txBody>
      </p:sp>
      <p:sp>
        <p:nvSpPr>
          <p:cNvPr id="187395" name="Rectangle 6"/>
          <p:cNvSpPr>
            <a:spLocks noGrp="1" noChangeArrowheads="1"/>
          </p:cNvSpPr>
          <p:nvPr>
            <p:ph type="ftr" sz="quarter" idx="4"/>
          </p:nvPr>
        </p:nvSpPr>
        <p:spPr>
          <a:noFill/>
        </p:spPr>
        <p:txBody>
          <a:bodyPr/>
          <a:lstStyle/>
          <a:p>
            <a:r>
              <a:rPr lang="es-ES" smtClean="0"/>
              <a:t>Redes</a:t>
            </a:r>
          </a:p>
        </p:txBody>
      </p:sp>
      <p:sp>
        <p:nvSpPr>
          <p:cNvPr id="187396" name="Rectangle 7"/>
          <p:cNvSpPr>
            <a:spLocks noGrp="1" noChangeArrowheads="1"/>
          </p:cNvSpPr>
          <p:nvPr>
            <p:ph type="sldNum" sz="quarter" idx="5"/>
          </p:nvPr>
        </p:nvSpPr>
        <p:spPr>
          <a:noFill/>
        </p:spPr>
        <p:txBody>
          <a:bodyPr/>
          <a:lstStyle/>
          <a:p>
            <a:r>
              <a:rPr lang="es-ES" smtClean="0"/>
              <a:t>5-</a:t>
            </a:r>
            <a:fld id="{130C5315-A400-427D-B990-DB5B22BDA33E}" type="slidenum">
              <a:rPr lang="es-ES" smtClean="0"/>
              <a:pPr/>
              <a:t>67</a:t>
            </a:fld>
            <a:endParaRPr lang="es-ES" smtClean="0"/>
          </a:p>
        </p:txBody>
      </p:sp>
      <p:sp>
        <p:nvSpPr>
          <p:cNvPr id="187397" name="Rectangle 2"/>
          <p:cNvSpPr>
            <a:spLocks noGrp="1" noRot="1" noChangeAspect="1" noChangeArrowheads="1" noTextEdit="1"/>
          </p:cNvSpPr>
          <p:nvPr>
            <p:ph type="sldImg"/>
          </p:nvPr>
        </p:nvSpPr>
        <p:spPr>
          <a:xfrm>
            <a:off x="566738" y="490538"/>
            <a:ext cx="5661025" cy="4244975"/>
          </a:xfrm>
          <a:ln/>
        </p:spPr>
      </p:sp>
      <p:sp>
        <p:nvSpPr>
          <p:cNvPr id="18739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8547619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hdr" sz="quarter"/>
          </p:nvPr>
        </p:nvSpPr>
        <p:spPr>
          <a:noFill/>
        </p:spPr>
        <p:txBody>
          <a:bodyPr/>
          <a:lstStyle/>
          <a:p>
            <a:r>
              <a:rPr lang="es-ES" smtClean="0"/>
              <a:t>El Nivel de Transporte en Internet</a:t>
            </a:r>
          </a:p>
        </p:txBody>
      </p:sp>
      <p:sp>
        <p:nvSpPr>
          <p:cNvPr id="188419" name="Rectangle 6"/>
          <p:cNvSpPr>
            <a:spLocks noGrp="1" noChangeArrowheads="1"/>
          </p:cNvSpPr>
          <p:nvPr>
            <p:ph type="ftr" sz="quarter" idx="4"/>
          </p:nvPr>
        </p:nvSpPr>
        <p:spPr>
          <a:noFill/>
        </p:spPr>
        <p:txBody>
          <a:bodyPr/>
          <a:lstStyle/>
          <a:p>
            <a:r>
              <a:rPr lang="es-ES" smtClean="0"/>
              <a:t>Redes</a:t>
            </a:r>
          </a:p>
        </p:txBody>
      </p:sp>
      <p:sp>
        <p:nvSpPr>
          <p:cNvPr id="188420" name="Rectangle 7"/>
          <p:cNvSpPr>
            <a:spLocks noGrp="1" noChangeArrowheads="1"/>
          </p:cNvSpPr>
          <p:nvPr>
            <p:ph type="sldNum" sz="quarter" idx="5"/>
          </p:nvPr>
        </p:nvSpPr>
        <p:spPr>
          <a:noFill/>
        </p:spPr>
        <p:txBody>
          <a:bodyPr/>
          <a:lstStyle/>
          <a:p>
            <a:r>
              <a:rPr lang="es-ES" smtClean="0"/>
              <a:t>5-</a:t>
            </a:r>
            <a:fld id="{27BF182B-E2C8-48B8-A157-73617EFD8AED}" type="slidenum">
              <a:rPr lang="es-ES" smtClean="0"/>
              <a:pPr/>
              <a:t>68</a:t>
            </a:fld>
            <a:endParaRPr lang="es-ES" smtClean="0"/>
          </a:p>
        </p:txBody>
      </p:sp>
      <p:sp>
        <p:nvSpPr>
          <p:cNvPr id="188421" name="Rectangle 2"/>
          <p:cNvSpPr>
            <a:spLocks noGrp="1" noRot="1" noChangeAspect="1" noChangeArrowheads="1" noTextEdit="1"/>
          </p:cNvSpPr>
          <p:nvPr>
            <p:ph type="sldImg"/>
          </p:nvPr>
        </p:nvSpPr>
        <p:spPr>
          <a:xfrm>
            <a:off x="566738" y="490538"/>
            <a:ext cx="5661025" cy="4244975"/>
          </a:xfrm>
          <a:ln/>
        </p:spPr>
      </p:sp>
      <p:sp>
        <p:nvSpPr>
          <p:cNvPr id="18842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5223430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hdr" sz="quarter"/>
          </p:nvPr>
        </p:nvSpPr>
        <p:spPr>
          <a:noFill/>
        </p:spPr>
        <p:txBody>
          <a:bodyPr/>
          <a:lstStyle/>
          <a:p>
            <a:r>
              <a:rPr lang="es-ES" smtClean="0"/>
              <a:t>El Nivel de Transporte en Internet</a:t>
            </a:r>
          </a:p>
        </p:txBody>
      </p:sp>
      <p:sp>
        <p:nvSpPr>
          <p:cNvPr id="189443" name="Rectangle 6"/>
          <p:cNvSpPr>
            <a:spLocks noGrp="1" noChangeArrowheads="1"/>
          </p:cNvSpPr>
          <p:nvPr>
            <p:ph type="ftr" sz="quarter" idx="4"/>
          </p:nvPr>
        </p:nvSpPr>
        <p:spPr>
          <a:noFill/>
        </p:spPr>
        <p:txBody>
          <a:bodyPr/>
          <a:lstStyle/>
          <a:p>
            <a:r>
              <a:rPr lang="es-ES" smtClean="0"/>
              <a:t>Redes</a:t>
            </a:r>
          </a:p>
        </p:txBody>
      </p:sp>
      <p:sp>
        <p:nvSpPr>
          <p:cNvPr id="189444" name="Rectangle 7"/>
          <p:cNvSpPr>
            <a:spLocks noGrp="1" noChangeArrowheads="1"/>
          </p:cNvSpPr>
          <p:nvPr>
            <p:ph type="sldNum" sz="quarter" idx="5"/>
          </p:nvPr>
        </p:nvSpPr>
        <p:spPr>
          <a:noFill/>
        </p:spPr>
        <p:txBody>
          <a:bodyPr/>
          <a:lstStyle/>
          <a:p>
            <a:r>
              <a:rPr lang="es-ES" smtClean="0"/>
              <a:t>5-</a:t>
            </a:r>
            <a:fld id="{440E2955-688B-470C-87FE-7FFC37A9626B}" type="slidenum">
              <a:rPr lang="es-ES" smtClean="0"/>
              <a:pPr/>
              <a:t>69</a:t>
            </a:fld>
            <a:endParaRPr lang="es-ES" smtClean="0"/>
          </a:p>
        </p:txBody>
      </p:sp>
      <p:sp>
        <p:nvSpPr>
          <p:cNvPr id="189445" name="Rectangle 2"/>
          <p:cNvSpPr>
            <a:spLocks noGrp="1" noRot="1" noChangeAspect="1" noChangeArrowheads="1" noTextEdit="1"/>
          </p:cNvSpPr>
          <p:nvPr>
            <p:ph type="sldImg"/>
          </p:nvPr>
        </p:nvSpPr>
        <p:spPr>
          <a:xfrm>
            <a:off x="566738" y="490538"/>
            <a:ext cx="5661025" cy="4244975"/>
          </a:xfrm>
          <a:ln/>
        </p:spPr>
      </p:sp>
      <p:sp>
        <p:nvSpPr>
          <p:cNvPr id="18944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413458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a:noFill/>
        </p:spPr>
        <p:txBody>
          <a:bodyPr/>
          <a:lstStyle/>
          <a:p>
            <a:r>
              <a:rPr lang="es-ES" smtClean="0"/>
              <a:t>El Nivel de Transporte en Internet</a:t>
            </a:r>
          </a:p>
        </p:txBody>
      </p:sp>
      <p:sp>
        <p:nvSpPr>
          <p:cNvPr id="138243" name="Rectangle 6"/>
          <p:cNvSpPr>
            <a:spLocks noGrp="1" noChangeArrowheads="1"/>
          </p:cNvSpPr>
          <p:nvPr>
            <p:ph type="ftr" sz="quarter" idx="4"/>
          </p:nvPr>
        </p:nvSpPr>
        <p:spPr>
          <a:noFill/>
        </p:spPr>
        <p:txBody>
          <a:bodyPr/>
          <a:lstStyle/>
          <a:p>
            <a:r>
              <a:rPr lang="es-ES" smtClean="0"/>
              <a:t>Redes</a:t>
            </a:r>
          </a:p>
        </p:txBody>
      </p:sp>
      <p:sp>
        <p:nvSpPr>
          <p:cNvPr id="138244" name="Rectangle 7"/>
          <p:cNvSpPr>
            <a:spLocks noGrp="1" noChangeArrowheads="1"/>
          </p:cNvSpPr>
          <p:nvPr>
            <p:ph type="sldNum" sz="quarter" idx="5"/>
          </p:nvPr>
        </p:nvSpPr>
        <p:spPr>
          <a:noFill/>
        </p:spPr>
        <p:txBody>
          <a:bodyPr/>
          <a:lstStyle/>
          <a:p>
            <a:r>
              <a:rPr lang="es-ES" smtClean="0"/>
              <a:t>5-</a:t>
            </a:r>
            <a:fld id="{CE084897-BE9D-4E3F-99F9-689B61422DB3}" type="slidenum">
              <a:rPr lang="es-ES" smtClean="0"/>
              <a:pPr/>
              <a:t>7</a:t>
            </a:fld>
            <a:endParaRPr lang="es-ES" smtClean="0"/>
          </a:p>
        </p:txBody>
      </p:sp>
      <p:sp>
        <p:nvSpPr>
          <p:cNvPr id="138245" name="Rectangle 2"/>
          <p:cNvSpPr>
            <a:spLocks noGrp="1" noRot="1" noChangeAspect="1" noChangeArrowheads="1" noTextEdit="1"/>
          </p:cNvSpPr>
          <p:nvPr>
            <p:ph type="sldImg"/>
          </p:nvPr>
        </p:nvSpPr>
        <p:spPr>
          <a:xfrm>
            <a:off x="566738" y="490538"/>
            <a:ext cx="5661025" cy="4244975"/>
          </a:xfrm>
          <a:ln/>
        </p:spPr>
      </p:sp>
      <p:sp>
        <p:nvSpPr>
          <p:cNvPr id="13824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59220029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a:noFill/>
        </p:spPr>
        <p:txBody>
          <a:bodyPr/>
          <a:lstStyle/>
          <a:p>
            <a:r>
              <a:rPr lang="es-ES" smtClean="0"/>
              <a:t>El Nivel de Transporte en Internet</a:t>
            </a:r>
          </a:p>
        </p:txBody>
      </p:sp>
      <p:sp>
        <p:nvSpPr>
          <p:cNvPr id="190467" name="Rectangle 6"/>
          <p:cNvSpPr>
            <a:spLocks noGrp="1" noChangeArrowheads="1"/>
          </p:cNvSpPr>
          <p:nvPr>
            <p:ph type="ftr" sz="quarter" idx="4"/>
          </p:nvPr>
        </p:nvSpPr>
        <p:spPr>
          <a:noFill/>
        </p:spPr>
        <p:txBody>
          <a:bodyPr/>
          <a:lstStyle/>
          <a:p>
            <a:r>
              <a:rPr lang="es-ES" smtClean="0"/>
              <a:t>Redes</a:t>
            </a:r>
          </a:p>
        </p:txBody>
      </p:sp>
      <p:sp>
        <p:nvSpPr>
          <p:cNvPr id="190468" name="Rectangle 7"/>
          <p:cNvSpPr>
            <a:spLocks noGrp="1" noChangeArrowheads="1"/>
          </p:cNvSpPr>
          <p:nvPr>
            <p:ph type="sldNum" sz="quarter" idx="5"/>
          </p:nvPr>
        </p:nvSpPr>
        <p:spPr>
          <a:noFill/>
        </p:spPr>
        <p:txBody>
          <a:bodyPr/>
          <a:lstStyle/>
          <a:p>
            <a:r>
              <a:rPr lang="es-ES" smtClean="0"/>
              <a:t>5-</a:t>
            </a:r>
            <a:fld id="{0A5E9421-D640-4F19-9967-717CC543A35D}" type="slidenum">
              <a:rPr lang="es-ES" smtClean="0"/>
              <a:pPr/>
              <a:t>70</a:t>
            </a:fld>
            <a:endParaRPr lang="es-ES" smtClean="0"/>
          </a:p>
        </p:txBody>
      </p:sp>
      <p:sp>
        <p:nvSpPr>
          <p:cNvPr id="190469" name="Rectangle 2"/>
          <p:cNvSpPr>
            <a:spLocks noGrp="1" noRot="1" noChangeAspect="1" noChangeArrowheads="1" noTextEdit="1"/>
          </p:cNvSpPr>
          <p:nvPr>
            <p:ph type="sldImg"/>
          </p:nvPr>
        </p:nvSpPr>
        <p:spPr>
          <a:xfrm>
            <a:off x="566738" y="490538"/>
            <a:ext cx="5661025" cy="4244975"/>
          </a:xfrm>
          <a:ln/>
        </p:spPr>
      </p:sp>
      <p:sp>
        <p:nvSpPr>
          <p:cNvPr id="19047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0991991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hdr" sz="quarter"/>
          </p:nvPr>
        </p:nvSpPr>
        <p:spPr>
          <a:noFill/>
        </p:spPr>
        <p:txBody>
          <a:bodyPr/>
          <a:lstStyle/>
          <a:p>
            <a:r>
              <a:rPr lang="es-ES" smtClean="0"/>
              <a:t>El Nivel de Transporte en Internet</a:t>
            </a:r>
          </a:p>
        </p:txBody>
      </p:sp>
      <p:sp>
        <p:nvSpPr>
          <p:cNvPr id="203779" name="Rectangle 6"/>
          <p:cNvSpPr>
            <a:spLocks noGrp="1" noChangeArrowheads="1"/>
          </p:cNvSpPr>
          <p:nvPr>
            <p:ph type="ftr" sz="quarter" idx="4"/>
          </p:nvPr>
        </p:nvSpPr>
        <p:spPr>
          <a:noFill/>
        </p:spPr>
        <p:txBody>
          <a:bodyPr/>
          <a:lstStyle/>
          <a:p>
            <a:r>
              <a:rPr lang="es-ES" smtClean="0"/>
              <a:t>Redes</a:t>
            </a:r>
          </a:p>
        </p:txBody>
      </p:sp>
      <p:sp>
        <p:nvSpPr>
          <p:cNvPr id="203780" name="Rectangle 7"/>
          <p:cNvSpPr>
            <a:spLocks noGrp="1" noChangeArrowheads="1"/>
          </p:cNvSpPr>
          <p:nvPr>
            <p:ph type="sldNum" sz="quarter" idx="5"/>
          </p:nvPr>
        </p:nvSpPr>
        <p:spPr>
          <a:noFill/>
        </p:spPr>
        <p:txBody>
          <a:bodyPr/>
          <a:lstStyle/>
          <a:p>
            <a:r>
              <a:rPr lang="es-ES" smtClean="0"/>
              <a:t>5-</a:t>
            </a:r>
            <a:fld id="{C3A7C54C-7941-421F-97E8-FCBCC7086F80}" type="slidenum">
              <a:rPr lang="es-ES" smtClean="0"/>
              <a:pPr/>
              <a:t>71</a:t>
            </a:fld>
            <a:endParaRPr lang="es-ES" smtClean="0"/>
          </a:p>
        </p:txBody>
      </p:sp>
      <p:sp>
        <p:nvSpPr>
          <p:cNvPr id="203781" name="Rectangle 2"/>
          <p:cNvSpPr>
            <a:spLocks noGrp="1" noRot="1" noChangeAspect="1" noChangeArrowheads="1" noTextEdit="1"/>
          </p:cNvSpPr>
          <p:nvPr>
            <p:ph type="sldImg"/>
          </p:nvPr>
        </p:nvSpPr>
        <p:spPr>
          <a:xfrm>
            <a:off x="566738" y="490538"/>
            <a:ext cx="5661025" cy="4244975"/>
          </a:xfrm>
          <a:ln/>
        </p:spPr>
      </p:sp>
      <p:sp>
        <p:nvSpPr>
          <p:cNvPr id="20378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3357554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hdr" sz="quarter"/>
          </p:nvPr>
        </p:nvSpPr>
        <p:spPr>
          <a:noFill/>
        </p:spPr>
        <p:txBody>
          <a:bodyPr/>
          <a:lstStyle/>
          <a:p>
            <a:r>
              <a:rPr lang="es-ES" smtClean="0"/>
              <a:t>El Nivel de Transporte en Internet</a:t>
            </a:r>
          </a:p>
        </p:txBody>
      </p:sp>
      <p:sp>
        <p:nvSpPr>
          <p:cNvPr id="203779" name="Rectangle 6"/>
          <p:cNvSpPr>
            <a:spLocks noGrp="1" noChangeArrowheads="1"/>
          </p:cNvSpPr>
          <p:nvPr>
            <p:ph type="ftr" sz="quarter" idx="4"/>
          </p:nvPr>
        </p:nvSpPr>
        <p:spPr>
          <a:noFill/>
        </p:spPr>
        <p:txBody>
          <a:bodyPr/>
          <a:lstStyle/>
          <a:p>
            <a:r>
              <a:rPr lang="es-ES" smtClean="0"/>
              <a:t>Redes</a:t>
            </a:r>
          </a:p>
        </p:txBody>
      </p:sp>
      <p:sp>
        <p:nvSpPr>
          <p:cNvPr id="203780" name="Rectangle 7"/>
          <p:cNvSpPr>
            <a:spLocks noGrp="1" noChangeArrowheads="1"/>
          </p:cNvSpPr>
          <p:nvPr>
            <p:ph type="sldNum" sz="quarter" idx="5"/>
          </p:nvPr>
        </p:nvSpPr>
        <p:spPr>
          <a:noFill/>
        </p:spPr>
        <p:txBody>
          <a:bodyPr/>
          <a:lstStyle/>
          <a:p>
            <a:r>
              <a:rPr lang="es-ES" smtClean="0"/>
              <a:t>5-</a:t>
            </a:r>
            <a:fld id="{C3A7C54C-7941-421F-97E8-FCBCC7086F80}" type="slidenum">
              <a:rPr lang="es-ES" smtClean="0"/>
              <a:pPr/>
              <a:t>72</a:t>
            </a:fld>
            <a:endParaRPr lang="es-ES" smtClean="0"/>
          </a:p>
        </p:txBody>
      </p:sp>
      <p:sp>
        <p:nvSpPr>
          <p:cNvPr id="203781" name="Rectangle 2"/>
          <p:cNvSpPr>
            <a:spLocks noGrp="1" noRot="1" noChangeAspect="1" noChangeArrowheads="1" noTextEdit="1"/>
          </p:cNvSpPr>
          <p:nvPr>
            <p:ph type="sldImg"/>
          </p:nvPr>
        </p:nvSpPr>
        <p:spPr>
          <a:xfrm>
            <a:off x="566738" y="490538"/>
            <a:ext cx="5661025" cy="4244975"/>
          </a:xfrm>
          <a:ln/>
        </p:spPr>
      </p:sp>
      <p:sp>
        <p:nvSpPr>
          <p:cNvPr id="20378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666697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hdr" sz="quarter"/>
          </p:nvPr>
        </p:nvSpPr>
        <p:spPr>
          <a:noFill/>
        </p:spPr>
        <p:txBody>
          <a:bodyPr/>
          <a:lstStyle/>
          <a:p>
            <a:r>
              <a:rPr lang="es-ES" smtClean="0"/>
              <a:t>El Nivel de Transporte en Internet</a:t>
            </a:r>
          </a:p>
        </p:txBody>
      </p:sp>
      <p:sp>
        <p:nvSpPr>
          <p:cNvPr id="188419" name="Rectangle 6"/>
          <p:cNvSpPr>
            <a:spLocks noGrp="1" noChangeArrowheads="1"/>
          </p:cNvSpPr>
          <p:nvPr>
            <p:ph type="ftr" sz="quarter" idx="4"/>
          </p:nvPr>
        </p:nvSpPr>
        <p:spPr>
          <a:noFill/>
        </p:spPr>
        <p:txBody>
          <a:bodyPr/>
          <a:lstStyle/>
          <a:p>
            <a:r>
              <a:rPr lang="es-ES" smtClean="0"/>
              <a:t>Redes</a:t>
            </a:r>
          </a:p>
        </p:txBody>
      </p:sp>
      <p:sp>
        <p:nvSpPr>
          <p:cNvPr id="188420" name="Rectangle 7"/>
          <p:cNvSpPr>
            <a:spLocks noGrp="1" noChangeArrowheads="1"/>
          </p:cNvSpPr>
          <p:nvPr>
            <p:ph type="sldNum" sz="quarter" idx="5"/>
          </p:nvPr>
        </p:nvSpPr>
        <p:spPr>
          <a:noFill/>
        </p:spPr>
        <p:txBody>
          <a:bodyPr/>
          <a:lstStyle/>
          <a:p>
            <a:r>
              <a:rPr lang="es-ES" smtClean="0"/>
              <a:t>5-</a:t>
            </a:r>
            <a:fld id="{27BF182B-E2C8-48B8-A157-73617EFD8AED}" type="slidenum">
              <a:rPr lang="es-ES" smtClean="0"/>
              <a:pPr/>
              <a:t>73</a:t>
            </a:fld>
            <a:endParaRPr lang="es-ES" smtClean="0"/>
          </a:p>
        </p:txBody>
      </p:sp>
      <p:sp>
        <p:nvSpPr>
          <p:cNvPr id="188421" name="Rectangle 2"/>
          <p:cNvSpPr>
            <a:spLocks noGrp="1" noRot="1" noChangeAspect="1" noChangeArrowheads="1" noTextEdit="1"/>
          </p:cNvSpPr>
          <p:nvPr>
            <p:ph type="sldImg"/>
          </p:nvPr>
        </p:nvSpPr>
        <p:spPr>
          <a:xfrm>
            <a:off x="566738" y="490538"/>
            <a:ext cx="5661025" cy="4244975"/>
          </a:xfrm>
          <a:ln/>
        </p:spPr>
      </p:sp>
      <p:sp>
        <p:nvSpPr>
          <p:cNvPr id="18842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52165848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hdr" sz="quarter"/>
          </p:nvPr>
        </p:nvSpPr>
        <p:spPr>
          <a:noFill/>
        </p:spPr>
        <p:txBody>
          <a:bodyPr/>
          <a:lstStyle/>
          <a:p>
            <a:r>
              <a:rPr lang="es-ES" smtClean="0"/>
              <a:t>El Nivel de Transporte en Internet</a:t>
            </a:r>
          </a:p>
        </p:txBody>
      </p:sp>
      <p:sp>
        <p:nvSpPr>
          <p:cNvPr id="188419" name="Rectangle 6"/>
          <p:cNvSpPr>
            <a:spLocks noGrp="1" noChangeArrowheads="1"/>
          </p:cNvSpPr>
          <p:nvPr>
            <p:ph type="ftr" sz="quarter" idx="4"/>
          </p:nvPr>
        </p:nvSpPr>
        <p:spPr>
          <a:noFill/>
        </p:spPr>
        <p:txBody>
          <a:bodyPr/>
          <a:lstStyle/>
          <a:p>
            <a:r>
              <a:rPr lang="es-ES" smtClean="0"/>
              <a:t>Redes</a:t>
            </a:r>
          </a:p>
        </p:txBody>
      </p:sp>
      <p:sp>
        <p:nvSpPr>
          <p:cNvPr id="188420" name="Rectangle 7"/>
          <p:cNvSpPr>
            <a:spLocks noGrp="1" noChangeArrowheads="1"/>
          </p:cNvSpPr>
          <p:nvPr>
            <p:ph type="sldNum" sz="quarter" idx="5"/>
          </p:nvPr>
        </p:nvSpPr>
        <p:spPr>
          <a:noFill/>
        </p:spPr>
        <p:txBody>
          <a:bodyPr/>
          <a:lstStyle/>
          <a:p>
            <a:r>
              <a:rPr lang="es-ES" smtClean="0"/>
              <a:t>5-</a:t>
            </a:r>
            <a:fld id="{27BF182B-E2C8-48B8-A157-73617EFD8AED}" type="slidenum">
              <a:rPr lang="es-ES" smtClean="0"/>
              <a:pPr/>
              <a:t>74</a:t>
            </a:fld>
            <a:endParaRPr lang="es-ES" smtClean="0"/>
          </a:p>
        </p:txBody>
      </p:sp>
      <p:sp>
        <p:nvSpPr>
          <p:cNvPr id="188421" name="Rectangle 2"/>
          <p:cNvSpPr>
            <a:spLocks noGrp="1" noRot="1" noChangeAspect="1" noChangeArrowheads="1" noTextEdit="1"/>
          </p:cNvSpPr>
          <p:nvPr>
            <p:ph type="sldImg"/>
          </p:nvPr>
        </p:nvSpPr>
        <p:spPr>
          <a:xfrm>
            <a:off x="566738" y="490538"/>
            <a:ext cx="5661025" cy="4244975"/>
          </a:xfrm>
          <a:ln/>
        </p:spPr>
      </p:sp>
      <p:sp>
        <p:nvSpPr>
          <p:cNvPr id="18842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59795828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a:noFill/>
        </p:spPr>
        <p:txBody>
          <a:bodyPr/>
          <a:lstStyle/>
          <a:p>
            <a:r>
              <a:rPr lang="es-ES" smtClean="0"/>
              <a:t>El Nivel de Transporte en Internet</a:t>
            </a:r>
          </a:p>
        </p:txBody>
      </p:sp>
      <p:sp>
        <p:nvSpPr>
          <p:cNvPr id="207875" name="Rectangle 6"/>
          <p:cNvSpPr>
            <a:spLocks noGrp="1" noChangeArrowheads="1"/>
          </p:cNvSpPr>
          <p:nvPr>
            <p:ph type="ftr" sz="quarter" idx="4"/>
          </p:nvPr>
        </p:nvSpPr>
        <p:spPr>
          <a:noFill/>
        </p:spPr>
        <p:txBody>
          <a:bodyPr/>
          <a:lstStyle/>
          <a:p>
            <a:r>
              <a:rPr lang="es-ES" smtClean="0"/>
              <a:t>Redes</a:t>
            </a:r>
          </a:p>
        </p:txBody>
      </p:sp>
      <p:sp>
        <p:nvSpPr>
          <p:cNvPr id="207876" name="Rectangle 7"/>
          <p:cNvSpPr>
            <a:spLocks noGrp="1" noChangeArrowheads="1"/>
          </p:cNvSpPr>
          <p:nvPr>
            <p:ph type="sldNum" sz="quarter" idx="5"/>
          </p:nvPr>
        </p:nvSpPr>
        <p:spPr>
          <a:noFill/>
        </p:spPr>
        <p:txBody>
          <a:bodyPr/>
          <a:lstStyle/>
          <a:p>
            <a:r>
              <a:rPr lang="es-ES" smtClean="0"/>
              <a:t>5-</a:t>
            </a:r>
            <a:fld id="{2E13ED52-1460-497A-8D2C-444FA69775BF}" type="slidenum">
              <a:rPr lang="es-ES" smtClean="0"/>
              <a:pPr/>
              <a:t>75</a:t>
            </a:fld>
            <a:endParaRPr lang="es-ES" smtClean="0"/>
          </a:p>
        </p:txBody>
      </p:sp>
      <p:sp>
        <p:nvSpPr>
          <p:cNvPr id="207877" name="Rectangle 2"/>
          <p:cNvSpPr>
            <a:spLocks noGrp="1" noRot="1" noChangeAspect="1" noChangeArrowheads="1" noTextEdit="1"/>
          </p:cNvSpPr>
          <p:nvPr>
            <p:ph type="sldImg"/>
          </p:nvPr>
        </p:nvSpPr>
        <p:spPr>
          <a:xfrm>
            <a:off x="566738" y="490538"/>
            <a:ext cx="5661025" cy="4244975"/>
          </a:xfrm>
          <a:ln/>
        </p:spPr>
      </p:sp>
      <p:sp>
        <p:nvSpPr>
          <p:cNvPr id="20787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54735160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hdr" sz="quarter"/>
          </p:nvPr>
        </p:nvSpPr>
        <p:spPr>
          <a:noFill/>
        </p:spPr>
        <p:txBody>
          <a:bodyPr/>
          <a:lstStyle/>
          <a:p>
            <a:r>
              <a:rPr lang="es-ES" smtClean="0"/>
              <a:t>El Nivel de Transporte en Internet</a:t>
            </a:r>
          </a:p>
        </p:txBody>
      </p:sp>
      <p:sp>
        <p:nvSpPr>
          <p:cNvPr id="191491" name="Rectangle 6"/>
          <p:cNvSpPr>
            <a:spLocks noGrp="1" noChangeArrowheads="1"/>
          </p:cNvSpPr>
          <p:nvPr>
            <p:ph type="ftr" sz="quarter" idx="4"/>
          </p:nvPr>
        </p:nvSpPr>
        <p:spPr>
          <a:noFill/>
        </p:spPr>
        <p:txBody>
          <a:bodyPr/>
          <a:lstStyle/>
          <a:p>
            <a:r>
              <a:rPr lang="es-ES" smtClean="0"/>
              <a:t>Redes</a:t>
            </a:r>
          </a:p>
        </p:txBody>
      </p:sp>
      <p:sp>
        <p:nvSpPr>
          <p:cNvPr id="191492" name="Rectangle 7"/>
          <p:cNvSpPr>
            <a:spLocks noGrp="1" noChangeArrowheads="1"/>
          </p:cNvSpPr>
          <p:nvPr>
            <p:ph type="sldNum" sz="quarter" idx="5"/>
          </p:nvPr>
        </p:nvSpPr>
        <p:spPr>
          <a:noFill/>
        </p:spPr>
        <p:txBody>
          <a:bodyPr/>
          <a:lstStyle/>
          <a:p>
            <a:r>
              <a:rPr lang="es-ES" smtClean="0"/>
              <a:t>5-</a:t>
            </a:r>
            <a:fld id="{157483EC-31E5-4E1F-B8CE-47A8006601FF}" type="slidenum">
              <a:rPr lang="es-ES" smtClean="0"/>
              <a:pPr/>
              <a:t>76</a:t>
            </a:fld>
            <a:endParaRPr lang="es-ES" smtClean="0"/>
          </a:p>
        </p:txBody>
      </p:sp>
      <p:sp>
        <p:nvSpPr>
          <p:cNvPr id="191493" name="Rectangle 2"/>
          <p:cNvSpPr>
            <a:spLocks noGrp="1" noRot="1" noChangeAspect="1" noChangeArrowheads="1" noTextEdit="1"/>
          </p:cNvSpPr>
          <p:nvPr>
            <p:ph type="sldImg"/>
          </p:nvPr>
        </p:nvSpPr>
        <p:spPr>
          <a:xfrm>
            <a:off x="566738" y="490538"/>
            <a:ext cx="5661025" cy="4244975"/>
          </a:xfrm>
          <a:ln/>
        </p:spPr>
      </p:sp>
      <p:sp>
        <p:nvSpPr>
          <p:cNvPr id="19149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1860423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hdr" sz="quarter"/>
          </p:nvPr>
        </p:nvSpPr>
        <p:spPr>
          <a:noFill/>
        </p:spPr>
        <p:txBody>
          <a:bodyPr/>
          <a:lstStyle/>
          <a:p>
            <a:r>
              <a:rPr lang="es-ES" smtClean="0"/>
              <a:t>El Nivel de Transporte en Internet</a:t>
            </a:r>
          </a:p>
        </p:txBody>
      </p:sp>
      <p:sp>
        <p:nvSpPr>
          <p:cNvPr id="206851" name="Rectangle 6"/>
          <p:cNvSpPr>
            <a:spLocks noGrp="1" noChangeArrowheads="1"/>
          </p:cNvSpPr>
          <p:nvPr>
            <p:ph type="ftr" sz="quarter" idx="4"/>
          </p:nvPr>
        </p:nvSpPr>
        <p:spPr>
          <a:noFill/>
        </p:spPr>
        <p:txBody>
          <a:bodyPr/>
          <a:lstStyle/>
          <a:p>
            <a:r>
              <a:rPr lang="es-ES" smtClean="0"/>
              <a:t>Redes</a:t>
            </a:r>
          </a:p>
        </p:txBody>
      </p:sp>
      <p:sp>
        <p:nvSpPr>
          <p:cNvPr id="206852" name="Rectangle 7"/>
          <p:cNvSpPr>
            <a:spLocks noGrp="1" noChangeArrowheads="1"/>
          </p:cNvSpPr>
          <p:nvPr>
            <p:ph type="sldNum" sz="quarter" idx="5"/>
          </p:nvPr>
        </p:nvSpPr>
        <p:spPr>
          <a:noFill/>
        </p:spPr>
        <p:txBody>
          <a:bodyPr/>
          <a:lstStyle/>
          <a:p>
            <a:r>
              <a:rPr lang="es-ES" smtClean="0"/>
              <a:t>5-</a:t>
            </a:r>
            <a:fld id="{3285FF92-B05E-411C-B238-ABFB6BD7681C}" type="slidenum">
              <a:rPr lang="es-ES" smtClean="0"/>
              <a:pPr/>
              <a:t>77</a:t>
            </a:fld>
            <a:endParaRPr lang="es-ES" smtClean="0"/>
          </a:p>
        </p:txBody>
      </p:sp>
      <p:sp>
        <p:nvSpPr>
          <p:cNvPr id="206853" name="Rectangle 2"/>
          <p:cNvSpPr>
            <a:spLocks noGrp="1" noRot="1" noChangeAspect="1" noChangeArrowheads="1" noTextEdit="1"/>
          </p:cNvSpPr>
          <p:nvPr>
            <p:ph type="sldImg"/>
          </p:nvPr>
        </p:nvSpPr>
        <p:spPr>
          <a:xfrm>
            <a:off x="566738" y="490538"/>
            <a:ext cx="5661025" cy="4244975"/>
          </a:xfrm>
          <a:ln/>
        </p:spPr>
      </p:sp>
      <p:sp>
        <p:nvSpPr>
          <p:cNvPr id="20685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88838300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hdr" sz="quarter"/>
          </p:nvPr>
        </p:nvSpPr>
        <p:spPr>
          <a:noFill/>
        </p:spPr>
        <p:txBody>
          <a:bodyPr/>
          <a:lstStyle/>
          <a:p>
            <a:r>
              <a:rPr lang="es-ES" smtClean="0"/>
              <a:t>El Nivel de Transporte en Internet</a:t>
            </a:r>
          </a:p>
        </p:txBody>
      </p:sp>
      <p:sp>
        <p:nvSpPr>
          <p:cNvPr id="206851" name="Rectangle 6"/>
          <p:cNvSpPr>
            <a:spLocks noGrp="1" noChangeArrowheads="1"/>
          </p:cNvSpPr>
          <p:nvPr>
            <p:ph type="ftr" sz="quarter" idx="4"/>
          </p:nvPr>
        </p:nvSpPr>
        <p:spPr>
          <a:noFill/>
        </p:spPr>
        <p:txBody>
          <a:bodyPr/>
          <a:lstStyle/>
          <a:p>
            <a:r>
              <a:rPr lang="es-ES" smtClean="0"/>
              <a:t>Redes</a:t>
            </a:r>
          </a:p>
        </p:txBody>
      </p:sp>
      <p:sp>
        <p:nvSpPr>
          <p:cNvPr id="206852" name="Rectangle 7"/>
          <p:cNvSpPr>
            <a:spLocks noGrp="1" noChangeArrowheads="1"/>
          </p:cNvSpPr>
          <p:nvPr>
            <p:ph type="sldNum" sz="quarter" idx="5"/>
          </p:nvPr>
        </p:nvSpPr>
        <p:spPr>
          <a:noFill/>
        </p:spPr>
        <p:txBody>
          <a:bodyPr/>
          <a:lstStyle/>
          <a:p>
            <a:r>
              <a:rPr lang="es-ES" smtClean="0"/>
              <a:t>5-</a:t>
            </a:r>
            <a:fld id="{3285FF92-B05E-411C-B238-ABFB6BD7681C}" type="slidenum">
              <a:rPr lang="es-ES" smtClean="0"/>
              <a:pPr/>
              <a:t>80</a:t>
            </a:fld>
            <a:endParaRPr lang="es-ES" smtClean="0"/>
          </a:p>
        </p:txBody>
      </p:sp>
      <p:sp>
        <p:nvSpPr>
          <p:cNvPr id="206853" name="Rectangle 2"/>
          <p:cNvSpPr>
            <a:spLocks noGrp="1" noRot="1" noChangeAspect="1" noChangeArrowheads="1" noTextEdit="1"/>
          </p:cNvSpPr>
          <p:nvPr>
            <p:ph type="sldImg"/>
          </p:nvPr>
        </p:nvSpPr>
        <p:spPr>
          <a:xfrm>
            <a:off x="566738" y="490538"/>
            <a:ext cx="5661025" cy="4244975"/>
          </a:xfrm>
          <a:ln/>
        </p:spPr>
      </p:sp>
      <p:sp>
        <p:nvSpPr>
          <p:cNvPr id="20685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64085879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hdr" sz="quarter"/>
          </p:nvPr>
        </p:nvSpPr>
        <p:spPr>
          <a:noFill/>
        </p:spPr>
        <p:txBody>
          <a:bodyPr/>
          <a:lstStyle/>
          <a:p>
            <a:r>
              <a:rPr lang="es-ES" smtClean="0"/>
              <a:t>El Nivel de Transporte en Internet</a:t>
            </a:r>
          </a:p>
        </p:txBody>
      </p:sp>
      <p:sp>
        <p:nvSpPr>
          <p:cNvPr id="216067" name="Rectangle 6"/>
          <p:cNvSpPr>
            <a:spLocks noGrp="1" noChangeArrowheads="1"/>
          </p:cNvSpPr>
          <p:nvPr>
            <p:ph type="ftr" sz="quarter" idx="4"/>
          </p:nvPr>
        </p:nvSpPr>
        <p:spPr>
          <a:noFill/>
        </p:spPr>
        <p:txBody>
          <a:bodyPr/>
          <a:lstStyle/>
          <a:p>
            <a:r>
              <a:rPr lang="es-ES" smtClean="0"/>
              <a:t>Redes</a:t>
            </a:r>
          </a:p>
        </p:txBody>
      </p:sp>
      <p:sp>
        <p:nvSpPr>
          <p:cNvPr id="216068" name="Rectangle 7"/>
          <p:cNvSpPr>
            <a:spLocks noGrp="1" noChangeArrowheads="1"/>
          </p:cNvSpPr>
          <p:nvPr>
            <p:ph type="sldNum" sz="quarter" idx="5"/>
          </p:nvPr>
        </p:nvSpPr>
        <p:spPr>
          <a:noFill/>
        </p:spPr>
        <p:txBody>
          <a:bodyPr/>
          <a:lstStyle/>
          <a:p>
            <a:r>
              <a:rPr lang="es-ES" smtClean="0"/>
              <a:t>5-</a:t>
            </a:r>
            <a:fld id="{EBDCEC03-4396-41F5-8D31-F6F00BC60F76}" type="slidenum">
              <a:rPr lang="es-ES" smtClean="0"/>
              <a:pPr/>
              <a:t>81</a:t>
            </a:fld>
            <a:endParaRPr lang="es-ES" smtClean="0"/>
          </a:p>
        </p:txBody>
      </p:sp>
      <p:sp>
        <p:nvSpPr>
          <p:cNvPr id="216069" name="Rectangle 2"/>
          <p:cNvSpPr>
            <a:spLocks noGrp="1" noRot="1" noChangeAspect="1" noChangeArrowheads="1" noTextEdit="1"/>
          </p:cNvSpPr>
          <p:nvPr>
            <p:ph type="sldImg"/>
          </p:nvPr>
        </p:nvSpPr>
        <p:spPr>
          <a:xfrm>
            <a:off x="566738" y="490538"/>
            <a:ext cx="5661025" cy="4244975"/>
          </a:xfrm>
          <a:ln/>
        </p:spPr>
      </p:sp>
      <p:sp>
        <p:nvSpPr>
          <p:cNvPr id="21607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4213087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a:noFill/>
        </p:spPr>
        <p:txBody>
          <a:bodyPr/>
          <a:lstStyle/>
          <a:p>
            <a:r>
              <a:rPr lang="es-ES" smtClean="0"/>
              <a:t>El Nivel de Transporte en Internet</a:t>
            </a:r>
          </a:p>
        </p:txBody>
      </p:sp>
      <p:sp>
        <p:nvSpPr>
          <p:cNvPr id="139267" name="Rectangle 6"/>
          <p:cNvSpPr>
            <a:spLocks noGrp="1" noChangeArrowheads="1"/>
          </p:cNvSpPr>
          <p:nvPr>
            <p:ph type="ftr" sz="quarter" idx="4"/>
          </p:nvPr>
        </p:nvSpPr>
        <p:spPr>
          <a:noFill/>
        </p:spPr>
        <p:txBody>
          <a:bodyPr/>
          <a:lstStyle/>
          <a:p>
            <a:r>
              <a:rPr lang="es-ES" smtClean="0"/>
              <a:t>Redes</a:t>
            </a:r>
          </a:p>
        </p:txBody>
      </p:sp>
      <p:sp>
        <p:nvSpPr>
          <p:cNvPr id="139268" name="Rectangle 7"/>
          <p:cNvSpPr>
            <a:spLocks noGrp="1" noChangeArrowheads="1"/>
          </p:cNvSpPr>
          <p:nvPr>
            <p:ph type="sldNum" sz="quarter" idx="5"/>
          </p:nvPr>
        </p:nvSpPr>
        <p:spPr>
          <a:noFill/>
        </p:spPr>
        <p:txBody>
          <a:bodyPr/>
          <a:lstStyle/>
          <a:p>
            <a:r>
              <a:rPr lang="es-ES" smtClean="0"/>
              <a:t>5-</a:t>
            </a:r>
            <a:fld id="{C8937FA2-3299-46C3-8EB3-8275074FDA15}" type="slidenum">
              <a:rPr lang="es-ES" smtClean="0"/>
              <a:pPr/>
              <a:t>8</a:t>
            </a:fld>
            <a:endParaRPr lang="es-ES" smtClean="0"/>
          </a:p>
        </p:txBody>
      </p:sp>
      <p:sp>
        <p:nvSpPr>
          <p:cNvPr id="139269" name="Rectangle 2"/>
          <p:cNvSpPr>
            <a:spLocks noGrp="1" noRot="1" noChangeAspect="1" noChangeArrowheads="1" noTextEdit="1"/>
          </p:cNvSpPr>
          <p:nvPr>
            <p:ph type="sldImg"/>
          </p:nvPr>
        </p:nvSpPr>
        <p:spPr>
          <a:xfrm>
            <a:off x="566738" y="490538"/>
            <a:ext cx="5661025" cy="4244975"/>
          </a:xfrm>
          <a:ln/>
        </p:spPr>
      </p:sp>
      <p:sp>
        <p:nvSpPr>
          <p:cNvPr id="13927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79499789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hdr" sz="quarter"/>
          </p:nvPr>
        </p:nvSpPr>
        <p:spPr>
          <a:noFill/>
        </p:spPr>
        <p:txBody>
          <a:bodyPr/>
          <a:lstStyle/>
          <a:p>
            <a:r>
              <a:rPr lang="es-ES" smtClean="0"/>
              <a:t>El Nivel de Transporte en Internet</a:t>
            </a:r>
          </a:p>
        </p:txBody>
      </p:sp>
      <p:sp>
        <p:nvSpPr>
          <p:cNvPr id="216067" name="Rectangle 6"/>
          <p:cNvSpPr>
            <a:spLocks noGrp="1" noChangeArrowheads="1"/>
          </p:cNvSpPr>
          <p:nvPr>
            <p:ph type="ftr" sz="quarter" idx="4"/>
          </p:nvPr>
        </p:nvSpPr>
        <p:spPr>
          <a:noFill/>
        </p:spPr>
        <p:txBody>
          <a:bodyPr/>
          <a:lstStyle/>
          <a:p>
            <a:r>
              <a:rPr lang="es-ES" smtClean="0"/>
              <a:t>Redes</a:t>
            </a:r>
          </a:p>
        </p:txBody>
      </p:sp>
      <p:sp>
        <p:nvSpPr>
          <p:cNvPr id="216068" name="Rectangle 7"/>
          <p:cNvSpPr>
            <a:spLocks noGrp="1" noChangeArrowheads="1"/>
          </p:cNvSpPr>
          <p:nvPr>
            <p:ph type="sldNum" sz="quarter" idx="5"/>
          </p:nvPr>
        </p:nvSpPr>
        <p:spPr>
          <a:noFill/>
        </p:spPr>
        <p:txBody>
          <a:bodyPr/>
          <a:lstStyle/>
          <a:p>
            <a:r>
              <a:rPr lang="es-ES" smtClean="0"/>
              <a:t>5-</a:t>
            </a:r>
            <a:fld id="{EBDCEC03-4396-41F5-8D31-F6F00BC60F76}" type="slidenum">
              <a:rPr lang="es-ES" smtClean="0"/>
              <a:pPr/>
              <a:t>82</a:t>
            </a:fld>
            <a:endParaRPr lang="es-ES" smtClean="0"/>
          </a:p>
        </p:txBody>
      </p:sp>
      <p:sp>
        <p:nvSpPr>
          <p:cNvPr id="216069" name="Rectangle 2"/>
          <p:cNvSpPr>
            <a:spLocks noGrp="1" noRot="1" noChangeAspect="1" noChangeArrowheads="1" noTextEdit="1"/>
          </p:cNvSpPr>
          <p:nvPr>
            <p:ph type="sldImg"/>
          </p:nvPr>
        </p:nvSpPr>
        <p:spPr>
          <a:xfrm>
            <a:off x="566738" y="490538"/>
            <a:ext cx="5661025" cy="4244975"/>
          </a:xfrm>
          <a:ln/>
        </p:spPr>
      </p:sp>
      <p:sp>
        <p:nvSpPr>
          <p:cNvPr id="21607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74562048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hdr" sz="quarter"/>
          </p:nvPr>
        </p:nvSpPr>
        <p:spPr>
          <a:noFill/>
        </p:spPr>
        <p:txBody>
          <a:bodyPr/>
          <a:lstStyle/>
          <a:p>
            <a:r>
              <a:rPr lang="es-ES" smtClean="0"/>
              <a:t>El Nivel de Transporte en Internet</a:t>
            </a:r>
          </a:p>
        </p:txBody>
      </p:sp>
      <p:sp>
        <p:nvSpPr>
          <p:cNvPr id="218115" name="Rectangle 6"/>
          <p:cNvSpPr>
            <a:spLocks noGrp="1" noChangeArrowheads="1"/>
          </p:cNvSpPr>
          <p:nvPr>
            <p:ph type="ftr" sz="quarter" idx="4"/>
          </p:nvPr>
        </p:nvSpPr>
        <p:spPr>
          <a:noFill/>
        </p:spPr>
        <p:txBody>
          <a:bodyPr/>
          <a:lstStyle/>
          <a:p>
            <a:r>
              <a:rPr lang="es-ES" smtClean="0"/>
              <a:t>Redes</a:t>
            </a:r>
          </a:p>
        </p:txBody>
      </p:sp>
      <p:sp>
        <p:nvSpPr>
          <p:cNvPr id="218116" name="Rectangle 7"/>
          <p:cNvSpPr>
            <a:spLocks noGrp="1" noChangeArrowheads="1"/>
          </p:cNvSpPr>
          <p:nvPr>
            <p:ph type="sldNum" sz="quarter" idx="5"/>
          </p:nvPr>
        </p:nvSpPr>
        <p:spPr>
          <a:noFill/>
        </p:spPr>
        <p:txBody>
          <a:bodyPr/>
          <a:lstStyle/>
          <a:p>
            <a:r>
              <a:rPr lang="es-ES" smtClean="0"/>
              <a:t>5-</a:t>
            </a:r>
            <a:fld id="{638027A4-1ADE-4D8B-8940-B0C86EC61AB3}" type="slidenum">
              <a:rPr lang="es-ES" smtClean="0"/>
              <a:pPr/>
              <a:t>83</a:t>
            </a:fld>
            <a:endParaRPr lang="es-ES" smtClean="0"/>
          </a:p>
        </p:txBody>
      </p:sp>
      <p:sp>
        <p:nvSpPr>
          <p:cNvPr id="218117" name="Rectangle 2"/>
          <p:cNvSpPr>
            <a:spLocks noGrp="1" noRot="1" noChangeAspect="1" noChangeArrowheads="1" noTextEdit="1"/>
          </p:cNvSpPr>
          <p:nvPr>
            <p:ph type="sldImg"/>
          </p:nvPr>
        </p:nvSpPr>
        <p:spPr>
          <a:xfrm>
            <a:off x="566738" y="490538"/>
            <a:ext cx="5661025" cy="4244975"/>
          </a:xfrm>
          <a:ln/>
        </p:spPr>
      </p:sp>
      <p:sp>
        <p:nvSpPr>
          <p:cNvPr id="21811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57317308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hdr" sz="quarter"/>
          </p:nvPr>
        </p:nvSpPr>
        <p:spPr>
          <a:noFill/>
        </p:spPr>
        <p:txBody>
          <a:bodyPr/>
          <a:lstStyle/>
          <a:p>
            <a:r>
              <a:rPr lang="es-ES" smtClean="0"/>
              <a:t>El Nivel de Transporte en Internet</a:t>
            </a:r>
          </a:p>
        </p:txBody>
      </p:sp>
      <p:sp>
        <p:nvSpPr>
          <p:cNvPr id="219139" name="Rectangle 6"/>
          <p:cNvSpPr>
            <a:spLocks noGrp="1" noChangeArrowheads="1"/>
          </p:cNvSpPr>
          <p:nvPr>
            <p:ph type="ftr" sz="quarter" idx="4"/>
          </p:nvPr>
        </p:nvSpPr>
        <p:spPr>
          <a:noFill/>
        </p:spPr>
        <p:txBody>
          <a:bodyPr/>
          <a:lstStyle/>
          <a:p>
            <a:r>
              <a:rPr lang="es-ES" smtClean="0"/>
              <a:t>Redes</a:t>
            </a:r>
          </a:p>
        </p:txBody>
      </p:sp>
      <p:sp>
        <p:nvSpPr>
          <p:cNvPr id="219140" name="Rectangle 7"/>
          <p:cNvSpPr>
            <a:spLocks noGrp="1" noChangeArrowheads="1"/>
          </p:cNvSpPr>
          <p:nvPr>
            <p:ph type="sldNum" sz="quarter" idx="5"/>
          </p:nvPr>
        </p:nvSpPr>
        <p:spPr>
          <a:noFill/>
        </p:spPr>
        <p:txBody>
          <a:bodyPr/>
          <a:lstStyle/>
          <a:p>
            <a:r>
              <a:rPr lang="es-ES" smtClean="0"/>
              <a:t>5-</a:t>
            </a:r>
            <a:fld id="{1BA02EC8-8C8C-4271-B3C1-EA11686928B9}" type="slidenum">
              <a:rPr lang="es-ES" smtClean="0"/>
              <a:pPr/>
              <a:t>84</a:t>
            </a:fld>
            <a:endParaRPr lang="es-ES" smtClean="0"/>
          </a:p>
        </p:txBody>
      </p:sp>
      <p:sp>
        <p:nvSpPr>
          <p:cNvPr id="219141" name="Rectangle 2"/>
          <p:cNvSpPr>
            <a:spLocks noGrp="1" noRot="1" noChangeAspect="1" noChangeArrowheads="1" noTextEdit="1"/>
          </p:cNvSpPr>
          <p:nvPr>
            <p:ph type="sldImg"/>
          </p:nvPr>
        </p:nvSpPr>
        <p:spPr>
          <a:xfrm>
            <a:off x="566738" y="490538"/>
            <a:ext cx="5661025" cy="4244975"/>
          </a:xfrm>
          <a:ln/>
        </p:spPr>
      </p:sp>
      <p:sp>
        <p:nvSpPr>
          <p:cNvPr id="21914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01899295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hdr" sz="quarter"/>
          </p:nvPr>
        </p:nvSpPr>
        <p:spPr>
          <a:noFill/>
        </p:spPr>
        <p:txBody>
          <a:bodyPr/>
          <a:lstStyle/>
          <a:p>
            <a:r>
              <a:rPr lang="es-ES" smtClean="0"/>
              <a:t>El Nivel de Transporte en Internet</a:t>
            </a:r>
          </a:p>
        </p:txBody>
      </p:sp>
      <p:sp>
        <p:nvSpPr>
          <p:cNvPr id="220163" name="Rectangle 6"/>
          <p:cNvSpPr>
            <a:spLocks noGrp="1" noChangeArrowheads="1"/>
          </p:cNvSpPr>
          <p:nvPr>
            <p:ph type="ftr" sz="quarter" idx="4"/>
          </p:nvPr>
        </p:nvSpPr>
        <p:spPr>
          <a:noFill/>
        </p:spPr>
        <p:txBody>
          <a:bodyPr/>
          <a:lstStyle/>
          <a:p>
            <a:r>
              <a:rPr lang="es-ES" smtClean="0"/>
              <a:t>Redes</a:t>
            </a:r>
          </a:p>
        </p:txBody>
      </p:sp>
      <p:sp>
        <p:nvSpPr>
          <p:cNvPr id="220164" name="Rectangle 7"/>
          <p:cNvSpPr>
            <a:spLocks noGrp="1" noChangeArrowheads="1"/>
          </p:cNvSpPr>
          <p:nvPr>
            <p:ph type="sldNum" sz="quarter" idx="5"/>
          </p:nvPr>
        </p:nvSpPr>
        <p:spPr>
          <a:noFill/>
        </p:spPr>
        <p:txBody>
          <a:bodyPr/>
          <a:lstStyle/>
          <a:p>
            <a:r>
              <a:rPr lang="es-ES" smtClean="0"/>
              <a:t>5-</a:t>
            </a:r>
            <a:fld id="{E068BAD8-2341-4F76-86B3-4EC1A6AA21F3}" type="slidenum">
              <a:rPr lang="es-ES" smtClean="0"/>
              <a:pPr/>
              <a:t>85</a:t>
            </a:fld>
            <a:endParaRPr lang="es-ES" smtClean="0"/>
          </a:p>
        </p:txBody>
      </p:sp>
      <p:sp>
        <p:nvSpPr>
          <p:cNvPr id="220165" name="Rectangle 2"/>
          <p:cNvSpPr>
            <a:spLocks noGrp="1" noRot="1" noChangeAspect="1" noChangeArrowheads="1" noTextEdit="1"/>
          </p:cNvSpPr>
          <p:nvPr>
            <p:ph type="sldImg"/>
          </p:nvPr>
        </p:nvSpPr>
        <p:spPr>
          <a:xfrm>
            <a:off x="566738" y="490538"/>
            <a:ext cx="5661025" cy="4244975"/>
          </a:xfrm>
          <a:ln/>
        </p:spPr>
      </p:sp>
      <p:sp>
        <p:nvSpPr>
          <p:cNvPr id="22016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42547439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hdr" sz="quarter"/>
          </p:nvPr>
        </p:nvSpPr>
        <p:spPr>
          <a:noFill/>
        </p:spPr>
        <p:txBody>
          <a:bodyPr/>
          <a:lstStyle/>
          <a:p>
            <a:r>
              <a:rPr lang="es-ES" smtClean="0"/>
              <a:t>El Nivel de Transporte en Internet</a:t>
            </a:r>
          </a:p>
        </p:txBody>
      </p:sp>
      <p:sp>
        <p:nvSpPr>
          <p:cNvPr id="191491" name="Rectangle 6"/>
          <p:cNvSpPr>
            <a:spLocks noGrp="1" noChangeArrowheads="1"/>
          </p:cNvSpPr>
          <p:nvPr>
            <p:ph type="ftr" sz="quarter" idx="4"/>
          </p:nvPr>
        </p:nvSpPr>
        <p:spPr>
          <a:noFill/>
        </p:spPr>
        <p:txBody>
          <a:bodyPr/>
          <a:lstStyle/>
          <a:p>
            <a:r>
              <a:rPr lang="es-ES" smtClean="0"/>
              <a:t>Redes</a:t>
            </a:r>
          </a:p>
        </p:txBody>
      </p:sp>
      <p:sp>
        <p:nvSpPr>
          <p:cNvPr id="191492" name="Rectangle 7"/>
          <p:cNvSpPr>
            <a:spLocks noGrp="1" noChangeArrowheads="1"/>
          </p:cNvSpPr>
          <p:nvPr>
            <p:ph type="sldNum" sz="quarter" idx="5"/>
          </p:nvPr>
        </p:nvSpPr>
        <p:spPr>
          <a:noFill/>
        </p:spPr>
        <p:txBody>
          <a:bodyPr/>
          <a:lstStyle/>
          <a:p>
            <a:r>
              <a:rPr lang="es-ES" smtClean="0"/>
              <a:t>5-</a:t>
            </a:r>
            <a:fld id="{157483EC-31E5-4E1F-B8CE-47A8006601FF}" type="slidenum">
              <a:rPr lang="es-ES" smtClean="0"/>
              <a:pPr/>
              <a:t>86</a:t>
            </a:fld>
            <a:endParaRPr lang="es-ES" smtClean="0"/>
          </a:p>
        </p:txBody>
      </p:sp>
      <p:sp>
        <p:nvSpPr>
          <p:cNvPr id="191493" name="Rectangle 2"/>
          <p:cNvSpPr>
            <a:spLocks noGrp="1" noRot="1" noChangeAspect="1" noChangeArrowheads="1" noTextEdit="1"/>
          </p:cNvSpPr>
          <p:nvPr>
            <p:ph type="sldImg"/>
          </p:nvPr>
        </p:nvSpPr>
        <p:spPr>
          <a:xfrm>
            <a:off x="566738" y="490538"/>
            <a:ext cx="5661025" cy="4244975"/>
          </a:xfrm>
          <a:ln/>
        </p:spPr>
      </p:sp>
      <p:sp>
        <p:nvSpPr>
          <p:cNvPr id="19149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62667848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hdr" sz="quarter"/>
          </p:nvPr>
        </p:nvSpPr>
        <p:spPr>
          <a:noFill/>
        </p:spPr>
        <p:txBody>
          <a:bodyPr/>
          <a:lstStyle/>
          <a:p>
            <a:r>
              <a:rPr lang="es-ES" smtClean="0"/>
              <a:t>El Nivel de Transporte en Internet</a:t>
            </a:r>
          </a:p>
        </p:txBody>
      </p:sp>
      <p:sp>
        <p:nvSpPr>
          <p:cNvPr id="223235" name="Rectangle 6"/>
          <p:cNvSpPr>
            <a:spLocks noGrp="1" noChangeArrowheads="1"/>
          </p:cNvSpPr>
          <p:nvPr>
            <p:ph type="ftr" sz="quarter" idx="4"/>
          </p:nvPr>
        </p:nvSpPr>
        <p:spPr>
          <a:noFill/>
        </p:spPr>
        <p:txBody>
          <a:bodyPr/>
          <a:lstStyle/>
          <a:p>
            <a:r>
              <a:rPr lang="es-ES" smtClean="0"/>
              <a:t>Redes</a:t>
            </a:r>
          </a:p>
        </p:txBody>
      </p:sp>
      <p:sp>
        <p:nvSpPr>
          <p:cNvPr id="223236" name="Rectangle 7"/>
          <p:cNvSpPr>
            <a:spLocks noGrp="1" noChangeArrowheads="1"/>
          </p:cNvSpPr>
          <p:nvPr>
            <p:ph type="sldNum" sz="quarter" idx="5"/>
          </p:nvPr>
        </p:nvSpPr>
        <p:spPr>
          <a:noFill/>
        </p:spPr>
        <p:txBody>
          <a:bodyPr/>
          <a:lstStyle/>
          <a:p>
            <a:r>
              <a:rPr lang="es-ES" smtClean="0"/>
              <a:t>5-</a:t>
            </a:r>
            <a:fld id="{8E9D5460-3405-45FC-93A7-2E02E6C9558F}" type="slidenum">
              <a:rPr lang="es-ES" smtClean="0"/>
              <a:pPr/>
              <a:t>87</a:t>
            </a:fld>
            <a:endParaRPr lang="es-ES" smtClean="0"/>
          </a:p>
        </p:txBody>
      </p:sp>
      <p:sp>
        <p:nvSpPr>
          <p:cNvPr id="223237" name="Rectangle 2"/>
          <p:cNvSpPr>
            <a:spLocks noGrp="1" noRot="1" noChangeAspect="1" noChangeArrowheads="1" noTextEdit="1"/>
          </p:cNvSpPr>
          <p:nvPr>
            <p:ph type="sldImg"/>
          </p:nvPr>
        </p:nvSpPr>
        <p:spPr>
          <a:xfrm>
            <a:off x="566738" y="490538"/>
            <a:ext cx="5661025" cy="4244975"/>
          </a:xfrm>
          <a:ln/>
        </p:spPr>
      </p:sp>
      <p:sp>
        <p:nvSpPr>
          <p:cNvPr id="22323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0891975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hdr" sz="quarter"/>
          </p:nvPr>
        </p:nvSpPr>
        <p:spPr>
          <a:noFill/>
        </p:spPr>
        <p:txBody>
          <a:bodyPr/>
          <a:lstStyle/>
          <a:p>
            <a:r>
              <a:rPr lang="es-ES" smtClean="0"/>
              <a:t>El Nivel de Transporte en Internet</a:t>
            </a:r>
          </a:p>
        </p:txBody>
      </p:sp>
      <p:sp>
        <p:nvSpPr>
          <p:cNvPr id="191491" name="Rectangle 6"/>
          <p:cNvSpPr>
            <a:spLocks noGrp="1" noChangeArrowheads="1"/>
          </p:cNvSpPr>
          <p:nvPr>
            <p:ph type="ftr" sz="quarter" idx="4"/>
          </p:nvPr>
        </p:nvSpPr>
        <p:spPr>
          <a:noFill/>
        </p:spPr>
        <p:txBody>
          <a:bodyPr/>
          <a:lstStyle/>
          <a:p>
            <a:r>
              <a:rPr lang="es-ES" smtClean="0"/>
              <a:t>Redes</a:t>
            </a:r>
          </a:p>
        </p:txBody>
      </p:sp>
      <p:sp>
        <p:nvSpPr>
          <p:cNvPr id="191492" name="Rectangle 7"/>
          <p:cNvSpPr>
            <a:spLocks noGrp="1" noChangeArrowheads="1"/>
          </p:cNvSpPr>
          <p:nvPr>
            <p:ph type="sldNum" sz="quarter" idx="5"/>
          </p:nvPr>
        </p:nvSpPr>
        <p:spPr>
          <a:noFill/>
        </p:spPr>
        <p:txBody>
          <a:bodyPr/>
          <a:lstStyle/>
          <a:p>
            <a:r>
              <a:rPr lang="es-ES" smtClean="0"/>
              <a:t>5-</a:t>
            </a:r>
            <a:fld id="{157483EC-31E5-4E1F-B8CE-47A8006601FF}" type="slidenum">
              <a:rPr lang="es-ES" smtClean="0"/>
              <a:pPr/>
              <a:t>88</a:t>
            </a:fld>
            <a:endParaRPr lang="es-ES" smtClean="0"/>
          </a:p>
        </p:txBody>
      </p:sp>
      <p:sp>
        <p:nvSpPr>
          <p:cNvPr id="191493" name="Rectangle 2"/>
          <p:cNvSpPr>
            <a:spLocks noGrp="1" noRot="1" noChangeAspect="1" noChangeArrowheads="1" noTextEdit="1"/>
          </p:cNvSpPr>
          <p:nvPr>
            <p:ph type="sldImg"/>
          </p:nvPr>
        </p:nvSpPr>
        <p:spPr>
          <a:xfrm>
            <a:off x="566738" y="490538"/>
            <a:ext cx="5661025" cy="4244975"/>
          </a:xfrm>
          <a:ln/>
        </p:spPr>
      </p:sp>
      <p:sp>
        <p:nvSpPr>
          <p:cNvPr id="19149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35504332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hdr" sz="quarter"/>
          </p:nvPr>
        </p:nvSpPr>
        <p:spPr>
          <a:noFill/>
        </p:spPr>
        <p:txBody>
          <a:bodyPr/>
          <a:lstStyle/>
          <a:p>
            <a:r>
              <a:rPr lang="es-ES" smtClean="0"/>
              <a:t>El Nivel de Transporte en Internet</a:t>
            </a:r>
          </a:p>
        </p:txBody>
      </p:sp>
      <p:sp>
        <p:nvSpPr>
          <p:cNvPr id="192515" name="Rectangle 6"/>
          <p:cNvSpPr>
            <a:spLocks noGrp="1" noChangeArrowheads="1"/>
          </p:cNvSpPr>
          <p:nvPr>
            <p:ph type="ftr" sz="quarter" idx="4"/>
          </p:nvPr>
        </p:nvSpPr>
        <p:spPr>
          <a:noFill/>
        </p:spPr>
        <p:txBody>
          <a:bodyPr/>
          <a:lstStyle/>
          <a:p>
            <a:r>
              <a:rPr lang="es-ES" smtClean="0"/>
              <a:t>Redes</a:t>
            </a:r>
          </a:p>
        </p:txBody>
      </p:sp>
      <p:sp>
        <p:nvSpPr>
          <p:cNvPr id="192516" name="Rectangle 7"/>
          <p:cNvSpPr>
            <a:spLocks noGrp="1" noChangeArrowheads="1"/>
          </p:cNvSpPr>
          <p:nvPr>
            <p:ph type="sldNum" sz="quarter" idx="5"/>
          </p:nvPr>
        </p:nvSpPr>
        <p:spPr>
          <a:noFill/>
        </p:spPr>
        <p:txBody>
          <a:bodyPr/>
          <a:lstStyle/>
          <a:p>
            <a:r>
              <a:rPr lang="es-ES" smtClean="0"/>
              <a:t>5-</a:t>
            </a:r>
            <a:fld id="{98FBDC16-E82C-4E94-B02C-0B1671E53F46}" type="slidenum">
              <a:rPr lang="es-ES" smtClean="0"/>
              <a:pPr/>
              <a:t>89</a:t>
            </a:fld>
            <a:endParaRPr lang="es-ES" smtClean="0"/>
          </a:p>
        </p:txBody>
      </p:sp>
      <p:sp>
        <p:nvSpPr>
          <p:cNvPr id="192517" name="Rectangle 2"/>
          <p:cNvSpPr>
            <a:spLocks noGrp="1" noRot="1" noChangeAspect="1" noChangeArrowheads="1" noTextEdit="1"/>
          </p:cNvSpPr>
          <p:nvPr>
            <p:ph type="sldImg"/>
          </p:nvPr>
        </p:nvSpPr>
        <p:spPr>
          <a:xfrm>
            <a:off x="566738" y="490538"/>
            <a:ext cx="5661025" cy="4244975"/>
          </a:xfrm>
          <a:ln/>
        </p:spPr>
      </p:sp>
      <p:sp>
        <p:nvSpPr>
          <p:cNvPr id="192518" name="Rectangle 3"/>
          <p:cNvSpPr>
            <a:spLocks noGrp="1" noChangeArrowheads="1"/>
          </p:cNvSpPr>
          <p:nvPr>
            <p:ph type="body" idx="1"/>
          </p:nvPr>
        </p:nvSpPr>
        <p:spPr>
          <a:noFill/>
          <a:ln/>
        </p:spPr>
        <p:txBody>
          <a:bodyPr/>
          <a:lstStyle/>
          <a:p>
            <a:pPr eaLnBrk="1" hangingPunct="1"/>
            <a:r>
              <a:rPr lang="es-ES" dirty="0" smtClean="0"/>
              <a:t>En esta diapositiva se muestra un ejemplo de cómo funcionaría un flujo masivo de datos unidireccional en TCP. En un caso real siempre habrá un flujo de datos, aunque pequeño, en sentido contrario, por ejemplo los </a:t>
            </a:r>
            <a:r>
              <a:rPr lang="es-ES" dirty="0" err="1" smtClean="0"/>
              <a:t>clicks</a:t>
            </a:r>
            <a:r>
              <a:rPr lang="es-ES" dirty="0" smtClean="0"/>
              <a:t> del ratón en el caso de tratarse de un cliente HTTP.  Sin embargo el funcionamiento del mecanismo se comprende mejor si suponemos un flujo de datos </a:t>
            </a:r>
            <a:r>
              <a:rPr lang="es-ES" dirty="0" err="1" smtClean="0"/>
              <a:t>unidrieccional</a:t>
            </a:r>
            <a:r>
              <a:rPr lang="es-ES" dirty="0" smtClean="0"/>
              <a:t>.</a:t>
            </a:r>
          </a:p>
          <a:p>
            <a:pPr eaLnBrk="1" hangingPunct="1"/>
            <a:r>
              <a:rPr lang="es-ES" dirty="0" smtClean="0"/>
              <a:t>En primer lugar los dos TCP se conectan y ‘negocian’ el MSS que utilizará cada uno. El TCP receptor anuncia que aceptará un MSS de 2000 bytes y el TCP emisor anuncia un MSS de 500 bytes. En realidad el MSS anunciado por el emisor no tiene ningún interés en nuestro ejemplo, ya que no enviamos datos hacia el emisor.</a:t>
            </a:r>
          </a:p>
          <a:p>
            <a:pPr eaLnBrk="1" hangingPunct="1"/>
            <a:r>
              <a:rPr lang="es-ES" dirty="0" smtClean="0"/>
              <a:t>Una vez establecida la conexión el TCP receptor anuncia al emisor una ventana de 4000 bytes, que es el espacio que tiene reservado en su buffer para esa conexión. A continuación el TCP emisor envía un segmento con los 2 KB de datos que tiene preparados en su buffer. El TCP receptor confirma entonces la correcta recepción de dichos datos y cuando el TCP emisor recibe dicha confirmación descarta esos datos de su buffer; no los ha podido descartar antes ya que mientras no esté seguro de que los datos han sido recibidos correctamente por el receptor se puede ver en la necesidad de reenviarlos.</a:t>
            </a:r>
          </a:p>
          <a:p>
            <a:pPr eaLnBrk="1" hangingPunct="1"/>
            <a:r>
              <a:rPr lang="es-ES" dirty="0" smtClean="0"/>
              <a:t>Más tarde la aplicación escribe en el buffer 3 KB y el TCP emisor envía 2 KB, que es lo máximo que cabe en el buffer según lo que le ha dicho el receptor. Por tanto una vez enviado ese segmento el TCP emisor se bloquea, hecho que queda confirmado al recibir del otro TCP un segmento anunciándole que ha cerrado su ventana. Al cabo de un tiempo la aplicación del TCP receptor lee 2 KB de datos del buffer, con lo cual el TCP receptor anuncia 2 KB de espacio libre al emisor y este puede enviar el KB de datos que tenía pendiente, utilizando en este caso un segmento de tamaño menor que el MSS.</a:t>
            </a:r>
          </a:p>
        </p:txBody>
      </p:sp>
    </p:spTree>
    <p:extLst>
      <p:ext uri="{BB962C8B-B14F-4D97-AF65-F5344CB8AC3E}">
        <p14:creationId xmlns:p14="http://schemas.microsoft.com/office/powerpoint/2010/main" val="195881289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hdr" sz="quarter"/>
          </p:nvPr>
        </p:nvSpPr>
        <p:spPr>
          <a:noFill/>
        </p:spPr>
        <p:txBody>
          <a:bodyPr/>
          <a:lstStyle/>
          <a:p>
            <a:r>
              <a:rPr lang="es-ES" smtClean="0"/>
              <a:t>El Nivel de Transporte en Internet</a:t>
            </a:r>
          </a:p>
        </p:txBody>
      </p:sp>
      <p:sp>
        <p:nvSpPr>
          <p:cNvPr id="193539" name="Rectangle 6"/>
          <p:cNvSpPr>
            <a:spLocks noGrp="1" noChangeArrowheads="1"/>
          </p:cNvSpPr>
          <p:nvPr>
            <p:ph type="ftr" sz="quarter" idx="4"/>
          </p:nvPr>
        </p:nvSpPr>
        <p:spPr>
          <a:noFill/>
        </p:spPr>
        <p:txBody>
          <a:bodyPr/>
          <a:lstStyle/>
          <a:p>
            <a:r>
              <a:rPr lang="es-ES" smtClean="0"/>
              <a:t>Redes</a:t>
            </a:r>
          </a:p>
        </p:txBody>
      </p:sp>
      <p:sp>
        <p:nvSpPr>
          <p:cNvPr id="193540" name="Rectangle 7"/>
          <p:cNvSpPr>
            <a:spLocks noGrp="1" noChangeArrowheads="1"/>
          </p:cNvSpPr>
          <p:nvPr>
            <p:ph type="sldNum" sz="quarter" idx="5"/>
          </p:nvPr>
        </p:nvSpPr>
        <p:spPr>
          <a:noFill/>
        </p:spPr>
        <p:txBody>
          <a:bodyPr/>
          <a:lstStyle/>
          <a:p>
            <a:r>
              <a:rPr lang="es-ES" smtClean="0"/>
              <a:t>5-</a:t>
            </a:r>
            <a:fld id="{7436889C-6BB6-4CC7-A6A5-089F33676342}" type="slidenum">
              <a:rPr lang="es-ES" smtClean="0"/>
              <a:pPr/>
              <a:t>90</a:t>
            </a:fld>
            <a:endParaRPr lang="es-ES" smtClean="0"/>
          </a:p>
        </p:txBody>
      </p:sp>
      <p:sp>
        <p:nvSpPr>
          <p:cNvPr id="193541" name="Rectangle 2"/>
          <p:cNvSpPr>
            <a:spLocks noGrp="1" noRot="1" noChangeAspect="1" noChangeArrowheads="1" noTextEdit="1"/>
          </p:cNvSpPr>
          <p:nvPr>
            <p:ph type="sldImg"/>
          </p:nvPr>
        </p:nvSpPr>
        <p:spPr>
          <a:xfrm>
            <a:off x="566738" y="490538"/>
            <a:ext cx="5661025" cy="4244975"/>
          </a:xfrm>
          <a:ln/>
        </p:spPr>
      </p:sp>
      <p:sp>
        <p:nvSpPr>
          <p:cNvPr id="19354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13869016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hdr" sz="quarter"/>
          </p:nvPr>
        </p:nvSpPr>
        <p:spPr>
          <a:noFill/>
        </p:spPr>
        <p:txBody>
          <a:bodyPr/>
          <a:lstStyle/>
          <a:p>
            <a:r>
              <a:rPr lang="es-ES" smtClean="0"/>
              <a:t>El Nivel de Transporte en Internet</a:t>
            </a:r>
          </a:p>
        </p:txBody>
      </p:sp>
      <p:sp>
        <p:nvSpPr>
          <p:cNvPr id="194563" name="Rectangle 6"/>
          <p:cNvSpPr>
            <a:spLocks noGrp="1" noChangeArrowheads="1"/>
          </p:cNvSpPr>
          <p:nvPr>
            <p:ph type="ftr" sz="quarter" idx="4"/>
          </p:nvPr>
        </p:nvSpPr>
        <p:spPr>
          <a:noFill/>
        </p:spPr>
        <p:txBody>
          <a:bodyPr/>
          <a:lstStyle/>
          <a:p>
            <a:r>
              <a:rPr lang="es-ES" smtClean="0"/>
              <a:t>Redes</a:t>
            </a:r>
          </a:p>
        </p:txBody>
      </p:sp>
      <p:sp>
        <p:nvSpPr>
          <p:cNvPr id="194564" name="Rectangle 7"/>
          <p:cNvSpPr>
            <a:spLocks noGrp="1" noChangeArrowheads="1"/>
          </p:cNvSpPr>
          <p:nvPr>
            <p:ph type="sldNum" sz="quarter" idx="5"/>
          </p:nvPr>
        </p:nvSpPr>
        <p:spPr>
          <a:noFill/>
        </p:spPr>
        <p:txBody>
          <a:bodyPr/>
          <a:lstStyle/>
          <a:p>
            <a:r>
              <a:rPr lang="es-ES" smtClean="0"/>
              <a:t>5-</a:t>
            </a:r>
            <a:fld id="{0B31C7F5-F14F-4220-B7FC-1C3506E0CAAA}" type="slidenum">
              <a:rPr lang="es-ES" smtClean="0"/>
              <a:pPr/>
              <a:t>91</a:t>
            </a:fld>
            <a:endParaRPr lang="es-ES" smtClean="0"/>
          </a:p>
        </p:txBody>
      </p:sp>
      <p:sp>
        <p:nvSpPr>
          <p:cNvPr id="194565" name="Rectangle 2"/>
          <p:cNvSpPr>
            <a:spLocks noGrp="1" noRot="1" noChangeAspect="1" noChangeArrowheads="1" noTextEdit="1"/>
          </p:cNvSpPr>
          <p:nvPr>
            <p:ph type="sldImg"/>
          </p:nvPr>
        </p:nvSpPr>
        <p:spPr>
          <a:xfrm>
            <a:off x="566738" y="490538"/>
            <a:ext cx="5661025" cy="4244975"/>
          </a:xfrm>
          <a:ln/>
        </p:spPr>
      </p:sp>
      <p:sp>
        <p:nvSpPr>
          <p:cNvPr id="19456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974334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a:noFill/>
        </p:spPr>
        <p:txBody>
          <a:bodyPr/>
          <a:lstStyle/>
          <a:p>
            <a:r>
              <a:rPr lang="es-ES" smtClean="0"/>
              <a:t>El Nivel de Transporte en Internet</a:t>
            </a:r>
          </a:p>
        </p:txBody>
      </p:sp>
      <p:sp>
        <p:nvSpPr>
          <p:cNvPr id="140291" name="Rectangle 6"/>
          <p:cNvSpPr>
            <a:spLocks noGrp="1" noChangeArrowheads="1"/>
          </p:cNvSpPr>
          <p:nvPr>
            <p:ph type="ftr" sz="quarter" idx="4"/>
          </p:nvPr>
        </p:nvSpPr>
        <p:spPr>
          <a:noFill/>
        </p:spPr>
        <p:txBody>
          <a:bodyPr/>
          <a:lstStyle/>
          <a:p>
            <a:r>
              <a:rPr lang="es-ES" smtClean="0"/>
              <a:t>Redes</a:t>
            </a:r>
          </a:p>
        </p:txBody>
      </p:sp>
      <p:sp>
        <p:nvSpPr>
          <p:cNvPr id="140292" name="Rectangle 7"/>
          <p:cNvSpPr>
            <a:spLocks noGrp="1" noChangeArrowheads="1"/>
          </p:cNvSpPr>
          <p:nvPr>
            <p:ph type="sldNum" sz="quarter" idx="5"/>
          </p:nvPr>
        </p:nvSpPr>
        <p:spPr>
          <a:noFill/>
        </p:spPr>
        <p:txBody>
          <a:bodyPr/>
          <a:lstStyle/>
          <a:p>
            <a:r>
              <a:rPr lang="es-ES" smtClean="0"/>
              <a:t>5-</a:t>
            </a:r>
            <a:fld id="{57E14F43-C802-4705-A37B-2C4C1442D52D}" type="slidenum">
              <a:rPr lang="es-ES" smtClean="0"/>
              <a:pPr/>
              <a:t>9</a:t>
            </a:fld>
            <a:endParaRPr lang="es-ES" smtClean="0"/>
          </a:p>
        </p:txBody>
      </p:sp>
      <p:sp>
        <p:nvSpPr>
          <p:cNvPr id="140293" name="Rectangle 2"/>
          <p:cNvSpPr>
            <a:spLocks noGrp="1" noRot="1" noChangeAspect="1" noChangeArrowheads="1" noTextEdit="1"/>
          </p:cNvSpPr>
          <p:nvPr>
            <p:ph type="sldImg"/>
          </p:nvPr>
        </p:nvSpPr>
        <p:spPr>
          <a:xfrm>
            <a:off x="566738" y="490538"/>
            <a:ext cx="5661025" cy="4244975"/>
          </a:xfrm>
          <a:ln/>
        </p:spPr>
      </p:sp>
      <p:sp>
        <p:nvSpPr>
          <p:cNvPr id="14029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3185489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hdr" sz="quarter"/>
          </p:nvPr>
        </p:nvSpPr>
        <p:spPr>
          <a:noFill/>
        </p:spPr>
        <p:txBody>
          <a:bodyPr/>
          <a:lstStyle/>
          <a:p>
            <a:r>
              <a:rPr lang="es-ES" smtClean="0"/>
              <a:t>El Nivel de Transporte en Internet</a:t>
            </a:r>
          </a:p>
        </p:txBody>
      </p:sp>
      <p:sp>
        <p:nvSpPr>
          <p:cNvPr id="195587" name="Rectangle 6"/>
          <p:cNvSpPr>
            <a:spLocks noGrp="1" noChangeArrowheads="1"/>
          </p:cNvSpPr>
          <p:nvPr>
            <p:ph type="ftr" sz="quarter" idx="4"/>
          </p:nvPr>
        </p:nvSpPr>
        <p:spPr>
          <a:noFill/>
        </p:spPr>
        <p:txBody>
          <a:bodyPr/>
          <a:lstStyle/>
          <a:p>
            <a:r>
              <a:rPr lang="es-ES" smtClean="0"/>
              <a:t>Redes</a:t>
            </a:r>
          </a:p>
        </p:txBody>
      </p:sp>
      <p:sp>
        <p:nvSpPr>
          <p:cNvPr id="195588" name="Rectangle 7"/>
          <p:cNvSpPr>
            <a:spLocks noGrp="1" noChangeArrowheads="1"/>
          </p:cNvSpPr>
          <p:nvPr>
            <p:ph type="sldNum" sz="quarter" idx="5"/>
          </p:nvPr>
        </p:nvSpPr>
        <p:spPr>
          <a:noFill/>
        </p:spPr>
        <p:txBody>
          <a:bodyPr/>
          <a:lstStyle/>
          <a:p>
            <a:r>
              <a:rPr lang="es-ES" smtClean="0"/>
              <a:t>5-</a:t>
            </a:r>
            <a:fld id="{ED946023-3EDD-4569-A78A-7B47C8391709}" type="slidenum">
              <a:rPr lang="es-ES" smtClean="0"/>
              <a:pPr/>
              <a:t>92</a:t>
            </a:fld>
            <a:endParaRPr lang="es-ES" smtClean="0"/>
          </a:p>
        </p:txBody>
      </p:sp>
      <p:sp>
        <p:nvSpPr>
          <p:cNvPr id="195589" name="Rectangle 2"/>
          <p:cNvSpPr>
            <a:spLocks noGrp="1" noRot="1" noChangeAspect="1" noChangeArrowheads="1" noTextEdit="1"/>
          </p:cNvSpPr>
          <p:nvPr>
            <p:ph type="sldImg"/>
          </p:nvPr>
        </p:nvSpPr>
        <p:spPr>
          <a:xfrm>
            <a:off x="566738" y="490538"/>
            <a:ext cx="5661025" cy="4244975"/>
          </a:xfrm>
          <a:ln/>
        </p:spPr>
      </p:sp>
      <p:sp>
        <p:nvSpPr>
          <p:cNvPr id="19559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88965435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hdr" sz="quarter"/>
          </p:nvPr>
        </p:nvSpPr>
        <p:spPr>
          <a:noFill/>
        </p:spPr>
        <p:txBody>
          <a:bodyPr/>
          <a:lstStyle/>
          <a:p>
            <a:r>
              <a:rPr lang="es-ES" smtClean="0"/>
              <a:t>El Nivel de Transporte en Internet</a:t>
            </a:r>
          </a:p>
        </p:txBody>
      </p:sp>
      <p:sp>
        <p:nvSpPr>
          <p:cNvPr id="196611" name="Rectangle 6"/>
          <p:cNvSpPr>
            <a:spLocks noGrp="1" noChangeArrowheads="1"/>
          </p:cNvSpPr>
          <p:nvPr>
            <p:ph type="ftr" sz="quarter" idx="4"/>
          </p:nvPr>
        </p:nvSpPr>
        <p:spPr>
          <a:noFill/>
        </p:spPr>
        <p:txBody>
          <a:bodyPr/>
          <a:lstStyle/>
          <a:p>
            <a:r>
              <a:rPr lang="es-ES" smtClean="0"/>
              <a:t>Redes</a:t>
            </a:r>
          </a:p>
        </p:txBody>
      </p:sp>
      <p:sp>
        <p:nvSpPr>
          <p:cNvPr id="196612" name="Rectangle 7"/>
          <p:cNvSpPr>
            <a:spLocks noGrp="1" noChangeArrowheads="1"/>
          </p:cNvSpPr>
          <p:nvPr>
            <p:ph type="sldNum" sz="quarter" idx="5"/>
          </p:nvPr>
        </p:nvSpPr>
        <p:spPr>
          <a:noFill/>
        </p:spPr>
        <p:txBody>
          <a:bodyPr/>
          <a:lstStyle/>
          <a:p>
            <a:r>
              <a:rPr lang="es-ES" smtClean="0"/>
              <a:t>5-</a:t>
            </a:r>
            <a:fld id="{9D5BA7AC-A675-443F-8CC9-8A3744B01AF9}" type="slidenum">
              <a:rPr lang="es-ES" smtClean="0"/>
              <a:pPr/>
              <a:t>93</a:t>
            </a:fld>
            <a:endParaRPr lang="es-ES" smtClean="0"/>
          </a:p>
        </p:txBody>
      </p:sp>
      <p:sp>
        <p:nvSpPr>
          <p:cNvPr id="196613" name="Rectangle 2"/>
          <p:cNvSpPr>
            <a:spLocks noGrp="1" noRot="1" noChangeAspect="1" noChangeArrowheads="1" noTextEdit="1"/>
          </p:cNvSpPr>
          <p:nvPr>
            <p:ph type="sldImg"/>
          </p:nvPr>
        </p:nvSpPr>
        <p:spPr>
          <a:xfrm>
            <a:off x="566738" y="490538"/>
            <a:ext cx="5661025" cy="4244975"/>
          </a:xfrm>
          <a:ln/>
        </p:spPr>
      </p:sp>
      <p:sp>
        <p:nvSpPr>
          <p:cNvPr id="19661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57686397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hdr" sz="quarter"/>
          </p:nvPr>
        </p:nvSpPr>
        <p:spPr>
          <a:noFill/>
        </p:spPr>
        <p:txBody>
          <a:bodyPr/>
          <a:lstStyle/>
          <a:p>
            <a:r>
              <a:rPr lang="es-ES" smtClean="0"/>
              <a:t>El Nivel de Transporte en Internet</a:t>
            </a:r>
          </a:p>
        </p:txBody>
      </p:sp>
      <p:sp>
        <p:nvSpPr>
          <p:cNvPr id="197635" name="Rectangle 6"/>
          <p:cNvSpPr>
            <a:spLocks noGrp="1" noChangeArrowheads="1"/>
          </p:cNvSpPr>
          <p:nvPr>
            <p:ph type="ftr" sz="quarter" idx="4"/>
          </p:nvPr>
        </p:nvSpPr>
        <p:spPr>
          <a:noFill/>
        </p:spPr>
        <p:txBody>
          <a:bodyPr/>
          <a:lstStyle/>
          <a:p>
            <a:r>
              <a:rPr lang="es-ES" smtClean="0"/>
              <a:t>Redes</a:t>
            </a:r>
          </a:p>
        </p:txBody>
      </p:sp>
      <p:sp>
        <p:nvSpPr>
          <p:cNvPr id="197636" name="Rectangle 7"/>
          <p:cNvSpPr>
            <a:spLocks noGrp="1" noChangeArrowheads="1"/>
          </p:cNvSpPr>
          <p:nvPr>
            <p:ph type="sldNum" sz="quarter" idx="5"/>
          </p:nvPr>
        </p:nvSpPr>
        <p:spPr>
          <a:noFill/>
        </p:spPr>
        <p:txBody>
          <a:bodyPr/>
          <a:lstStyle/>
          <a:p>
            <a:r>
              <a:rPr lang="es-ES" smtClean="0"/>
              <a:t>5-</a:t>
            </a:r>
            <a:fld id="{A4FE1DAE-DF65-4B42-B971-07119D4B3A7C}" type="slidenum">
              <a:rPr lang="es-ES" smtClean="0"/>
              <a:pPr/>
              <a:t>94</a:t>
            </a:fld>
            <a:endParaRPr lang="es-ES" smtClean="0"/>
          </a:p>
        </p:txBody>
      </p:sp>
      <p:sp>
        <p:nvSpPr>
          <p:cNvPr id="197637" name="Rectangle 2"/>
          <p:cNvSpPr>
            <a:spLocks noGrp="1" noRot="1" noChangeAspect="1" noChangeArrowheads="1" noTextEdit="1"/>
          </p:cNvSpPr>
          <p:nvPr>
            <p:ph type="sldImg"/>
          </p:nvPr>
        </p:nvSpPr>
        <p:spPr>
          <a:xfrm>
            <a:off x="566738" y="490538"/>
            <a:ext cx="5661025" cy="4244975"/>
          </a:xfrm>
          <a:ln/>
        </p:spPr>
      </p:sp>
      <p:sp>
        <p:nvSpPr>
          <p:cNvPr id="19763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05975754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hdr" sz="quarter"/>
          </p:nvPr>
        </p:nvSpPr>
        <p:spPr>
          <a:noFill/>
        </p:spPr>
        <p:txBody>
          <a:bodyPr/>
          <a:lstStyle/>
          <a:p>
            <a:r>
              <a:rPr lang="es-ES" smtClean="0"/>
              <a:t>El Nivel de Transporte en Internet</a:t>
            </a:r>
          </a:p>
        </p:txBody>
      </p:sp>
      <p:sp>
        <p:nvSpPr>
          <p:cNvPr id="198659" name="Rectangle 6"/>
          <p:cNvSpPr>
            <a:spLocks noGrp="1" noChangeArrowheads="1"/>
          </p:cNvSpPr>
          <p:nvPr>
            <p:ph type="ftr" sz="quarter" idx="4"/>
          </p:nvPr>
        </p:nvSpPr>
        <p:spPr>
          <a:noFill/>
        </p:spPr>
        <p:txBody>
          <a:bodyPr/>
          <a:lstStyle/>
          <a:p>
            <a:r>
              <a:rPr lang="es-ES" smtClean="0"/>
              <a:t>Redes</a:t>
            </a:r>
          </a:p>
        </p:txBody>
      </p:sp>
      <p:sp>
        <p:nvSpPr>
          <p:cNvPr id="198660" name="Rectangle 7"/>
          <p:cNvSpPr>
            <a:spLocks noGrp="1" noChangeArrowheads="1"/>
          </p:cNvSpPr>
          <p:nvPr>
            <p:ph type="sldNum" sz="quarter" idx="5"/>
          </p:nvPr>
        </p:nvSpPr>
        <p:spPr>
          <a:noFill/>
        </p:spPr>
        <p:txBody>
          <a:bodyPr/>
          <a:lstStyle/>
          <a:p>
            <a:r>
              <a:rPr lang="es-ES" smtClean="0"/>
              <a:t>5-</a:t>
            </a:r>
            <a:fld id="{313B2CEA-17A1-480D-B208-684DE75DBC98}" type="slidenum">
              <a:rPr lang="es-ES" smtClean="0"/>
              <a:pPr/>
              <a:t>95</a:t>
            </a:fld>
            <a:endParaRPr lang="es-ES" smtClean="0"/>
          </a:p>
        </p:txBody>
      </p:sp>
      <p:sp>
        <p:nvSpPr>
          <p:cNvPr id="198661" name="Rectangle 2"/>
          <p:cNvSpPr>
            <a:spLocks noGrp="1" noRot="1" noChangeAspect="1" noChangeArrowheads="1" noTextEdit="1"/>
          </p:cNvSpPr>
          <p:nvPr>
            <p:ph type="sldImg"/>
          </p:nvPr>
        </p:nvSpPr>
        <p:spPr>
          <a:xfrm>
            <a:off x="566738" y="490538"/>
            <a:ext cx="5661025" cy="4244975"/>
          </a:xfrm>
          <a:ln/>
        </p:spPr>
      </p:sp>
      <p:sp>
        <p:nvSpPr>
          <p:cNvPr id="19866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424685783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hdr" sz="quarter"/>
          </p:nvPr>
        </p:nvSpPr>
        <p:spPr>
          <a:noFill/>
        </p:spPr>
        <p:txBody>
          <a:bodyPr/>
          <a:lstStyle/>
          <a:p>
            <a:r>
              <a:rPr lang="es-ES" smtClean="0"/>
              <a:t>El Nivel de Transporte en Internet</a:t>
            </a:r>
          </a:p>
        </p:txBody>
      </p:sp>
      <p:sp>
        <p:nvSpPr>
          <p:cNvPr id="199683" name="Rectangle 6"/>
          <p:cNvSpPr>
            <a:spLocks noGrp="1" noChangeArrowheads="1"/>
          </p:cNvSpPr>
          <p:nvPr>
            <p:ph type="ftr" sz="quarter" idx="4"/>
          </p:nvPr>
        </p:nvSpPr>
        <p:spPr>
          <a:noFill/>
        </p:spPr>
        <p:txBody>
          <a:bodyPr/>
          <a:lstStyle/>
          <a:p>
            <a:r>
              <a:rPr lang="es-ES" smtClean="0"/>
              <a:t>Redes</a:t>
            </a:r>
          </a:p>
        </p:txBody>
      </p:sp>
      <p:sp>
        <p:nvSpPr>
          <p:cNvPr id="199684" name="Rectangle 7"/>
          <p:cNvSpPr>
            <a:spLocks noGrp="1" noChangeArrowheads="1"/>
          </p:cNvSpPr>
          <p:nvPr>
            <p:ph type="sldNum" sz="quarter" idx="5"/>
          </p:nvPr>
        </p:nvSpPr>
        <p:spPr>
          <a:noFill/>
        </p:spPr>
        <p:txBody>
          <a:bodyPr/>
          <a:lstStyle/>
          <a:p>
            <a:r>
              <a:rPr lang="es-ES" smtClean="0"/>
              <a:t>5-</a:t>
            </a:r>
            <a:fld id="{FC752F9E-BD1C-4EF6-B051-350A8D54BA29}" type="slidenum">
              <a:rPr lang="es-ES" smtClean="0"/>
              <a:pPr/>
              <a:t>96</a:t>
            </a:fld>
            <a:endParaRPr lang="es-ES" smtClean="0"/>
          </a:p>
        </p:txBody>
      </p:sp>
      <p:sp>
        <p:nvSpPr>
          <p:cNvPr id="199685" name="Rectangle 2"/>
          <p:cNvSpPr>
            <a:spLocks noGrp="1" noRot="1" noChangeAspect="1" noChangeArrowheads="1" noTextEdit="1"/>
          </p:cNvSpPr>
          <p:nvPr>
            <p:ph type="sldImg"/>
          </p:nvPr>
        </p:nvSpPr>
        <p:spPr>
          <a:xfrm>
            <a:off x="566738" y="490538"/>
            <a:ext cx="5661025" cy="4244975"/>
          </a:xfrm>
          <a:ln/>
        </p:spPr>
      </p:sp>
      <p:sp>
        <p:nvSpPr>
          <p:cNvPr id="19968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13451261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hdr" sz="quarter"/>
          </p:nvPr>
        </p:nvSpPr>
        <p:spPr>
          <a:noFill/>
        </p:spPr>
        <p:txBody>
          <a:bodyPr/>
          <a:lstStyle/>
          <a:p>
            <a:r>
              <a:rPr lang="es-ES" smtClean="0"/>
              <a:t>El Nivel de Transporte en Internet</a:t>
            </a:r>
          </a:p>
        </p:txBody>
      </p:sp>
      <p:sp>
        <p:nvSpPr>
          <p:cNvPr id="200707" name="Rectangle 6"/>
          <p:cNvSpPr>
            <a:spLocks noGrp="1" noChangeArrowheads="1"/>
          </p:cNvSpPr>
          <p:nvPr>
            <p:ph type="ftr" sz="quarter" idx="4"/>
          </p:nvPr>
        </p:nvSpPr>
        <p:spPr>
          <a:noFill/>
        </p:spPr>
        <p:txBody>
          <a:bodyPr/>
          <a:lstStyle/>
          <a:p>
            <a:r>
              <a:rPr lang="es-ES" smtClean="0"/>
              <a:t>Redes</a:t>
            </a:r>
          </a:p>
        </p:txBody>
      </p:sp>
      <p:sp>
        <p:nvSpPr>
          <p:cNvPr id="200708" name="Rectangle 7"/>
          <p:cNvSpPr>
            <a:spLocks noGrp="1" noChangeArrowheads="1"/>
          </p:cNvSpPr>
          <p:nvPr>
            <p:ph type="sldNum" sz="quarter" idx="5"/>
          </p:nvPr>
        </p:nvSpPr>
        <p:spPr>
          <a:noFill/>
        </p:spPr>
        <p:txBody>
          <a:bodyPr/>
          <a:lstStyle/>
          <a:p>
            <a:r>
              <a:rPr lang="es-ES" smtClean="0"/>
              <a:t>5-</a:t>
            </a:r>
            <a:fld id="{DE6C5B5A-17A2-4F4D-A3EA-1A6EC4483A51}" type="slidenum">
              <a:rPr lang="es-ES" smtClean="0"/>
              <a:pPr/>
              <a:t>97</a:t>
            </a:fld>
            <a:endParaRPr lang="es-ES" smtClean="0"/>
          </a:p>
        </p:txBody>
      </p:sp>
      <p:sp>
        <p:nvSpPr>
          <p:cNvPr id="200709" name="Rectangle 2"/>
          <p:cNvSpPr>
            <a:spLocks noGrp="1" noRot="1" noChangeAspect="1" noChangeArrowheads="1" noTextEdit="1"/>
          </p:cNvSpPr>
          <p:nvPr>
            <p:ph type="sldImg"/>
          </p:nvPr>
        </p:nvSpPr>
        <p:spPr>
          <a:xfrm>
            <a:off x="566738" y="490538"/>
            <a:ext cx="5661025" cy="4244975"/>
          </a:xfrm>
          <a:ln/>
        </p:spPr>
      </p:sp>
      <p:sp>
        <p:nvSpPr>
          <p:cNvPr id="20071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16332941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hdr" sz="quarter"/>
          </p:nvPr>
        </p:nvSpPr>
        <p:spPr>
          <a:noFill/>
        </p:spPr>
        <p:txBody>
          <a:bodyPr/>
          <a:lstStyle/>
          <a:p>
            <a:r>
              <a:rPr lang="es-ES" smtClean="0"/>
              <a:t>El Nivel de Transporte en Internet</a:t>
            </a:r>
          </a:p>
        </p:txBody>
      </p:sp>
      <p:sp>
        <p:nvSpPr>
          <p:cNvPr id="201731" name="Rectangle 6"/>
          <p:cNvSpPr>
            <a:spLocks noGrp="1" noChangeArrowheads="1"/>
          </p:cNvSpPr>
          <p:nvPr>
            <p:ph type="ftr" sz="quarter" idx="4"/>
          </p:nvPr>
        </p:nvSpPr>
        <p:spPr>
          <a:noFill/>
        </p:spPr>
        <p:txBody>
          <a:bodyPr/>
          <a:lstStyle/>
          <a:p>
            <a:r>
              <a:rPr lang="es-ES" smtClean="0"/>
              <a:t>Redes</a:t>
            </a:r>
          </a:p>
        </p:txBody>
      </p:sp>
      <p:sp>
        <p:nvSpPr>
          <p:cNvPr id="201732" name="Rectangle 7"/>
          <p:cNvSpPr>
            <a:spLocks noGrp="1" noChangeArrowheads="1"/>
          </p:cNvSpPr>
          <p:nvPr>
            <p:ph type="sldNum" sz="quarter" idx="5"/>
          </p:nvPr>
        </p:nvSpPr>
        <p:spPr>
          <a:noFill/>
        </p:spPr>
        <p:txBody>
          <a:bodyPr/>
          <a:lstStyle/>
          <a:p>
            <a:r>
              <a:rPr lang="es-ES" smtClean="0"/>
              <a:t>5-</a:t>
            </a:r>
            <a:fld id="{45BFB972-3957-4B4C-86B1-BAA5BFFAF033}" type="slidenum">
              <a:rPr lang="es-ES" smtClean="0"/>
              <a:pPr/>
              <a:t>98</a:t>
            </a:fld>
            <a:endParaRPr lang="es-ES" smtClean="0"/>
          </a:p>
        </p:txBody>
      </p:sp>
      <p:sp>
        <p:nvSpPr>
          <p:cNvPr id="201733" name="Rectangle 2"/>
          <p:cNvSpPr>
            <a:spLocks noGrp="1" noRot="1" noChangeAspect="1" noChangeArrowheads="1" noTextEdit="1"/>
          </p:cNvSpPr>
          <p:nvPr>
            <p:ph type="sldImg"/>
          </p:nvPr>
        </p:nvSpPr>
        <p:spPr>
          <a:xfrm>
            <a:off x="566738" y="490538"/>
            <a:ext cx="5661025" cy="4244975"/>
          </a:xfrm>
          <a:ln/>
        </p:spPr>
      </p:sp>
      <p:sp>
        <p:nvSpPr>
          <p:cNvPr id="20173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84485499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hdr" sz="quarter"/>
          </p:nvPr>
        </p:nvSpPr>
        <p:spPr>
          <a:noFill/>
        </p:spPr>
        <p:txBody>
          <a:bodyPr/>
          <a:lstStyle/>
          <a:p>
            <a:r>
              <a:rPr lang="es-ES" smtClean="0"/>
              <a:t>El Nivel de Transporte en Internet</a:t>
            </a:r>
          </a:p>
        </p:txBody>
      </p:sp>
      <p:sp>
        <p:nvSpPr>
          <p:cNvPr id="208899" name="Rectangle 6"/>
          <p:cNvSpPr>
            <a:spLocks noGrp="1" noChangeArrowheads="1"/>
          </p:cNvSpPr>
          <p:nvPr>
            <p:ph type="ftr" sz="quarter" idx="4"/>
          </p:nvPr>
        </p:nvSpPr>
        <p:spPr>
          <a:noFill/>
        </p:spPr>
        <p:txBody>
          <a:bodyPr/>
          <a:lstStyle/>
          <a:p>
            <a:r>
              <a:rPr lang="es-ES" smtClean="0"/>
              <a:t>Redes</a:t>
            </a:r>
          </a:p>
        </p:txBody>
      </p:sp>
      <p:sp>
        <p:nvSpPr>
          <p:cNvPr id="208900" name="Rectangle 7"/>
          <p:cNvSpPr>
            <a:spLocks noGrp="1" noChangeArrowheads="1"/>
          </p:cNvSpPr>
          <p:nvPr>
            <p:ph type="sldNum" sz="quarter" idx="5"/>
          </p:nvPr>
        </p:nvSpPr>
        <p:spPr>
          <a:noFill/>
        </p:spPr>
        <p:txBody>
          <a:bodyPr/>
          <a:lstStyle/>
          <a:p>
            <a:r>
              <a:rPr lang="es-ES" smtClean="0"/>
              <a:t>5-</a:t>
            </a:r>
            <a:fld id="{D2E4F7B5-BAAE-459F-A19F-C9940F2B1E07}" type="slidenum">
              <a:rPr lang="es-ES" smtClean="0"/>
              <a:pPr/>
              <a:t>99</a:t>
            </a:fld>
            <a:endParaRPr lang="es-ES" smtClean="0"/>
          </a:p>
        </p:txBody>
      </p:sp>
      <p:sp>
        <p:nvSpPr>
          <p:cNvPr id="208901" name="Rectangle 2"/>
          <p:cNvSpPr>
            <a:spLocks noGrp="1" noRot="1" noChangeAspect="1" noChangeArrowheads="1" noTextEdit="1"/>
          </p:cNvSpPr>
          <p:nvPr>
            <p:ph type="sldImg"/>
          </p:nvPr>
        </p:nvSpPr>
        <p:spPr>
          <a:xfrm>
            <a:off x="566738" y="490538"/>
            <a:ext cx="5661025" cy="4244975"/>
          </a:xfrm>
          <a:ln/>
        </p:spPr>
      </p:sp>
      <p:sp>
        <p:nvSpPr>
          <p:cNvPr id="20890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419130881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hdr" sz="quarter"/>
          </p:nvPr>
        </p:nvSpPr>
        <p:spPr>
          <a:noFill/>
        </p:spPr>
        <p:txBody>
          <a:bodyPr/>
          <a:lstStyle/>
          <a:p>
            <a:r>
              <a:rPr lang="es-ES" smtClean="0"/>
              <a:t>El Nivel de Transporte en Internet</a:t>
            </a:r>
          </a:p>
        </p:txBody>
      </p:sp>
      <p:sp>
        <p:nvSpPr>
          <p:cNvPr id="209923" name="Rectangle 6"/>
          <p:cNvSpPr>
            <a:spLocks noGrp="1" noChangeArrowheads="1"/>
          </p:cNvSpPr>
          <p:nvPr>
            <p:ph type="ftr" sz="quarter" idx="4"/>
          </p:nvPr>
        </p:nvSpPr>
        <p:spPr>
          <a:noFill/>
        </p:spPr>
        <p:txBody>
          <a:bodyPr/>
          <a:lstStyle/>
          <a:p>
            <a:r>
              <a:rPr lang="es-ES" smtClean="0"/>
              <a:t>Redes</a:t>
            </a:r>
          </a:p>
        </p:txBody>
      </p:sp>
      <p:sp>
        <p:nvSpPr>
          <p:cNvPr id="209924" name="Rectangle 7"/>
          <p:cNvSpPr>
            <a:spLocks noGrp="1" noChangeArrowheads="1"/>
          </p:cNvSpPr>
          <p:nvPr>
            <p:ph type="sldNum" sz="quarter" idx="5"/>
          </p:nvPr>
        </p:nvSpPr>
        <p:spPr>
          <a:noFill/>
        </p:spPr>
        <p:txBody>
          <a:bodyPr/>
          <a:lstStyle/>
          <a:p>
            <a:r>
              <a:rPr lang="es-ES" smtClean="0"/>
              <a:t>5-</a:t>
            </a:r>
            <a:fld id="{6AAB6465-AFFB-4128-8B43-0BBD18642DE2}" type="slidenum">
              <a:rPr lang="es-ES" smtClean="0"/>
              <a:pPr/>
              <a:t>100</a:t>
            </a:fld>
            <a:endParaRPr lang="es-ES" smtClean="0"/>
          </a:p>
        </p:txBody>
      </p:sp>
      <p:sp>
        <p:nvSpPr>
          <p:cNvPr id="209925" name="Rectangle 2"/>
          <p:cNvSpPr>
            <a:spLocks noGrp="1" noRot="1" noChangeAspect="1" noChangeArrowheads="1" noTextEdit="1"/>
          </p:cNvSpPr>
          <p:nvPr>
            <p:ph type="sldImg"/>
          </p:nvPr>
        </p:nvSpPr>
        <p:spPr>
          <a:xfrm>
            <a:off x="566738" y="490538"/>
            <a:ext cx="5661025" cy="4244975"/>
          </a:xfrm>
          <a:ln/>
        </p:spPr>
      </p:sp>
      <p:sp>
        <p:nvSpPr>
          <p:cNvPr id="20992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417024126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a:noFill/>
        </p:spPr>
        <p:txBody>
          <a:bodyPr/>
          <a:lstStyle/>
          <a:p>
            <a:r>
              <a:rPr lang="es-ES" smtClean="0"/>
              <a:t>El Nivel de Transporte en Internet</a:t>
            </a:r>
          </a:p>
        </p:txBody>
      </p:sp>
      <p:sp>
        <p:nvSpPr>
          <p:cNvPr id="210947" name="Rectangle 6"/>
          <p:cNvSpPr>
            <a:spLocks noGrp="1" noChangeArrowheads="1"/>
          </p:cNvSpPr>
          <p:nvPr>
            <p:ph type="ftr" sz="quarter" idx="4"/>
          </p:nvPr>
        </p:nvSpPr>
        <p:spPr>
          <a:noFill/>
        </p:spPr>
        <p:txBody>
          <a:bodyPr/>
          <a:lstStyle/>
          <a:p>
            <a:r>
              <a:rPr lang="es-ES" smtClean="0"/>
              <a:t>Redes</a:t>
            </a:r>
          </a:p>
        </p:txBody>
      </p:sp>
      <p:sp>
        <p:nvSpPr>
          <p:cNvPr id="210948" name="Rectangle 7"/>
          <p:cNvSpPr>
            <a:spLocks noGrp="1" noChangeArrowheads="1"/>
          </p:cNvSpPr>
          <p:nvPr>
            <p:ph type="sldNum" sz="quarter" idx="5"/>
          </p:nvPr>
        </p:nvSpPr>
        <p:spPr>
          <a:noFill/>
        </p:spPr>
        <p:txBody>
          <a:bodyPr/>
          <a:lstStyle/>
          <a:p>
            <a:r>
              <a:rPr lang="es-ES" smtClean="0"/>
              <a:t>5-</a:t>
            </a:r>
            <a:fld id="{7EA92574-6F55-4EFE-899C-8631BC5015B7}" type="slidenum">
              <a:rPr lang="es-ES" smtClean="0"/>
              <a:pPr/>
              <a:t>101</a:t>
            </a:fld>
            <a:endParaRPr lang="es-ES" smtClean="0"/>
          </a:p>
        </p:txBody>
      </p:sp>
      <p:sp>
        <p:nvSpPr>
          <p:cNvPr id="210949" name="Rectangle 2"/>
          <p:cNvSpPr>
            <a:spLocks noGrp="1" noRot="1" noChangeAspect="1" noChangeArrowheads="1" noTextEdit="1"/>
          </p:cNvSpPr>
          <p:nvPr>
            <p:ph type="sldImg"/>
          </p:nvPr>
        </p:nvSpPr>
        <p:spPr>
          <a:xfrm>
            <a:off x="566738" y="490538"/>
            <a:ext cx="5661025" cy="4244975"/>
          </a:xfrm>
          <a:ln/>
        </p:spPr>
      </p:sp>
      <p:sp>
        <p:nvSpPr>
          <p:cNvPr id="21095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220787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cSld>
  <p:clrMapOvr>
    <a:masterClrMapping/>
  </p:clrMapOvr>
  <p:transition>
    <p:cover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p:cover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p:cover dir="l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685800" y="1981200"/>
            <a:ext cx="7772400" cy="4114800"/>
          </a:xfrm>
        </p:spPr>
        <p:txBody>
          <a:bodyPr/>
          <a:lstStyle/>
          <a:p>
            <a:pPr lvl="0"/>
            <a:endParaRPr lang="es-ES" noProof="0" smtClean="0"/>
          </a:p>
        </p:txBody>
      </p:sp>
    </p:spTree>
  </p:cSld>
  <p:clrMapOvr>
    <a:masterClrMapping/>
  </p:clrMapOvr>
  <p:transition>
    <p:cover dir="l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6858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p:cover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p:cover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ransition>
    <p:cover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p:cover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p:cover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cSld>
  <p:clrMapOvr>
    <a:masterClrMapping/>
  </p:clrMapOvr>
  <p:transition>
    <p:cover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cover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cover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cover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31" name="Rectangle 7"/>
          <p:cNvSpPr>
            <a:spLocks noChangeArrowheads="1"/>
          </p:cNvSpPr>
          <p:nvPr userDrawn="1"/>
        </p:nvSpPr>
        <p:spPr bwMode="auto">
          <a:xfrm>
            <a:off x="3779838" y="6524625"/>
            <a:ext cx="1152525" cy="273050"/>
          </a:xfrm>
          <a:prstGeom prst="rect">
            <a:avLst/>
          </a:prstGeom>
          <a:noFill/>
          <a:ln w="9525">
            <a:noFill/>
            <a:miter lim="800000"/>
            <a:headEnd/>
            <a:tailEnd/>
          </a:ln>
          <a:effectLst/>
        </p:spPr>
        <p:txBody>
          <a:bodyPr/>
          <a:lstStyle/>
          <a:p>
            <a:pPr algn="ctr" eaLnBrk="0" hangingPunct="0">
              <a:defRPr/>
            </a:pPr>
            <a:r>
              <a:rPr lang="es-ES" sz="1400"/>
              <a:t>Redes 5-</a:t>
            </a:r>
            <a:fld id="{0C65C8FB-B904-4BD7-BCA1-2E03874EA027}" type="slidenum">
              <a:rPr lang="es-ES" sz="1400"/>
              <a:pPr algn="ctr" eaLnBrk="0" hangingPunct="0">
                <a:defRPr/>
              </a:pPr>
              <a:t>‹Nº›</a:t>
            </a:fld>
            <a:endParaRPr lang="es-ES" sz="1400"/>
          </a:p>
        </p:txBody>
      </p:sp>
      <p:sp>
        <p:nvSpPr>
          <p:cNvPr id="1032" name="Text Box 8"/>
          <p:cNvSpPr txBox="1">
            <a:spLocks noChangeArrowheads="1"/>
          </p:cNvSpPr>
          <p:nvPr userDrawn="1"/>
        </p:nvSpPr>
        <p:spPr bwMode="auto">
          <a:xfrm>
            <a:off x="107950" y="6507163"/>
            <a:ext cx="1944688" cy="304800"/>
          </a:xfrm>
          <a:prstGeom prst="rect">
            <a:avLst/>
          </a:prstGeom>
          <a:noFill/>
          <a:ln w="12700">
            <a:noFill/>
            <a:miter lim="800000"/>
            <a:headEnd/>
            <a:tailEnd/>
          </a:ln>
          <a:effectLst/>
        </p:spPr>
        <p:txBody>
          <a:bodyPr wrap="none">
            <a:spAutoFit/>
          </a:bodyPr>
          <a:lstStyle/>
          <a:p>
            <a:pPr eaLnBrk="0" hangingPunct="0">
              <a:defRPr/>
            </a:pPr>
            <a:r>
              <a:rPr lang="es-ES" sz="1400"/>
              <a:t>Universidad de Valencia</a:t>
            </a:r>
          </a:p>
        </p:txBody>
      </p:sp>
      <p:sp>
        <p:nvSpPr>
          <p:cNvPr id="1033" name="Text Box 9"/>
          <p:cNvSpPr txBox="1">
            <a:spLocks noChangeArrowheads="1"/>
          </p:cNvSpPr>
          <p:nvPr userDrawn="1"/>
        </p:nvSpPr>
        <p:spPr bwMode="auto">
          <a:xfrm>
            <a:off x="7442200" y="6508750"/>
            <a:ext cx="1593850" cy="304800"/>
          </a:xfrm>
          <a:prstGeom prst="rect">
            <a:avLst/>
          </a:prstGeom>
          <a:noFill/>
          <a:ln w="12700">
            <a:noFill/>
            <a:miter lim="800000"/>
            <a:headEnd/>
            <a:tailEnd/>
          </a:ln>
          <a:effectLst/>
        </p:spPr>
        <p:txBody>
          <a:bodyPr wrap="none">
            <a:spAutoFit/>
          </a:bodyPr>
          <a:lstStyle/>
          <a:p>
            <a:pPr eaLnBrk="0" hangingPunct="0">
              <a:defRPr/>
            </a:pPr>
            <a:r>
              <a:rPr lang="es-ES" sz="1400"/>
              <a:t>Rogelio Montañana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cover dir="l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https://i.creativecommons.org/l/by-nc-sa/4.0/88x31.png"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List_of_TCP_and_UDP_port_number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15.xml"/><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31.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13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32.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13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33.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13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34.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13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35.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13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42.xml"/><Relationship Id="rId1" Type="http://schemas.openxmlformats.org/officeDocument/2006/relationships/slideLayout" Target="../slideLayouts/slideLayout7.xml"/><Relationship Id="rId6" Type="http://schemas.openxmlformats.org/officeDocument/2006/relationships/image" Target="../media/image21.wmf"/><Relationship Id="rId5" Type="http://schemas.openxmlformats.org/officeDocument/2006/relationships/image" Target="../media/image3.wmf"/><Relationship Id="rId4" Type="http://schemas.openxmlformats.org/officeDocument/2006/relationships/image" Target="../media/image20.wmf"/></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2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3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3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3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pPr eaLnBrk="1" hangingPunct="1"/>
            <a:r>
              <a:rPr lang="es-ES_tradnl" sz="3600" dirty="0" smtClean="0"/>
              <a:t>Tema 9</a:t>
            </a:r>
            <a:r>
              <a:rPr lang="es-ES_tradnl" dirty="0" smtClean="0"/>
              <a:t/>
            </a:r>
            <a:br>
              <a:rPr lang="es-ES_tradnl" dirty="0" smtClean="0"/>
            </a:br>
            <a:r>
              <a:rPr lang="es-ES_tradnl" sz="3600" dirty="0" smtClean="0"/>
              <a:t/>
            </a:r>
            <a:br>
              <a:rPr lang="es-ES_tradnl" sz="3600" dirty="0" smtClean="0"/>
            </a:br>
            <a:r>
              <a:rPr lang="es-ES_tradnl" sz="4800" dirty="0" smtClean="0"/>
              <a:t>El Nivel de Transporte en Internet</a:t>
            </a:r>
            <a:endParaRPr lang="es-ES_tradnl" sz="2000" dirty="0" smtClean="0"/>
          </a:p>
        </p:txBody>
      </p:sp>
      <p:sp>
        <p:nvSpPr>
          <p:cNvPr id="4" name="Text Box 5"/>
          <p:cNvSpPr txBox="1">
            <a:spLocks noChangeArrowheads="1"/>
          </p:cNvSpPr>
          <p:nvPr/>
        </p:nvSpPr>
        <p:spPr bwMode="auto">
          <a:xfrm>
            <a:off x="3560363" y="5405734"/>
            <a:ext cx="1811714" cy="338554"/>
          </a:xfrm>
          <a:prstGeom prst="rect">
            <a:avLst/>
          </a:prstGeom>
          <a:noFill/>
          <a:ln w="12700">
            <a:noFill/>
            <a:miter lim="800000"/>
            <a:headEnd/>
            <a:tailEnd/>
          </a:ln>
          <a:effectLst/>
        </p:spPr>
        <p:txBody>
          <a:bodyPr wrap="none">
            <a:spAutoFit/>
          </a:bodyPr>
          <a:lstStyle>
            <a:defPPr>
              <a:defRPr lang="es-ES"/>
            </a:defPPr>
            <a:lvl1pPr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pPr algn="ctr"/>
            <a:r>
              <a:rPr lang="es-ES" sz="1600" b="0" i="0" dirty="0">
                <a:latin typeface="Times New Roman" panose="02020603050405020304" pitchFamily="18" charset="0"/>
                <a:cs typeface="Times New Roman" panose="02020603050405020304" pitchFamily="18" charset="0"/>
              </a:rPr>
              <a:t>Rogelio </a:t>
            </a:r>
            <a:r>
              <a:rPr lang="es-ES" sz="1600" b="0" i="0" dirty="0" err="1" smtClean="0">
                <a:latin typeface="Times New Roman" panose="02020603050405020304" pitchFamily="18" charset="0"/>
                <a:cs typeface="Times New Roman" panose="02020603050405020304" pitchFamily="18" charset="0"/>
              </a:rPr>
              <a:t>Montañana</a:t>
            </a:r>
            <a:endParaRPr lang="es-ES" sz="1600" b="0" i="0" dirty="0">
              <a:latin typeface="Times New Roman" panose="02020603050405020304" pitchFamily="18" charset="0"/>
              <a:cs typeface="Times New Roman" panose="02020603050405020304" pitchFamily="18" charset="0"/>
            </a:endParaRPr>
          </a:p>
        </p:txBody>
      </p:sp>
      <p:sp>
        <p:nvSpPr>
          <p:cNvPr id="5" name="CuadroTexto 7"/>
          <p:cNvSpPr txBox="1"/>
          <p:nvPr/>
        </p:nvSpPr>
        <p:spPr>
          <a:xfrm>
            <a:off x="421793" y="6145559"/>
            <a:ext cx="8300414" cy="307777"/>
          </a:xfrm>
          <a:prstGeom prst="rect">
            <a:avLst/>
          </a:prstGeom>
          <a:noFill/>
        </p:spPr>
        <p:txBody>
          <a:bodyPr wrap="none" rtlCol="0">
            <a:spAutoFit/>
          </a:bodyPr>
          <a:lstStyle>
            <a:defPPr>
              <a:defRPr lang="es-ES"/>
            </a:defPPr>
            <a:lvl1pPr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r>
              <a:rPr lang="es-ES" sz="1400" b="0" i="0" dirty="0">
                <a:latin typeface="+mj-lt"/>
              </a:rPr>
              <a:t>Esta obra está bajo una </a:t>
            </a:r>
            <a:r>
              <a:rPr lang="es-ES" sz="1400" b="0" i="0" u="sng" dirty="0">
                <a:latin typeface="+mj-lt"/>
                <a:hlinkClick r:id="rId3"/>
              </a:rPr>
              <a:t>Licencia </a:t>
            </a:r>
            <a:r>
              <a:rPr lang="es-ES" sz="1400" b="0" i="0" u="sng" dirty="0" err="1">
                <a:latin typeface="+mj-lt"/>
                <a:hlinkClick r:id="rId3"/>
              </a:rPr>
              <a:t>Creative</a:t>
            </a:r>
            <a:r>
              <a:rPr lang="es-ES" sz="1400" b="0" i="0" u="sng" dirty="0">
                <a:latin typeface="+mj-lt"/>
                <a:hlinkClick r:id="rId3"/>
              </a:rPr>
              <a:t> </a:t>
            </a:r>
            <a:r>
              <a:rPr lang="es-ES" sz="1400" b="0" i="0" u="sng" dirty="0" err="1">
                <a:latin typeface="+mj-lt"/>
                <a:hlinkClick r:id="rId3"/>
              </a:rPr>
              <a:t>Commons</a:t>
            </a:r>
            <a:r>
              <a:rPr lang="es-ES" sz="1400" b="0" i="0" u="sng" dirty="0">
                <a:latin typeface="+mj-lt"/>
                <a:hlinkClick r:id="rId3"/>
              </a:rPr>
              <a:t> Atribución-</a:t>
            </a:r>
            <a:r>
              <a:rPr lang="es-ES" sz="1400" b="0" i="0" u="sng" dirty="0" err="1">
                <a:latin typeface="+mj-lt"/>
                <a:hlinkClick r:id="rId3"/>
              </a:rPr>
              <a:t>NoComercial</a:t>
            </a:r>
            <a:r>
              <a:rPr lang="es-ES" sz="1400" b="0" i="0" u="sng" dirty="0">
                <a:latin typeface="+mj-lt"/>
                <a:hlinkClick r:id="rId3"/>
              </a:rPr>
              <a:t>-</a:t>
            </a:r>
            <a:r>
              <a:rPr lang="es-ES" sz="1400" b="0" i="0" u="sng" dirty="0" err="1">
                <a:latin typeface="+mj-lt"/>
                <a:hlinkClick r:id="rId3"/>
              </a:rPr>
              <a:t>CompartirIgual</a:t>
            </a:r>
            <a:r>
              <a:rPr lang="es-ES" sz="1400" b="0" i="0" u="sng" dirty="0">
                <a:latin typeface="+mj-lt"/>
                <a:hlinkClick r:id="rId3"/>
              </a:rPr>
              <a:t> 4.0 Internacional</a:t>
            </a:r>
            <a:r>
              <a:rPr lang="es-ES" sz="1400" b="0" i="0" dirty="0">
                <a:latin typeface="+mj-lt"/>
              </a:rPr>
              <a:t>. </a:t>
            </a:r>
          </a:p>
        </p:txBody>
      </p:sp>
      <p:pic>
        <p:nvPicPr>
          <p:cNvPr id="6" name="Picture 1" descr="Licencia Creative Commons">
            <a:hlinkClick r:id="rId3"/>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015785" y="5821936"/>
            <a:ext cx="838200" cy="2968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760413" y="1404938"/>
            <a:ext cx="7772400" cy="5111750"/>
          </a:xfrm>
        </p:spPr>
        <p:txBody>
          <a:bodyPr/>
          <a:lstStyle/>
          <a:p>
            <a:pPr eaLnBrk="1" hangingPunct="1">
              <a:lnSpc>
                <a:spcPct val="80000"/>
              </a:lnSpc>
            </a:pPr>
            <a:r>
              <a:rPr lang="es-ES_tradnl" sz="2400" dirty="0" smtClean="0"/>
              <a:t>La </a:t>
            </a:r>
            <a:r>
              <a:rPr lang="es-ES_tradnl" sz="2400" dirty="0" err="1" smtClean="0"/>
              <a:t>multiplexación</a:t>
            </a:r>
            <a:r>
              <a:rPr lang="es-ES_tradnl" sz="2400" dirty="0" smtClean="0"/>
              <a:t> se realiza mediante el puerto, una especie de dirección local que indica el proceso del nivel de aplicación origen o destino del paquete</a:t>
            </a:r>
          </a:p>
          <a:p>
            <a:pPr eaLnBrk="1" hangingPunct="1">
              <a:lnSpc>
                <a:spcPct val="80000"/>
              </a:lnSpc>
            </a:pPr>
            <a:r>
              <a:rPr lang="es-ES_tradnl" sz="2400" dirty="0" smtClean="0"/>
              <a:t>Al ser un entero de 16 bits su valor está comprendido entre 0 y 65535</a:t>
            </a:r>
          </a:p>
          <a:p>
            <a:pPr eaLnBrk="1" hangingPunct="1">
              <a:lnSpc>
                <a:spcPct val="80000"/>
              </a:lnSpc>
            </a:pPr>
            <a:r>
              <a:rPr lang="es-ES_tradnl" sz="2400" dirty="0" smtClean="0"/>
              <a:t>La combinación de una dirección IP y un puerto identifica un ‘socket’ (origen o destino de los datagramas UDP). </a:t>
            </a:r>
            <a:r>
              <a:rPr lang="es-ES_tradnl" sz="2400" dirty="0" err="1" smtClean="0"/>
              <a:t>Ej</a:t>
            </a:r>
            <a:r>
              <a:rPr lang="es-ES_tradnl" sz="2400" dirty="0" smtClean="0"/>
              <a:t>: </a:t>
            </a:r>
          </a:p>
          <a:p>
            <a:pPr marL="0" indent="0" eaLnBrk="1" hangingPunct="1">
              <a:lnSpc>
                <a:spcPct val="80000"/>
              </a:lnSpc>
              <a:buNone/>
            </a:pPr>
            <a:endParaRPr lang="es-ES_tradnl" sz="2400" b="1" dirty="0"/>
          </a:p>
          <a:p>
            <a:pPr marL="0" indent="0" eaLnBrk="1" hangingPunct="1">
              <a:lnSpc>
                <a:spcPct val="80000"/>
              </a:lnSpc>
              <a:buNone/>
            </a:pPr>
            <a:r>
              <a:rPr lang="es-ES_tradnl" sz="2400" b="1" dirty="0" smtClean="0"/>
              <a:t>		147.156.135.22:1038</a:t>
            </a:r>
          </a:p>
        </p:txBody>
      </p:sp>
      <p:sp>
        <p:nvSpPr>
          <p:cNvPr id="11267" name="Rectangle 2"/>
          <p:cNvSpPr>
            <a:spLocks noGrp="1" noChangeArrowheads="1"/>
          </p:cNvSpPr>
          <p:nvPr>
            <p:ph type="title"/>
          </p:nvPr>
        </p:nvSpPr>
        <p:spPr>
          <a:xfrm>
            <a:off x="685800" y="188913"/>
            <a:ext cx="7772400" cy="1143000"/>
          </a:xfrm>
        </p:spPr>
        <p:txBody>
          <a:bodyPr/>
          <a:lstStyle/>
          <a:p>
            <a:pPr eaLnBrk="1" hangingPunct="1"/>
            <a:r>
              <a:rPr lang="es-ES_tradnl" sz="4000" smtClean="0"/>
              <a:t>Multiplexación</a:t>
            </a:r>
            <a:endParaRPr lang="es-ES" sz="4000" smtClean="0"/>
          </a:p>
        </p:txBody>
      </p:sp>
      <p:sp>
        <p:nvSpPr>
          <p:cNvPr id="11268" name="AutoShape 4"/>
          <p:cNvSpPr>
            <a:spLocks/>
          </p:cNvSpPr>
          <p:nvPr/>
        </p:nvSpPr>
        <p:spPr bwMode="auto">
          <a:xfrm rot="-5400000">
            <a:off x="3520536" y="3544361"/>
            <a:ext cx="215900" cy="1857388"/>
          </a:xfrm>
          <a:prstGeom prst="leftBrace">
            <a:avLst>
              <a:gd name="adj1" fmla="val 83333"/>
              <a:gd name="adj2" fmla="val 50000"/>
            </a:avLst>
          </a:prstGeom>
          <a:noFill/>
          <a:ln w="9525">
            <a:solidFill>
              <a:schemeClr val="tx1"/>
            </a:solidFill>
            <a:round/>
            <a:headEnd/>
            <a:tailEnd/>
          </a:ln>
        </p:spPr>
        <p:txBody>
          <a:bodyPr vert="eaVert" wrap="none" anchor="ctr"/>
          <a:lstStyle/>
          <a:p>
            <a:pPr algn="ctr"/>
            <a:endParaRPr lang="es-ES"/>
          </a:p>
        </p:txBody>
      </p:sp>
      <p:sp>
        <p:nvSpPr>
          <p:cNvPr id="11269" name="AutoShape 5"/>
          <p:cNvSpPr>
            <a:spLocks/>
          </p:cNvSpPr>
          <p:nvPr/>
        </p:nvSpPr>
        <p:spPr bwMode="auto">
          <a:xfrm rot="-5400000">
            <a:off x="4877860" y="4187302"/>
            <a:ext cx="215900" cy="571505"/>
          </a:xfrm>
          <a:prstGeom prst="leftBrace">
            <a:avLst>
              <a:gd name="adj1" fmla="val 30515"/>
              <a:gd name="adj2" fmla="val 50000"/>
            </a:avLst>
          </a:prstGeom>
          <a:noFill/>
          <a:ln w="9525">
            <a:solidFill>
              <a:schemeClr val="tx1"/>
            </a:solidFill>
            <a:round/>
            <a:headEnd/>
            <a:tailEnd/>
          </a:ln>
        </p:spPr>
        <p:txBody>
          <a:bodyPr vert="eaVert" wrap="none" anchor="ctr"/>
          <a:lstStyle/>
          <a:p>
            <a:pPr algn="ctr"/>
            <a:endParaRPr lang="es-ES"/>
          </a:p>
        </p:txBody>
      </p:sp>
      <p:sp>
        <p:nvSpPr>
          <p:cNvPr id="11270" name="Text Box 6"/>
          <p:cNvSpPr txBox="1">
            <a:spLocks noChangeArrowheads="1"/>
          </p:cNvSpPr>
          <p:nvPr/>
        </p:nvSpPr>
        <p:spPr bwMode="auto">
          <a:xfrm>
            <a:off x="2985544" y="4531793"/>
            <a:ext cx="1277938" cy="336550"/>
          </a:xfrm>
          <a:prstGeom prst="rect">
            <a:avLst/>
          </a:prstGeom>
          <a:noFill/>
          <a:ln w="9525">
            <a:noFill/>
            <a:miter lim="800000"/>
            <a:headEnd/>
            <a:tailEnd/>
          </a:ln>
        </p:spPr>
        <p:txBody>
          <a:bodyPr wrap="none">
            <a:spAutoFit/>
          </a:bodyPr>
          <a:lstStyle/>
          <a:p>
            <a:r>
              <a:rPr lang="es-ES" sz="1600" dirty="0">
                <a:latin typeface="Arial" charset="0"/>
              </a:rPr>
              <a:t>Dirección IP</a:t>
            </a:r>
          </a:p>
        </p:txBody>
      </p:sp>
      <p:sp>
        <p:nvSpPr>
          <p:cNvPr id="11271" name="Text Box 7"/>
          <p:cNvSpPr txBox="1">
            <a:spLocks noChangeArrowheads="1"/>
          </p:cNvSpPr>
          <p:nvPr/>
        </p:nvSpPr>
        <p:spPr bwMode="auto">
          <a:xfrm>
            <a:off x="4628618" y="4507980"/>
            <a:ext cx="782638" cy="336550"/>
          </a:xfrm>
          <a:prstGeom prst="rect">
            <a:avLst/>
          </a:prstGeom>
          <a:noFill/>
          <a:ln w="9525">
            <a:noFill/>
            <a:miter lim="800000"/>
            <a:headEnd/>
            <a:tailEnd/>
          </a:ln>
        </p:spPr>
        <p:txBody>
          <a:bodyPr wrap="none">
            <a:spAutoFit/>
          </a:bodyPr>
          <a:lstStyle/>
          <a:p>
            <a:r>
              <a:rPr lang="es-ES" sz="1600" dirty="0">
                <a:latin typeface="Arial" charset="0"/>
              </a:rPr>
              <a:t>Puerto</a:t>
            </a:r>
          </a:p>
        </p:txBody>
      </p:sp>
      <p:sp>
        <p:nvSpPr>
          <p:cNvPr id="11272" name="AutoShape 8"/>
          <p:cNvSpPr>
            <a:spLocks/>
          </p:cNvSpPr>
          <p:nvPr/>
        </p:nvSpPr>
        <p:spPr bwMode="auto">
          <a:xfrm rot="-5400000">
            <a:off x="4103936" y="3392761"/>
            <a:ext cx="215900" cy="3024188"/>
          </a:xfrm>
          <a:prstGeom prst="leftBrace">
            <a:avLst>
              <a:gd name="adj1" fmla="val 116728"/>
              <a:gd name="adj2" fmla="val 50000"/>
            </a:avLst>
          </a:prstGeom>
          <a:noFill/>
          <a:ln w="9525">
            <a:solidFill>
              <a:schemeClr val="tx1"/>
            </a:solidFill>
            <a:round/>
            <a:headEnd/>
            <a:tailEnd/>
          </a:ln>
        </p:spPr>
        <p:txBody>
          <a:bodyPr vert="eaVert" wrap="none" anchor="ctr"/>
          <a:lstStyle/>
          <a:p>
            <a:pPr algn="ctr"/>
            <a:endParaRPr lang="es-ES"/>
          </a:p>
        </p:txBody>
      </p:sp>
      <p:sp>
        <p:nvSpPr>
          <p:cNvPr id="11273" name="Text Box 9"/>
          <p:cNvSpPr txBox="1">
            <a:spLocks noChangeArrowheads="1"/>
          </p:cNvSpPr>
          <p:nvPr/>
        </p:nvSpPr>
        <p:spPr bwMode="auto">
          <a:xfrm>
            <a:off x="4039928" y="4963593"/>
            <a:ext cx="804862" cy="336550"/>
          </a:xfrm>
          <a:prstGeom prst="rect">
            <a:avLst/>
          </a:prstGeom>
          <a:noFill/>
          <a:ln w="9525">
            <a:noFill/>
            <a:miter lim="800000"/>
            <a:headEnd/>
            <a:tailEnd/>
          </a:ln>
        </p:spPr>
        <p:txBody>
          <a:bodyPr wrap="none">
            <a:spAutoFit/>
          </a:bodyPr>
          <a:lstStyle/>
          <a:p>
            <a:r>
              <a:rPr lang="es-ES" sz="1600" dirty="0">
                <a:latin typeface="Arial" charset="0"/>
              </a:rPr>
              <a:t>Socket</a:t>
            </a:r>
          </a:p>
        </p:txBody>
      </p:sp>
    </p:spTree>
  </p:cSld>
  <p:clrMapOvr>
    <a:masterClrMapping/>
  </p:clrMapOvr>
  <p:transition>
    <p:cover dir="ld"/>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1524000" y="1371600"/>
            <a:ext cx="1219200" cy="1447800"/>
          </a:xfrm>
          <a:prstGeom prst="rect">
            <a:avLst/>
          </a:prstGeom>
          <a:noFill/>
          <a:ln w="9525">
            <a:solidFill>
              <a:schemeClr val="tx1"/>
            </a:solidFill>
            <a:miter lim="800000"/>
            <a:headEnd/>
            <a:tailEnd/>
          </a:ln>
        </p:spPr>
        <p:txBody>
          <a:bodyPr wrap="none" anchor="ctr"/>
          <a:lstStyle/>
          <a:p>
            <a:endParaRPr lang="es-ES"/>
          </a:p>
        </p:txBody>
      </p:sp>
      <p:sp>
        <p:nvSpPr>
          <p:cNvPr id="79875" name="Rectangle 3"/>
          <p:cNvSpPr>
            <a:spLocks noChangeArrowheads="1"/>
          </p:cNvSpPr>
          <p:nvPr/>
        </p:nvSpPr>
        <p:spPr bwMode="auto">
          <a:xfrm>
            <a:off x="6400800" y="1371600"/>
            <a:ext cx="1676400" cy="5105400"/>
          </a:xfrm>
          <a:prstGeom prst="rect">
            <a:avLst/>
          </a:prstGeom>
          <a:noFill/>
          <a:ln w="9525">
            <a:solidFill>
              <a:schemeClr val="tx1"/>
            </a:solidFill>
            <a:miter lim="800000"/>
            <a:headEnd/>
            <a:tailEnd/>
          </a:ln>
        </p:spPr>
        <p:txBody>
          <a:bodyPr wrap="none" anchor="ctr"/>
          <a:lstStyle/>
          <a:p>
            <a:endParaRPr lang="es-ES"/>
          </a:p>
        </p:txBody>
      </p:sp>
      <p:sp>
        <p:nvSpPr>
          <p:cNvPr id="79876" name="Text Box 4"/>
          <p:cNvSpPr txBox="1">
            <a:spLocks noChangeArrowheads="1"/>
          </p:cNvSpPr>
          <p:nvPr/>
        </p:nvSpPr>
        <p:spPr bwMode="auto">
          <a:xfrm>
            <a:off x="1679575" y="838200"/>
            <a:ext cx="947738" cy="396875"/>
          </a:xfrm>
          <a:prstGeom prst="rect">
            <a:avLst/>
          </a:prstGeom>
          <a:noFill/>
          <a:ln w="9525">
            <a:noFill/>
            <a:miter lim="800000"/>
            <a:headEnd/>
            <a:tailEnd/>
          </a:ln>
        </p:spPr>
        <p:txBody>
          <a:bodyPr wrap="none">
            <a:spAutoFit/>
          </a:bodyPr>
          <a:lstStyle/>
          <a:p>
            <a:r>
              <a:rPr lang="es-ES_tradnl" sz="2000" b="1">
                <a:latin typeface="Arial" charset="0"/>
              </a:rPr>
              <a:t>TCP A</a:t>
            </a:r>
            <a:endParaRPr lang="es-ES" sz="2000" b="1">
              <a:latin typeface="Arial" charset="0"/>
            </a:endParaRPr>
          </a:p>
        </p:txBody>
      </p:sp>
      <p:sp>
        <p:nvSpPr>
          <p:cNvPr id="79877" name="Text Box 5"/>
          <p:cNvSpPr txBox="1">
            <a:spLocks noChangeArrowheads="1"/>
          </p:cNvSpPr>
          <p:nvPr/>
        </p:nvSpPr>
        <p:spPr bwMode="auto">
          <a:xfrm>
            <a:off x="6719888" y="838200"/>
            <a:ext cx="947737" cy="396875"/>
          </a:xfrm>
          <a:prstGeom prst="rect">
            <a:avLst/>
          </a:prstGeom>
          <a:noFill/>
          <a:ln w="9525">
            <a:noFill/>
            <a:miter lim="800000"/>
            <a:headEnd/>
            <a:tailEnd/>
          </a:ln>
        </p:spPr>
        <p:txBody>
          <a:bodyPr wrap="none">
            <a:spAutoFit/>
          </a:bodyPr>
          <a:lstStyle/>
          <a:p>
            <a:r>
              <a:rPr lang="es-ES_tradnl" sz="2000" b="1">
                <a:latin typeface="Arial" charset="0"/>
              </a:rPr>
              <a:t>TCP B</a:t>
            </a:r>
            <a:endParaRPr lang="es-ES" sz="2000" b="1">
              <a:latin typeface="Arial" charset="0"/>
            </a:endParaRPr>
          </a:p>
        </p:txBody>
      </p:sp>
      <p:sp>
        <p:nvSpPr>
          <p:cNvPr id="79878" name="Text Box 6"/>
          <p:cNvSpPr txBox="1">
            <a:spLocks noChangeArrowheads="1"/>
          </p:cNvSpPr>
          <p:nvPr/>
        </p:nvSpPr>
        <p:spPr bwMode="auto">
          <a:xfrm rot="-5400000">
            <a:off x="680694" y="1951930"/>
            <a:ext cx="1045414" cy="307777"/>
          </a:xfrm>
          <a:prstGeom prst="rect">
            <a:avLst/>
          </a:prstGeom>
          <a:noFill/>
          <a:ln w="9525">
            <a:noFill/>
            <a:miter lim="800000"/>
            <a:headEnd/>
            <a:tailEnd/>
          </a:ln>
        </p:spPr>
        <p:txBody>
          <a:bodyPr wrap="none">
            <a:spAutoFit/>
          </a:bodyPr>
          <a:lstStyle/>
          <a:p>
            <a:r>
              <a:rPr lang="es-ES_tradnl" sz="1400" b="1" dirty="0">
                <a:latin typeface="Arial" charset="0"/>
                <a:sym typeface="Symbol" pitchFamily="18" charset="2"/>
              </a:rPr>
              <a:t> Tiempo</a:t>
            </a:r>
            <a:endParaRPr lang="es-ES" sz="1400" b="1" dirty="0">
              <a:latin typeface="Arial" charset="0"/>
            </a:endParaRPr>
          </a:p>
        </p:txBody>
      </p:sp>
      <p:sp>
        <p:nvSpPr>
          <p:cNvPr id="79879" name="Line 7"/>
          <p:cNvSpPr>
            <a:spLocks noChangeShapeType="1"/>
          </p:cNvSpPr>
          <p:nvPr/>
        </p:nvSpPr>
        <p:spPr bwMode="auto">
          <a:xfrm>
            <a:off x="2743200" y="1933575"/>
            <a:ext cx="3657600" cy="3048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s-ES"/>
          </a:p>
        </p:txBody>
      </p:sp>
      <p:sp>
        <p:nvSpPr>
          <p:cNvPr id="79880" name="Line 8"/>
          <p:cNvSpPr>
            <a:spLocks noChangeShapeType="1"/>
          </p:cNvSpPr>
          <p:nvPr/>
        </p:nvSpPr>
        <p:spPr bwMode="auto">
          <a:xfrm flipH="1">
            <a:off x="2743200" y="2543175"/>
            <a:ext cx="3657600" cy="3810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s-ES"/>
          </a:p>
        </p:txBody>
      </p:sp>
      <p:sp>
        <p:nvSpPr>
          <p:cNvPr id="79881" name="Line 9"/>
          <p:cNvSpPr>
            <a:spLocks noChangeShapeType="1"/>
          </p:cNvSpPr>
          <p:nvPr/>
        </p:nvSpPr>
        <p:spPr bwMode="auto">
          <a:xfrm>
            <a:off x="2743200" y="5029200"/>
            <a:ext cx="3657600" cy="3048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s-ES"/>
          </a:p>
        </p:txBody>
      </p:sp>
      <p:sp>
        <p:nvSpPr>
          <p:cNvPr id="79882" name="Text Box 10"/>
          <p:cNvSpPr txBox="1">
            <a:spLocks noChangeArrowheads="1"/>
          </p:cNvSpPr>
          <p:nvPr/>
        </p:nvSpPr>
        <p:spPr bwMode="auto">
          <a:xfrm rot="-300000">
            <a:off x="3847055" y="2381349"/>
            <a:ext cx="1495922" cy="307777"/>
          </a:xfrm>
          <a:prstGeom prst="rect">
            <a:avLst/>
          </a:prstGeom>
          <a:noFill/>
          <a:ln w="9525">
            <a:noFill/>
            <a:miter lim="800000"/>
            <a:headEnd/>
            <a:tailEnd/>
          </a:ln>
        </p:spPr>
        <p:txBody>
          <a:bodyPr wrap="none">
            <a:spAutoFit/>
          </a:bodyPr>
          <a:lstStyle/>
          <a:p>
            <a:r>
              <a:rPr lang="es-ES_tradnl" sz="1400" b="1" dirty="0" err="1" smtClean="0">
                <a:latin typeface="Arial" charset="0"/>
              </a:rPr>
              <a:t>Ack</a:t>
            </a:r>
            <a:r>
              <a:rPr lang="es-ES_tradnl" sz="1400" b="1" dirty="0" smtClean="0">
                <a:latin typeface="Arial" charset="0"/>
              </a:rPr>
              <a:t>=600,Win=0</a:t>
            </a:r>
            <a:endParaRPr lang="es-ES" sz="1400" b="1" dirty="0">
              <a:latin typeface="Arial" charset="0"/>
            </a:endParaRPr>
          </a:p>
        </p:txBody>
      </p:sp>
      <p:sp>
        <p:nvSpPr>
          <p:cNvPr id="79883" name="Text Box 11"/>
          <p:cNvSpPr txBox="1">
            <a:spLocks noChangeArrowheads="1"/>
          </p:cNvSpPr>
          <p:nvPr/>
        </p:nvSpPr>
        <p:spPr bwMode="auto">
          <a:xfrm rot="300000">
            <a:off x="3873244" y="4837577"/>
            <a:ext cx="915635" cy="307777"/>
          </a:xfrm>
          <a:prstGeom prst="rect">
            <a:avLst/>
          </a:prstGeom>
          <a:noFill/>
          <a:ln w="9525">
            <a:noFill/>
            <a:miter lim="800000"/>
            <a:headEnd/>
            <a:tailEnd/>
          </a:ln>
        </p:spPr>
        <p:txBody>
          <a:bodyPr wrap="none">
            <a:spAutoFit/>
          </a:bodyPr>
          <a:lstStyle/>
          <a:p>
            <a:r>
              <a:rPr lang="es-ES_tradnl" sz="1400" b="1" dirty="0" err="1" smtClean="0">
                <a:latin typeface="Arial" charset="0"/>
              </a:rPr>
              <a:t>Seq</a:t>
            </a:r>
            <a:r>
              <a:rPr lang="es-ES_tradnl" sz="1400" b="1" dirty="0" smtClean="0">
                <a:latin typeface="Arial" charset="0"/>
              </a:rPr>
              <a:t>=600</a:t>
            </a:r>
            <a:endParaRPr lang="es-ES" sz="1400" b="1" dirty="0">
              <a:latin typeface="Arial" charset="0"/>
            </a:endParaRPr>
          </a:p>
        </p:txBody>
      </p:sp>
      <p:sp>
        <p:nvSpPr>
          <p:cNvPr id="79884" name="Text Box 12"/>
          <p:cNvSpPr txBox="1">
            <a:spLocks noChangeArrowheads="1"/>
          </p:cNvSpPr>
          <p:nvPr/>
        </p:nvSpPr>
        <p:spPr bwMode="auto">
          <a:xfrm>
            <a:off x="323850" y="188913"/>
            <a:ext cx="8569325" cy="579437"/>
          </a:xfrm>
          <a:prstGeom prst="rect">
            <a:avLst/>
          </a:prstGeom>
          <a:noFill/>
          <a:ln w="9525">
            <a:noFill/>
            <a:miter lim="800000"/>
            <a:headEnd/>
            <a:tailEnd/>
          </a:ln>
        </p:spPr>
        <p:txBody>
          <a:bodyPr>
            <a:spAutoFit/>
          </a:bodyPr>
          <a:lstStyle/>
          <a:p>
            <a:pPr>
              <a:spcBef>
                <a:spcPct val="50000"/>
              </a:spcBef>
            </a:pPr>
            <a:r>
              <a:rPr lang="es-ES_tradnl" sz="3200">
                <a:latin typeface="Arial" charset="0"/>
              </a:rPr>
              <a:t>Timer de persistencia, receptor desbloqueado</a:t>
            </a:r>
            <a:endParaRPr lang="es-ES" sz="3200">
              <a:latin typeface="Arial" charset="0"/>
            </a:endParaRPr>
          </a:p>
        </p:txBody>
      </p:sp>
      <p:sp>
        <p:nvSpPr>
          <p:cNvPr id="79885" name="Text Box 13"/>
          <p:cNvSpPr txBox="1">
            <a:spLocks noChangeArrowheads="1"/>
          </p:cNvSpPr>
          <p:nvPr/>
        </p:nvSpPr>
        <p:spPr bwMode="auto">
          <a:xfrm rot="300000">
            <a:off x="3644597" y="1719361"/>
            <a:ext cx="915635" cy="307777"/>
          </a:xfrm>
          <a:prstGeom prst="rect">
            <a:avLst/>
          </a:prstGeom>
          <a:noFill/>
          <a:ln w="9525">
            <a:noFill/>
            <a:miter lim="800000"/>
            <a:headEnd/>
            <a:tailEnd/>
          </a:ln>
        </p:spPr>
        <p:txBody>
          <a:bodyPr wrap="none">
            <a:spAutoFit/>
          </a:bodyPr>
          <a:lstStyle/>
          <a:p>
            <a:r>
              <a:rPr lang="es-ES_tradnl" sz="1400" b="1" dirty="0" err="1" smtClean="0">
                <a:latin typeface="Arial" charset="0"/>
              </a:rPr>
              <a:t>Seq</a:t>
            </a:r>
            <a:r>
              <a:rPr lang="es-ES_tradnl" sz="1400" b="1" dirty="0" smtClean="0">
                <a:latin typeface="Arial" charset="0"/>
              </a:rPr>
              <a:t>=500</a:t>
            </a:r>
            <a:endParaRPr lang="es-ES" sz="1400" b="1" dirty="0">
              <a:latin typeface="Arial" charset="0"/>
            </a:endParaRPr>
          </a:p>
        </p:txBody>
      </p:sp>
      <p:sp>
        <p:nvSpPr>
          <p:cNvPr id="79886" name="AutoShape 14"/>
          <p:cNvSpPr>
            <a:spLocks/>
          </p:cNvSpPr>
          <p:nvPr/>
        </p:nvSpPr>
        <p:spPr bwMode="auto">
          <a:xfrm>
            <a:off x="1214414" y="2928934"/>
            <a:ext cx="214314" cy="2100266"/>
          </a:xfrm>
          <a:prstGeom prst="leftBrace">
            <a:avLst>
              <a:gd name="adj1" fmla="val 48333"/>
              <a:gd name="adj2" fmla="val 50000"/>
            </a:avLst>
          </a:prstGeom>
          <a:noFill/>
          <a:ln w="9525">
            <a:solidFill>
              <a:schemeClr val="tx1"/>
            </a:solidFill>
            <a:round/>
            <a:headEnd/>
            <a:tailEnd/>
          </a:ln>
        </p:spPr>
        <p:txBody>
          <a:bodyPr wrap="none" anchor="ctr"/>
          <a:lstStyle/>
          <a:p>
            <a:endParaRPr lang="es-ES"/>
          </a:p>
        </p:txBody>
      </p:sp>
      <p:sp>
        <p:nvSpPr>
          <p:cNvPr id="79887" name="Text Box 15"/>
          <p:cNvSpPr txBox="1">
            <a:spLocks noChangeArrowheads="1"/>
          </p:cNvSpPr>
          <p:nvPr/>
        </p:nvSpPr>
        <p:spPr bwMode="auto">
          <a:xfrm>
            <a:off x="0" y="3673475"/>
            <a:ext cx="1295400" cy="730250"/>
          </a:xfrm>
          <a:prstGeom prst="rect">
            <a:avLst/>
          </a:prstGeom>
          <a:noFill/>
          <a:ln w="9525">
            <a:noFill/>
            <a:miter lim="800000"/>
            <a:headEnd/>
            <a:tailEnd/>
          </a:ln>
        </p:spPr>
        <p:txBody>
          <a:bodyPr>
            <a:spAutoFit/>
          </a:bodyPr>
          <a:lstStyle/>
          <a:p>
            <a:pPr algn="ctr">
              <a:spcBef>
                <a:spcPct val="50000"/>
              </a:spcBef>
            </a:pPr>
            <a:r>
              <a:rPr lang="es-ES_tradnl" sz="1400" b="1">
                <a:latin typeface="Arial" charset="0"/>
              </a:rPr>
              <a:t>Timer de Persistencia (1,5 seg)</a:t>
            </a:r>
            <a:endParaRPr lang="es-ES" sz="1400" b="1">
              <a:latin typeface="Arial" charset="0"/>
            </a:endParaRPr>
          </a:p>
        </p:txBody>
      </p:sp>
      <p:sp>
        <p:nvSpPr>
          <p:cNvPr id="79888" name="Line 16"/>
          <p:cNvSpPr>
            <a:spLocks noChangeShapeType="1"/>
          </p:cNvSpPr>
          <p:nvPr/>
        </p:nvSpPr>
        <p:spPr bwMode="auto">
          <a:xfrm flipH="1">
            <a:off x="2743200" y="5715000"/>
            <a:ext cx="3657600" cy="3810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s-ES"/>
          </a:p>
        </p:txBody>
      </p:sp>
      <p:sp>
        <p:nvSpPr>
          <p:cNvPr id="79889" name="Text Box 17"/>
          <p:cNvSpPr txBox="1">
            <a:spLocks noChangeArrowheads="1"/>
          </p:cNvSpPr>
          <p:nvPr/>
        </p:nvSpPr>
        <p:spPr bwMode="auto">
          <a:xfrm>
            <a:off x="1622425" y="1484313"/>
            <a:ext cx="1044575" cy="527050"/>
          </a:xfrm>
          <a:prstGeom prst="rect">
            <a:avLst/>
          </a:prstGeom>
          <a:solidFill>
            <a:srgbClr val="00B0F0"/>
          </a:solidFill>
          <a:ln w="9525">
            <a:solidFill>
              <a:schemeClr val="tx1"/>
            </a:solidFill>
            <a:miter lim="800000"/>
            <a:headEnd/>
            <a:tailEnd/>
          </a:ln>
        </p:spPr>
        <p:txBody>
          <a:bodyPr>
            <a:spAutoFit/>
          </a:bodyPr>
          <a:lstStyle/>
          <a:p>
            <a:pPr algn="ctr"/>
            <a:r>
              <a:rPr lang="es-ES_tradnl" sz="1400" b="1" dirty="0">
                <a:latin typeface="Arial" charset="0"/>
              </a:rPr>
              <a:t>100 </a:t>
            </a:r>
            <a:r>
              <a:rPr lang="es-ES_tradnl" sz="1400" b="1" dirty="0" smtClean="0">
                <a:latin typeface="Arial" charset="0"/>
              </a:rPr>
              <a:t>Bytes</a:t>
            </a:r>
            <a:endParaRPr lang="es-ES_tradnl" sz="1400" b="1" dirty="0">
              <a:latin typeface="Arial" charset="0"/>
            </a:endParaRPr>
          </a:p>
          <a:p>
            <a:pPr algn="ctr"/>
            <a:r>
              <a:rPr lang="es-ES_tradnl" sz="1400" b="1" dirty="0">
                <a:latin typeface="Arial" charset="0"/>
              </a:rPr>
              <a:t>(</a:t>
            </a:r>
            <a:r>
              <a:rPr lang="es-ES_tradnl" sz="1400" b="1" dirty="0" smtClean="0">
                <a:latin typeface="Arial" charset="0"/>
              </a:rPr>
              <a:t>500-599)</a:t>
            </a:r>
            <a:endParaRPr lang="es-ES" sz="1400" b="1" dirty="0">
              <a:latin typeface="Arial" charset="0"/>
            </a:endParaRPr>
          </a:p>
        </p:txBody>
      </p:sp>
      <p:sp>
        <p:nvSpPr>
          <p:cNvPr id="79890" name="Text Box 18"/>
          <p:cNvSpPr txBox="1">
            <a:spLocks noChangeArrowheads="1"/>
          </p:cNvSpPr>
          <p:nvPr/>
        </p:nvSpPr>
        <p:spPr bwMode="auto">
          <a:xfrm>
            <a:off x="6553200" y="2209800"/>
            <a:ext cx="1090634" cy="276999"/>
          </a:xfrm>
          <a:prstGeom prst="rect">
            <a:avLst/>
          </a:prstGeom>
          <a:noFill/>
          <a:ln w="9525">
            <a:solidFill>
              <a:schemeClr val="tx1"/>
            </a:solidFill>
            <a:miter lim="800000"/>
            <a:headEnd/>
            <a:tailEnd/>
          </a:ln>
        </p:spPr>
        <p:txBody>
          <a:bodyPr wrap="square">
            <a:spAutoFit/>
          </a:bodyPr>
          <a:lstStyle/>
          <a:p>
            <a:pPr algn="ctr"/>
            <a:r>
              <a:rPr lang="es-ES_tradnl" sz="1200" b="1">
                <a:latin typeface="Arial" charset="0"/>
              </a:rPr>
              <a:t>Buffer lleno</a:t>
            </a:r>
            <a:endParaRPr lang="es-ES" sz="1200" b="1">
              <a:latin typeface="Arial" charset="0"/>
            </a:endParaRPr>
          </a:p>
        </p:txBody>
      </p:sp>
      <p:sp>
        <p:nvSpPr>
          <p:cNvPr id="79891" name="Line 19"/>
          <p:cNvSpPr>
            <a:spLocks noChangeShapeType="1"/>
          </p:cNvSpPr>
          <p:nvPr/>
        </p:nvSpPr>
        <p:spPr bwMode="auto">
          <a:xfrm flipH="1">
            <a:off x="3581400" y="3255963"/>
            <a:ext cx="2819400" cy="3048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s-ES"/>
          </a:p>
        </p:txBody>
      </p:sp>
      <p:sp>
        <p:nvSpPr>
          <p:cNvPr id="79892" name="Text Box 20"/>
          <p:cNvSpPr txBox="1">
            <a:spLocks noChangeArrowheads="1"/>
          </p:cNvSpPr>
          <p:nvPr/>
        </p:nvSpPr>
        <p:spPr bwMode="auto">
          <a:xfrm rot="-300000">
            <a:off x="4096957" y="3125697"/>
            <a:ext cx="1694695" cy="307777"/>
          </a:xfrm>
          <a:prstGeom prst="rect">
            <a:avLst/>
          </a:prstGeom>
          <a:noFill/>
          <a:ln w="9525">
            <a:noFill/>
            <a:miter lim="800000"/>
            <a:headEnd/>
            <a:tailEnd/>
          </a:ln>
        </p:spPr>
        <p:txBody>
          <a:bodyPr wrap="none">
            <a:spAutoFit/>
          </a:bodyPr>
          <a:lstStyle/>
          <a:p>
            <a:r>
              <a:rPr lang="es-ES_tradnl" sz="1400" b="1" dirty="0" err="1" smtClean="0">
                <a:latin typeface="Arial" charset="0"/>
              </a:rPr>
              <a:t>Ack</a:t>
            </a:r>
            <a:r>
              <a:rPr lang="es-ES_tradnl" sz="1400" b="1" dirty="0" smtClean="0">
                <a:latin typeface="Arial" charset="0"/>
              </a:rPr>
              <a:t>=600,Win=400</a:t>
            </a:r>
            <a:endParaRPr lang="es-ES" sz="1400" b="1" dirty="0">
              <a:latin typeface="Arial" charset="0"/>
            </a:endParaRPr>
          </a:p>
        </p:txBody>
      </p:sp>
      <p:sp>
        <p:nvSpPr>
          <p:cNvPr id="79893" name="Text Box 21"/>
          <p:cNvSpPr txBox="1">
            <a:spLocks noChangeArrowheads="1"/>
          </p:cNvSpPr>
          <p:nvPr/>
        </p:nvSpPr>
        <p:spPr bwMode="auto">
          <a:xfrm>
            <a:off x="6616700" y="3017838"/>
            <a:ext cx="1384324" cy="461665"/>
          </a:xfrm>
          <a:prstGeom prst="rect">
            <a:avLst/>
          </a:prstGeom>
          <a:noFill/>
          <a:ln w="9525">
            <a:solidFill>
              <a:schemeClr val="tx1"/>
            </a:solidFill>
            <a:miter lim="800000"/>
            <a:headEnd/>
            <a:tailEnd/>
          </a:ln>
        </p:spPr>
        <p:txBody>
          <a:bodyPr wrap="square">
            <a:spAutoFit/>
          </a:bodyPr>
          <a:lstStyle/>
          <a:p>
            <a:pPr algn="ctr"/>
            <a:r>
              <a:rPr lang="es-ES_tradnl" sz="1200" b="1" dirty="0">
                <a:latin typeface="Arial" charset="0"/>
              </a:rPr>
              <a:t>Datos leídos por la aplicación</a:t>
            </a:r>
            <a:endParaRPr lang="es-ES" sz="1200" b="1" dirty="0">
              <a:latin typeface="Arial" charset="0"/>
            </a:endParaRPr>
          </a:p>
        </p:txBody>
      </p:sp>
      <p:sp>
        <p:nvSpPr>
          <p:cNvPr id="79894" name="AutoShape 22"/>
          <p:cNvSpPr>
            <a:spLocks noChangeArrowheads="1"/>
          </p:cNvSpPr>
          <p:nvPr/>
        </p:nvSpPr>
        <p:spPr bwMode="auto">
          <a:xfrm>
            <a:off x="3200400" y="3484563"/>
            <a:ext cx="304800" cy="304800"/>
          </a:xfrm>
          <a:prstGeom prst="irregularSeal1">
            <a:avLst/>
          </a:prstGeom>
          <a:solidFill>
            <a:srgbClr val="FF0000"/>
          </a:solidFill>
          <a:ln w="9525">
            <a:solidFill>
              <a:schemeClr val="tx1"/>
            </a:solidFill>
            <a:miter lim="800000"/>
            <a:headEnd/>
            <a:tailEnd/>
          </a:ln>
        </p:spPr>
        <p:txBody>
          <a:bodyPr wrap="none" anchor="ctr"/>
          <a:lstStyle/>
          <a:p>
            <a:endParaRPr lang="es-ES" sz="1400"/>
          </a:p>
        </p:txBody>
      </p:sp>
      <p:sp>
        <p:nvSpPr>
          <p:cNvPr id="79895" name="Text Box 23"/>
          <p:cNvSpPr txBox="1">
            <a:spLocks noChangeArrowheads="1"/>
          </p:cNvSpPr>
          <p:nvPr/>
        </p:nvSpPr>
        <p:spPr bwMode="auto">
          <a:xfrm>
            <a:off x="6553200" y="5137167"/>
            <a:ext cx="1371600" cy="649287"/>
          </a:xfrm>
          <a:prstGeom prst="rect">
            <a:avLst/>
          </a:prstGeom>
          <a:noFill/>
          <a:ln w="9525">
            <a:solidFill>
              <a:schemeClr val="tx1"/>
            </a:solidFill>
            <a:miter lim="800000"/>
            <a:headEnd/>
            <a:tailEnd/>
          </a:ln>
        </p:spPr>
        <p:txBody>
          <a:bodyPr>
            <a:spAutoFit/>
          </a:bodyPr>
          <a:lstStyle/>
          <a:p>
            <a:pPr algn="ctr"/>
            <a:r>
              <a:rPr lang="es-ES_tradnl" sz="1200" b="1" dirty="0">
                <a:latin typeface="Arial" charset="0"/>
              </a:rPr>
              <a:t>Datos puestos en buffer para la aplicación</a:t>
            </a:r>
            <a:endParaRPr lang="es-ES" sz="1200" b="1" dirty="0">
              <a:latin typeface="Arial" charset="0"/>
            </a:endParaRPr>
          </a:p>
        </p:txBody>
      </p:sp>
      <p:sp>
        <p:nvSpPr>
          <p:cNvPr id="79896" name="Text Box 24"/>
          <p:cNvSpPr txBox="1">
            <a:spLocks noChangeArrowheads="1"/>
          </p:cNvSpPr>
          <p:nvPr/>
        </p:nvSpPr>
        <p:spPr bwMode="auto">
          <a:xfrm rot="-300000">
            <a:off x="3742112" y="5545236"/>
            <a:ext cx="1694695" cy="307777"/>
          </a:xfrm>
          <a:prstGeom prst="rect">
            <a:avLst/>
          </a:prstGeom>
          <a:noFill/>
          <a:ln w="9525">
            <a:noFill/>
            <a:miter lim="800000"/>
            <a:headEnd/>
            <a:tailEnd/>
          </a:ln>
        </p:spPr>
        <p:txBody>
          <a:bodyPr wrap="none">
            <a:spAutoFit/>
          </a:bodyPr>
          <a:lstStyle/>
          <a:p>
            <a:r>
              <a:rPr lang="es-ES_tradnl" sz="1400" b="1" dirty="0" err="1" smtClean="0">
                <a:latin typeface="Arial" charset="0"/>
              </a:rPr>
              <a:t>Ack</a:t>
            </a:r>
            <a:r>
              <a:rPr lang="es-ES_tradnl" sz="1400" b="1" dirty="0" smtClean="0">
                <a:latin typeface="Arial" charset="0"/>
              </a:rPr>
              <a:t>=601,Win=399</a:t>
            </a:r>
            <a:endParaRPr lang="es-ES" sz="1400" b="1" dirty="0">
              <a:latin typeface="Arial" charset="0"/>
            </a:endParaRPr>
          </a:p>
        </p:txBody>
      </p:sp>
      <p:sp>
        <p:nvSpPr>
          <p:cNvPr id="79897" name="Rectangle 25" descr="Ladrillos en horizontal"/>
          <p:cNvSpPr>
            <a:spLocks noChangeArrowheads="1"/>
          </p:cNvSpPr>
          <p:nvPr/>
        </p:nvSpPr>
        <p:spPr bwMode="auto">
          <a:xfrm>
            <a:off x="1524000" y="2060575"/>
            <a:ext cx="1219200" cy="4035425"/>
          </a:xfrm>
          <a:prstGeom prst="rect">
            <a:avLst/>
          </a:prstGeom>
          <a:pattFill prst="horzBrick">
            <a:fgClr>
              <a:srgbClr val="FFFF00"/>
            </a:fgClr>
            <a:bgClr>
              <a:schemeClr val="bg1"/>
            </a:bgClr>
          </a:pattFill>
          <a:ln w="9525">
            <a:solidFill>
              <a:schemeClr val="tx1"/>
            </a:solidFill>
            <a:miter lim="800000"/>
            <a:headEnd/>
            <a:tailEnd/>
          </a:ln>
        </p:spPr>
        <p:txBody>
          <a:bodyPr wrap="none" anchor="ctr"/>
          <a:lstStyle/>
          <a:p>
            <a:endParaRPr lang="es-ES"/>
          </a:p>
        </p:txBody>
      </p:sp>
      <p:sp>
        <p:nvSpPr>
          <p:cNvPr id="79898" name="Text Box 26"/>
          <p:cNvSpPr txBox="1">
            <a:spLocks noChangeArrowheads="1"/>
          </p:cNvSpPr>
          <p:nvPr/>
        </p:nvSpPr>
        <p:spPr bwMode="auto">
          <a:xfrm>
            <a:off x="1785918" y="4730750"/>
            <a:ext cx="804882" cy="523220"/>
          </a:xfrm>
          <a:prstGeom prst="rect">
            <a:avLst/>
          </a:prstGeom>
          <a:solidFill>
            <a:srgbClr val="00B0F0"/>
          </a:solidFill>
          <a:ln w="9525">
            <a:solidFill>
              <a:schemeClr val="tx1"/>
            </a:solidFill>
            <a:miter lim="800000"/>
            <a:headEnd/>
            <a:tailEnd/>
          </a:ln>
        </p:spPr>
        <p:txBody>
          <a:bodyPr wrap="square">
            <a:spAutoFit/>
          </a:bodyPr>
          <a:lstStyle/>
          <a:p>
            <a:pPr algn="ctr"/>
            <a:r>
              <a:rPr lang="es-ES_tradnl" sz="1400" b="1" dirty="0">
                <a:latin typeface="Arial" charset="0"/>
              </a:rPr>
              <a:t>1 </a:t>
            </a:r>
            <a:r>
              <a:rPr lang="es-ES_tradnl" sz="1400" b="1" dirty="0" smtClean="0">
                <a:latin typeface="Arial" charset="0"/>
              </a:rPr>
              <a:t>Byte (600)</a:t>
            </a:r>
            <a:endParaRPr lang="es-ES" sz="1400" b="1" dirty="0">
              <a:latin typeface="Arial" charset="0"/>
            </a:endParaRPr>
          </a:p>
        </p:txBody>
      </p:sp>
      <p:sp>
        <p:nvSpPr>
          <p:cNvPr id="79899" name="Rectangle 27"/>
          <p:cNvSpPr>
            <a:spLocks noChangeArrowheads="1"/>
          </p:cNvSpPr>
          <p:nvPr/>
        </p:nvSpPr>
        <p:spPr bwMode="auto">
          <a:xfrm>
            <a:off x="1524000" y="6096000"/>
            <a:ext cx="1219200" cy="381000"/>
          </a:xfrm>
          <a:prstGeom prst="rect">
            <a:avLst/>
          </a:prstGeom>
          <a:noFill/>
          <a:ln w="9525">
            <a:solidFill>
              <a:schemeClr val="tx1"/>
            </a:solidFill>
            <a:miter lim="800000"/>
            <a:headEnd/>
            <a:tailEnd/>
          </a:ln>
        </p:spPr>
        <p:txBody>
          <a:bodyPr wrap="none" anchor="ctr"/>
          <a:lstStyle/>
          <a:p>
            <a:endParaRPr lang="es-ES"/>
          </a:p>
        </p:txBody>
      </p:sp>
      <p:sp>
        <p:nvSpPr>
          <p:cNvPr id="79900" name="Text Box 28"/>
          <p:cNvSpPr txBox="1">
            <a:spLocks noChangeArrowheads="1"/>
          </p:cNvSpPr>
          <p:nvPr/>
        </p:nvSpPr>
        <p:spPr bwMode="auto">
          <a:xfrm>
            <a:off x="1571604" y="3714752"/>
            <a:ext cx="1107996" cy="307777"/>
          </a:xfrm>
          <a:prstGeom prst="rect">
            <a:avLst/>
          </a:prstGeom>
          <a:noFill/>
          <a:ln w="9525">
            <a:noFill/>
            <a:miter lim="800000"/>
            <a:headEnd/>
            <a:tailEnd/>
          </a:ln>
        </p:spPr>
        <p:txBody>
          <a:bodyPr wrap="none">
            <a:spAutoFit/>
          </a:bodyPr>
          <a:lstStyle/>
          <a:p>
            <a:r>
              <a:rPr lang="es-ES_tradnl" sz="1400" b="1" dirty="0">
                <a:latin typeface="Arial" charset="0"/>
              </a:rPr>
              <a:t>Bloqueado</a:t>
            </a:r>
            <a:endParaRPr lang="es-ES" sz="1400" b="1" dirty="0">
              <a:latin typeface="Arial" charset="0"/>
            </a:endParaRPr>
          </a:p>
        </p:txBody>
      </p:sp>
      <p:sp>
        <p:nvSpPr>
          <p:cNvPr id="79901" name="Oval 29"/>
          <p:cNvSpPr>
            <a:spLocks noChangeArrowheads="1"/>
          </p:cNvSpPr>
          <p:nvPr/>
        </p:nvSpPr>
        <p:spPr bwMode="auto">
          <a:xfrm>
            <a:off x="6435725" y="3141663"/>
            <a:ext cx="152400" cy="152400"/>
          </a:xfrm>
          <a:prstGeom prst="ellipse">
            <a:avLst/>
          </a:prstGeom>
          <a:solidFill>
            <a:srgbClr val="00FF00"/>
          </a:solidFill>
          <a:ln w="9525">
            <a:solidFill>
              <a:schemeClr val="tx1"/>
            </a:solidFill>
            <a:round/>
            <a:headEnd/>
            <a:tailEnd/>
          </a:ln>
        </p:spPr>
        <p:txBody>
          <a:bodyPr wrap="none" anchor="ctr"/>
          <a:lstStyle/>
          <a:p>
            <a:endParaRPr lang="es-ES"/>
          </a:p>
        </p:txBody>
      </p:sp>
      <p:sp>
        <p:nvSpPr>
          <p:cNvPr id="30" name="Text Box 14"/>
          <p:cNvSpPr txBox="1">
            <a:spLocks noChangeArrowheads="1"/>
          </p:cNvSpPr>
          <p:nvPr/>
        </p:nvSpPr>
        <p:spPr bwMode="auto">
          <a:xfrm rot="300000">
            <a:off x="4500793" y="1800458"/>
            <a:ext cx="840295" cy="307777"/>
          </a:xfrm>
          <a:prstGeom prst="rect">
            <a:avLst/>
          </a:prstGeom>
          <a:solidFill>
            <a:srgbClr val="00B0F0"/>
          </a:solidFill>
          <a:ln w="9525">
            <a:solidFill>
              <a:schemeClr val="tx1"/>
            </a:solidFill>
            <a:miter lim="800000"/>
            <a:headEnd/>
            <a:tailEnd/>
          </a:ln>
        </p:spPr>
        <p:txBody>
          <a:bodyPr wrap="none">
            <a:spAutoFit/>
          </a:bodyPr>
          <a:lstStyle/>
          <a:p>
            <a:r>
              <a:rPr lang="es-ES_tradnl" sz="1400" b="1" dirty="0" smtClean="0">
                <a:latin typeface="Arial" charset="0"/>
              </a:rPr>
              <a:t>500-599</a:t>
            </a:r>
            <a:endParaRPr lang="es-ES" sz="1400" b="1" dirty="0">
              <a:latin typeface="Arial" charset="0"/>
            </a:endParaRPr>
          </a:p>
        </p:txBody>
      </p:sp>
      <p:sp>
        <p:nvSpPr>
          <p:cNvPr id="31" name="Text Box 14"/>
          <p:cNvSpPr txBox="1">
            <a:spLocks noChangeArrowheads="1"/>
          </p:cNvSpPr>
          <p:nvPr/>
        </p:nvSpPr>
        <p:spPr bwMode="auto">
          <a:xfrm rot="300000">
            <a:off x="4760110" y="4908418"/>
            <a:ext cx="482824" cy="307777"/>
          </a:xfrm>
          <a:prstGeom prst="rect">
            <a:avLst/>
          </a:prstGeom>
          <a:solidFill>
            <a:srgbClr val="00B0F0"/>
          </a:solidFill>
          <a:ln w="9525">
            <a:solidFill>
              <a:schemeClr val="tx1"/>
            </a:solidFill>
            <a:miter lim="800000"/>
            <a:headEnd/>
            <a:tailEnd/>
          </a:ln>
        </p:spPr>
        <p:txBody>
          <a:bodyPr wrap="none">
            <a:spAutoFit/>
          </a:bodyPr>
          <a:lstStyle/>
          <a:p>
            <a:r>
              <a:rPr lang="es-ES_tradnl" sz="1400" b="1" dirty="0" smtClean="0">
                <a:latin typeface="Arial" charset="0"/>
              </a:rPr>
              <a:t>600</a:t>
            </a:r>
            <a:endParaRPr lang="es-ES" sz="1400" b="1" dirty="0">
              <a:latin typeface="Arial" charset="0"/>
            </a:endParaRPr>
          </a:p>
        </p:txBody>
      </p:sp>
    </p:spTree>
  </p:cSld>
  <p:clrMapOvr>
    <a:masterClrMapping/>
  </p:clrMapOvr>
  <p:transition>
    <p:cover dir="ld"/>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2135282" y="1371600"/>
            <a:ext cx="1219200" cy="1447800"/>
          </a:xfrm>
          <a:prstGeom prst="rect">
            <a:avLst/>
          </a:prstGeom>
          <a:noFill/>
          <a:ln w="9525">
            <a:solidFill>
              <a:schemeClr val="tx1"/>
            </a:solidFill>
            <a:miter lim="800000"/>
            <a:headEnd/>
            <a:tailEnd/>
          </a:ln>
        </p:spPr>
        <p:txBody>
          <a:bodyPr wrap="none" anchor="ctr"/>
          <a:lstStyle/>
          <a:p>
            <a:endParaRPr lang="es-ES"/>
          </a:p>
        </p:txBody>
      </p:sp>
      <p:sp>
        <p:nvSpPr>
          <p:cNvPr id="80899" name="Rectangle 3"/>
          <p:cNvSpPr>
            <a:spLocks noChangeArrowheads="1"/>
          </p:cNvSpPr>
          <p:nvPr/>
        </p:nvSpPr>
        <p:spPr bwMode="auto">
          <a:xfrm>
            <a:off x="6789813" y="1371600"/>
            <a:ext cx="1243034" cy="4700606"/>
          </a:xfrm>
          <a:prstGeom prst="rect">
            <a:avLst/>
          </a:prstGeom>
          <a:noFill/>
          <a:ln w="9525">
            <a:solidFill>
              <a:schemeClr val="tx1"/>
            </a:solidFill>
            <a:miter lim="800000"/>
            <a:headEnd/>
            <a:tailEnd/>
          </a:ln>
        </p:spPr>
        <p:txBody>
          <a:bodyPr wrap="none" anchor="ctr"/>
          <a:lstStyle/>
          <a:p>
            <a:endParaRPr lang="es-ES"/>
          </a:p>
        </p:txBody>
      </p:sp>
      <p:sp>
        <p:nvSpPr>
          <p:cNvPr id="80900" name="Text Box 4"/>
          <p:cNvSpPr txBox="1">
            <a:spLocks noChangeArrowheads="1"/>
          </p:cNvSpPr>
          <p:nvPr/>
        </p:nvSpPr>
        <p:spPr bwMode="auto">
          <a:xfrm>
            <a:off x="2290857" y="838200"/>
            <a:ext cx="947738" cy="396875"/>
          </a:xfrm>
          <a:prstGeom prst="rect">
            <a:avLst/>
          </a:prstGeom>
          <a:noFill/>
          <a:ln w="9525">
            <a:noFill/>
            <a:miter lim="800000"/>
            <a:headEnd/>
            <a:tailEnd/>
          </a:ln>
        </p:spPr>
        <p:txBody>
          <a:bodyPr wrap="none">
            <a:spAutoFit/>
          </a:bodyPr>
          <a:lstStyle/>
          <a:p>
            <a:r>
              <a:rPr lang="es-ES_tradnl" sz="2000" b="1">
                <a:latin typeface="Arial" charset="0"/>
              </a:rPr>
              <a:t>TCP A</a:t>
            </a:r>
            <a:endParaRPr lang="es-ES" sz="2000" b="1">
              <a:latin typeface="Arial" charset="0"/>
            </a:endParaRPr>
          </a:p>
        </p:txBody>
      </p:sp>
      <p:sp>
        <p:nvSpPr>
          <p:cNvPr id="80901" name="Text Box 5"/>
          <p:cNvSpPr txBox="1">
            <a:spLocks noChangeArrowheads="1"/>
          </p:cNvSpPr>
          <p:nvPr/>
        </p:nvSpPr>
        <p:spPr bwMode="auto">
          <a:xfrm>
            <a:off x="7108901" y="838200"/>
            <a:ext cx="947737" cy="396875"/>
          </a:xfrm>
          <a:prstGeom prst="rect">
            <a:avLst/>
          </a:prstGeom>
          <a:noFill/>
          <a:ln w="9525">
            <a:noFill/>
            <a:miter lim="800000"/>
            <a:headEnd/>
            <a:tailEnd/>
          </a:ln>
        </p:spPr>
        <p:txBody>
          <a:bodyPr wrap="none">
            <a:spAutoFit/>
          </a:bodyPr>
          <a:lstStyle/>
          <a:p>
            <a:r>
              <a:rPr lang="es-ES_tradnl" sz="2000" b="1">
                <a:latin typeface="Arial" charset="0"/>
              </a:rPr>
              <a:t>TCP B</a:t>
            </a:r>
            <a:endParaRPr lang="es-ES" sz="2000" b="1">
              <a:latin typeface="Arial" charset="0"/>
            </a:endParaRPr>
          </a:p>
        </p:txBody>
      </p:sp>
      <p:sp>
        <p:nvSpPr>
          <p:cNvPr id="80902" name="Text Box 6"/>
          <p:cNvSpPr txBox="1">
            <a:spLocks noChangeArrowheads="1"/>
          </p:cNvSpPr>
          <p:nvPr/>
        </p:nvSpPr>
        <p:spPr bwMode="auto">
          <a:xfrm rot="-5400000">
            <a:off x="1326871" y="1570914"/>
            <a:ext cx="1045414" cy="307777"/>
          </a:xfrm>
          <a:prstGeom prst="rect">
            <a:avLst/>
          </a:prstGeom>
          <a:noFill/>
          <a:ln w="9525">
            <a:noFill/>
            <a:miter lim="800000"/>
            <a:headEnd/>
            <a:tailEnd/>
          </a:ln>
        </p:spPr>
        <p:txBody>
          <a:bodyPr wrap="none">
            <a:spAutoFit/>
          </a:bodyPr>
          <a:lstStyle/>
          <a:p>
            <a:r>
              <a:rPr lang="es-ES_tradnl" sz="1400" b="1">
                <a:latin typeface="Arial" charset="0"/>
                <a:sym typeface="Symbol" pitchFamily="18" charset="2"/>
              </a:rPr>
              <a:t> Tiempo</a:t>
            </a:r>
            <a:endParaRPr lang="es-ES" sz="1400" b="1">
              <a:latin typeface="Arial" charset="0"/>
            </a:endParaRPr>
          </a:p>
        </p:txBody>
      </p:sp>
      <p:sp>
        <p:nvSpPr>
          <p:cNvPr id="80903" name="Line 7"/>
          <p:cNvSpPr>
            <a:spLocks noChangeShapeType="1"/>
          </p:cNvSpPr>
          <p:nvPr/>
        </p:nvSpPr>
        <p:spPr bwMode="auto">
          <a:xfrm>
            <a:off x="3354482" y="1755776"/>
            <a:ext cx="3451311" cy="141264"/>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s-ES" sz="1400"/>
          </a:p>
        </p:txBody>
      </p:sp>
      <p:sp>
        <p:nvSpPr>
          <p:cNvPr id="80904" name="Line 8"/>
          <p:cNvSpPr>
            <a:spLocks noChangeShapeType="1"/>
          </p:cNvSpPr>
          <p:nvPr/>
        </p:nvSpPr>
        <p:spPr bwMode="auto">
          <a:xfrm flipH="1">
            <a:off x="3354482" y="2231409"/>
            <a:ext cx="3417192" cy="118091"/>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s-ES" sz="1400"/>
          </a:p>
        </p:txBody>
      </p:sp>
      <p:sp>
        <p:nvSpPr>
          <p:cNvPr id="80905" name="Line 9"/>
          <p:cNvSpPr>
            <a:spLocks noChangeShapeType="1"/>
          </p:cNvSpPr>
          <p:nvPr/>
        </p:nvSpPr>
        <p:spPr bwMode="auto">
          <a:xfrm>
            <a:off x="3354482" y="3141664"/>
            <a:ext cx="3437663" cy="120152"/>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s-ES" sz="1400"/>
          </a:p>
        </p:txBody>
      </p:sp>
      <p:sp>
        <p:nvSpPr>
          <p:cNvPr id="80906" name="Text Box 10"/>
          <p:cNvSpPr txBox="1">
            <a:spLocks noChangeArrowheads="1"/>
          </p:cNvSpPr>
          <p:nvPr/>
        </p:nvSpPr>
        <p:spPr bwMode="auto">
          <a:xfrm rot="-120000">
            <a:off x="4170457" y="2003524"/>
            <a:ext cx="1495922" cy="307777"/>
          </a:xfrm>
          <a:prstGeom prst="rect">
            <a:avLst/>
          </a:prstGeom>
          <a:noFill/>
          <a:ln w="9525">
            <a:noFill/>
            <a:miter lim="800000"/>
            <a:headEnd/>
            <a:tailEnd/>
          </a:ln>
        </p:spPr>
        <p:txBody>
          <a:bodyPr wrap="none">
            <a:spAutoFit/>
          </a:bodyPr>
          <a:lstStyle/>
          <a:p>
            <a:r>
              <a:rPr lang="es-ES_tradnl" sz="1400" b="1" dirty="0" err="1" smtClean="0">
                <a:latin typeface="Arial" charset="0"/>
              </a:rPr>
              <a:t>Ack</a:t>
            </a:r>
            <a:r>
              <a:rPr lang="es-ES_tradnl" sz="1400" b="1" dirty="0" smtClean="0">
                <a:latin typeface="Arial" charset="0"/>
              </a:rPr>
              <a:t>=600,Win=0</a:t>
            </a:r>
            <a:endParaRPr lang="es-ES" sz="1400" b="1" dirty="0">
              <a:latin typeface="Arial" charset="0"/>
            </a:endParaRPr>
          </a:p>
        </p:txBody>
      </p:sp>
      <p:sp>
        <p:nvSpPr>
          <p:cNvPr id="80907" name="Text Box 11"/>
          <p:cNvSpPr txBox="1">
            <a:spLocks noChangeArrowheads="1"/>
          </p:cNvSpPr>
          <p:nvPr/>
        </p:nvSpPr>
        <p:spPr bwMode="auto">
          <a:xfrm rot="120000">
            <a:off x="4066614" y="2873017"/>
            <a:ext cx="915635" cy="307777"/>
          </a:xfrm>
          <a:prstGeom prst="rect">
            <a:avLst/>
          </a:prstGeom>
          <a:noFill/>
          <a:ln w="9525">
            <a:noFill/>
            <a:miter lim="800000"/>
            <a:headEnd/>
            <a:tailEnd/>
          </a:ln>
        </p:spPr>
        <p:txBody>
          <a:bodyPr wrap="none">
            <a:spAutoFit/>
          </a:bodyPr>
          <a:lstStyle/>
          <a:p>
            <a:r>
              <a:rPr lang="es-ES_tradnl" sz="1400" b="1" dirty="0" err="1" smtClean="0">
                <a:latin typeface="Arial" charset="0"/>
              </a:rPr>
              <a:t>Seq</a:t>
            </a:r>
            <a:r>
              <a:rPr lang="es-ES_tradnl" sz="1400" b="1" dirty="0" smtClean="0">
                <a:latin typeface="Arial" charset="0"/>
              </a:rPr>
              <a:t>=600</a:t>
            </a:r>
            <a:endParaRPr lang="es-ES" sz="1400" b="1" dirty="0">
              <a:latin typeface="Arial" charset="0"/>
            </a:endParaRPr>
          </a:p>
        </p:txBody>
      </p:sp>
      <p:sp>
        <p:nvSpPr>
          <p:cNvPr id="80908" name="Text Box 12"/>
          <p:cNvSpPr txBox="1">
            <a:spLocks noChangeArrowheads="1"/>
          </p:cNvSpPr>
          <p:nvPr/>
        </p:nvSpPr>
        <p:spPr bwMode="auto">
          <a:xfrm>
            <a:off x="285720" y="188913"/>
            <a:ext cx="8569325" cy="579437"/>
          </a:xfrm>
          <a:prstGeom prst="rect">
            <a:avLst/>
          </a:prstGeom>
          <a:noFill/>
          <a:ln w="9525">
            <a:noFill/>
            <a:miter lim="800000"/>
            <a:headEnd/>
            <a:tailEnd/>
          </a:ln>
        </p:spPr>
        <p:txBody>
          <a:bodyPr>
            <a:spAutoFit/>
          </a:bodyPr>
          <a:lstStyle/>
          <a:p>
            <a:pPr algn="ctr">
              <a:spcBef>
                <a:spcPct val="50000"/>
              </a:spcBef>
            </a:pPr>
            <a:r>
              <a:rPr lang="es-ES_tradnl" sz="3200" dirty="0" err="1">
                <a:latin typeface="Arial" charset="0"/>
              </a:rPr>
              <a:t>Timer</a:t>
            </a:r>
            <a:r>
              <a:rPr lang="es-ES_tradnl" sz="3200" dirty="0">
                <a:latin typeface="Arial" charset="0"/>
              </a:rPr>
              <a:t> de persistencia, receptor bloqueado</a:t>
            </a:r>
            <a:endParaRPr lang="es-ES" sz="3200" dirty="0">
              <a:latin typeface="Arial" charset="0"/>
            </a:endParaRPr>
          </a:p>
        </p:txBody>
      </p:sp>
      <p:sp>
        <p:nvSpPr>
          <p:cNvPr id="80909" name="Text Box 13"/>
          <p:cNvSpPr txBox="1">
            <a:spLocks noChangeArrowheads="1"/>
          </p:cNvSpPr>
          <p:nvPr/>
        </p:nvSpPr>
        <p:spPr bwMode="auto">
          <a:xfrm rot="120000">
            <a:off x="3995176" y="1462628"/>
            <a:ext cx="915635" cy="307777"/>
          </a:xfrm>
          <a:prstGeom prst="rect">
            <a:avLst/>
          </a:prstGeom>
          <a:noFill/>
          <a:ln w="9525">
            <a:noFill/>
            <a:miter lim="800000"/>
            <a:headEnd/>
            <a:tailEnd/>
          </a:ln>
        </p:spPr>
        <p:txBody>
          <a:bodyPr wrap="none">
            <a:spAutoFit/>
          </a:bodyPr>
          <a:lstStyle/>
          <a:p>
            <a:r>
              <a:rPr lang="es-ES_tradnl" sz="1400" b="1" dirty="0" err="1" smtClean="0">
                <a:latin typeface="Arial" charset="0"/>
              </a:rPr>
              <a:t>Seq</a:t>
            </a:r>
            <a:r>
              <a:rPr lang="es-ES_tradnl" sz="1400" b="1" dirty="0" smtClean="0">
                <a:latin typeface="Arial" charset="0"/>
              </a:rPr>
              <a:t>=500</a:t>
            </a:r>
            <a:endParaRPr lang="es-ES" sz="1400" b="1" dirty="0">
              <a:latin typeface="Arial" charset="0"/>
            </a:endParaRPr>
          </a:p>
        </p:txBody>
      </p:sp>
      <p:sp>
        <p:nvSpPr>
          <p:cNvPr id="80910" name="AutoShape 14"/>
          <p:cNvSpPr>
            <a:spLocks/>
          </p:cNvSpPr>
          <p:nvPr/>
        </p:nvSpPr>
        <p:spPr bwMode="auto">
          <a:xfrm>
            <a:off x="1820958" y="2349500"/>
            <a:ext cx="253947" cy="863600"/>
          </a:xfrm>
          <a:prstGeom prst="leftBrace">
            <a:avLst>
              <a:gd name="adj1" fmla="val 18889"/>
              <a:gd name="adj2" fmla="val 50000"/>
            </a:avLst>
          </a:prstGeom>
          <a:noFill/>
          <a:ln w="9525">
            <a:solidFill>
              <a:schemeClr val="tx1"/>
            </a:solidFill>
            <a:round/>
            <a:headEnd/>
            <a:tailEnd/>
          </a:ln>
        </p:spPr>
        <p:txBody>
          <a:bodyPr wrap="none" anchor="ctr"/>
          <a:lstStyle/>
          <a:p>
            <a:endParaRPr lang="es-ES"/>
          </a:p>
        </p:txBody>
      </p:sp>
      <p:sp>
        <p:nvSpPr>
          <p:cNvPr id="80911" name="Text Box 15"/>
          <p:cNvSpPr txBox="1">
            <a:spLocks noChangeArrowheads="1"/>
          </p:cNvSpPr>
          <p:nvPr/>
        </p:nvSpPr>
        <p:spPr bwMode="auto">
          <a:xfrm>
            <a:off x="574707" y="2412998"/>
            <a:ext cx="1295400" cy="730250"/>
          </a:xfrm>
          <a:prstGeom prst="rect">
            <a:avLst/>
          </a:prstGeom>
          <a:noFill/>
          <a:ln w="9525">
            <a:noFill/>
            <a:miter lim="800000"/>
            <a:headEnd/>
            <a:tailEnd/>
          </a:ln>
        </p:spPr>
        <p:txBody>
          <a:bodyPr>
            <a:spAutoFit/>
          </a:bodyPr>
          <a:lstStyle/>
          <a:p>
            <a:pPr algn="ctr">
              <a:spcBef>
                <a:spcPct val="50000"/>
              </a:spcBef>
            </a:pPr>
            <a:r>
              <a:rPr lang="es-ES_tradnl" sz="1400" b="1" dirty="0" err="1">
                <a:latin typeface="Arial" charset="0"/>
              </a:rPr>
              <a:t>Timer</a:t>
            </a:r>
            <a:r>
              <a:rPr lang="es-ES_tradnl" sz="1400" b="1" dirty="0">
                <a:latin typeface="Arial" charset="0"/>
              </a:rPr>
              <a:t> de Persistencia (1,5 </a:t>
            </a:r>
            <a:r>
              <a:rPr lang="es-ES_tradnl" sz="1400" b="1" dirty="0" err="1">
                <a:latin typeface="Arial" charset="0"/>
              </a:rPr>
              <a:t>seg</a:t>
            </a:r>
            <a:r>
              <a:rPr lang="es-ES_tradnl" sz="1400" b="1" dirty="0">
                <a:latin typeface="Arial" charset="0"/>
              </a:rPr>
              <a:t>)</a:t>
            </a:r>
            <a:endParaRPr lang="es-ES" sz="1400" b="1" dirty="0">
              <a:latin typeface="Arial" charset="0"/>
            </a:endParaRPr>
          </a:p>
        </p:txBody>
      </p:sp>
      <p:sp>
        <p:nvSpPr>
          <p:cNvPr id="80912" name="Line 16"/>
          <p:cNvSpPr>
            <a:spLocks noChangeShapeType="1"/>
          </p:cNvSpPr>
          <p:nvPr/>
        </p:nvSpPr>
        <p:spPr bwMode="auto">
          <a:xfrm flipH="1">
            <a:off x="3354482" y="3630304"/>
            <a:ext cx="3424015" cy="128896"/>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s-ES" sz="1400"/>
          </a:p>
        </p:txBody>
      </p:sp>
      <p:sp>
        <p:nvSpPr>
          <p:cNvPr id="80913" name="Text Box 17"/>
          <p:cNvSpPr txBox="1">
            <a:spLocks noChangeArrowheads="1"/>
          </p:cNvSpPr>
          <p:nvPr/>
        </p:nvSpPr>
        <p:spPr bwMode="auto">
          <a:xfrm>
            <a:off x="2233707" y="1484313"/>
            <a:ext cx="1044575" cy="527050"/>
          </a:xfrm>
          <a:prstGeom prst="rect">
            <a:avLst/>
          </a:prstGeom>
          <a:solidFill>
            <a:srgbClr val="00B0F0"/>
          </a:solidFill>
          <a:ln w="9525">
            <a:solidFill>
              <a:schemeClr val="tx1"/>
            </a:solidFill>
            <a:miter lim="800000"/>
            <a:headEnd/>
            <a:tailEnd/>
          </a:ln>
        </p:spPr>
        <p:txBody>
          <a:bodyPr>
            <a:spAutoFit/>
          </a:bodyPr>
          <a:lstStyle/>
          <a:p>
            <a:pPr algn="ctr"/>
            <a:r>
              <a:rPr lang="es-ES_tradnl" sz="1400" b="1" dirty="0">
                <a:latin typeface="Arial" charset="0"/>
              </a:rPr>
              <a:t>100 bytes</a:t>
            </a:r>
          </a:p>
          <a:p>
            <a:pPr algn="ctr"/>
            <a:r>
              <a:rPr lang="es-ES_tradnl" sz="1400" b="1" dirty="0">
                <a:latin typeface="Arial" charset="0"/>
              </a:rPr>
              <a:t>(</a:t>
            </a:r>
            <a:r>
              <a:rPr lang="es-ES_tradnl" sz="1400" b="1" dirty="0" smtClean="0">
                <a:latin typeface="Arial" charset="0"/>
              </a:rPr>
              <a:t>500-599)</a:t>
            </a:r>
            <a:endParaRPr lang="es-ES" sz="1400" b="1" dirty="0">
              <a:latin typeface="Arial" charset="0"/>
            </a:endParaRPr>
          </a:p>
        </p:txBody>
      </p:sp>
      <p:sp>
        <p:nvSpPr>
          <p:cNvPr id="80914" name="Text Box 18"/>
          <p:cNvSpPr txBox="1">
            <a:spLocks noChangeArrowheads="1"/>
          </p:cNvSpPr>
          <p:nvPr/>
        </p:nvSpPr>
        <p:spPr bwMode="auto">
          <a:xfrm>
            <a:off x="7104153" y="1824327"/>
            <a:ext cx="642942" cy="461665"/>
          </a:xfrm>
          <a:prstGeom prst="rect">
            <a:avLst/>
          </a:prstGeom>
          <a:noFill/>
          <a:ln w="9525">
            <a:solidFill>
              <a:schemeClr val="tx1"/>
            </a:solidFill>
            <a:miter lim="800000"/>
            <a:headEnd/>
            <a:tailEnd/>
          </a:ln>
        </p:spPr>
        <p:txBody>
          <a:bodyPr wrap="square">
            <a:spAutoFit/>
          </a:bodyPr>
          <a:lstStyle/>
          <a:p>
            <a:pPr algn="ctr"/>
            <a:r>
              <a:rPr lang="es-ES_tradnl" sz="1200" b="1">
                <a:latin typeface="Arial" charset="0"/>
              </a:rPr>
              <a:t>Buffer lleno</a:t>
            </a:r>
            <a:endParaRPr lang="es-ES" sz="1200" b="1">
              <a:latin typeface="Arial" charset="0"/>
            </a:endParaRPr>
          </a:p>
        </p:txBody>
      </p:sp>
      <p:sp>
        <p:nvSpPr>
          <p:cNvPr id="80915" name="Text Box 19"/>
          <p:cNvSpPr txBox="1">
            <a:spLocks noChangeArrowheads="1"/>
          </p:cNvSpPr>
          <p:nvPr/>
        </p:nvSpPr>
        <p:spPr bwMode="auto">
          <a:xfrm>
            <a:off x="6905701" y="3176589"/>
            <a:ext cx="984270" cy="461665"/>
          </a:xfrm>
          <a:prstGeom prst="rect">
            <a:avLst/>
          </a:prstGeom>
          <a:noFill/>
          <a:ln w="9525">
            <a:solidFill>
              <a:schemeClr val="tx1"/>
            </a:solidFill>
            <a:miter lim="800000"/>
            <a:headEnd/>
            <a:tailEnd/>
          </a:ln>
        </p:spPr>
        <p:txBody>
          <a:bodyPr wrap="square">
            <a:spAutoFit/>
          </a:bodyPr>
          <a:lstStyle/>
          <a:p>
            <a:pPr algn="ctr"/>
            <a:r>
              <a:rPr lang="es-ES_tradnl" sz="1200" b="1">
                <a:latin typeface="Arial" charset="0"/>
              </a:rPr>
              <a:t>Datos ignorados</a:t>
            </a:r>
            <a:endParaRPr lang="es-ES" sz="1200" b="1">
              <a:latin typeface="Arial" charset="0"/>
            </a:endParaRPr>
          </a:p>
        </p:txBody>
      </p:sp>
      <p:sp>
        <p:nvSpPr>
          <p:cNvPr id="80916" name="Text Box 20"/>
          <p:cNvSpPr txBox="1">
            <a:spLocks noChangeArrowheads="1"/>
          </p:cNvSpPr>
          <p:nvPr/>
        </p:nvSpPr>
        <p:spPr bwMode="auto">
          <a:xfrm rot="-120000">
            <a:off x="4137913" y="3371949"/>
            <a:ext cx="1495922" cy="307777"/>
          </a:xfrm>
          <a:prstGeom prst="rect">
            <a:avLst/>
          </a:prstGeom>
          <a:noFill/>
          <a:ln w="9525">
            <a:noFill/>
            <a:miter lim="800000"/>
            <a:headEnd/>
            <a:tailEnd/>
          </a:ln>
        </p:spPr>
        <p:txBody>
          <a:bodyPr wrap="none">
            <a:spAutoFit/>
          </a:bodyPr>
          <a:lstStyle/>
          <a:p>
            <a:r>
              <a:rPr lang="es-ES_tradnl" sz="1400" b="1" dirty="0" err="1" smtClean="0">
                <a:latin typeface="Arial" charset="0"/>
              </a:rPr>
              <a:t>Ack</a:t>
            </a:r>
            <a:r>
              <a:rPr lang="es-ES_tradnl" sz="1400" b="1" dirty="0" smtClean="0">
                <a:latin typeface="Arial" charset="0"/>
              </a:rPr>
              <a:t>=600,Win=0</a:t>
            </a:r>
            <a:endParaRPr lang="es-ES" sz="1400" b="1" dirty="0">
              <a:latin typeface="Arial" charset="0"/>
            </a:endParaRPr>
          </a:p>
        </p:txBody>
      </p:sp>
      <p:sp>
        <p:nvSpPr>
          <p:cNvPr id="80917" name="Rectangle 21" descr="Ladrillos en horizontal"/>
          <p:cNvSpPr>
            <a:spLocks noChangeArrowheads="1"/>
          </p:cNvSpPr>
          <p:nvPr/>
        </p:nvSpPr>
        <p:spPr bwMode="auto">
          <a:xfrm>
            <a:off x="2135282" y="2060575"/>
            <a:ext cx="1219200" cy="4035425"/>
          </a:xfrm>
          <a:prstGeom prst="rect">
            <a:avLst/>
          </a:prstGeom>
          <a:pattFill prst="horzBrick">
            <a:fgClr>
              <a:srgbClr val="FFFF00"/>
            </a:fgClr>
            <a:bgClr>
              <a:schemeClr val="bg1"/>
            </a:bgClr>
          </a:pattFill>
          <a:ln w="9525">
            <a:solidFill>
              <a:schemeClr val="tx1"/>
            </a:solidFill>
            <a:miter lim="800000"/>
            <a:headEnd/>
            <a:tailEnd/>
          </a:ln>
        </p:spPr>
        <p:txBody>
          <a:bodyPr wrap="none" anchor="ctr"/>
          <a:lstStyle/>
          <a:p>
            <a:endParaRPr lang="es-ES"/>
          </a:p>
        </p:txBody>
      </p:sp>
      <p:sp>
        <p:nvSpPr>
          <p:cNvPr id="80918" name="Text Box 22"/>
          <p:cNvSpPr txBox="1">
            <a:spLocks noChangeArrowheads="1"/>
          </p:cNvSpPr>
          <p:nvPr/>
        </p:nvSpPr>
        <p:spPr bwMode="auto">
          <a:xfrm>
            <a:off x="2533745" y="2924175"/>
            <a:ext cx="704850" cy="527050"/>
          </a:xfrm>
          <a:prstGeom prst="rect">
            <a:avLst/>
          </a:prstGeom>
          <a:solidFill>
            <a:srgbClr val="00B0F0"/>
          </a:solidFill>
          <a:ln w="9525">
            <a:solidFill>
              <a:schemeClr val="tx1"/>
            </a:solidFill>
            <a:miter lim="800000"/>
            <a:headEnd/>
            <a:tailEnd/>
          </a:ln>
        </p:spPr>
        <p:txBody>
          <a:bodyPr>
            <a:spAutoFit/>
          </a:bodyPr>
          <a:lstStyle/>
          <a:p>
            <a:pPr algn="ctr"/>
            <a:r>
              <a:rPr lang="es-ES_tradnl" sz="1400" b="1" dirty="0">
                <a:latin typeface="Arial" charset="0"/>
              </a:rPr>
              <a:t>1 byte (</a:t>
            </a:r>
            <a:r>
              <a:rPr lang="es-ES_tradnl" sz="1400" b="1" dirty="0" smtClean="0">
                <a:latin typeface="Arial" charset="0"/>
              </a:rPr>
              <a:t>600)</a:t>
            </a:r>
            <a:endParaRPr lang="es-ES" sz="1400" b="1" dirty="0">
              <a:latin typeface="Arial" charset="0"/>
            </a:endParaRPr>
          </a:p>
        </p:txBody>
      </p:sp>
      <p:sp>
        <p:nvSpPr>
          <p:cNvPr id="80920" name="AutoShape 24"/>
          <p:cNvSpPr>
            <a:spLocks/>
          </p:cNvSpPr>
          <p:nvPr/>
        </p:nvSpPr>
        <p:spPr bwMode="auto">
          <a:xfrm>
            <a:off x="1855884" y="3284538"/>
            <a:ext cx="219021" cy="1368425"/>
          </a:xfrm>
          <a:prstGeom prst="leftBrace">
            <a:avLst>
              <a:gd name="adj1" fmla="val 29931"/>
              <a:gd name="adj2" fmla="val 50000"/>
            </a:avLst>
          </a:prstGeom>
          <a:noFill/>
          <a:ln w="9525">
            <a:solidFill>
              <a:schemeClr val="tx1"/>
            </a:solidFill>
            <a:round/>
            <a:headEnd/>
            <a:tailEnd/>
          </a:ln>
        </p:spPr>
        <p:txBody>
          <a:bodyPr wrap="none" anchor="ctr"/>
          <a:lstStyle/>
          <a:p>
            <a:endParaRPr lang="es-ES"/>
          </a:p>
        </p:txBody>
      </p:sp>
      <p:sp>
        <p:nvSpPr>
          <p:cNvPr id="80921" name="Text Box 25"/>
          <p:cNvSpPr txBox="1">
            <a:spLocks noChangeArrowheads="1"/>
          </p:cNvSpPr>
          <p:nvPr/>
        </p:nvSpPr>
        <p:spPr bwMode="auto">
          <a:xfrm>
            <a:off x="574707" y="3627444"/>
            <a:ext cx="1295401" cy="730250"/>
          </a:xfrm>
          <a:prstGeom prst="rect">
            <a:avLst/>
          </a:prstGeom>
          <a:noFill/>
          <a:ln w="9525">
            <a:noFill/>
            <a:miter lim="800000"/>
            <a:headEnd/>
            <a:tailEnd/>
          </a:ln>
        </p:spPr>
        <p:txBody>
          <a:bodyPr>
            <a:spAutoFit/>
          </a:bodyPr>
          <a:lstStyle/>
          <a:p>
            <a:pPr algn="ctr">
              <a:spcBef>
                <a:spcPct val="50000"/>
              </a:spcBef>
            </a:pPr>
            <a:r>
              <a:rPr lang="es-ES_tradnl" sz="1400" b="1">
                <a:latin typeface="Arial" charset="0"/>
              </a:rPr>
              <a:t>Timer de Persistencia (3 seg)</a:t>
            </a:r>
            <a:endParaRPr lang="es-ES" sz="1400" b="1">
              <a:latin typeface="Arial" charset="0"/>
            </a:endParaRPr>
          </a:p>
        </p:txBody>
      </p:sp>
      <p:sp>
        <p:nvSpPr>
          <p:cNvPr id="80922" name="Line 26"/>
          <p:cNvSpPr>
            <a:spLocks noChangeShapeType="1"/>
          </p:cNvSpPr>
          <p:nvPr/>
        </p:nvSpPr>
        <p:spPr bwMode="auto">
          <a:xfrm>
            <a:off x="3340196" y="4683125"/>
            <a:ext cx="3445126" cy="114063"/>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s-ES" sz="1400"/>
          </a:p>
        </p:txBody>
      </p:sp>
      <p:sp>
        <p:nvSpPr>
          <p:cNvPr id="80923" name="Text Box 27"/>
          <p:cNvSpPr txBox="1">
            <a:spLocks noChangeArrowheads="1"/>
          </p:cNvSpPr>
          <p:nvPr/>
        </p:nvSpPr>
        <p:spPr bwMode="auto">
          <a:xfrm rot="120000">
            <a:off x="4138052" y="4391586"/>
            <a:ext cx="915635" cy="307777"/>
          </a:xfrm>
          <a:prstGeom prst="rect">
            <a:avLst/>
          </a:prstGeom>
          <a:noFill/>
          <a:ln w="9525">
            <a:noFill/>
            <a:miter lim="800000"/>
            <a:headEnd/>
            <a:tailEnd/>
          </a:ln>
        </p:spPr>
        <p:txBody>
          <a:bodyPr wrap="none">
            <a:spAutoFit/>
          </a:bodyPr>
          <a:lstStyle/>
          <a:p>
            <a:r>
              <a:rPr lang="es-ES_tradnl" sz="1400" b="1" dirty="0" err="1" smtClean="0">
                <a:latin typeface="Arial" charset="0"/>
              </a:rPr>
              <a:t>Seq</a:t>
            </a:r>
            <a:r>
              <a:rPr lang="es-ES_tradnl" sz="1400" b="1" dirty="0" smtClean="0">
                <a:latin typeface="Arial" charset="0"/>
              </a:rPr>
              <a:t>=600</a:t>
            </a:r>
            <a:endParaRPr lang="es-ES" sz="1400" b="1" dirty="0">
              <a:latin typeface="Arial" charset="0"/>
            </a:endParaRPr>
          </a:p>
        </p:txBody>
      </p:sp>
      <p:sp>
        <p:nvSpPr>
          <p:cNvPr id="80924" name="Line 28"/>
          <p:cNvSpPr>
            <a:spLocks noChangeShapeType="1"/>
          </p:cNvSpPr>
          <p:nvPr/>
        </p:nvSpPr>
        <p:spPr bwMode="auto">
          <a:xfrm flipH="1">
            <a:off x="3340195" y="5179325"/>
            <a:ext cx="3424655" cy="121338"/>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s-ES" sz="1400"/>
          </a:p>
        </p:txBody>
      </p:sp>
      <p:sp>
        <p:nvSpPr>
          <p:cNvPr id="80925" name="Text Box 29"/>
          <p:cNvSpPr txBox="1">
            <a:spLocks noChangeArrowheads="1"/>
          </p:cNvSpPr>
          <p:nvPr/>
        </p:nvSpPr>
        <p:spPr bwMode="auto">
          <a:xfrm>
            <a:off x="6889839" y="4753285"/>
            <a:ext cx="928694" cy="461665"/>
          </a:xfrm>
          <a:prstGeom prst="rect">
            <a:avLst/>
          </a:prstGeom>
          <a:noFill/>
          <a:ln w="9525">
            <a:solidFill>
              <a:schemeClr val="tx1"/>
            </a:solidFill>
            <a:miter lim="800000"/>
            <a:headEnd/>
            <a:tailEnd/>
          </a:ln>
        </p:spPr>
        <p:txBody>
          <a:bodyPr wrap="square">
            <a:spAutoFit/>
          </a:bodyPr>
          <a:lstStyle/>
          <a:p>
            <a:pPr algn="ctr"/>
            <a:r>
              <a:rPr lang="es-ES_tradnl" sz="1200" b="1" dirty="0">
                <a:latin typeface="Arial" charset="0"/>
              </a:rPr>
              <a:t>Datos ignorados</a:t>
            </a:r>
            <a:endParaRPr lang="es-ES" sz="1200" b="1" dirty="0">
              <a:latin typeface="Arial" charset="0"/>
            </a:endParaRPr>
          </a:p>
        </p:txBody>
      </p:sp>
      <p:sp>
        <p:nvSpPr>
          <p:cNvPr id="80926" name="Text Box 30"/>
          <p:cNvSpPr txBox="1">
            <a:spLocks noChangeArrowheads="1"/>
          </p:cNvSpPr>
          <p:nvPr/>
        </p:nvSpPr>
        <p:spPr bwMode="auto">
          <a:xfrm rot="-120000">
            <a:off x="4123626" y="4913411"/>
            <a:ext cx="1495922" cy="307777"/>
          </a:xfrm>
          <a:prstGeom prst="rect">
            <a:avLst/>
          </a:prstGeom>
          <a:noFill/>
          <a:ln w="9525">
            <a:noFill/>
            <a:miter lim="800000"/>
            <a:headEnd/>
            <a:tailEnd/>
          </a:ln>
        </p:spPr>
        <p:txBody>
          <a:bodyPr wrap="none">
            <a:spAutoFit/>
          </a:bodyPr>
          <a:lstStyle/>
          <a:p>
            <a:r>
              <a:rPr lang="es-ES_tradnl" sz="1400" b="1" dirty="0" err="1" smtClean="0">
                <a:latin typeface="Arial" charset="0"/>
              </a:rPr>
              <a:t>Ack</a:t>
            </a:r>
            <a:r>
              <a:rPr lang="es-ES_tradnl" sz="1400" b="1" dirty="0" smtClean="0">
                <a:latin typeface="Arial" charset="0"/>
              </a:rPr>
              <a:t>=600,Win=0</a:t>
            </a:r>
            <a:endParaRPr lang="es-ES" sz="1400" b="1" dirty="0">
              <a:latin typeface="Arial" charset="0"/>
            </a:endParaRPr>
          </a:p>
        </p:txBody>
      </p:sp>
      <p:sp>
        <p:nvSpPr>
          <p:cNvPr id="80927" name="Text Box 31"/>
          <p:cNvSpPr txBox="1">
            <a:spLocks noChangeArrowheads="1"/>
          </p:cNvSpPr>
          <p:nvPr/>
        </p:nvSpPr>
        <p:spPr bwMode="auto">
          <a:xfrm>
            <a:off x="2519457" y="4465638"/>
            <a:ext cx="704850" cy="527050"/>
          </a:xfrm>
          <a:prstGeom prst="rect">
            <a:avLst/>
          </a:prstGeom>
          <a:solidFill>
            <a:srgbClr val="00B0F0"/>
          </a:solidFill>
          <a:ln w="9525">
            <a:solidFill>
              <a:schemeClr val="tx1"/>
            </a:solidFill>
            <a:miter lim="800000"/>
            <a:headEnd/>
            <a:tailEnd/>
          </a:ln>
        </p:spPr>
        <p:txBody>
          <a:bodyPr>
            <a:spAutoFit/>
          </a:bodyPr>
          <a:lstStyle/>
          <a:p>
            <a:pPr algn="ctr"/>
            <a:r>
              <a:rPr lang="es-ES_tradnl" sz="1400" b="1" dirty="0">
                <a:latin typeface="Arial" charset="0"/>
              </a:rPr>
              <a:t>1 byte (</a:t>
            </a:r>
            <a:r>
              <a:rPr lang="es-ES_tradnl" sz="1400" b="1" dirty="0" smtClean="0">
                <a:latin typeface="Arial" charset="0"/>
              </a:rPr>
              <a:t>600)</a:t>
            </a:r>
            <a:endParaRPr lang="es-ES" sz="1400" b="1" dirty="0">
              <a:latin typeface="Arial" charset="0"/>
            </a:endParaRPr>
          </a:p>
        </p:txBody>
      </p:sp>
      <p:sp>
        <p:nvSpPr>
          <p:cNvPr id="36" name="Text Box 28"/>
          <p:cNvSpPr txBox="1">
            <a:spLocks noChangeArrowheads="1"/>
          </p:cNvSpPr>
          <p:nvPr/>
        </p:nvSpPr>
        <p:spPr bwMode="auto">
          <a:xfrm>
            <a:off x="2181355" y="3857628"/>
            <a:ext cx="1107996" cy="307777"/>
          </a:xfrm>
          <a:prstGeom prst="rect">
            <a:avLst/>
          </a:prstGeom>
          <a:noFill/>
          <a:ln w="9525">
            <a:noFill/>
            <a:miter lim="800000"/>
            <a:headEnd/>
            <a:tailEnd/>
          </a:ln>
        </p:spPr>
        <p:txBody>
          <a:bodyPr wrap="none">
            <a:spAutoFit/>
          </a:bodyPr>
          <a:lstStyle/>
          <a:p>
            <a:r>
              <a:rPr lang="es-ES_tradnl" sz="1400" b="1" dirty="0">
                <a:latin typeface="Arial" charset="0"/>
              </a:rPr>
              <a:t>Bloqueado</a:t>
            </a:r>
            <a:endParaRPr lang="es-ES" sz="1400" b="1" dirty="0">
              <a:latin typeface="Arial" charset="0"/>
            </a:endParaRPr>
          </a:p>
        </p:txBody>
      </p:sp>
      <p:sp>
        <p:nvSpPr>
          <p:cNvPr id="37" name="Text Box 32"/>
          <p:cNvSpPr txBox="1">
            <a:spLocks noChangeArrowheads="1"/>
          </p:cNvSpPr>
          <p:nvPr/>
        </p:nvSpPr>
        <p:spPr bwMode="auto">
          <a:xfrm>
            <a:off x="1074773" y="4357694"/>
            <a:ext cx="184150" cy="1815882"/>
          </a:xfrm>
          <a:prstGeom prst="rect">
            <a:avLst/>
          </a:prstGeom>
          <a:noFill/>
          <a:ln w="9525">
            <a:noFill/>
            <a:miter lim="800000"/>
            <a:headEnd/>
            <a:tailEnd/>
          </a:ln>
        </p:spPr>
        <p:txBody>
          <a:bodyPr>
            <a:spAutoFit/>
          </a:bodyPr>
          <a:lstStyle/>
          <a:p>
            <a:pPr>
              <a:spcBef>
                <a:spcPct val="50000"/>
              </a:spcBef>
            </a:pPr>
            <a:r>
              <a:rPr lang="es-ES" sz="1600" b="1" dirty="0"/>
              <a:t>.</a:t>
            </a:r>
          </a:p>
          <a:p>
            <a:pPr>
              <a:spcBef>
                <a:spcPct val="50000"/>
              </a:spcBef>
            </a:pPr>
            <a:r>
              <a:rPr lang="es-ES" sz="1600" b="1" dirty="0"/>
              <a:t>.</a:t>
            </a:r>
          </a:p>
          <a:p>
            <a:pPr>
              <a:spcBef>
                <a:spcPct val="50000"/>
              </a:spcBef>
            </a:pPr>
            <a:r>
              <a:rPr lang="es-ES" sz="1600" b="1" dirty="0"/>
              <a:t>.</a:t>
            </a:r>
          </a:p>
          <a:p>
            <a:pPr>
              <a:spcBef>
                <a:spcPct val="50000"/>
              </a:spcBef>
            </a:pPr>
            <a:r>
              <a:rPr lang="es-ES" sz="1600" b="1" dirty="0" smtClean="0"/>
              <a:t>.</a:t>
            </a:r>
          </a:p>
          <a:p>
            <a:pPr>
              <a:spcBef>
                <a:spcPct val="50000"/>
              </a:spcBef>
            </a:pPr>
            <a:r>
              <a:rPr lang="es-ES" sz="1600" b="1" dirty="0" smtClean="0"/>
              <a:t>.</a:t>
            </a:r>
            <a:endParaRPr lang="es-ES" sz="1600" b="1" dirty="0"/>
          </a:p>
        </p:txBody>
      </p:sp>
      <p:sp>
        <p:nvSpPr>
          <p:cNvPr id="33" name="Text Box 14"/>
          <p:cNvSpPr txBox="1">
            <a:spLocks noChangeArrowheads="1"/>
          </p:cNvSpPr>
          <p:nvPr/>
        </p:nvSpPr>
        <p:spPr bwMode="auto">
          <a:xfrm rot="120000">
            <a:off x="4877202" y="1508041"/>
            <a:ext cx="840295" cy="307777"/>
          </a:xfrm>
          <a:prstGeom prst="rect">
            <a:avLst/>
          </a:prstGeom>
          <a:solidFill>
            <a:srgbClr val="00B0F0"/>
          </a:solidFill>
          <a:ln w="9525">
            <a:solidFill>
              <a:schemeClr val="tx1"/>
            </a:solidFill>
            <a:miter lim="800000"/>
            <a:headEnd/>
            <a:tailEnd/>
          </a:ln>
        </p:spPr>
        <p:txBody>
          <a:bodyPr wrap="none">
            <a:spAutoFit/>
          </a:bodyPr>
          <a:lstStyle/>
          <a:p>
            <a:r>
              <a:rPr lang="es-ES_tradnl" sz="1400" b="1" dirty="0" smtClean="0">
                <a:latin typeface="Arial" charset="0"/>
              </a:rPr>
              <a:t>500-599</a:t>
            </a:r>
            <a:endParaRPr lang="es-ES" sz="1400" b="1" dirty="0">
              <a:latin typeface="Arial" charset="0"/>
            </a:endParaRPr>
          </a:p>
        </p:txBody>
      </p:sp>
      <p:sp>
        <p:nvSpPr>
          <p:cNvPr id="34" name="Text Box 14"/>
          <p:cNvSpPr txBox="1">
            <a:spLocks noChangeArrowheads="1"/>
          </p:cNvSpPr>
          <p:nvPr/>
        </p:nvSpPr>
        <p:spPr bwMode="auto">
          <a:xfrm rot="120000">
            <a:off x="4974273" y="2891372"/>
            <a:ext cx="482824" cy="307777"/>
          </a:xfrm>
          <a:prstGeom prst="rect">
            <a:avLst/>
          </a:prstGeom>
          <a:solidFill>
            <a:srgbClr val="00B0F0"/>
          </a:solidFill>
          <a:ln w="9525">
            <a:solidFill>
              <a:schemeClr val="tx1"/>
            </a:solidFill>
            <a:miter lim="800000"/>
            <a:headEnd/>
            <a:tailEnd/>
          </a:ln>
        </p:spPr>
        <p:txBody>
          <a:bodyPr wrap="none">
            <a:spAutoFit/>
          </a:bodyPr>
          <a:lstStyle/>
          <a:p>
            <a:r>
              <a:rPr lang="es-ES_tradnl" sz="1400" b="1" dirty="0" smtClean="0">
                <a:latin typeface="Arial" charset="0"/>
              </a:rPr>
              <a:t>600</a:t>
            </a:r>
            <a:endParaRPr lang="es-ES" sz="1400" b="1" dirty="0">
              <a:latin typeface="Arial" charset="0"/>
            </a:endParaRPr>
          </a:p>
        </p:txBody>
      </p:sp>
      <p:sp>
        <p:nvSpPr>
          <p:cNvPr id="35" name="Text Box 14"/>
          <p:cNvSpPr txBox="1">
            <a:spLocks noChangeArrowheads="1"/>
          </p:cNvSpPr>
          <p:nvPr/>
        </p:nvSpPr>
        <p:spPr bwMode="auto">
          <a:xfrm rot="120000">
            <a:off x="5019832" y="4424990"/>
            <a:ext cx="482824" cy="307777"/>
          </a:xfrm>
          <a:prstGeom prst="rect">
            <a:avLst/>
          </a:prstGeom>
          <a:solidFill>
            <a:srgbClr val="00B0F0"/>
          </a:solidFill>
          <a:ln w="9525">
            <a:solidFill>
              <a:schemeClr val="tx1"/>
            </a:solidFill>
            <a:miter lim="800000"/>
            <a:headEnd/>
            <a:tailEnd/>
          </a:ln>
        </p:spPr>
        <p:txBody>
          <a:bodyPr wrap="none">
            <a:spAutoFit/>
          </a:bodyPr>
          <a:lstStyle/>
          <a:p>
            <a:r>
              <a:rPr lang="es-ES_tradnl" sz="1400" b="1" dirty="0" smtClean="0">
                <a:latin typeface="Arial" charset="0"/>
              </a:rPr>
              <a:t>600</a:t>
            </a:r>
            <a:endParaRPr lang="es-ES" sz="1400" b="1" dirty="0">
              <a:latin typeface="Arial" charset="0"/>
            </a:endParaRPr>
          </a:p>
        </p:txBody>
      </p:sp>
    </p:spTree>
  </p:cSld>
  <p:clrMapOvr>
    <a:masterClrMapping/>
  </p:clrMapOvr>
  <p:transition>
    <p:cover dir="ld"/>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115888"/>
            <a:ext cx="7772400" cy="1143000"/>
          </a:xfrm>
        </p:spPr>
        <p:txBody>
          <a:bodyPr/>
          <a:lstStyle/>
          <a:p>
            <a:pPr eaLnBrk="1" hangingPunct="1"/>
            <a:r>
              <a:rPr lang="es-ES_tradnl" sz="4000" smtClean="0"/>
              <a:t>Mensaje y timer de keepalive</a:t>
            </a:r>
            <a:endParaRPr lang="es-ES" sz="4000" smtClean="0"/>
          </a:p>
        </p:txBody>
      </p:sp>
      <p:sp>
        <p:nvSpPr>
          <p:cNvPr id="81923" name="Rectangle 3"/>
          <p:cNvSpPr>
            <a:spLocks noGrp="1" noChangeArrowheads="1"/>
          </p:cNvSpPr>
          <p:nvPr>
            <p:ph type="body" idx="1"/>
          </p:nvPr>
        </p:nvSpPr>
        <p:spPr>
          <a:xfrm>
            <a:off x="685800" y="1214422"/>
            <a:ext cx="7958166" cy="4114800"/>
          </a:xfrm>
        </p:spPr>
        <p:txBody>
          <a:bodyPr/>
          <a:lstStyle/>
          <a:p>
            <a:pPr eaLnBrk="1" hangingPunct="1">
              <a:lnSpc>
                <a:spcPct val="90000"/>
              </a:lnSpc>
            </a:pPr>
            <a:r>
              <a:rPr lang="es-ES_tradnl" sz="2400" dirty="0" smtClean="0"/>
              <a:t>Evita que se queden conexiones ‘medio abiertas’ en servidores</a:t>
            </a:r>
          </a:p>
          <a:p>
            <a:pPr eaLnBrk="1" hangingPunct="1">
              <a:lnSpc>
                <a:spcPct val="90000"/>
              </a:lnSpc>
            </a:pPr>
            <a:r>
              <a:rPr lang="es-ES_tradnl" sz="2400" dirty="0" smtClean="0"/>
              <a:t>Se implementa enviando un segmento vacío con el número de secuencia del último byte enviado. El TCP receptor debe devolver un ACK reconfirmando el número de secuencia que espera recibir</a:t>
            </a:r>
          </a:p>
          <a:p>
            <a:pPr eaLnBrk="1" hangingPunct="1">
              <a:lnSpc>
                <a:spcPct val="90000"/>
              </a:lnSpc>
            </a:pPr>
            <a:r>
              <a:rPr lang="es-ES_tradnl" sz="2400" dirty="0" smtClean="0"/>
              <a:t>El tiempo de envío de los mensajes </a:t>
            </a:r>
            <a:r>
              <a:rPr lang="es-ES_tradnl" sz="2400" dirty="0" err="1" smtClean="0"/>
              <a:t>keepalive</a:t>
            </a:r>
            <a:r>
              <a:rPr lang="es-ES_tradnl" sz="2400" dirty="0" smtClean="0"/>
              <a:t> se regula con el </a:t>
            </a:r>
            <a:r>
              <a:rPr lang="es-ES_tradnl" sz="2400" dirty="0" err="1" smtClean="0"/>
              <a:t>timer</a:t>
            </a:r>
            <a:r>
              <a:rPr lang="es-ES_tradnl" sz="2400" dirty="0" smtClean="0"/>
              <a:t> de </a:t>
            </a:r>
            <a:r>
              <a:rPr lang="es-ES_tradnl" sz="2400" dirty="0" err="1" smtClean="0"/>
              <a:t>keepalive</a:t>
            </a:r>
            <a:r>
              <a:rPr lang="es-ES_tradnl" sz="2400" dirty="0" smtClean="0"/>
              <a:t>. Un valor típico son 2 horas</a:t>
            </a:r>
          </a:p>
          <a:p>
            <a:pPr eaLnBrk="1" hangingPunct="1">
              <a:lnSpc>
                <a:spcPct val="90000"/>
              </a:lnSpc>
            </a:pPr>
            <a:r>
              <a:rPr lang="es-ES_tradnl" sz="2400" dirty="0" smtClean="0"/>
              <a:t>Si el </a:t>
            </a:r>
            <a:r>
              <a:rPr lang="es-ES_tradnl" sz="2400" dirty="0" err="1" smtClean="0"/>
              <a:t>keepalive</a:t>
            </a:r>
            <a:r>
              <a:rPr lang="es-ES_tradnl" sz="2400" dirty="0" smtClean="0"/>
              <a:t> no recibe respuesta se envían varios intentos en un período corto y si no hay respuesta se cierra la conexión. Ejemplo: en BSD UNIX se envían 9 intentos espaciados 75 segundos y si fallan todos se cierra la conexión</a:t>
            </a:r>
          </a:p>
          <a:p>
            <a:pPr eaLnBrk="1" hangingPunct="1">
              <a:lnSpc>
                <a:spcPct val="90000"/>
              </a:lnSpc>
            </a:pPr>
            <a:r>
              <a:rPr lang="es-ES_tradnl" sz="2400" dirty="0" smtClean="0"/>
              <a:t>El </a:t>
            </a:r>
            <a:r>
              <a:rPr lang="es-ES_tradnl" sz="2400" dirty="0" err="1" smtClean="0"/>
              <a:t>keepalive</a:t>
            </a:r>
            <a:r>
              <a:rPr lang="es-ES_tradnl" sz="2400" dirty="0" smtClean="0"/>
              <a:t> no requiere modificaciones en el TCP receptor</a:t>
            </a:r>
            <a:endParaRPr lang="es-ES" sz="2400" dirty="0" smtClean="0"/>
          </a:p>
        </p:txBody>
      </p:sp>
    </p:spTree>
  </p:cSld>
  <p:clrMapOvr>
    <a:masterClrMapping/>
  </p:clrMapOvr>
  <p:transition>
    <p:cover dir="ld"/>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2211416" y="1450972"/>
            <a:ext cx="1219200" cy="4800600"/>
          </a:xfrm>
          <a:prstGeom prst="rect">
            <a:avLst/>
          </a:prstGeom>
          <a:noFill/>
          <a:ln w="9525">
            <a:solidFill>
              <a:schemeClr val="tx1"/>
            </a:solidFill>
            <a:miter lim="800000"/>
            <a:headEnd/>
            <a:tailEnd/>
          </a:ln>
        </p:spPr>
        <p:txBody>
          <a:bodyPr wrap="none" anchor="ctr"/>
          <a:lstStyle/>
          <a:p>
            <a:endParaRPr lang="es-ES"/>
          </a:p>
        </p:txBody>
      </p:sp>
      <p:sp>
        <p:nvSpPr>
          <p:cNvPr id="82947" name="Rectangle 3"/>
          <p:cNvSpPr>
            <a:spLocks noChangeArrowheads="1"/>
          </p:cNvSpPr>
          <p:nvPr/>
        </p:nvSpPr>
        <p:spPr bwMode="auto">
          <a:xfrm>
            <a:off x="6313909" y="1450972"/>
            <a:ext cx="1528786" cy="4800600"/>
          </a:xfrm>
          <a:prstGeom prst="rect">
            <a:avLst/>
          </a:prstGeom>
          <a:noFill/>
          <a:ln w="9525">
            <a:solidFill>
              <a:schemeClr val="tx1"/>
            </a:solidFill>
            <a:miter lim="800000"/>
            <a:headEnd/>
            <a:tailEnd/>
          </a:ln>
        </p:spPr>
        <p:txBody>
          <a:bodyPr wrap="none" anchor="ctr"/>
          <a:lstStyle/>
          <a:p>
            <a:endParaRPr lang="es-ES"/>
          </a:p>
        </p:txBody>
      </p:sp>
      <p:sp>
        <p:nvSpPr>
          <p:cNvPr id="82948" name="Text Box 4"/>
          <p:cNvSpPr txBox="1">
            <a:spLocks noChangeArrowheads="1"/>
          </p:cNvSpPr>
          <p:nvPr/>
        </p:nvSpPr>
        <p:spPr bwMode="auto">
          <a:xfrm>
            <a:off x="1893905" y="917572"/>
            <a:ext cx="1793875" cy="396875"/>
          </a:xfrm>
          <a:prstGeom prst="rect">
            <a:avLst/>
          </a:prstGeom>
          <a:noFill/>
          <a:ln w="9525">
            <a:noFill/>
            <a:miter lim="800000"/>
            <a:headEnd/>
            <a:tailEnd/>
          </a:ln>
        </p:spPr>
        <p:txBody>
          <a:bodyPr wrap="none">
            <a:spAutoFit/>
          </a:bodyPr>
          <a:lstStyle/>
          <a:p>
            <a:r>
              <a:rPr lang="es-ES_tradnl" sz="2000" b="1" dirty="0">
                <a:latin typeface="Arial" charset="0"/>
              </a:rPr>
              <a:t>TCP Servidor</a:t>
            </a:r>
            <a:endParaRPr lang="es-ES" sz="2000" b="1" dirty="0">
              <a:latin typeface="Arial" charset="0"/>
            </a:endParaRPr>
          </a:p>
        </p:txBody>
      </p:sp>
      <p:sp>
        <p:nvSpPr>
          <p:cNvPr id="82949" name="Text Box 5"/>
          <p:cNvSpPr txBox="1">
            <a:spLocks noChangeArrowheads="1"/>
          </p:cNvSpPr>
          <p:nvPr/>
        </p:nvSpPr>
        <p:spPr bwMode="auto">
          <a:xfrm>
            <a:off x="6228184" y="917572"/>
            <a:ext cx="1609725" cy="396875"/>
          </a:xfrm>
          <a:prstGeom prst="rect">
            <a:avLst/>
          </a:prstGeom>
          <a:noFill/>
          <a:ln w="9525">
            <a:noFill/>
            <a:miter lim="800000"/>
            <a:headEnd/>
            <a:tailEnd/>
          </a:ln>
        </p:spPr>
        <p:txBody>
          <a:bodyPr wrap="none">
            <a:spAutoFit/>
          </a:bodyPr>
          <a:lstStyle/>
          <a:p>
            <a:r>
              <a:rPr lang="es-ES_tradnl" sz="2000" b="1">
                <a:latin typeface="Arial" charset="0"/>
              </a:rPr>
              <a:t>TCP Cliente</a:t>
            </a:r>
            <a:endParaRPr lang="es-ES" sz="2000" b="1">
              <a:latin typeface="Arial" charset="0"/>
            </a:endParaRPr>
          </a:p>
        </p:txBody>
      </p:sp>
      <p:sp>
        <p:nvSpPr>
          <p:cNvPr id="82950" name="Text Box 6"/>
          <p:cNvSpPr txBox="1">
            <a:spLocks noChangeArrowheads="1"/>
          </p:cNvSpPr>
          <p:nvPr/>
        </p:nvSpPr>
        <p:spPr bwMode="auto">
          <a:xfrm rot="-5400000">
            <a:off x="1178204" y="1638220"/>
            <a:ext cx="1077474" cy="338554"/>
          </a:xfrm>
          <a:prstGeom prst="rect">
            <a:avLst/>
          </a:prstGeom>
          <a:noFill/>
          <a:ln w="9525">
            <a:noFill/>
            <a:miter lim="800000"/>
            <a:headEnd/>
            <a:tailEnd/>
          </a:ln>
        </p:spPr>
        <p:txBody>
          <a:bodyPr wrap="none">
            <a:spAutoFit/>
          </a:bodyPr>
          <a:lstStyle/>
          <a:p>
            <a:r>
              <a:rPr lang="es-ES_tradnl" sz="1600" b="1" dirty="0">
                <a:latin typeface="Arial" charset="0"/>
                <a:sym typeface="Symbol" pitchFamily="18" charset="2"/>
              </a:rPr>
              <a:t> </a:t>
            </a:r>
            <a:r>
              <a:rPr lang="es-ES_tradnl" sz="1400" b="1" dirty="0">
                <a:latin typeface="Arial" charset="0"/>
                <a:sym typeface="Symbol" pitchFamily="18" charset="2"/>
              </a:rPr>
              <a:t>Tiempo</a:t>
            </a:r>
            <a:endParaRPr lang="es-ES" sz="1400" b="1" dirty="0">
              <a:latin typeface="Arial" charset="0"/>
            </a:endParaRPr>
          </a:p>
        </p:txBody>
      </p:sp>
      <p:sp>
        <p:nvSpPr>
          <p:cNvPr id="82955" name="Text Box 11"/>
          <p:cNvSpPr txBox="1">
            <a:spLocks noChangeArrowheads="1"/>
          </p:cNvSpPr>
          <p:nvPr/>
        </p:nvSpPr>
        <p:spPr bwMode="auto">
          <a:xfrm rot="180000">
            <a:off x="4188345" y="3380742"/>
            <a:ext cx="915635" cy="307777"/>
          </a:xfrm>
          <a:prstGeom prst="rect">
            <a:avLst/>
          </a:prstGeom>
          <a:noFill/>
          <a:ln w="9525">
            <a:noFill/>
            <a:miter lim="800000"/>
            <a:headEnd/>
            <a:tailEnd/>
          </a:ln>
        </p:spPr>
        <p:txBody>
          <a:bodyPr wrap="none">
            <a:spAutoFit/>
          </a:bodyPr>
          <a:lstStyle/>
          <a:p>
            <a:r>
              <a:rPr lang="es-ES_tradnl" sz="1400" b="1" dirty="0" err="1" smtClean="0">
                <a:latin typeface="Arial" charset="0"/>
              </a:rPr>
              <a:t>Seq</a:t>
            </a:r>
            <a:r>
              <a:rPr lang="es-ES_tradnl" sz="1400" b="1" dirty="0" smtClean="0">
                <a:latin typeface="Arial" charset="0"/>
              </a:rPr>
              <a:t>=599</a:t>
            </a:r>
            <a:endParaRPr lang="es-ES" sz="1400" b="1" dirty="0">
              <a:latin typeface="Arial" charset="0"/>
            </a:endParaRPr>
          </a:p>
        </p:txBody>
      </p:sp>
      <p:sp>
        <p:nvSpPr>
          <p:cNvPr id="82956" name="Text Box 12"/>
          <p:cNvSpPr txBox="1">
            <a:spLocks noChangeArrowheads="1"/>
          </p:cNvSpPr>
          <p:nvPr/>
        </p:nvSpPr>
        <p:spPr bwMode="auto">
          <a:xfrm>
            <a:off x="1230338" y="214290"/>
            <a:ext cx="6913562" cy="579438"/>
          </a:xfrm>
          <a:prstGeom prst="rect">
            <a:avLst/>
          </a:prstGeom>
          <a:noFill/>
          <a:ln w="9525">
            <a:noFill/>
            <a:miter lim="800000"/>
            <a:headEnd/>
            <a:tailEnd/>
          </a:ln>
        </p:spPr>
        <p:txBody>
          <a:bodyPr>
            <a:spAutoFit/>
          </a:bodyPr>
          <a:lstStyle/>
          <a:p>
            <a:pPr>
              <a:spcBef>
                <a:spcPct val="50000"/>
              </a:spcBef>
            </a:pPr>
            <a:r>
              <a:rPr lang="es-ES_tradnl" sz="3200" dirty="0">
                <a:latin typeface="Arial" charset="0"/>
              </a:rPr>
              <a:t>Mensajes de </a:t>
            </a:r>
            <a:r>
              <a:rPr lang="es-ES_tradnl" sz="3200" dirty="0" err="1">
                <a:latin typeface="Arial" charset="0"/>
              </a:rPr>
              <a:t>keepalive</a:t>
            </a:r>
            <a:r>
              <a:rPr lang="es-ES_tradnl" sz="3200" dirty="0">
                <a:latin typeface="Arial" charset="0"/>
              </a:rPr>
              <a:t>, cliente vivo</a:t>
            </a:r>
            <a:endParaRPr lang="es-ES" sz="3200" dirty="0">
              <a:latin typeface="Arial" charset="0"/>
            </a:endParaRPr>
          </a:p>
        </p:txBody>
      </p:sp>
      <p:sp>
        <p:nvSpPr>
          <p:cNvPr id="82959" name="Text Box 15"/>
          <p:cNvSpPr txBox="1">
            <a:spLocks noChangeArrowheads="1"/>
          </p:cNvSpPr>
          <p:nvPr/>
        </p:nvSpPr>
        <p:spPr bwMode="auto">
          <a:xfrm>
            <a:off x="785786" y="2636912"/>
            <a:ext cx="1071570" cy="738664"/>
          </a:xfrm>
          <a:prstGeom prst="rect">
            <a:avLst/>
          </a:prstGeom>
          <a:noFill/>
          <a:ln w="9525">
            <a:noFill/>
            <a:miter lim="800000"/>
            <a:headEnd/>
            <a:tailEnd/>
          </a:ln>
        </p:spPr>
        <p:txBody>
          <a:bodyPr wrap="square">
            <a:spAutoFit/>
          </a:bodyPr>
          <a:lstStyle/>
          <a:p>
            <a:pPr algn="ctr">
              <a:spcBef>
                <a:spcPct val="50000"/>
              </a:spcBef>
            </a:pPr>
            <a:r>
              <a:rPr lang="es-ES_tradnl" sz="1400" b="1" dirty="0" smtClean="0">
                <a:latin typeface="Arial" charset="0"/>
              </a:rPr>
              <a:t>2 horas (</a:t>
            </a:r>
            <a:r>
              <a:rPr lang="es-ES_tradnl" sz="1400" b="1" dirty="0" err="1" smtClean="0">
                <a:latin typeface="Arial" charset="0"/>
              </a:rPr>
              <a:t>timer</a:t>
            </a:r>
            <a:r>
              <a:rPr lang="es-ES_tradnl" sz="1400" b="1" dirty="0" smtClean="0">
                <a:latin typeface="Arial" charset="0"/>
              </a:rPr>
              <a:t> de </a:t>
            </a:r>
            <a:r>
              <a:rPr lang="es-ES_tradnl" sz="1400" b="1" dirty="0" err="1" smtClean="0">
                <a:latin typeface="Arial" charset="0"/>
              </a:rPr>
              <a:t>keepalive</a:t>
            </a:r>
            <a:r>
              <a:rPr lang="es-ES_tradnl" sz="1400" b="1" dirty="0" smtClean="0">
                <a:latin typeface="Arial" charset="0"/>
              </a:rPr>
              <a:t>)</a:t>
            </a:r>
            <a:endParaRPr lang="es-ES" sz="1400" b="1" dirty="0">
              <a:latin typeface="Arial" charset="0"/>
            </a:endParaRPr>
          </a:p>
        </p:txBody>
      </p:sp>
      <p:sp>
        <p:nvSpPr>
          <p:cNvPr id="82961" name="Text Box 17"/>
          <p:cNvSpPr txBox="1">
            <a:spLocks noChangeArrowheads="1"/>
          </p:cNvSpPr>
          <p:nvPr/>
        </p:nvSpPr>
        <p:spPr bwMode="auto">
          <a:xfrm rot="-180000">
            <a:off x="4211742" y="3786171"/>
            <a:ext cx="915635" cy="307777"/>
          </a:xfrm>
          <a:prstGeom prst="rect">
            <a:avLst/>
          </a:prstGeom>
          <a:noFill/>
          <a:ln w="9525">
            <a:noFill/>
            <a:miter lim="800000"/>
            <a:headEnd/>
            <a:tailEnd/>
          </a:ln>
        </p:spPr>
        <p:txBody>
          <a:bodyPr wrap="none">
            <a:spAutoFit/>
          </a:bodyPr>
          <a:lstStyle/>
          <a:p>
            <a:r>
              <a:rPr lang="es-ES_tradnl" sz="1400" b="1" dirty="0" err="1" smtClean="0">
                <a:latin typeface="Arial" charset="0"/>
              </a:rPr>
              <a:t>Ack</a:t>
            </a:r>
            <a:r>
              <a:rPr lang="es-ES_tradnl" sz="1400" b="1" dirty="0" smtClean="0">
                <a:latin typeface="Arial" charset="0"/>
              </a:rPr>
              <a:t>=600</a:t>
            </a:r>
            <a:endParaRPr lang="es-ES" sz="1400" b="1" dirty="0">
              <a:latin typeface="Arial" charset="0"/>
            </a:endParaRPr>
          </a:p>
        </p:txBody>
      </p:sp>
      <p:sp>
        <p:nvSpPr>
          <p:cNvPr id="82962" name="Text Box 18"/>
          <p:cNvSpPr txBox="1">
            <a:spLocks noChangeArrowheads="1"/>
          </p:cNvSpPr>
          <p:nvPr/>
        </p:nvSpPr>
        <p:spPr bwMode="auto">
          <a:xfrm>
            <a:off x="2309841" y="1579546"/>
            <a:ext cx="1044575" cy="527050"/>
          </a:xfrm>
          <a:prstGeom prst="rect">
            <a:avLst/>
          </a:prstGeom>
          <a:solidFill>
            <a:srgbClr val="00B0F0"/>
          </a:solidFill>
          <a:ln w="9525">
            <a:solidFill>
              <a:schemeClr val="tx1"/>
            </a:solidFill>
            <a:miter lim="800000"/>
            <a:headEnd/>
            <a:tailEnd/>
          </a:ln>
        </p:spPr>
        <p:txBody>
          <a:bodyPr>
            <a:spAutoFit/>
          </a:bodyPr>
          <a:lstStyle/>
          <a:p>
            <a:pPr algn="ctr"/>
            <a:r>
              <a:rPr lang="es-ES_tradnl" sz="1400" b="1" dirty="0">
                <a:latin typeface="Arial" charset="0"/>
              </a:rPr>
              <a:t>100 bytes (</a:t>
            </a:r>
            <a:r>
              <a:rPr lang="es-ES_tradnl" sz="1400" b="1" dirty="0" smtClean="0">
                <a:latin typeface="Arial" charset="0"/>
              </a:rPr>
              <a:t>500-599)</a:t>
            </a:r>
            <a:endParaRPr lang="es-ES" sz="1400" b="1" dirty="0">
              <a:latin typeface="Arial" charset="0"/>
            </a:endParaRPr>
          </a:p>
        </p:txBody>
      </p:sp>
      <p:sp>
        <p:nvSpPr>
          <p:cNvPr id="82963" name="Text Box 19"/>
          <p:cNvSpPr txBox="1">
            <a:spLocks noChangeArrowheads="1"/>
          </p:cNvSpPr>
          <p:nvPr/>
        </p:nvSpPr>
        <p:spPr bwMode="auto">
          <a:xfrm>
            <a:off x="2451129" y="3464054"/>
            <a:ext cx="827087" cy="314325"/>
          </a:xfrm>
          <a:prstGeom prst="rect">
            <a:avLst/>
          </a:prstGeom>
          <a:noFill/>
          <a:ln w="9525">
            <a:solidFill>
              <a:schemeClr val="tx1"/>
            </a:solidFill>
            <a:miter lim="800000"/>
            <a:headEnd/>
            <a:tailEnd/>
          </a:ln>
        </p:spPr>
        <p:txBody>
          <a:bodyPr>
            <a:spAutoFit/>
          </a:bodyPr>
          <a:lstStyle/>
          <a:p>
            <a:pPr algn="ctr"/>
            <a:r>
              <a:rPr lang="es-ES_tradnl" sz="1400" b="1" dirty="0">
                <a:latin typeface="Arial" charset="0"/>
              </a:rPr>
              <a:t>0 bytes </a:t>
            </a:r>
            <a:endParaRPr lang="es-ES" sz="1400" b="1" dirty="0">
              <a:latin typeface="Arial" charset="0"/>
            </a:endParaRPr>
          </a:p>
        </p:txBody>
      </p:sp>
      <p:sp>
        <p:nvSpPr>
          <p:cNvPr id="82964" name="Text Box 20"/>
          <p:cNvSpPr txBox="1">
            <a:spLocks noChangeArrowheads="1"/>
          </p:cNvSpPr>
          <p:nvPr/>
        </p:nvSpPr>
        <p:spPr bwMode="auto">
          <a:xfrm>
            <a:off x="6369461" y="1722422"/>
            <a:ext cx="1371600" cy="649288"/>
          </a:xfrm>
          <a:prstGeom prst="rect">
            <a:avLst/>
          </a:prstGeom>
          <a:noFill/>
          <a:ln w="9525">
            <a:solidFill>
              <a:schemeClr val="tx1"/>
            </a:solidFill>
            <a:miter lim="800000"/>
            <a:headEnd/>
            <a:tailEnd/>
          </a:ln>
        </p:spPr>
        <p:txBody>
          <a:bodyPr>
            <a:spAutoFit/>
          </a:bodyPr>
          <a:lstStyle/>
          <a:p>
            <a:pPr algn="ctr"/>
            <a:r>
              <a:rPr lang="es-ES_tradnl" sz="1200" b="1">
                <a:latin typeface="Arial" charset="0"/>
              </a:rPr>
              <a:t>Datos puestos en buffer para la aplicación</a:t>
            </a:r>
            <a:endParaRPr lang="es-ES" sz="1200" b="1">
              <a:latin typeface="Arial" charset="0"/>
            </a:endParaRPr>
          </a:p>
        </p:txBody>
      </p:sp>
      <p:sp>
        <p:nvSpPr>
          <p:cNvPr id="82965" name="Text Box 21"/>
          <p:cNvSpPr txBox="1">
            <a:spLocks noChangeArrowheads="1"/>
          </p:cNvSpPr>
          <p:nvPr/>
        </p:nvSpPr>
        <p:spPr bwMode="auto">
          <a:xfrm>
            <a:off x="6390109" y="3645512"/>
            <a:ext cx="1381148" cy="461665"/>
          </a:xfrm>
          <a:prstGeom prst="rect">
            <a:avLst/>
          </a:prstGeom>
          <a:noFill/>
          <a:ln w="9525">
            <a:solidFill>
              <a:schemeClr val="tx1"/>
            </a:solidFill>
            <a:miter lim="800000"/>
            <a:headEnd/>
            <a:tailEnd/>
          </a:ln>
        </p:spPr>
        <p:txBody>
          <a:bodyPr wrap="square">
            <a:spAutoFit/>
          </a:bodyPr>
          <a:lstStyle/>
          <a:p>
            <a:pPr algn="ctr"/>
            <a:r>
              <a:rPr lang="es-ES_tradnl" sz="1200" b="1">
                <a:latin typeface="Arial" charset="0"/>
              </a:rPr>
              <a:t>Seq inesperado, devolver ACK</a:t>
            </a:r>
            <a:endParaRPr lang="es-ES" sz="1200" b="1">
              <a:latin typeface="Arial" charset="0"/>
            </a:endParaRPr>
          </a:p>
        </p:txBody>
      </p:sp>
      <p:sp>
        <p:nvSpPr>
          <p:cNvPr id="22" name="AutoShape 14"/>
          <p:cNvSpPr>
            <a:spLocks/>
          </p:cNvSpPr>
          <p:nvPr/>
        </p:nvSpPr>
        <p:spPr bwMode="auto">
          <a:xfrm>
            <a:off x="1857356" y="2357430"/>
            <a:ext cx="214314" cy="1359602"/>
          </a:xfrm>
          <a:prstGeom prst="leftBrace">
            <a:avLst>
              <a:gd name="adj1" fmla="val 29097"/>
              <a:gd name="adj2" fmla="val 50000"/>
            </a:avLst>
          </a:prstGeom>
          <a:noFill/>
          <a:ln w="9525">
            <a:solidFill>
              <a:schemeClr val="tx1"/>
            </a:solidFill>
            <a:round/>
            <a:headEnd/>
            <a:tailEnd/>
          </a:ln>
        </p:spPr>
        <p:txBody>
          <a:bodyPr wrap="none" anchor="ctr"/>
          <a:lstStyle/>
          <a:p>
            <a:endParaRPr lang="es-ES"/>
          </a:p>
        </p:txBody>
      </p:sp>
      <p:sp>
        <p:nvSpPr>
          <p:cNvPr id="23" name="Line 7"/>
          <p:cNvSpPr>
            <a:spLocks noChangeShapeType="1"/>
          </p:cNvSpPr>
          <p:nvPr/>
        </p:nvSpPr>
        <p:spPr bwMode="auto">
          <a:xfrm>
            <a:off x="3433748" y="1792286"/>
            <a:ext cx="2889413" cy="114152"/>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s-ES" sz="1400"/>
          </a:p>
        </p:txBody>
      </p:sp>
      <p:sp>
        <p:nvSpPr>
          <p:cNvPr id="24" name="Line 8"/>
          <p:cNvSpPr>
            <a:spLocks noChangeShapeType="1"/>
          </p:cNvSpPr>
          <p:nvPr/>
        </p:nvSpPr>
        <p:spPr bwMode="auto">
          <a:xfrm flipH="1">
            <a:off x="3433748" y="2165230"/>
            <a:ext cx="2889414" cy="125218"/>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s-ES" sz="1400"/>
          </a:p>
        </p:txBody>
      </p:sp>
      <p:sp>
        <p:nvSpPr>
          <p:cNvPr id="25" name="Text Box 10"/>
          <p:cNvSpPr txBox="1">
            <a:spLocks noChangeArrowheads="1"/>
          </p:cNvSpPr>
          <p:nvPr/>
        </p:nvSpPr>
        <p:spPr bwMode="auto">
          <a:xfrm rot="-120000">
            <a:off x="4137958" y="1912350"/>
            <a:ext cx="915635" cy="307777"/>
          </a:xfrm>
          <a:prstGeom prst="rect">
            <a:avLst/>
          </a:prstGeom>
          <a:noFill/>
          <a:ln w="9525">
            <a:noFill/>
            <a:miter lim="800000"/>
            <a:headEnd/>
            <a:tailEnd/>
          </a:ln>
        </p:spPr>
        <p:txBody>
          <a:bodyPr wrap="none">
            <a:spAutoFit/>
          </a:bodyPr>
          <a:lstStyle/>
          <a:p>
            <a:r>
              <a:rPr lang="es-ES_tradnl" sz="1400" b="1" dirty="0" err="1" smtClean="0">
                <a:latin typeface="Arial" charset="0"/>
              </a:rPr>
              <a:t>Ack</a:t>
            </a:r>
            <a:r>
              <a:rPr lang="es-ES_tradnl" sz="1400" b="1" dirty="0" smtClean="0">
                <a:latin typeface="Arial" charset="0"/>
              </a:rPr>
              <a:t>=600</a:t>
            </a:r>
            <a:endParaRPr lang="es-ES" sz="1400" b="1" dirty="0">
              <a:latin typeface="Arial" charset="0"/>
            </a:endParaRPr>
          </a:p>
        </p:txBody>
      </p:sp>
      <p:sp>
        <p:nvSpPr>
          <p:cNvPr id="26" name="Text Box 13"/>
          <p:cNvSpPr txBox="1">
            <a:spLocks noChangeArrowheads="1"/>
          </p:cNvSpPr>
          <p:nvPr/>
        </p:nvSpPr>
        <p:spPr bwMode="auto">
          <a:xfrm rot="120000">
            <a:off x="3857012" y="1515695"/>
            <a:ext cx="915635" cy="307777"/>
          </a:xfrm>
          <a:prstGeom prst="rect">
            <a:avLst/>
          </a:prstGeom>
          <a:noFill/>
          <a:ln w="9525">
            <a:noFill/>
            <a:miter lim="800000"/>
            <a:headEnd/>
            <a:tailEnd/>
          </a:ln>
        </p:spPr>
        <p:txBody>
          <a:bodyPr wrap="none">
            <a:spAutoFit/>
          </a:bodyPr>
          <a:lstStyle/>
          <a:p>
            <a:r>
              <a:rPr lang="es-ES_tradnl" sz="1400" b="1" dirty="0" err="1" smtClean="0">
                <a:latin typeface="Arial" charset="0"/>
              </a:rPr>
              <a:t>Seq</a:t>
            </a:r>
            <a:r>
              <a:rPr lang="es-ES_tradnl" sz="1400" b="1" dirty="0" smtClean="0">
                <a:latin typeface="Arial" charset="0"/>
              </a:rPr>
              <a:t>=500</a:t>
            </a:r>
            <a:endParaRPr lang="es-ES" sz="1400" b="1" dirty="0">
              <a:latin typeface="Arial" charset="0"/>
            </a:endParaRPr>
          </a:p>
        </p:txBody>
      </p:sp>
      <p:sp>
        <p:nvSpPr>
          <p:cNvPr id="27" name="Line 7"/>
          <p:cNvSpPr>
            <a:spLocks noChangeShapeType="1"/>
          </p:cNvSpPr>
          <p:nvPr/>
        </p:nvSpPr>
        <p:spPr bwMode="auto">
          <a:xfrm>
            <a:off x="3433047" y="3602106"/>
            <a:ext cx="2881489" cy="133132"/>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s-ES" sz="1400"/>
          </a:p>
        </p:txBody>
      </p:sp>
      <p:sp>
        <p:nvSpPr>
          <p:cNvPr id="28" name="Line 8"/>
          <p:cNvSpPr>
            <a:spLocks noChangeShapeType="1"/>
          </p:cNvSpPr>
          <p:nvPr/>
        </p:nvSpPr>
        <p:spPr bwMode="auto">
          <a:xfrm flipH="1">
            <a:off x="3428992" y="4037162"/>
            <a:ext cx="2885544" cy="146511"/>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s-ES" sz="1400"/>
          </a:p>
        </p:txBody>
      </p:sp>
      <p:sp>
        <p:nvSpPr>
          <p:cNvPr id="31" name="Text Box 39"/>
          <p:cNvSpPr txBox="1">
            <a:spLocks noChangeArrowheads="1"/>
          </p:cNvSpPr>
          <p:nvPr/>
        </p:nvSpPr>
        <p:spPr bwMode="auto">
          <a:xfrm>
            <a:off x="1115616" y="5157192"/>
            <a:ext cx="233363" cy="730250"/>
          </a:xfrm>
          <a:prstGeom prst="rect">
            <a:avLst/>
          </a:prstGeom>
          <a:noFill/>
          <a:ln w="9525">
            <a:noFill/>
            <a:miter lim="800000"/>
            <a:headEnd/>
            <a:tailEnd/>
          </a:ln>
        </p:spPr>
        <p:txBody>
          <a:bodyPr wrap="none">
            <a:spAutoFit/>
          </a:bodyPr>
          <a:lstStyle/>
          <a:p>
            <a:r>
              <a:rPr lang="es-ES" sz="1400" b="1" dirty="0">
                <a:latin typeface="Arial" charset="0"/>
              </a:rPr>
              <a:t>.</a:t>
            </a:r>
          </a:p>
          <a:p>
            <a:r>
              <a:rPr lang="es-ES" sz="1400" b="1" dirty="0">
                <a:latin typeface="Arial" charset="0"/>
              </a:rPr>
              <a:t>.</a:t>
            </a:r>
          </a:p>
          <a:p>
            <a:r>
              <a:rPr lang="es-ES" sz="1400" b="1" dirty="0">
                <a:latin typeface="Arial" charset="0"/>
              </a:rPr>
              <a:t>.</a:t>
            </a:r>
          </a:p>
        </p:txBody>
      </p:sp>
      <p:sp>
        <p:nvSpPr>
          <p:cNvPr id="29" name="Text Box 14"/>
          <p:cNvSpPr txBox="1">
            <a:spLocks noChangeArrowheads="1"/>
          </p:cNvSpPr>
          <p:nvPr/>
        </p:nvSpPr>
        <p:spPr bwMode="auto">
          <a:xfrm rot="120000">
            <a:off x="4744056" y="1537520"/>
            <a:ext cx="840295" cy="307777"/>
          </a:xfrm>
          <a:prstGeom prst="rect">
            <a:avLst/>
          </a:prstGeom>
          <a:solidFill>
            <a:srgbClr val="00B0F0"/>
          </a:solidFill>
          <a:ln w="9525">
            <a:solidFill>
              <a:schemeClr val="tx1"/>
            </a:solidFill>
            <a:miter lim="800000"/>
            <a:headEnd/>
            <a:tailEnd/>
          </a:ln>
        </p:spPr>
        <p:txBody>
          <a:bodyPr wrap="none">
            <a:spAutoFit/>
          </a:bodyPr>
          <a:lstStyle/>
          <a:p>
            <a:r>
              <a:rPr lang="es-ES_tradnl" sz="1400" b="1" dirty="0" smtClean="0">
                <a:latin typeface="Arial" charset="0"/>
              </a:rPr>
              <a:t>500-599</a:t>
            </a:r>
            <a:endParaRPr lang="es-ES" sz="1400" b="1" dirty="0">
              <a:latin typeface="Arial" charset="0"/>
            </a:endParaRPr>
          </a:p>
        </p:txBody>
      </p:sp>
      <p:sp>
        <p:nvSpPr>
          <p:cNvPr id="33" name="Text Box 11"/>
          <p:cNvSpPr txBox="1">
            <a:spLocks noChangeArrowheads="1"/>
          </p:cNvSpPr>
          <p:nvPr/>
        </p:nvSpPr>
        <p:spPr bwMode="auto">
          <a:xfrm rot="180000">
            <a:off x="4173970" y="5290365"/>
            <a:ext cx="915635" cy="307777"/>
          </a:xfrm>
          <a:prstGeom prst="rect">
            <a:avLst/>
          </a:prstGeom>
          <a:noFill/>
          <a:ln w="9525">
            <a:noFill/>
            <a:miter lim="800000"/>
            <a:headEnd/>
            <a:tailEnd/>
          </a:ln>
        </p:spPr>
        <p:txBody>
          <a:bodyPr wrap="none">
            <a:spAutoFit/>
          </a:bodyPr>
          <a:lstStyle/>
          <a:p>
            <a:r>
              <a:rPr lang="es-ES_tradnl" sz="1400" b="1" dirty="0" err="1" smtClean="0">
                <a:latin typeface="Arial" charset="0"/>
              </a:rPr>
              <a:t>Seq</a:t>
            </a:r>
            <a:r>
              <a:rPr lang="es-ES_tradnl" sz="1400" b="1" dirty="0" smtClean="0">
                <a:latin typeface="Arial" charset="0"/>
              </a:rPr>
              <a:t>=599</a:t>
            </a:r>
            <a:endParaRPr lang="es-ES" sz="1400" b="1" dirty="0">
              <a:latin typeface="Arial" charset="0"/>
            </a:endParaRPr>
          </a:p>
        </p:txBody>
      </p:sp>
      <p:sp>
        <p:nvSpPr>
          <p:cNvPr id="34" name="Text Box 17"/>
          <p:cNvSpPr txBox="1">
            <a:spLocks noChangeArrowheads="1"/>
          </p:cNvSpPr>
          <p:nvPr/>
        </p:nvSpPr>
        <p:spPr bwMode="auto">
          <a:xfrm rot="-180000">
            <a:off x="4197367" y="5695794"/>
            <a:ext cx="915635" cy="307777"/>
          </a:xfrm>
          <a:prstGeom prst="rect">
            <a:avLst/>
          </a:prstGeom>
          <a:noFill/>
          <a:ln w="9525">
            <a:noFill/>
            <a:miter lim="800000"/>
            <a:headEnd/>
            <a:tailEnd/>
          </a:ln>
        </p:spPr>
        <p:txBody>
          <a:bodyPr wrap="none">
            <a:spAutoFit/>
          </a:bodyPr>
          <a:lstStyle/>
          <a:p>
            <a:r>
              <a:rPr lang="es-ES_tradnl" sz="1400" b="1" dirty="0" err="1" smtClean="0">
                <a:latin typeface="Arial" charset="0"/>
              </a:rPr>
              <a:t>Ack</a:t>
            </a:r>
            <a:r>
              <a:rPr lang="es-ES_tradnl" sz="1400" b="1" dirty="0" smtClean="0">
                <a:latin typeface="Arial" charset="0"/>
              </a:rPr>
              <a:t>=600</a:t>
            </a:r>
            <a:endParaRPr lang="es-ES" sz="1400" b="1" dirty="0">
              <a:latin typeface="Arial" charset="0"/>
            </a:endParaRPr>
          </a:p>
        </p:txBody>
      </p:sp>
      <p:sp>
        <p:nvSpPr>
          <p:cNvPr id="35" name="Text Box 19"/>
          <p:cNvSpPr txBox="1">
            <a:spLocks noChangeArrowheads="1"/>
          </p:cNvSpPr>
          <p:nvPr/>
        </p:nvSpPr>
        <p:spPr bwMode="auto">
          <a:xfrm>
            <a:off x="2436754" y="5373677"/>
            <a:ext cx="827087" cy="314325"/>
          </a:xfrm>
          <a:prstGeom prst="rect">
            <a:avLst/>
          </a:prstGeom>
          <a:noFill/>
          <a:ln w="9525">
            <a:solidFill>
              <a:schemeClr val="tx1"/>
            </a:solidFill>
            <a:miter lim="800000"/>
            <a:headEnd/>
            <a:tailEnd/>
          </a:ln>
        </p:spPr>
        <p:txBody>
          <a:bodyPr>
            <a:spAutoFit/>
          </a:bodyPr>
          <a:lstStyle/>
          <a:p>
            <a:pPr algn="ctr"/>
            <a:r>
              <a:rPr lang="es-ES_tradnl" sz="1400" b="1" dirty="0">
                <a:latin typeface="Arial" charset="0"/>
              </a:rPr>
              <a:t>0 bytes </a:t>
            </a:r>
            <a:endParaRPr lang="es-ES" sz="1400" b="1" dirty="0">
              <a:latin typeface="Arial" charset="0"/>
            </a:endParaRPr>
          </a:p>
        </p:txBody>
      </p:sp>
      <p:sp>
        <p:nvSpPr>
          <p:cNvPr id="36" name="Text Box 21"/>
          <p:cNvSpPr txBox="1">
            <a:spLocks noChangeArrowheads="1"/>
          </p:cNvSpPr>
          <p:nvPr/>
        </p:nvSpPr>
        <p:spPr bwMode="auto">
          <a:xfrm>
            <a:off x="6375734" y="5555135"/>
            <a:ext cx="1381148" cy="461665"/>
          </a:xfrm>
          <a:prstGeom prst="rect">
            <a:avLst/>
          </a:prstGeom>
          <a:noFill/>
          <a:ln w="9525">
            <a:solidFill>
              <a:schemeClr val="tx1"/>
            </a:solidFill>
            <a:miter lim="800000"/>
            <a:headEnd/>
            <a:tailEnd/>
          </a:ln>
        </p:spPr>
        <p:txBody>
          <a:bodyPr wrap="square">
            <a:spAutoFit/>
          </a:bodyPr>
          <a:lstStyle/>
          <a:p>
            <a:pPr algn="ctr"/>
            <a:r>
              <a:rPr lang="es-ES_tradnl" sz="1200" b="1">
                <a:latin typeface="Arial" charset="0"/>
              </a:rPr>
              <a:t>Seq inesperado, devolver ACK</a:t>
            </a:r>
            <a:endParaRPr lang="es-ES" sz="1200" b="1">
              <a:latin typeface="Arial" charset="0"/>
            </a:endParaRPr>
          </a:p>
        </p:txBody>
      </p:sp>
      <p:sp>
        <p:nvSpPr>
          <p:cNvPr id="37" name="Line 7"/>
          <p:cNvSpPr>
            <a:spLocks noChangeShapeType="1"/>
          </p:cNvSpPr>
          <p:nvPr/>
        </p:nvSpPr>
        <p:spPr bwMode="auto">
          <a:xfrm>
            <a:off x="3418672" y="5511729"/>
            <a:ext cx="2895864" cy="147199"/>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s-ES" sz="1400"/>
          </a:p>
        </p:txBody>
      </p:sp>
      <p:sp>
        <p:nvSpPr>
          <p:cNvPr id="38" name="Line 8"/>
          <p:cNvSpPr>
            <a:spLocks noChangeShapeType="1"/>
          </p:cNvSpPr>
          <p:nvPr/>
        </p:nvSpPr>
        <p:spPr bwMode="auto">
          <a:xfrm flipH="1">
            <a:off x="3414616" y="5943600"/>
            <a:ext cx="2899919" cy="149696"/>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s-ES" sz="1400"/>
          </a:p>
        </p:txBody>
      </p:sp>
      <p:sp>
        <p:nvSpPr>
          <p:cNvPr id="39" name="Text Box 15"/>
          <p:cNvSpPr txBox="1">
            <a:spLocks noChangeArrowheads="1"/>
          </p:cNvSpPr>
          <p:nvPr/>
        </p:nvSpPr>
        <p:spPr bwMode="auto">
          <a:xfrm>
            <a:off x="765836" y="4293096"/>
            <a:ext cx="1071570" cy="738664"/>
          </a:xfrm>
          <a:prstGeom prst="rect">
            <a:avLst/>
          </a:prstGeom>
          <a:noFill/>
          <a:ln w="9525">
            <a:noFill/>
            <a:miter lim="800000"/>
            <a:headEnd/>
            <a:tailEnd/>
          </a:ln>
        </p:spPr>
        <p:txBody>
          <a:bodyPr wrap="square">
            <a:spAutoFit/>
          </a:bodyPr>
          <a:lstStyle/>
          <a:p>
            <a:pPr algn="ctr">
              <a:spcBef>
                <a:spcPct val="50000"/>
              </a:spcBef>
            </a:pPr>
            <a:r>
              <a:rPr lang="es-ES_tradnl" sz="1400" b="1" dirty="0" smtClean="0">
                <a:latin typeface="Arial" charset="0"/>
              </a:rPr>
              <a:t>2 horas (</a:t>
            </a:r>
            <a:r>
              <a:rPr lang="es-ES_tradnl" sz="1400" b="1" dirty="0" err="1" smtClean="0">
                <a:latin typeface="Arial" charset="0"/>
              </a:rPr>
              <a:t>timer</a:t>
            </a:r>
            <a:r>
              <a:rPr lang="es-ES_tradnl" sz="1400" b="1" dirty="0" smtClean="0">
                <a:latin typeface="Arial" charset="0"/>
              </a:rPr>
              <a:t> de </a:t>
            </a:r>
            <a:r>
              <a:rPr lang="es-ES_tradnl" sz="1400" b="1" dirty="0" err="1" smtClean="0">
                <a:latin typeface="Arial" charset="0"/>
              </a:rPr>
              <a:t>keepalive</a:t>
            </a:r>
            <a:r>
              <a:rPr lang="es-ES_tradnl" sz="1400" b="1" dirty="0" smtClean="0">
                <a:latin typeface="Arial" charset="0"/>
              </a:rPr>
              <a:t>)</a:t>
            </a:r>
            <a:endParaRPr lang="es-ES" sz="1400" b="1" dirty="0">
              <a:latin typeface="Arial" charset="0"/>
            </a:endParaRPr>
          </a:p>
        </p:txBody>
      </p:sp>
      <p:sp>
        <p:nvSpPr>
          <p:cNvPr id="40" name="AutoShape 14"/>
          <p:cNvSpPr>
            <a:spLocks/>
          </p:cNvSpPr>
          <p:nvPr/>
        </p:nvSpPr>
        <p:spPr bwMode="auto">
          <a:xfrm>
            <a:off x="1837406" y="4013614"/>
            <a:ext cx="214314" cy="1359602"/>
          </a:xfrm>
          <a:prstGeom prst="leftBrace">
            <a:avLst>
              <a:gd name="adj1" fmla="val 29097"/>
              <a:gd name="adj2" fmla="val 50000"/>
            </a:avLst>
          </a:prstGeom>
          <a:noFill/>
          <a:ln w="9525">
            <a:solidFill>
              <a:schemeClr val="tx1"/>
            </a:solidFill>
            <a:round/>
            <a:headEnd/>
            <a:tailEnd/>
          </a:ln>
        </p:spPr>
        <p:txBody>
          <a:bodyPr wrap="none" anchor="ctr"/>
          <a:lstStyle/>
          <a:p>
            <a:endParaRPr lang="es-ES"/>
          </a:p>
        </p:txBody>
      </p:sp>
    </p:spTree>
  </p:cSld>
  <p:clrMapOvr>
    <a:masterClrMapping/>
  </p:clrMapOvr>
  <p:transition>
    <p:cover dir="ld"/>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2384429" y="1331913"/>
            <a:ext cx="1219200" cy="5153025"/>
          </a:xfrm>
          <a:prstGeom prst="rect">
            <a:avLst/>
          </a:prstGeom>
          <a:noFill/>
          <a:ln w="9525">
            <a:solidFill>
              <a:schemeClr val="tx1"/>
            </a:solidFill>
            <a:miter lim="800000"/>
            <a:headEnd/>
            <a:tailEnd/>
          </a:ln>
        </p:spPr>
        <p:txBody>
          <a:bodyPr wrap="none" anchor="ctr"/>
          <a:lstStyle/>
          <a:p>
            <a:endParaRPr lang="es-ES"/>
          </a:p>
        </p:txBody>
      </p:sp>
      <p:sp>
        <p:nvSpPr>
          <p:cNvPr id="83971" name="Rectangle 3"/>
          <p:cNvSpPr>
            <a:spLocks noChangeArrowheads="1"/>
          </p:cNvSpPr>
          <p:nvPr/>
        </p:nvSpPr>
        <p:spPr bwMode="auto">
          <a:xfrm>
            <a:off x="6657989" y="1331913"/>
            <a:ext cx="1525613" cy="2201862"/>
          </a:xfrm>
          <a:prstGeom prst="rect">
            <a:avLst/>
          </a:prstGeom>
          <a:noFill/>
          <a:ln w="9525">
            <a:solidFill>
              <a:schemeClr val="tx1"/>
            </a:solidFill>
            <a:miter lim="800000"/>
            <a:headEnd/>
            <a:tailEnd/>
          </a:ln>
        </p:spPr>
        <p:txBody>
          <a:bodyPr wrap="none" anchor="ctr"/>
          <a:lstStyle/>
          <a:p>
            <a:endParaRPr lang="es-ES"/>
          </a:p>
        </p:txBody>
      </p:sp>
      <p:sp>
        <p:nvSpPr>
          <p:cNvPr id="83972" name="Text Box 4"/>
          <p:cNvSpPr txBox="1">
            <a:spLocks noChangeArrowheads="1"/>
          </p:cNvSpPr>
          <p:nvPr/>
        </p:nvSpPr>
        <p:spPr bwMode="auto">
          <a:xfrm>
            <a:off x="2063745" y="798513"/>
            <a:ext cx="1793875" cy="396875"/>
          </a:xfrm>
          <a:prstGeom prst="rect">
            <a:avLst/>
          </a:prstGeom>
          <a:noFill/>
          <a:ln w="9525">
            <a:noFill/>
            <a:miter lim="800000"/>
            <a:headEnd/>
            <a:tailEnd/>
          </a:ln>
        </p:spPr>
        <p:txBody>
          <a:bodyPr wrap="none">
            <a:spAutoFit/>
          </a:bodyPr>
          <a:lstStyle/>
          <a:p>
            <a:r>
              <a:rPr lang="es-ES_tradnl" sz="2000" b="1" dirty="0">
                <a:latin typeface="Arial" charset="0"/>
              </a:rPr>
              <a:t>TCP Servidor</a:t>
            </a:r>
            <a:endParaRPr lang="es-ES" sz="2000" b="1" dirty="0">
              <a:latin typeface="Arial" charset="0"/>
            </a:endParaRPr>
          </a:p>
        </p:txBody>
      </p:sp>
      <p:sp>
        <p:nvSpPr>
          <p:cNvPr id="83973" name="Text Box 5"/>
          <p:cNvSpPr txBox="1">
            <a:spLocks noChangeArrowheads="1"/>
          </p:cNvSpPr>
          <p:nvPr/>
        </p:nvSpPr>
        <p:spPr bwMode="auto">
          <a:xfrm>
            <a:off x="6572264" y="798513"/>
            <a:ext cx="1609725" cy="396875"/>
          </a:xfrm>
          <a:prstGeom prst="rect">
            <a:avLst/>
          </a:prstGeom>
          <a:noFill/>
          <a:ln w="9525">
            <a:noFill/>
            <a:miter lim="800000"/>
            <a:headEnd/>
            <a:tailEnd/>
          </a:ln>
        </p:spPr>
        <p:txBody>
          <a:bodyPr wrap="none">
            <a:spAutoFit/>
          </a:bodyPr>
          <a:lstStyle/>
          <a:p>
            <a:r>
              <a:rPr lang="es-ES_tradnl" sz="2000" b="1">
                <a:latin typeface="Arial" charset="0"/>
              </a:rPr>
              <a:t>TCP Cliente</a:t>
            </a:r>
            <a:endParaRPr lang="es-ES" sz="2000" b="1">
              <a:latin typeface="Arial" charset="0"/>
            </a:endParaRPr>
          </a:p>
        </p:txBody>
      </p:sp>
      <p:sp>
        <p:nvSpPr>
          <p:cNvPr id="83974" name="Text Box 6"/>
          <p:cNvSpPr txBox="1">
            <a:spLocks noChangeArrowheads="1"/>
          </p:cNvSpPr>
          <p:nvPr/>
        </p:nvSpPr>
        <p:spPr bwMode="auto">
          <a:xfrm rot="-5400000">
            <a:off x="1361285" y="1770842"/>
            <a:ext cx="1163637" cy="336550"/>
          </a:xfrm>
          <a:prstGeom prst="rect">
            <a:avLst/>
          </a:prstGeom>
          <a:noFill/>
          <a:ln w="9525">
            <a:noFill/>
            <a:miter lim="800000"/>
            <a:headEnd/>
            <a:tailEnd/>
          </a:ln>
        </p:spPr>
        <p:txBody>
          <a:bodyPr wrap="none">
            <a:spAutoFit/>
          </a:bodyPr>
          <a:lstStyle/>
          <a:p>
            <a:r>
              <a:rPr lang="es-ES_tradnl" sz="1600" b="1">
                <a:latin typeface="Arial" charset="0"/>
                <a:sym typeface="Symbol" pitchFamily="18" charset="2"/>
              </a:rPr>
              <a:t> Tiempo</a:t>
            </a:r>
            <a:endParaRPr lang="es-ES" sz="1600" b="1">
              <a:latin typeface="Arial" charset="0"/>
            </a:endParaRPr>
          </a:p>
        </p:txBody>
      </p:sp>
      <p:sp>
        <p:nvSpPr>
          <p:cNvPr id="83975" name="Line 7"/>
          <p:cNvSpPr>
            <a:spLocks noChangeShapeType="1"/>
          </p:cNvSpPr>
          <p:nvPr/>
        </p:nvSpPr>
        <p:spPr bwMode="auto">
          <a:xfrm>
            <a:off x="3603629" y="1712913"/>
            <a:ext cx="3067515" cy="115887"/>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s-ES" sz="1400"/>
          </a:p>
        </p:txBody>
      </p:sp>
      <p:sp>
        <p:nvSpPr>
          <p:cNvPr id="83976" name="Line 8"/>
          <p:cNvSpPr>
            <a:spLocks noChangeShapeType="1"/>
          </p:cNvSpPr>
          <p:nvPr/>
        </p:nvSpPr>
        <p:spPr bwMode="auto">
          <a:xfrm flipH="1">
            <a:off x="3603629" y="2258170"/>
            <a:ext cx="3019808" cy="13578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s-ES" sz="1400"/>
          </a:p>
        </p:txBody>
      </p:sp>
      <p:sp>
        <p:nvSpPr>
          <p:cNvPr id="83977" name="Line 9"/>
          <p:cNvSpPr>
            <a:spLocks noChangeShapeType="1"/>
          </p:cNvSpPr>
          <p:nvPr/>
        </p:nvSpPr>
        <p:spPr bwMode="auto">
          <a:xfrm>
            <a:off x="3603629" y="4141788"/>
            <a:ext cx="3051613" cy="11216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s-ES" sz="1400"/>
          </a:p>
        </p:txBody>
      </p:sp>
      <p:sp>
        <p:nvSpPr>
          <p:cNvPr id="83978" name="Text Box 10"/>
          <p:cNvSpPr txBox="1">
            <a:spLocks noChangeArrowheads="1"/>
          </p:cNvSpPr>
          <p:nvPr/>
        </p:nvSpPr>
        <p:spPr bwMode="auto">
          <a:xfrm rot="-120000">
            <a:off x="4323861" y="2015593"/>
            <a:ext cx="915635" cy="307777"/>
          </a:xfrm>
          <a:prstGeom prst="rect">
            <a:avLst/>
          </a:prstGeom>
          <a:noFill/>
          <a:ln w="9525">
            <a:noFill/>
            <a:miter lim="800000"/>
            <a:headEnd/>
            <a:tailEnd/>
          </a:ln>
        </p:spPr>
        <p:txBody>
          <a:bodyPr wrap="none">
            <a:spAutoFit/>
          </a:bodyPr>
          <a:lstStyle/>
          <a:p>
            <a:r>
              <a:rPr lang="es-ES_tradnl" sz="1400" b="1" dirty="0" err="1" smtClean="0">
                <a:latin typeface="Arial" charset="0"/>
              </a:rPr>
              <a:t>Ack</a:t>
            </a:r>
            <a:r>
              <a:rPr lang="es-ES_tradnl" sz="1400" b="1" dirty="0" smtClean="0">
                <a:latin typeface="Arial" charset="0"/>
              </a:rPr>
              <a:t>=600</a:t>
            </a:r>
            <a:endParaRPr lang="es-ES" sz="1400" b="1" dirty="0">
              <a:latin typeface="Arial" charset="0"/>
            </a:endParaRPr>
          </a:p>
        </p:txBody>
      </p:sp>
      <p:sp>
        <p:nvSpPr>
          <p:cNvPr id="83979" name="Text Box 11"/>
          <p:cNvSpPr txBox="1">
            <a:spLocks noChangeArrowheads="1"/>
          </p:cNvSpPr>
          <p:nvPr/>
        </p:nvSpPr>
        <p:spPr bwMode="auto">
          <a:xfrm rot="120000">
            <a:off x="4536571" y="3908524"/>
            <a:ext cx="915635" cy="307777"/>
          </a:xfrm>
          <a:prstGeom prst="rect">
            <a:avLst/>
          </a:prstGeom>
          <a:noFill/>
          <a:ln w="9525">
            <a:noFill/>
            <a:miter lim="800000"/>
            <a:headEnd/>
            <a:tailEnd/>
          </a:ln>
        </p:spPr>
        <p:txBody>
          <a:bodyPr wrap="none">
            <a:spAutoFit/>
          </a:bodyPr>
          <a:lstStyle/>
          <a:p>
            <a:r>
              <a:rPr lang="es-ES_tradnl" sz="1400" b="1" dirty="0" err="1" smtClean="0">
                <a:latin typeface="Arial" charset="0"/>
              </a:rPr>
              <a:t>Seq</a:t>
            </a:r>
            <a:r>
              <a:rPr lang="es-ES_tradnl" sz="1400" b="1" dirty="0" smtClean="0">
                <a:latin typeface="Arial" charset="0"/>
              </a:rPr>
              <a:t>=599</a:t>
            </a:r>
            <a:endParaRPr lang="es-ES" sz="1400" b="1" dirty="0">
              <a:latin typeface="Arial" charset="0"/>
            </a:endParaRPr>
          </a:p>
        </p:txBody>
      </p:sp>
      <p:sp>
        <p:nvSpPr>
          <p:cNvPr id="83980" name="Text Box 12"/>
          <p:cNvSpPr txBox="1">
            <a:spLocks noChangeArrowheads="1"/>
          </p:cNvSpPr>
          <p:nvPr/>
        </p:nvSpPr>
        <p:spPr bwMode="auto">
          <a:xfrm>
            <a:off x="1042988" y="188913"/>
            <a:ext cx="7489825" cy="579437"/>
          </a:xfrm>
          <a:prstGeom prst="rect">
            <a:avLst/>
          </a:prstGeom>
          <a:noFill/>
          <a:ln w="9525">
            <a:noFill/>
            <a:miter lim="800000"/>
            <a:headEnd/>
            <a:tailEnd/>
          </a:ln>
        </p:spPr>
        <p:txBody>
          <a:bodyPr>
            <a:spAutoFit/>
          </a:bodyPr>
          <a:lstStyle/>
          <a:p>
            <a:pPr>
              <a:spcBef>
                <a:spcPct val="50000"/>
              </a:spcBef>
            </a:pPr>
            <a:r>
              <a:rPr lang="es-ES_tradnl" sz="3200">
                <a:latin typeface="Arial" charset="0"/>
              </a:rPr>
              <a:t>Mensajes de keepalive, cliente muerto</a:t>
            </a:r>
            <a:endParaRPr lang="es-ES" sz="3200">
              <a:latin typeface="Arial" charset="0"/>
            </a:endParaRPr>
          </a:p>
        </p:txBody>
      </p:sp>
      <p:sp>
        <p:nvSpPr>
          <p:cNvPr id="83981" name="Text Box 13"/>
          <p:cNvSpPr txBox="1">
            <a:spLocks noChangeArrowheads="1"/>
          </p:cNvSpPr>
          <p:nvPr/>
        </p:nvSpPr>
        <p:spPr bwMode="auto">
          <a:xfrm rot="120000">
            <a:off x="3995176" y="1444257"/>
            <a:ext cx="915635" cy="307777"/>
          </a:xfrm>
          <a:prstGeom prst="rect">
            <a:avLst/>
          </a:prstGeom>
          <a:noFill/>
          <a:ln w="9525">
            <a:noFill/>
            <a:miter lim="800000"/>
            <a:headEnd/>
            <a:tailEnd/>
          </a:ln>
        </p:spPr>
        <p:txBody>
          <a:bodyPr wrap="none">
            <a:spAutoFit/>
          </a:bodyPr>
          <a:lstStyle/>
          <a:p>
            <a:r>
              <a:rPr lang="es-ES_tradnl" sz="1400" b="1" dirty="0" err="1" smtClean="0">
                <a:latin typeface="Arial" charset="0"/>
              </a:rPr>
              <a:t>Seq</a:t>
            </a:r>
            <a:r>
              <a:rPr lang="es-ES_tradnl" sz="1400" b="1" dirty="0" smtClean="0">
                <a:latin typeface="Arial" charset="0"/>
              </a:rPr>
              <a:t>=500</a:t>
            </a:r>
            <a:endParaRPr lang="es-ES" sz="1400" b="1" dirty="0">
              <a:latin typeface="Arial" charset="0"/>
            </a:endParaRPr>
          </a:p>
        </p:txBody>
      </p:sp>
      <p:sp>
        <p:nvSpPr>
          <p:cNvPr id="83982" name="AutoShape 14"/>
          <p:cNvSpPr>
            <a:spLocks/>
          </p:cNvSpPr>
          <p:nvPr/>
        </p:nvSpPr>
        <p:spPr bwMode="auto">
          <a:xfrm>
            <a:off x="2163748" y="2500307"/>
            <a:ext cx="122236" cy="1609732"/>
          </a:xfrm>
          <a:prstGeom prst="leftBrace">
            <a:avLst>
              <a:gd name="adj1" fmla="val 29097"/>
              <a:gd name="adj2" fmla="val 50000"/>
            </a:avLst>
          </a:prstGeom>
          <a:noFill/>
          <a:ln w="9525">
            <a:solidFill>
              <a:schemeClr val="tx1"/>
            </a:solidFill>
            <a:round/>
            <a:headEnd/>
            <a:tailEnd/>
          </a:ln>
        </p:spPr>
        <p:txBody>
          <a:bodyPr wrap="none" anchor="ctr"/>
          <a:lstStyle/>
          <a:p>
            <a:endParaRPr lang="es-ES"/>
          </a:p>
        </p:txBody>
      </p:sp>
      <p:sp>
        <p:nvSpPr>
          <p:cNvPr id="83984" name="Text Box 18"/>
          <p:cNvSpPr txBox="1">
            <a:spLocks noChangeArrowheads="1"/>
          </p:cNvSpPr>
          <p:nvPr/>
        </p:nvSpPr>
        <p:spPr bwMode="auto">
          <a:xfrm>
            <a:off x="2482854" y="1473190"/>
            <a:ext cx="1044575" cy="523220"/>
          </a:xfrm>
          <a:prstGeom prst="rect">
            <a:avLst/>
          </a:prstGeom>
          <a:solidFill>
            <a:srgbClr val="00B0F0"/>
          </a:solidFill>
          <a:ln w="9525">
            <a:solidFill>
              <a:schemeClr val="tx1"/>
            </a:solidFill>
            <a:miter lim="800000"/>
            <a:headEnd/>
            <a:tailEnd/>
          </a:ln>
        </p:spPr>
        <p:txBody>
          <a:bodyPr>
            <a:spAutoFit/>
          </a:bodyPr>
          <a:lstStyle/>
          <a:p>
            <a:pPr algn="ctr"/>
            <a:r>
              <a:rPr lang="es-ES_tradnl" sz="1400" b="1" dirty="0">
                <a:latin typeface="Arial" charset="0"/>
              </a:rPr>
              <a:t>100 bytes (</a:t>
            </a:r>
            <a:r>
              <a:rPr lang="es-ES_tradnl" sz="1400" b="1" dirty="0" smtClean="0">
                <a:latin typeface="Arial" charset="0"/>
              </a:rPr>
              <a:t>500-599)</a:t>
            </a:r>
            <a:endParaRPr lang="es-ES" sz="1400" b="1" dirty="0">
              <a:latin typeface="Arial" charset="0"/>
            </a:endParaRPr>
          </a:p>
        </p:txBody>
      </p:sp>
      <p:sp>
        <p:nvSpPr>
          <p:cNvPr id="83985" name="Text Box 19"/>
          <p:cNvSpPr txBox="1">
            <a:spLocks noChangeArrowheads="1"/>
          </p:cNvSpPr>
          <p:nvPr/>
        </p:nvSpPr>
        <p:spPr bwMode="auto">
          <a:xfrm>
            <a:off x="2624141" y="3979863"/>
            <a:ext cx="827088" cy="314325"/>
          </a:xfrm>
          <a:prstGeom prst="rect">
            <a:avLst/>
          </a:prstGeom>
          <a:noFill/>
          <a:ln w="9525">
            <a:solidFill>
              <a:schemeClr val="tx1"/>
            </a:solidFill>
            <a:miter lim="800000"/>
            <a:headEnd/>
            <a:tailEnd/>
          </a:ln>
        </p:spPr>
        <p:txBody>
          <a:bodyPr>
            <a:spAutoFit/>
          </a:bodyPr>
          <a:lstStyle/>
          <a:p>
            <a:pPr algn="ctr"/>
            <a:r>
              <a:rPr lang="es-ES_tradnl" sz="1400" b="1">
                <a:latin typeface="Arial" charset="0"/>
              </a:rPr>
              <a:t>0 bytes </a:t>
            </a:r>
            <a:endParaRPr lang="es-ES" sz="1400" b="1">
              <a:latin typeface="Arial" charset="0"/>
            </a:endParaRPr>
          </a:p>
        </p:txBody>
      </p:sp>
      <p:sp>
        <p:nvSpPr>
          <p:cNvPr id="83986" name="Text Box 20"/>
          <p:cNvSpPr txBox="1">
            <a:spLocks noChangeArrowheads="1"/>
          </p:cNvSpPr>
          <p:nvPr/>
        </p:nvSpPr>
        <p:spPr bwMode="auto">
          <a:xfrm>
            <a:off x="6740564" y="1660525"/>
            <a:ext cx="1371600" cy="649288"/>
          </a:xfrm>
          <a:prstGeom prst="rect">
            <a:avLst/>
          </a:prstGeom>
          <a:noFill/>
          <a:ln w="9525">
            <a:solidFill>
              <a:schemeClr val="tx1"/>
            </a:solidFill>
            <a:miter lim="800000"/>
            <a:headEnd/>
            <a:tailEnd/>
          </a:ln>
        </p:spPr>
        <p:txBody>
          <a:bodyPr>
            <a:spAutoFit/>
          </a:bodyPr>
          <a:lstStyle/>
          <a:p>
            <a:pPr algn="ctr"/>
            <a:r>
              <a:rPr lang="es-ES_tradnl" sz="1200" b="1">
                <a:latin typeface="Arial" charset="0"/>
              </a:rPr>
              <a:t>Datos puestos en buffer para la aplicación</a:t>
            </a:r>
            <a:endParaRPr lang="es-ES" sz="1200" b="1">
              <a:latin typeface="Arial" charset="0"/>
            </a:endParaRPr>
          </a:p>
        </p:txBody>
      </p:sp>
      <p:sp>
        <p:nvSpPr>
          <p:cNvPr id="83987" name="Line 27"/>
          <p:cNvSpPr>
            <a:spLocks noChangeShapeType="1"/>
          </p:cNvSpPr>
          <p:nvPr/>
        </p:nvSpPr>
        <p:spPr bwMode="auto">
          <a:xfrm>
            <a:off x="3603629" y="4676775"/>
            <a:ext cx="3083418" cy="10991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s-ES" sz="1400"/>
          </a:p>
        </p:txBody>
      </p:sp>
      <p:sp>
        <p:nvSpPr>
          <p:cNvPr id="83988" name="Text Box 28"/>
          <p:cNvSpPr txBox="1">
            <a:spLocks noChangeArrowheads="1"/>
          </p:cNvSpPr>
          <p:nvPr/>
        </p:nvSpPr>
        <p:spPr bwMode="auto">
          <a:xfrm rot="120000">
            <a:off x="4536571" y="4443511"/>
            <a:ext cx="915635" cy="307777"/>
          </a:xfrm>
          <a:prstGeom prst="rect">
            <a:avLst/>
          </a:prstGeom>
          <a:noFill/>
          <a:ln w="9525">
            <a:noFill/>
            <a:miter lim="800000"/>
            <a:headEnd/>
            <a:tailEnd/>
          </a:ln>
        </p:spPr>
        <p:txBody>
          <a:bodyPr wrap="none">
            <a:spAutoFit/>
          </a:bodyPr>
          <a:lstStyle/>
          <a:p>
            <a:r>
              <a:rPr lang="es-ES_tradnl" sz="1400" b="1" dirty="0" err="1" smtClean="0">
                <a:latin typeface="Arial" charset="0"/>
              </a:rPr>
              <a:t>Seq</a:t>
            </a:r>
            <a:r>
              <a:rPr lang="es-ES_tradnl" sz="1400" b="1" dirty="0" smtClean="0">
                <a:latin typeface="Arial" charset="0"/>
              </a:rPr>
              <a:t>=599</a:t>
            </a:r>
            <a:endParaRPr lang="es-ES" sz="1400" b="1" dirty="0">
              <a:latin typeface="Arial" charset="0"/>
            </a:endParaRPr>
          </a:p>
        </p:txBody>
      </p:sp>
      <p:sp>
        <p:nvSpPr>
          <p:cNvPr id="83989" name="Text Box 29"/>
          <p:cNvSpPr txBox="1">
            <a:spLocks noChangeArrowheads="1"/>
          </p:cNvSpPr>
          <p:nvPr/>
        </p:nvSpPr>
        <p:spPr bwMode="auto">
          <a:xfrm>
            <a:off x="2624141" y="4514850"/>
            <a:ext cx="827088" cy="314325"/>
          </a:xfrm>
          <a:prstGeom prst="rect">
            <a:avLst/>
          </a:prstGeom>
          <a:noFill/>
          <a:ln w="9525">
            <a:solidFill>
              <a:schemeClr val="tx1"/>
            </a:solidFill>
            <a:miter lim="800000"/>
            <a:headEnd/>
            <a:tailEnd/>
          </a:ln>
        </p:spPr>
        <p:txBody>
          <a:bodyPr>
            <a:spAutoFit/>
          </a:bodyPr>
          <a:lstStyle/>
          <a:p>
            <a:pPr algn="ctr"/>
            <a:r>
              <a:rPr lang="es-ES_tradnl" sz="1400" b="1">
                <a:latin typeface="Arial" charset="0"/>
              </a:rPr>
              <a:t>0 bytes </a:t>
            </a:r>
            <a:endParaRPr lang="es-ES" sz="1400" b="1">
              <a:latin typeface="Arial" charset="0"/>
            </a:endParaRPr>
          </a:p>
        </p:txBody>
      </p:sp>
      <p:sp>
        <p:nvSpPr>
          <p:cNvPr id="83990" name="Line 30"/>
          <p:cNvSpPr>
            <a:spLocks noChangeShapeType="1"/>
          </p:cNvSpPr>
          <p:nvPr/>
        </p:nvSpPr>
        <p:spPr bwMode="auto">
          <a:xfrm>
            <a:off x="3603629" y="5221288"/>
            <a:ext cx="3123174" cy="106086"/>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s-ES" sz="1400"/>
          </a:p>
        </p:txBody>
      </p:sp>
      <p:sp>
        <p:nvSpPr>
          <p:cNvPr id="83991" name="Text Box 31"/>
          <p:cNvSpPr txBox="1">
            <a:spLocks noChangeArrowheads="1"/>
          </p:cNvSpPr>
          <p:nvPr/>
        </p:nvSpPr>
        <p:spPr bwMode="auto">
          <a:xfrm rot="120000">
            <a:off x="4536571" y="4988024"/>
            <a:ext cx="915635" cy="307777"/>
          </a:xfrm>
          <a:prstGeom prst="rect">
            <a:avLst/>
          </a:prstGeom>
          <a:noFill/>
          <a:ln w="9525">
            <a:noFill/>
            <a:miter lim="800000"/>
            <a:headEnd/>
            <a:tailEnd/>
          </a:ln>
        </p:spPr>
        <p:txBody>
          <a:bodyPr wrap="none">
            <a:spAutoFit/>
          </a:bodyPr>
          <a:lstStyle/>
          <a:p>
            <a:r>
              <a:rPr lang="es-ES_tradnl" sz="1400" b="1" dirty="0" err="1" smtClean="0">
                <a:latin typeface="Arial" charset="0"/>
              </a:rPr>
              <a:t>Seq</a:t>
            </a:r>
            <a:r>
              <a:rPr lang="es-ES_tradnl" sz="1400" b="1" dirty="0" smtClean="0">
                <a:latin typeface="Arial" charset="0"/>
              </a:rPr>
              <a:t>=599</a:t>
            </a:r>
            <a:endParaRPr lang="es-ES" sz="1400" b="1" dirty="0">
              <a:latin typeface="Arial" charset="0"/>
            </a:endParaRPr>
          </a:p>
        </p:txBody>
      </p:sp>
      <p:sp>
        <p:nvSpPr>
          <p:cNvPr id="83992" name="Text Box 32"/>
          <p:cNvSpPr txBox="1">
            <a:spLocks noChangeArrowheads="1"/>
          </p:cNvSpPr>
          <p:nvPr/>
        </p:nvSpPr>
        <p:spPr bwMode="auto">
          <a:xfrm>
            <a:off x="2624141" y="5059363"/>
            <a:ext cx="827088" cy="314325"/>
          </a:xfrm>
          <a:prstGeom prst="rect">
            <a:avLst/>
          </a:prstGeom>
          <a:noFill/>
          <a:ln w="9525">
            <a:solidFill>
              <a:schemeClr val="tx1"/>
            </a:solidFill>
            <a:miter lim="800000"/>
            <a:headEnd/>
            <a:tailEnd/>
          </a:ln>
        </p:spPr>
        <p:txBody>
          <a:bodyPr>
            <a:spAutoFit/>
          </a:bodyPr>
          <a:lstStyle/>
          <a:p>
            <a:pPr algn="ctr"/>
            <a:r>
              <a:rPr lang="es-ES_tradnl" sz="1400" b="1">
                <a:latin typeface="Arial" charset="0"/>
              </a:rPr>
              <a:t>0 bytes </a:t>
            </a:r>
            <a:endParaRPr lang="es-ES" sz="1400" b="1">
              <a:latin typeface="Arial" charset="0"/>
            </a:endParaRPr>
          </a:p>
        </p:txBody>
      </p:sp>
      <p:sp>
        <p:nvSpPr>
          <p:cNvPr id="83993" name="AutoShape 33"/>
          <p:cNvSpPr>
            <a:spLocks/>
          </p:cNvSpPr>
          <p:nvPr/>
        </p:nvSpPr>
        <p:spPr bwMode="auto">
          <a:xfrm>
            <a:off x="2139934" y="4146550"/>
            <a:ext cx="135720" cy="538163"/>
          </a:xfrm>
          <a:prstGeom prst="leftBrace">
            <a:avLst>
              <a:gd name="adj1" fmla="val 11771"/>
              <a:gd name="adj2" fmla="val 50000"/>
            </a:avLst>
          </a:prstGeom>
          <a:noFill/>
          <a:ln w="9525">
            <a:solidFill>
              <a:schemeClr val="tx1"/>
            </a:solidFill>
            <a:round/>
            <a:headEnd/>
            <a:tailEnd/>
          </a:ln>
        </p:spPr>
        <p:txBody>
          <a:bodyPr wrap="none" anchor="ctr"/>
          <a:lstStyle/>
          <a:p>
            <a:endParaRPr lang="es-ES" sz="1400"/>
          </a:p>
        </p:txBody>
      </p:sp>
      <p:sp>
        <p:nvSpPr>
          <p:cNvPr id="83994" name="AutoShape 35"/>
          <p:cNvSpPr>
            <a:spLocks/>
          </p:cNvSpPr>
          <p:nvPr/>
        </p:nvSpPr>
        <p:spPr bwMode="auto">
          <a:xfrm>
            <a:off x="2139934" y="4722813"/>
            <a:ext cx="135720" cy="538162"/>
          </a:xfrm>
          <a:prstGeom prst="leftBrace">
            <a:avLst>
              <a:gd name="adj1" fmla="val 11771"/>
              <a:gd name="adj2" fmla="val 50000"/>
            </a:avLst>
          </a:prstGeom>
          <a:noFill/>
          <a:ln w="9525">
            <a:solidFill>
              <a:schemeClr val="tx1"/>
            </a:solidFill>
            <a:round/>
            <a:headEnd/>
            <a:tailEnd/>
          </a:ln>
        </p:spPr>
        <p:txBody>
          <a:bodyPr wrap="none" anchor="ctr"/>
          <a:lstStyle/>
          <a:p>
            <a:endParaRPr lang="es-ES" sz="1400"/>
          </a:p>
        </p:txBody>
      </p:sp>
      <p:sp>
        <p:nvSpPr>
          <p:cNvPr id="83995" name="Text Box 37"/>
          <p:cNvSpPr txBox="1">
            <a:spLocks noChangeArrowheads="1"/>
          </p:cNvSpPr>
          <p:nvPr/>
        </p:nvSpPr>
        <p:spPr bwMode="auto">
          <a:xfrm>
            <a:off x="1214414" y="4264231"/>
            <a:ext cx="1143000" cy="307777"/>
          </a:xfrm>
          <a:prstGeom prst="rect">
            <a:avLst/>
          </a:prstGeom>
          <a:noFill/>
          <a:ln w="9525">
            <a:noFill/>
            <a:miter lim="800000"/>
            <a:headEnd/>
            <a:tailEnd/>
          </a:ln>
        </p:spPr>
        <p:txBody>
          <a:bodyPr>
            <a:spAutoFit/>
          </a:bodyPr>
          <a:lstStyle/>
          <a:p>
            <a:pPr algn="ctr">
              <a:spcBef>
                <a:spcPct val="50000"/>
              </a:spcBef>
            </a:pPr>
            <a:r>
              <a:rPr lang="es-ES_tradnl" sz="1400" b="1" dirty="0">
                <a:latin typeface="Arial" charset="0"/>
              </a:rPr>
              <a:t>75 </a:t>
            </a:r>
            <a:r>
              <a:rPr lang="es-ES_tradnl" sz="1400" b="1" dirty="0" err="1">
                <a:latin typeface="Arial" charset="0"/>
              </a:rPr>
              <a:t>seg</a:t>
            </a:r>
            <a:endParaRPr lang="es-ES" sz="1400" b="1" dirty="0">
              <a:latin typeface="Arial" charset="0"/>
            </a:endParaRPr>
          </a:p>
        </p:txBody>
      </p:sp>
      <p:sp>
        <p:nvSpPr>
          <p:cNvPr id="83996" name="Text Box 38"/>
          <p:cNvSpPr txBox="1">
            <a:spLocks noChangeArrowheads="1"/>
          </p:cNvSpPr>
          <p:nvPr/>
        </p:nvSpPr>
        <p:spPr bwMode="auto">
          <a:xfrm>
            <a:off x="1214422" y="4835735"/>
            <a:ext cx="1143000" cy="307777"/>
          </a:xfrm>
          <a:prstGeom prst="rect">
            <a:avLst/>
          </a:prstGeom>
          <a:noFill/>
          <a:ln w="9525">
            <a:noFill/>
            <a:miter lim="800000"/>
            <a:headEnd/>
            <a:tailEnd/>
          </a:ln>
        </p:spPr>
        <p:txBody>
          <a:bodyPr>
            <a:spAutoFit/>
          </a:bodyPr>
          <a:lstStyle/>
          <a:p>
            <a:pPr algn="ctr">
              <a:spcBef>
                <a:spcPct val="50000"/>
              </a:spcBef>
            </a:pPr>
            <a:r>
              <a:rPr lang="es-ES_tradnl" sz="1400" b="1" dirty="0">
                <a:latin typeface="Arial" charset="0"/>
              </a:rPr>
              <a:t>75 </a:t>
            </a:r>
            <a:r>
              <a:rPr lang="es-ES_tradnl" sz="1400" b="1" dirty="0" err="1">
                <a:latin typeface="Arial" charset="0"/>
              </a:rPr>
              <a:t>seg</a:t>
            </a:r>
            <a:endParaRPr lang="es-ES" sz="1400" b="1" dirty="0">
              <a:latin typeface="Arial" charset="0"/>
            </a:endParaRPr>
          </a:p>
        </p:txBody>
      </p:sp>
      <p:sp>
        <p:nvSpPr>
          <p:cNvPr id="83997" name="Text Box 39"/>
          <p:cNvSpPr txBox="1">
            <a:spLocks noChangeArrowheads="1"/>
          </p:cNvSpPr>
          <p:nvPr/>
        </p:nvSpPr>
        <p:spPr bwMode="auto">
          <a:xfrm>
            <a:off x="1694434" y="5072074"/>
            <a:ext cx="234360" cy="738664"/>
          </a:xfrm>
          <a:prstGeom prst="rect">
            <a:avLst/>
          </a:prstGeom>
          <a:noFill/>
          <a:ln w="9525">
            <a:noFill/>
            <a:miter lim="800000"/>
            <a:headEnd/>
            <a:tailEnd/>
          </a:ln>
        </p:spPr>
        <p:txBody>
          <a:bodyPr wrap="none">
            <a:spAutoFit/>
          </a:bodyPr>
          <a:lstStyle/>
          <a:p>
            <a:r>
              <a:rPr lang="es-ES" sz="1400" b="1" dirty="0">
                <a:latin typeface="Arial" charset="0"/>
              </a:rPr>
              <a:t>.</a:t>
            </a:r>
          </a:p>
          <a:p>
            <a:r>
              <a:rPr lang="es-ES" sz="1400" b="1" dirty="0">
                <a:latin typeface="Arial" charset="0"/>
              </a:rPr>
              <a:t>.</a:t>
            </a:r>
          </a:p>
          <a:p>
            <a:r>
              <a:rPr lang="es-ES" sz="1400" b="1" dirty="0">
                <a:latin typeface="Arial" charset="0"/>
              </a:rPr>
              <a:t>.</a:t>
            </a:r>
          </a:p>
        </p:txBody>
      </p:sp>
      <p:sp>
        <p:nvSpPr>
          <p:cNvPr id="83998" name="Text Box 40"/>
          <p:cNvSpPr txBox="1">
            <a:spLocks noChangeArrowheads="1"/>
          </p:cNvSpPr>
          <p:nvPr/>
        </p:nvSpPr>
        <p:spPr bwMode="auto">
          <a:xfrm>
            <a:off x="1131873" y="5789613"/>
            <a:ext cx="1439863" cy="307777"/>
          </a:xfrm>
          <a:prstGeom prst="rect">
            <a:avLst/>
          </a:prstGeom>
          <a:noFill/>
          <a:ln w="9525">
            <a:noFill/>
            <a:miter lim="800000"/>
            <a:headEnd/>
            <a:tailEnd/>
          </a:ln>
        </p:spPr>
        <p:txBody>
          <a:bodyPr>
            <a:spAutoFit/>
          </a:bodyPr>
          <a:lstStyle/>
          <a:p>
            <a:pPr algn="ctr">
              <a:spcBef>
                <a:spcPct val="50000"/>
              </a:spcBef>
            </a:pPr>
            <a:r>
              <a:rPr lang="es-ES_tradnl" sz="1400" b="1" dirty="0" smtClean="0">
                <a:latin typeface="Arial" charset="0"/>
              </a:rPr>
              <a:t>(9 </a:t>
            </a:r>
            <a:r>
              <a:rPr lang="es-ES_tradnl" sz="1400" b="1" dirty="0">
                <a:latin typeface="Arial" charset="0"/>
              </a:rPr>
              <a:t>intentos)</a:t>
            </a:r>
            <a:endParaRPr lang="es-ES" sz="1400" b="1" dirty="0">
              <a:latin typeface="Arial" charset="0"/>
            </a:endParaRPr>
          </a:p>
        </p:txBody>
      </p:sp>
      <p:sp>
        <p:nvSpPr>
          <p:cNvPr id="83999" name="Text Box 41"/>
          <p:cNvSpPr txBox="1">
            <a:spLocks noChangeArrowheads="1"/>
          </p:cNvSpPr>
          <p:nvPr/>
        </p:nvSpPr>
        <p:spPr bwMode="auto">
          <a:xfrm>
            <a:off x="2481266" y="5875338"/>
            <a:ext cx="1006475" cy="466725"/>
          </a:xfrm>
          <a:prstGeom prst="rect">
            <a:avLst/>
          </a:prstGeom>
          <a:noFill/>
          <a:ln w="9525">
            <a:solidFill>
              <a:schemeClr val="tx1"/>
            </a:solidFill>
            <a:miter lim="800000"/>
            <a:headEnd/>
            <a:tailEnd/>
          </a:ln>
        </p:spPr>
        <p:txBody>
          <a:bodyPr>
            <a:spAutoFit/>
          </a:bodyPr>
          <a:lstStyle/>
          <a:p>
            <a:pPr algn="ctr"/>
            <a:r>
              <a:rPr lang="es-ES" sz="1200" b="1">
                <a:latin typeface="Arial" charset="0"/>
              </a:rPr>
              <a:t>Conexión cerrada</a:t>
            </a:r>
          </a:p>
        </p:txBody>
      </p:sp>
      <p:sp>
        <p:nvSpPr>
          <p:cNvPr id="84000" name="Text Box 42"/>
          <p:cNvSpPr txBox="1">
            <a:spLocks noChangeArrowheads="1"/>
          </p:cNvSpPr>
          <p:nvPr/>
        </p:nvSpPr>
        <p:spPr bwMode="auto">
          <a:xfrm>
            <a:off x="6775489" y="2811463"/>
            <a:ext cx="1296987" cy="649287"/>
          </a:xfrm>
          <a:prstGeom prst="rect">
            <a:avLst/>
          </a:prstGeom>
          <a:noFill/>
          <a:ln w="9525">
            <a:solidFill>
              <a:schemeClr val="tx1"/>
            </a:solidFill>
            <a:miter lim="800000"/>
            <a:headEnd/>
            <a:tailEnd/>
          </a:ln>
        </p:spPr>
        <p:txBody>
          <a:bodyPr>
            <a:spAutoFit/>
          </a:bodyPr>
          <a:lstStyle/>
          <a:p>
            <a:pPr algn="ctr"/>
            <a:r>
              <a:rPr lang="es-ES" sz="1200" b="1">
                <a:latin typeface="Arial" charset="0"/>
              </a:rPr>
              <a:t>Cliente terminado anormalmente</a:t>
            </a:r>
          </a:p>
        </p:txBody>
      </p:sp>
      <p:sp>
        <p:nvSpPr>
          <p:cNvPr id="33" name="Text Box 15"/>
          <p:cNvSpPr txBox="1">
            <a:spLocks noChangeArrowheads="1"/>
          </p:cNvSpPr>
          <p:nvPr/>
        </p:nvSpPr>
        <p:spPr bwMode="auto">
          <a:xfrm>
            <a:off x="1165181" y="2928934"/>
            <a:ext cx="1071570" cy="738664"/>
          </a:xfrm>
          <a:prstGeom prst="rect">
            <a:avLst/>
          </a:prstGeom>
          <a:noFill/>
          <a:ln w="9525">
            <a:noFill/>
            <a:miter lim="800000"/>
            <a:headEnd/>
            <a:tailEnd/>
          </a:ln>
        </p:spPr>
        <p:txBody>
          <a:bodyPr wrap="square">
            <a:spAutoFit/>
          </a:bodyPr>
          <a:lstStyle/>
          <a:p>
            <a:pPr algn="ctr">
              <a:spcBef>
                <a:spcPct val="50000"/>
              </a:spcBef>
            </a:pPr>
            <a:r>
              <a:rPr lang="es-ES_tradnl" sz="1400" b="1" dirty="0" smtClean="0">
                <a:latin typeface="Arial" charset="0"/>
              </a:rPr>
              <a:t>2 horas (</a:t>
            </a:r>
            <a:r>
              <a:rPr lang="es-ES_tradnl" sz="1400" b="1" dirty="0" err="1" smtClean="0">
                <a:latin typeface="Arial" charset="0"/>
              </a:rPr>
              <a:t>timer</a:t>
            </a:r>
            <a:r>
              <a:rPr lang="es-ES_tradnl" sz="1400" b="1" dirty="0" smtClean="0">
                <a:latin typeface="Arial" charset="0"/>
              </a:rPr>
              <a:t> de </a:t>
            </a:r>
            <a:r>
              <a:rPr lang="es-ES_tradnl" sz="1400" b="1" dirty="0" err="1" smtClean="0">
                <a:latin typeface="Arial" charset="0"/>
              </a:rPr>
              <a:t>keepalive</a:t>
            </a:r>
            <a:r>
              <a:rPr lang="es-ES_tradnl" sz="1400" b="1" dirty="0" smtClean="0">
                <a:latin typeface="Arial" charset="0"/>
              </a:rPr>
              <a:t>)</a:t>
            </a:r>
            <a:endParaRPr lang="es-ES" sz="1400" b="1" dirty="0">
              <a:latin typeface="Arial" charset="0"/>
            </a:endParaRPr>
          </a:p>
        </p:txBody>
      </p:sp>
      <p:sp>
        <p:nvSpPr>
          <p:cNvPr id="34" name="AutoShape 14"/>
          <p:cNvSpPr>
            <a:spLocks/>
          </p:cNvSpPr>
          <p:nvPr/>
        </p:nvSpPr>
        <p:spPr bwMode="auto">
          <a:xfrm>
            <a:off x="1142976" y="4143380"/>
            <a:ext cx="142876" cy="2000264"/>
          </a:xfrm>
          <a:prstGeom prst="leftBrace">
            <a:avLst>
              <a:gd name="adj1" fmla="val 29097"/>
              <a:gd name="adj2" fmla="val 50000"/>
            </a:avLst>
          </a:prstGeom>
          <a:noFill/>
          <a:ln w="9525">
            <a:solidFill>
              <a:schemeClr val="tx1"/>
            </a:solidFill>
            <a:round/>
            <a:headEnd/>
            <a:tailEnd/>
          </a:ln>
        </p:spPr>
        <p:txBody>
          <a:bodyPr wrap="none" anchor="ctr"/>
          <a:lstStyle/>
          <a:p>
            <a:endParaRPr lang="es-ES"/>
          </a:p>
        </p:txBody>
      </p:sp>
      <p:sp>
        <p:nvSpPr>
          <p:cNvPr id="37" name="Text Box 38"/>
          <p:cNvSpPr txBox="1">
            <a:spLocks noChangeArrowheads="1"/>
          </p:cNvSpPr>
          <p:nvPr/>
        </p:nvSpPr>
        <p:spPr bwMode="auto">
          <a:xfrm>
            <a:off x="142843" y="4988135"/>
            <a:ext cx="1143000" cy="307777"/>
          </a:xfrm>
          <a:prstGeom prst="rect">
            <a:avLst/>
          </a:prstGeom>
          <a:noFill/>
          <a:ln w="9525">
            <a:noFill/>
            <a:miter lim="800000"/>
            <a:headEnd/>
            <a:tailEnd/>
          </a:ln>
        </p:spPr>
        <p:txBody>
          <a:bodyPr>
            <a:spAutoFit/>
          </a:bodyPr>
          <a:lstStyle/>
          <a:p>
            <a:pPr algn="ctr">
              <a:spcBef>
                <a:spcPct val="50000"/>
              </a:spcBef>
            </a:pPr>
            <a:r>
              <a:rPr lang="es-ES_tradnl" sz="1400" b="1" dirty="0" smtClean="0">
                <a:latin typeface="Arial" charset="0"/>
              </a:rPr>
              <a:t>675 </a:t>
            </a:r>
            <a:r>
              <a:rPr lang="es-ES_tradnl" sz="1400" b="1" dirty="0" err="1">
                <a:latin typeface="Arial" charset="0"/>
              </a:rPr>
              <a:t>seg</a:t>
            </a:r>
            <a:endParaRPr lang="es-ES" sz="1400" b="1" dirty="0">
              <a:latin typeface="Arial" charset="0"/>
            </a:endParaRPr>
          </a:p>
        </p:txBody>
      </p:sp>
      <p:sp>
        <p:nvSpPr>
          <p:cNvPr id="35" name="Text Box 14"/>
          <p:cNvSpPr txBox="1">
            <a:spLocks noChangeArrowheads="1"/>
          </p:cNvSpPr>
          <p:nvPr/>
        </p:nvSpPr>
        <p:spPr bwMode="auto">
          <a:xfrm rot="120000">
            <a:off x="4879651" y="1448828"/>
            <a:ext cx="840295" cy="307777"/>
          </a:xfrm>
          <a:prstGeom prst="rect">
            <a:avLst/>
          </a:prstGeom>
          <a:solidFill>
            <a:srgbClr val="00B0F0"/>
          </a:solidFill>
          <a:ln w="9525">
            <a:solidFill>
              <a:schemeClr val="tx1"/>
            </a:solidFill>
            <a:miter lim="800000"/>
            <a:headEnd/>
            <a:tailEnd/>
          </a:ln>
        </p:spPr>
        <p:txBody>
          <a:bodyPr wrap="none">
            <a:spAutoFit/>
          </a:bodyPr>
          <a:lstStyle/>
          <a:p>
            <a:r>
              <a:rPr lang="es-ES_tradnl" sz="1400" b="1" dirty="0" smtClean="0">
                <a:latin typeface="Arial" charset="0"/>
              </a:rPr>
              <a:t>500-599</a:t>
            </a:r>
            <a:endParaRPr lang="es-ES" sz="1400" b="1" dirty="0">
              <a:latin typeface="Arial" charset="0"/>
            </a:endParaRPr>
          </a:p>
        </p:txBody>
      </p:sp>
    </p:spTree>
  </p:cSld>
  <p:clrMapOvr>
    <a:masterClrMapping/>
  </p:clrMapOvr>
  <p:transition>
    <p:cover dir="ld"/>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s-ES_tradnl" smtClean="0"/>
              <a:t>Sumario</a:t>
            </a:r>
            <a:endParaRPr lang="es-ES" smtClean="0"/>
          </a:p>
        </p:txBody>
      </p:sp>
      <p:sp>
        <p:nvSpPr>
          <p:cNvPr id="91139" name="Rectangle 3"/>
          <p:cNvSpPr>
            <a:spLocks noGrp="1" noChangeArrowheads="1"/>
          </p:cNvSpPr>
          <p:nvPr>
            <p:ph type="body" idx="1"/>
          </p:nvPr>
        </p:nvSpPr>
        <p:spPr/>
        <p:txBody>
          <a:bodyPr/>
          <a:lstStyle/>
          <a:p>
            <a:pPr eaLnBrk="1" hangingPunct="1">
              <a:lnSpc>
                <a:spcPct val="80000"/>
              </a:lnSpc>
            </a:pPr>
            <a:r>
              <a:rPr lang="es-ES_tradnl" sz="2800" dirty="0"/>
              <a:t>Introducción</a:t>
            </a:r>
          </a:p>
          <a:p>
            <a:pPr eaLnBrk="1" hangingPunct="1">
              <a:lnSpc>
                <a:spcPct val="80000"/>
              </a:lnSpc>
            </a:pPr>
            <a:r>
              <a:rPr lang="es-ES_tradnl" sz="2800" dirty="0" smtClean="0"/>
              <a:t>Protocolo UDP</a:t>
            </a:r>
          </a:p>
          <a:p>
            <a:pPr eaLnBrk="1" hangingPunct="1">
              <a:lnSpc>
                <a:spcPct val="80000"/>
              </a:lnSpc>
            </a:pPr>
            <a:r>
              <a:rPr lang="es-ES_tradnl" sz="2800" dirty="0" smtClean="0"/>
              <a:t>Protocolo TCP</a:t>
            </a:r>
          </a:p>
          <a:p>
            <a:pPr lvl="1" eaLnBrk="1" hangingPunct="1">
              <a:lnSpc>
                <a:spcPct val="80000"/>
              </a:lnSpc>
            </a:pPr>
            <a:r>
              <a:rPr lang="es-ES_tradnl" dirty="0" smtClean="0"/>
              <a:t>Generalidades</a:t>
            </a:r>
          </a:p>
          <a:p>
            <a:pPr lvl="1" eaLnBrk="1" hangingPunct="1">
              <a:lnSpc>
                <a:spcPct val="80000"/>
              </a:lnSpc>
            </a:pPr>
            <a:r>
              <a:rPr lang="es-ES_tradnl" dirty="0" err="1" smtClean="0"/>
              <a:t>Multiplexación</a:t>
            </a:r>
            <a:endParaRPr lang="es-ES_tradnl" dirty="0" smtClean="0"/>
          </a:p>
          <a:p>
            <a:pPr lvl="1" eaLnBrk="1" hangingPunct="1">
              <a:lnSpc>
                <a:spcPct val="80000"/>
              </a:lnSpc>
            </a:pPr>
            <a:r>
              <a:rPr lang="es-ES_tradnl" dirty="0" smtClean="0"/>
              <a:t>Conexión/Desconexión</a:t>
            </a:r>
          </a:p>
          <a:p>
            <a:pPr lvl="1" eaLnBrk="1" hangingPunct="1">
              <a:lnSpc>
                <a:spcPct val="80000"/>
              </a:lnSpc>
            </a:pPr>
            <a:r>
              <a:rPr lang="es-ES_tradnl" dirty="0" smtClean="0"/>
              <a:t>Intercambio de datos y control de flujo</a:t>
            </a:r>
          </a:p>
          <a:p>
            <a:pPr lvl="1" eaLnBrk="1" hangingPunct="1">
              <a:lnSpc>
                <a:spcPct val="80000"/>
              </a:lnSpc>
            </a:pPr>
            <a:r>
              <a:rPr lang="es-ES_tradnl" b="1" dirty="0" smtClean="0">
                <a:solidFill>
                  <a:srgbClr val="FF0000"/>
                </a:solidFill>
              </a:rPr>
              <a:t>Control de congestión</a:t>
            </a:r>
          </a:p>
          <a:p>
            <a:pPr lvl="1" eaLnBrk="1" hangingPunct="1">
              <a:lnSpc>
                <a:spcPct val="80000"/>
              </a:lnSpc>
            </a:pPr>
            <a:r>
              <a:rPr lang="es-ES_tradnl" dirty="0" smtClean="0"/>
              <a:t>Redes LFN, factor de escala y opciones de TCP</a:t>
            </a:r>
          </a:p>
        </p:txBody>
      </p:sp>
    </p:spTree>
  </p:cSld>
  <p:clrMapOvr>
    <a:masterClrMapping/>
  </p:clrMapOvr>
  <p:transition>
    <p:cover dir="ld"/>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685800" y="381000"/>
            <a:ext cx="7772400" cy="762000"/>
          </a:xfrm>
        </p:spPr>
        <p:txBody>
          <a:bodyPr/>
          <a:lstStyle/>
          <a:p>
            <a:pPr eaLnBrk="1" hangingPunct="1"/>
            <a:r>
              <a:rPr lang="es-ES_tradnl" sz="3600" smtClean="0"/>
              <a:t>Control de congestión en TCP</a:t>
            </a:r>
            <a:endParaRPr lang="es-ES" sz="3600" smtClean="0"/>
          </a:p>
        </p:txBody>
      </p:sp>
      <p:sp>
        <p:nvSpPr>
          <p:cNvPr id="94211" name="Rectangle 3"/>
          <p:cNvSpPr>
            <a:spLocks noGrp="1" noChangeArrowheads="1"/>
          </p:cNvSpPr>
          <p:nvPr>
            <p:ph type="body" idx="1"/>
          </p:nvPr>
        </p:nvSpPr>
        <p:spPr>
          <a:xfrm>
            <a:off x="685800" y="1412875"/>
            <a:ext cx="7772400" cy="4683125"/>
          </a:xfrm>
        </p:spPr>
        <p:txBody>
          <a:bodyPr/>
          <a:lstStyle/>
          <a:p>
            <a:pPr eaLnBrk="1" hangingPunct="1">
              <a:lnSpc>
                <a:spcPct val="90000"/>
              </a:lnSpc>
            </a:pPr>
            <a:r>
              <a:rPr lang="es-ES_tradnl" sz="2200" dirty="0" smtClean="0"/>
              <a:t>Cuando hay congestión TCP ha de reducir el flujo</a:t>
            </a:r>
          </a:p>
          <a:p>
            <a:pPr eaLnBrk="1" hangingPunct="1">
              <a:lnSpc>
                <a:spcPct val="90000"/>
              </a:lnSpc>
            </a:pPr>
            <a:r>
              <a:rPr lang="es-ES_tradnl" sz="2200" dirty="0" smtClean="0"/>
              <a:t>El mecanismo para detectarla es implícito, por la pérdida de segmentos. Cuando ocurre TCP baja el ritmo.</a:t>
            </a:r>
          </a:p>
          <a:p>
            <a:pPr eaLnBrk="1" hangingPunct="1">
              <a:lnSpc>
                <a:spcPct val="90000"/>
              </a:lnSpc>
            </a:pPr>
            <a:r>
              <a:rPr lang="es-ES_tradnl" sz="2200" dirty="0" smtClean="0"/>
              <a:t>Se presupone que la red es altamente fiable a nivel físico y que las pérdidas se deben a congestión únicamente. Cuando no es así (redes con errores) bajar el ritmo puede ser contraproducente.</a:t>
            </a:r>
          </a:p>
          <a:p>
            <a:pPr eaLnBrk="1" hangingPunct="1">
              <a:lnSpc>
                <a:spcPct val="90000"/>
              </a:lnSpc>
            </a:pPr>
            <a:r>
              <a:rPr lang="es-ES_tradnl" sz="2200" dirty="0" smtClean="0"/>
              <a:t>Además de la </a:t>
            </a:r>
            <a:r>
              <a:rPr lang="es-ES_tradnl" sz="2200" u="sng" dirty="0" smtClean="0"/>
              <a:t>ventana de control de flujo</a:t>
            </a:r>
            <a:r>
              <a:rPr lang="es-ES_tradnl" sz="2200" dirty="0" smtClean="0"/>
              <a:t> (dictada por el receptor y transmitida en la cabecera TCP) el emisor tiene una </a:t>
            </a:r>
            <a:r>
              <a:rPr lang="es-ES_tradnl" sz="2200" u="sng" dirty="0" smtClean="0"/>
              <a:t>ventana de control de congestión</a:t>
            </a:r>
            <a:r>
              <a:rPr lang="es-ES_tradnl" sz="2200" dirty="0" smtClean="0"/>
              <a:t>, que calcula a partir de la historia de la conexión (fundamentalmente a partir del número de segmentos perdidos). En cada momento se usa la más pequeña de ambas.</a:t>
            </a:r>
          </a:p>
          <a:p>
            <a:pPr eaLnBrk="1" hangingPunct="1">
              <a:lnSpc>
                <a:spcPct val="90000"/>
              </a:lnSpc>
            </a:pPr>
            <a:r>
              <a:rPr lang="es-ES_tradnl" sz="2200" dirty="0" smtClean="0"/>
              <a:t>El control de congestión de TCP combina </a:t>
            </a:r>
            <a:r>
              <a:rPr lang="es-ES_tradnl" sz="2200" dirty="0" err="1" smtClean="0"/>
              <a:t>doa</a:t>
            </a:r>
            <a:r>
              <a:rPr lang="es-ES_tradnl" sz="2200" dirty="0" smtClean="0"/>
              <a:t> algoritmos llamados </a:t>
            </a:r>
            <a:r>
              <a:rPr lang="es-ES_tradnl" sz="2200" i="1" dirty="0" err="1" smtClean="0"/>
              <a:t>slow-start</a:t>
            </a:r>
            <a:r>
              <a:rPr lang="es-ES_tradnl" sz="2200" dirty="0" smtClean="0"/>
              <a:t> (arranque lento) y </a:t>
            </a:r>
            <a:r>
              <a:rPr lang="es-ES_tradnl" sz="2200" i="1" dirty="0" err="1" smtClean="0"/>
              <a:t>congestion</a:t>
            </a:r>
            <a:r>
              <a:rPr lang="es-ES_tradnl" sz="2200" i="1" dirty="0" smtClean="0"/>
              <a:t> </a:t>
            </a:r>
            <a:r>
              <a:rPr lang="es-ES_tradnl" sz="2200" i="1" dirty="0" err="1" smtClean="0"/>
              <a:t>avoidance</a:t>
            </a:r>
            <a:r>
              <a:rPr lang="es-ES_tradnl" sz="2200" i="1" dirty="0" smtClean="0"/>
              <a:t> </a:t>
            </a:r>
            <a:r>
              <a:rPr lang="es-ES_tradnl" sz="2200" dirty="0" smtClean="0"/>
              <a:t>(evitar la congestión)</a:t>
            </a:r>
            <a:endParaRPr lang="es-ES" sz="2200" dirty="0" smtClean="0"/>
          </a:p>
        </p:txBody>
      </p:sp>
    </p:spTree>
  </p:cSld>
  <p:clrMapOvr>
    <a:masterClrMapping/>
  </p:clrMapOvr>
  <p:transition>
    <p:cover dir="ld"/>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85800" y="609600"/>
            <a:ext cx="7772400" cy="914400"/>
          </a:xfrm>
        </p:spPr>
        <p:txBody>
          <a:bodyPr/>
          <a:lstStyle/>
          <a:p>
            <a:pPr eaLnBrk="1" hangingPunct="1"/>
            <a:r>
              <a:rPr lang="es-ES_tradnl" sz="3600" dirty="0" err="1" smtClean="0"/>
              <a:t>Slow</a:t>
            </a:r>
            <a:r>
              <a:rPr lang="es-ES_tradnl" sz="3600" dirty="0" smtClean="0"/>
              <a:t> </a:t>
            </a:r>
            <a:r>
              <a:rPr lang="es-ES_tradnl" sz="3600" dirty="0" err="1" smtClean="0"/>
              <a:t>Start</a:t>
            </a:r>
            <a:endParaRPr lang="es-ES" sz="3600" dirty="0" smtClean="0"/>
          </a:p>
        </p:txBody>
      </p:sp>
      <p:sp>
        <p:nvSpPr>
          <p:cNvPr id="95235" name="Rectangle 3"/>
          <p:cNvSpPr>
            <a:spLocks noGrp="1" noChangeArrowheads="1"/>
          </p:cNvSpPr>
          <p:nvPr>
            <p:ph type="body" idx="1"/>
          </p:nvPr>
        </p:nvSpPr>
        <p:spPr>
          <a:xfrm>
            <a:off x="685800" y="1700808"/>
            <a:ext cx="7772400" cy="4114800"/>
          </a:xfrm>
        </p:spPr>
        <p:txBody>
          <a:bodyPr/>
          <a:lstStyle/>
          <a:p>
            <a:pPr eaLnBrk="1" hangingPunct="1">
              <a:lnSpc>
                <a:spcPct val="90000"/>
              </a:lnSpc>
            </a:pPr>
            <a:r>
              <a:rPr lang="es-ES_tradnl" sz="2800" dirty="0" smtClean="0"/>
              <a:t>Inicialmente la ventana de congestión tiene el tamaño de uno o dos MSS (</a:t>
            </a:r>
            <a:r>
              <a:rPr lang="es-ES_tradnl" sz="2800" dirty="0" err="1" smtClean="0"/>
              <a:t>Maximum</a:t>
            </a:r>
            <a:r>
              <a:rPr lang="es-ES_tradnl" sz="2800" dirty="0" smtClean="0"/>
              <a:t> </a:t>
            </a:r>
            <a:r>
              <a:rPr lang="es-ES_tradnl" sz="2800" dirty="0" err="1" smtClean="0"/>
              <a:t>Segment</a:t>
            </a:r>
            <a:r>
              <a:rPr lang="es-ES_tradnl" sz="2800" dirty="0" smtClean="0"/>
              <a:t> </a:t>
            </a:r>
            <a:r>
              <a:rPr lang="es-ES_tradnl" sz="2800" dirty="0" err="1" smtClean="0"/>
              <a:t>Size</a:t>
            </a:r>
            <a:r>
              <a:rPr lang="es-ES_tradnl" sz="2800" dirty="0" smtClean="0"/>
              <a:t>)</a:t>
            </a:r>
          </a:p>
          <a:p>
            <a:pPr eaLnBrk="1" hangingPunct="1">
              <a:lnSpc>
                <a:spcPct val="90000"/>
              </a:lnSpc>
            </a:pPr>
            <a:r>
              <a:rPr lang="es-ES_tradnl" sz="2800" dirty="0" smtClean="0"/>
              <a:t>Por cada segmento enviado con éxito la ventana se amplía en un MSS</a:t>
            </a:r>
          </a:p>
          <a:p>
            <a:pPr eaLnBrk="1" hangingPunct="1">
              <a:lnSpc>
                <a:spcPct val="90000"/>
              </a:lnSpc>
            </a:pPr>
            <a:r>
              <a:rPr lang="es-ES_tradnl" sz="2800" dirty="0" smtClean="0"/>
              <a:t>En la práctica esto supone un crecimiento exponencial (en potencias de dos)</a:t>
            </a:r>
          </a:p>
          <a:p>
            <a:pPr eaLnBrk="1" hangingPunct="1">
              <a:lnSpc>
                <a:spcPct val="90000"/>
              </a:lnSpc>
            </a:pPr>
            <a:r>
              <a:rPr lang="es-ES_tradnl" sz="2800" dirty="0" smtClean="0"/>
              <a:t>La ventana de congestión se aplica a la vez que la de control de flujo. La de congestión deja de crecer cuando supera a la de control de flujo.</a:t>
            </a:r>
            <a:endParaRPr lang="es-ES" sz="2800" dirty="0" smtClean="0"/>
          </a:p>
        </p:txBody>
      </p:sp>
    </p:spTree>
  </p:cSld>
  <p:clrMapOvr>
    <a:masterClrMapping/>
  </p:clrMapOvr>
  <p:transition>
    <p:cover dir="ld"/>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5087938" y="2397125"/>
            <a:ext cx="1260475" cy="314325"/>
            <a:chOff x="2736" y="1423"/>
            <a:chExt cx="794" cy="198"/>
          </a:xfrm>
        </p:grpSpPr>
        <p:sp>
          <p:nvSpPr>
            <p:cNvPr id="96356" name="Text Box 12"/>
            <p:cNvSpPr txBox="1">
              <a:spLocks noChangeArrowheads="1"/>
            </p:cNvSpPr>
            <p:nvPr/>
          </p:nvSpPr>
          <p:spPr bwMode="auto">
            <a:xfrm>
              <a:off x="3072" y="1423"/>
              <a:ext cx="458" cy="198"/>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ACK 2</a:t>
              </a:r>
              <a:endParaRPr lang="es-ES" sz="1400" b="1">
                <a:latin typeface="Arial" charset="0"/>
              </a:endParaRPr>
            </a:p>
          </p:txBody>
        </p:sp>
        <p:sp>
          <p:nvSpPr>
            <p:cNvPr id="96357" name="Line 13"/>
            <p:cNvSpPr>
              <a:spLocks noChangeShapeType="1"/>
            </p:cNvSpPr>
            <p:nvPr/>
          </p:nvSpPr>
          <p:spPr bwMode="auto">
            <a:xfrm flipH="1">
              <a:off x="2736" y="1488"/>
              <a:ext cx="336" cy="0"/>
            </a:xfrm>
            <a:prstGeom prst="line">
              <a:avLst/>
            </a:prstGeom>
            <a:noFill/>
            <a:ln w="9525">
              <a:solidFill>
                <a:schemeClr val="tx1"/>
              </a:solidFill>
              <a:round/>
              <a:headEnd/>
              <a:tailEnd type="triangle" w="med" len="med"/>
            </a:ln>
          </p:spPr>
          <p:txBody>
            <a:bodyPr/>
            <a:lstStyle/>
            <a:p>
              <a:endParaRPr lang="es-ES"/>
            </a:p>
          </p:txBody>
        </p:sp>
      </p:grpSp>
      <p:sp>
        <p:nvSpPr>
          <p:cNvPr id="96259" name="Text Box 2"/>
          <p:cNvSpPr txBox="1">
            <a:spLocks noChangeArrowheads="1"/>
          </p:cNvSpPr>
          <p:nvPr/>
        </p:nvSpPr>
        <p:spPr bwMode="auto">
          <a:xfrm>
            <a:off x="1979613" y="722313"/>
            <a:ext cx="958850" cy="366712"/>
          </a:xfrm>
          <a:prstGeom prst="rect">
            <a:avLst/>
          </a:prstGeom>
          <a:noFill/>
          <a:ln w="9525">
            <a:noFill/>
            <a:miter lim="800000"/>
            <a:headEnd/>
            <a:tailEnd/>
          </a:ln>
        </p:spPr>
        <p:txBody>
          <a:bodyPr wrap="none">
            <a:spAutoFit/>
          </a:bodyPr>
          <a:lstStyle/>
          <a:p>
            <a:r>
              <a:rPr lang="es-ES_tradnl" sz="1800" b="1">
                <a:latin typeface="Arial" charset="0"/>
              </a:rPr>
              <a:t>Emisor</a:t>
            </a:r>
            <a:endParaRPr lang="es-ES" sz="1800" b="1">
              <a:latin typeface="Arial" charset="0"/>
            </a:endParaRPr>
          </a:p>
        </p:txBody>
      </p:sp>
      <p:sp>
        <p:nvSpPr>
          <p:cNvPr id="96260" name="Text Box 3"/>
          <p:cNvSpPr txBox="1">
            <a:spLocks noChangeArrowheads="1"/>
          </p:cNvSpPr>
          <p:nvPr/>
        </p:nvSpPr>
        <p:spPr bwMode="auto">
          <a:xfrm>
            <a:off x="5102225" y="722313"/>
            <a:ext cx="1174750" cy="366712"/>
          </a:xfrm>
          <a:prstGeom prst="rect">
            <a:avLst/>
          </a:prstGeom>
          <a:noFill/>
          <a:ln w="9525">
            <a:noFill/>
            <a:miter lim="800000"/>
            <a:headEnd/>
            <a:tailEnd/>
          </a:ln>
        </p:spPr>
        <p:txBody>
          <a:bodyPr wrap="none">
            <a:spAutoFit/>
          </a:bodyPr>
          <a:lstStyle/>
          <a:p>
            <a:r>
              <a:rPr lang="es-ES_tradnl" sz="1800" b="1">
                <a:latin typeface="Arial" charset="0"/>
              </a:rPr>
              <a:t>Receptor</a:t>
            </a:r>
            <a:endParaRPr lang="es-ES" sz="1800" b="1">
              <a:latin typeface="Arial" charset="0"/>
            </a:endParaRPr>
          </a:p>
        </p:txBody>
      </p:sp>
      <p:grpSp>
        <p:nvGrpSpPr>
          <p:cNvPr id="3" name="Group 112"/>
          <p:cNvGrpSpPr>
            <a:grpSpLocks/>
          </p:cNvGrpSpPr>
          <p:nvPr/>
        </p:nvGrpSpPr>
        <p:grpSpPr bwMode="auto">
          <a:xfrm>
            <a:off x="2070100" y="1177925"/>
            <a:ext cx="1243013" cy="314325"/>
            <a:chOff x="1344" y="655"/>
            <a:chExt cx="783" cy="198"/>
          </a:xfrm>
        </p:grpSpPr>
        <p:sp>
          <p:nvSpPr>
            <p:cNvPr id="96354" name="Text Box 4"/>
            <p:cNvSpPr txBox="1">
              <a:spLocks noChangeArrowheads="1"/>
            </p:cNvSpPr>
            <p:nvPr/>
          </p:nvSpPr>
          <p:spPr bwMode="auto">
            <a:xfrm>
              <a:off x="1344" y="655"/>
              <a:ext cx="452" cy="198"/>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SEG 1</a:t>
              </a:r>
              <a:endParaRPr lang="es-ES" sz="1400" b="1">
                <a:latin typeface="Arial" charset="0"/>
              </a:endParaRPr>
            </a:p>
          </p:txBody>
        </p:sp>
        <p:sp>
          <p:nvSpPr>
            <p:cNvPr id="96355" name="Line 6"/>
            <p:cNvSpPr>
              <a:spLocks noChangeShapeType="1"/>
            </p:cNvSpPr>
            <p:nvPr/>
          </p:nvSpPr>
          <p:spPr bwMode="auto">
            <a:xfrm>
              <a:off x="1791" y="720"/>
              <a:ext cx="336" cy="0"/>
            </a:xfrm>
            <a:prstGeom prst="line">
              <a:avLst/>
            </a:prstGeom>
            <a:noFill/>
            <a:ln w="9525">
              <a:solidFill>
                <a:schemeClr val="tx1"/>
              </a:solidFill>
              <a:round/>
              <a:headEnd/>
              <a:tailEnd type="triangle" w="med" len="med"/>
            </a:ln>
          </p:spPr>
          <p:txBody>
            <a:bodyPr/>
            <a:lstStyle/>
            <a:p>
              <a:endParaRPr lang="es-ES"/>
            </a:p>
          </p:txBody>
        </p:sp>
      </p:grpSp>
      <p:grpSp>
        <p:nvGrpSpPr>
          <p:cNvPr id="4" name="Group 113"/>
          <p:cNvGrpSpPr>
            <a:grpSpLocks/>
          </p:cNvGrpSpPr>
          <p:nvPr/>
        </p:nvGrpSpPr>
        <p:grpSpPr bwMode="auto">
          <a:xfrm>
            <a:off x="5094288" y="1558925"/>
            <a:ext cx="1260475" cy="314325"/>
            <a:chOff x="2736" y="895"/>
            <a:chExt cx="794" cy="198"/>
          </a:xfrm>
        </p:grpSpPr>
        <p:sp>
          <p:nvSpPr>
            <p:cNvPr id="96352" name="Text Box 5"/>
            <p:cNvSpPr txBox="1">
              <a:spLocks noChangeArrowheads="1"/>
            </p:cNvSpPr>
            <p:nvPr/>
          </p:nvSpPr>
          <p:spPr bwMode="auto">
            <a:xfrm>
              <a:off x="3072" y="895"/>
              <a:ext cx="458" cy="198"/>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ACK 1</a:t>
              </a:r>
              <a:endParaRPr lang="es-ES" sz="1400" b="1">
                <a:latin typeface="Arial" charset="0"/>
              </a:endParaRPr>
            </a:p>
          </p:txBody>
        </p:sp>
        <p:sp>
          <p:nvSpPr>
            <p:cNvPr id="96353" name="Line 7"/>
            <p:cNvSpPr>
              <a:spLocks noChangeShapeType="1"/>
            </p:cNvSpPr>
            <p:nvPr/>
          </p:nvSpPr>
          <p:spPr bwMode="auto">
            <a:xfrm flipH="1">
              <a:off x="2736" y="960"/>
              <a:ext cx="336" cy="0"/>
            </a:xfrm>
            <a:prstGeom prst="line">
              <a:avLst/>
            </a:prstGeom>
            <a:noFill/>
            <a:ln w="9525">
              <a:solidFill>
                <a:schemeClr val="tx1"/>
              </a:solidFill>
              <a:round/>
              <a:headEnd/>
              <a:tailEnd type="triangle" w="med" len="med"/>
            </a:ln>
          </p:spPr>
          <p:txBody>
            <a:bodyPr/>
            <a:lstStyle/>
            <a:p>
              <a:endParaRPr lang="es-ES"/>
            </a:p>
          </p:txBody>
        </p:sp>
      </p:grpSp>
      <p:grpSp>
        <p:nvGrpSpPr>
          <p:cNvPr id="5" name="Group 111"/>
          <p:cNvGrpSpPr>
            <a:grpSpLocks/>
          </p:cNvGrpSpPr>
          <p:nvPr/>
        </p:nvGrpSpPr>
        <p:grpSpPr bwMode="auto">
          <a:xfrm>
            <a:off x="2070100" y="2020888"/>
            <a:ext cx="1243013" cy="314325"/>
            <a:chOff x="1344" y="1186"/>
            <a:chExt cx="783" cy="198"/>
          </a:xfrm>
        </p:grpSpPr>
        <p:sp>
          <p:nvSpPr>
            <p:cNvPr id="96350" name="Text Box 10"/>
            <p:cNvSpPr txBox="1">
              <a:spLocks noChangeArrowheads="1"/>
            </p:cNvSpPr>
            <p:nvPr/>
          </p:nvSpPr>
          <p:spPr bwMode="auto">
            <a:xfrm>
              <a:off x="1344" y="1186"/>
              <a:ext cx="452" cy="198"/>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SEG 2</a:t>
              </a:r>
              <a:endParaRPr lang="es-ES" sz="1400" b="1">
                <a:latin typeface="Arial" charset="0"/>
              </a:endParaRPr>
            </a:p>
          </p:txBody>
        </p:sp>
        <p:sp>
          <p:nvSpPr>
            <p:cNvPr id="96351" name="Line 11"/>
            <p:cNvSpPr>
              <a:spLocks noChangeShapeType="1"/>
            </p:cNvSpPr>
            <p:nvPr/>
          </p:nvSpPr>
          <p:spPr bwMode="auto">
            <a:xfrm>
              <a:off x="1791" y="1251"/>
              <a:ext cx="336" cy="0"/>
            </a:xfrm>
            <a:prstGeom prst="line">
              <a:avLst/>
            </a:prstGeom>
            <a:noFill/>
            <a:ln w="9525">
              <a:solidFill>
                <a:schemeClr val="tx1"/>
              </a:solidFill>
              <a:round/>
              <a:headEnd/>
              <a:tailEnd type="triangle" w="med" len="med"/>
            </a:ln>
          </p:spPr>
          <p:txBody>
            <a:bodyPr/>
            <a:lstStyle/>
            <a:p>
              <a:endParaRPr lang="es-ES"/>
            </a:p>
          </p:txBody>
        </p:sp>
      </p:grpSp>
      <p:grpSp>
        <p:nvGrpSpPr>
          <p:cNvPr id="6" name="Group 86"/>
          <p:cNvGrpSpPr>
            <a:grpSpLocks/>
          </p:cNvGrpSpPr>
          <p:nvPr/>
        </p:nvGrpSpPr>
        <p:grpSpPr bwMode="auto">
          <a:xfrm>
            <a:off x="5273675" y="2625725"/>
            <a:ext cx="1260475" cy="314325"/>
            <a:chOff x="2906" y="1567"/>
            <a:chExt cx="794" cy="198"/>
          </a:xfrm>
        </p:grpSpPr>
        <p:sp>
          <p:nvSpPr>
            <p:cNvPr id="96348" name="Text Box 14"/>
            <p:cNvSpPr txBox="1">
              <a:spLocks noChangeArrowheads="1"/>
            </p:cNvSpPr>
            <p:nvPr/>
          </p:nvSpPr>
          <p:spPr bwMode="auto">
            <a:xfrm>
              <a:off x="3242" y="1567"/>
              <a:ext cx="458" cy="198"/>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ACK 3</a:t>
              </a:r>
              <a:endParaRPr lang="es-ES" sz="1400" b="1">
                <a:latin typeface="Arial" charset="0"/>
              </a:endParaRPr>
            </a:p>
          </p:txBody>
        </p:sp>
        <p:sp>
          <p:nvSpPr>
            <p:cNvPr id="96349" name="Line 15"/>
            <p:cNvSpPr>
              <a:spLocks noChangeShapeType="1"/>
            </p:cNvSpPr>
            <p:nvPr/>
          </p:nvSpPr>
          <p:spPr bwMode="auto">
            <a:xfrm flipH="1">
              <a:off x="2906" y="1680"/>
              <a:ext cx="336" cy="0"/>
            </a:xfrm>
            <a:prstGeom prst="line">
              <a:avLst/>
            </a:prstGeom>
            <a:noFill/>
            <a:ln w="9525">
              <a:solidFill>
                <a:schemeClr val="tx1"/>
              </a:solidFill>
              <a:round/>
              <a:headEnd/>
              <a:tailEnd type="triangle" w="med" len="med"/>
            </a:ln>
          </p:spPr>
          <p:txBody>
            <a:bodyPr/>
            <a:lstStyle/>
            <a:p>
              <a:endParaRPr lang="es-ES"/>
            </a:p>
          </p:txBody>
        </p:sp>
      </p:grpSp>
      <p:grpSp>
        <p:nvGrpSpPr>
          <p:cNvPr id="7" name="Group 87"/>
          <p:cNvGrpSpPr>
            <a:grpSpLocks/>
          </p:cNvGrpSpPr>
          <p:nvPr/>
        </p:nvGrpSpPr>
        <p:grpSpPr bwMode="auto">
          <a:xfrm>
            <a:off x="2070100" y="3011488"/>
            <a:ext cx="1239838" cy="314325"/>
            <a:chOff x="1056" y="1810"/>
            <a:chExt cx="781" cy="198"/>
          </a:xfrm>
        </p:grpSpPr>
        <p:sp>
          <p:nvSpPr>
            <p:cNvPr id="96346" name="Text Box 18"/>
            <p:cNvSpPr txBox="1">
              <a:spLocks noChangeArrowheads="1"/>
            </p:cNvSpPr>
            <p:nvPr/>
          </p:nvSpPr>
          <p:spPr bwMode="auto">
            <a:xfrm>
              <a:off x="1056" y="1810"/>
              <a:ext cx="452" cy="198"/>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SEG 4</a:t>
              </a:r>
              <a:endParaRPr lang="es-ES" sz="1400" b="1">
                <a:latin typeface="Arial" charset="0"/>
              </a:endParaRPr>
            </a:p>
          </p:txBody>
        </p:sp>
        <p:sp>
          <p:nvSpPr>
            <p:cNvPr id="96347" name="Line 19"/>
            <p:cNvSpPr>
              <a:spLocks noChangeShapeType="1"/>
            </p:cNvSpPr>
            <p:nvPr/>
          </p:nvSpPr>
          <p:spPr bwMode="auto">
            <a:xfrm>
              <a:off x="1501" y="1875"/>
              <a:ext cx="336" cy="0"/>
            </a:xfrm>
            <a:prstGeom prst="line">
              <a:avLst/>
            </a:prstGeom>
            <a:noFill/>
            <a:ln w="9525">
              <a:solidFill>
                <a:schemeClr val="tx1"/>
              </a:solidFill>
              <a:round/>
              <a:headEnd/>
              <a:tailEnd type="triangle" w="med" len="med"/>
            </a:ln>
          </p:spPr>
          <p:txBody>
            <a:bodyPr/>
            <a:lstStyle/>
            <a:p>
              <a:endParaRPr lang="es-ES"/>
            </a:p>
          </p:txBody>
        </p:sp>
      </p:grpSp>
      <p:grpSp>
        <p:nvGrpSpPr>
          <p:cNvPr id="8" name="Group 91"/>
          <p:cNvGrpSpPr>
            <a:grpSpLocks/>
          </p:cNvGrpSpPr>
          <p:nvPr/>
        </p:nvGrpSpPr>
        <p:grpSpPr bwMode="auto">
          <a:xfrm>
            <a:off x="5094288" y="3311525"/>
            <a:ext cx="1260475" cy="314325"/>
            <a:chOff x="2736" y="1999"/>
            <a:chExt cx="794" cy="198"/>
          </a:xfrm>
        </p:grpSpPr>
        <p:sp>
          <p:nvSpPr>
            <p:cNvPr id="96344" name="Text Box 24"/>
            <p:cNvSpPr txBox="1">
              <a:spLocks noChangeArrowheads="1"/>
            </p:cNvSpPr>
            <p:nvPr/>
          </p:nvSpPr>
          <p:spPr bwMode="auto">
            <a:xfrm>
              <a:off x="3072" y="1999"/>
              <a:ext cx="458" cy="198"/>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ACK 4</a:t>
              </a:r>
              <a:endParaRPr lang="es-ES" sz="1400" b="1">
                <a:latin typeface="Arial" charset="0"/>
              </a:endParaRPr>
            </a:p>
          </p:txBody>
        </p:sp>
        <p:sp>
          <p:nvSpPr>
            <p:cNvPr id="96345" name="Line 25"/>
            <p:cNvSpPr>
              <a:spLocks noChangeShapeType="1"/>
            </p:cNvSpPr>
            <p:nvPr/>
          </p:nvSpPr>
          <p:spPr bwMode="auto">
            <a:xfrm flipH="1">
              <a:off x="2736" y="2109"/>
              <a:ext cx="336" cy="0"/>
            </a:xfrm>
            <a:prstGeom prst="line">
              <a:avLst/>
            </a:prstGeom>
            <a:noFill/>
            <a:ln w="9525">
              <a:solidFill>
                <a:schemeClr val="tx1"/>
              </a:solidFill>
              <a:round/>
              <a:headEnd/>
              <a:tailEnd type="triangle" w="med" len="med"/>
            </a:ln>
          </p:spPr>
          <p:txBody>
            <a:bodyPr/>
            <a:lstStyle/>
            <a:p>
              <a:endParaRPr lang="es-ES"/>
            </a:p>
          </p:txBody>
        </p:sp>
      </p:grpSp>
      <p:sp>
        <p:nvSpPr>
          <p:cNvPr id="256037" name="Text Box 37"/>
          <p:cNvSpPr txBox="1">
            <a:spLocks noChangeArrowheads="1"/>
          </p:cNvSpPr>
          <p:nvPr/>
        </p:nvSpPr>
        <p:spPr bwMode="auto">
          <a:xfrm>
            <a:off x="6948488" y="1898650"/>
            <a:ext cx="2016125" cy="1314450"/>
          </a:xfrm>
          <a:prstGeom prst="rect">
            <a:avLst/>
          </a:prstGeom>
          <a:noFill/>
          <a:ln w="9525">
            <a:noFill/>
            <a:miter lim="800000"/>
            <a:headEnd/>
            <a:tailEnd/>
          </a:ln>
        </p:spPr>
        <p:txBody>
          <a:bodyPr>
            <a:spAutoFit/>
          </a:bodyPr>
          <a:lstStyle/>
          <a:p>
            <a:pPr algn="ctr">
              <a:spcBef>
                <a:spcPct val="50000"/>
              </a:spcBef>
            </a:pPr>
            <a:r>
              <a:rPr lang="es-ES_tradnl" sz="1600">
                <a:latin typeface="Arial" charset="0"/>
              </a:rPr>
              <a:t>Con MSS = 1KB en 7 iteraciones se llega a 64 KB, tamaño máximo de la ventana</a:t>
            </a:r>
            <a:endParaRPr lang="es-ES" sz="1600">
              <a:latin typeface="Arial" charset="0"/>
            </a:endParaRPr>
          </a:p>
        </p:txBody>
      </p:sp>
      <p:sp>
        <p:nvSpPr>
          <p:cNvPr id="96268" name="Text Box 42"/>
          <p:cNvSpPr txBox="1">
            <a:spLocks noChangeArrowheads="1"/>
          </p:cNvSpPr>
          <p:nvPr/>
        </p:nvSpPr>
        <p:spPr bwMode="auto">
          <a:xfrm>
            <a:off x="395288" y="752475"/>
            <a:ext cx="1073150" cy="366713"/>
          </a:xfrm>
          <a:prstGeom prst="rect">
            <a:avLst/>
          </a:prstGeom>
          <a:noFill/>
          <a:ln w="9525">
            <a:noFill/>
            <a:miter lim="800000"/>
            <a:headEnd/>
            <a:tailEnd/>
          </a:ln>
        </p:spPr>
        <p:txBody>
          <a:bodyPr wrap="none">
            <a:spAutoFit/>
          </a:bodyPr>
          <a:lstStyle/>
          <a:p>
            <a:r>
              <a:rPr lang="es-ES_tradnl" sz="1800" b="1">
                <a:latin typeface="Arial" charset="0"/>
              </a:rPr>
              <a:t>Ventana</a:t>
            </a:r>
            <a:endParaRPr lang="es-ES" sz="1800" b="1">
              <a:latin typeface="Arial" charset="0"/>
            </a:endParaRPr>
          </a:p>
        </p:txBody>
      </p:sp>
      <p:sp>
        <p:nvSpPr>
          <p:cNvPr id="256043" name="Text Box 43"/>
          <p:cNvSpPr txBox="1">
            <a:spLocks noChangeArrowheads="1"/>
          </p:cNvSpPr>
          <p:nvPr/>
        </p:nvSpPr>
        <p:spPr bwMode="auto">
          <a:xfrm>
            <a:off x="531813" y="1165225"/>
            <a:ext cx="869950" cy="366713"/>
          </a:xfrm>
          <a:prstGeom prst="rect">
            <a:avLst/>
          </a:prstGeom>
          <a:noFill/>
          <a:ln w="9525">
            <a:noFill/>
            <a:miter lim="800000"/>
            <a:headEnd/>
            <a:tailEnd/>
          </a:ln>
        </p:spPr>
        <p:txBody>
          <a:bodyPr wrap="none">
            <a:spAutoFit/>
          </a:bodyPr>
          <a:lstStyle/>
          <a:p>
            <a:r>
              <a:rPr lang="es-ES_tradnl" sz="1800">
                <a:latin typeface="Arial" charset="0"/>
              </a:rPr>
              <a:t>1 MSS</a:t>
            </a:r>
            <a:endParaRPr lang="es-ES" sz="1800">
              <a:latin typeface="Arial" charset="0"/>
            </a:endParaRPr>
          </a:p>
        </p:txBody>
      </p:sp>
      <p:sp>
        <p:nvSpPr>
          <p:cNvPr id="256044" name="Text Box 44"/>
          <p:cNvSpPr txBox="1">
            <a:spLocks noChangeArrowheads="1"/>
          </p:cNvSpPr>
          <p:nvPr/>
        </p:nvSpPr>
        <p:spPr bwMode="auto">
          <a:xfrm>
            <a:off x="515938" y="3505200"/>
            <a:ext cx="869950" cy="366713"/>
          </a:xfrm>
          <a:prstGeom prst="rect">
            <a:avLst/>
          </a:prstGeom>
          <a:noFill/>
          <a:ln w="9525">
            <a:noFill/>
            <a:miter lim="800000"/>
            <a:headEnd/>
            <a:tailEnd/>
          </a:ln>
        </p:spPr>
        <p:txBody>
          <a:bodyPr wrap="none">
            <a:spAutoFit/>
          </a:bodyPr>
          <a:lstStyle/>
          <a:p>
            <a:r>
              <a:rPr lang="es-ES_tradnl" sz="1800">
                <a:latin typeface="Arial" charset="0"/>
              </a:rPr>
              <a:t>4 MSS</a:t>
            </a:r>
            <a:endParaRPr lang="es-ES" sz="1800">
              <a:latin typeface="Arial" charset="0"/>
            </a:endParaRPr>
          </a:p>
        </p:txBody>
      </p:sp>
      <p:sp>
        <p:nvSpPr>
          <p:cNvPr id="256045" name="Text Box 45"/>
          <p:cNvSpPr txBox="1">
            <a:spLocks noChangeArrowheads="1"/>
          </p:cNvSpPr>
          <p:nvPr/>
        </p:nvSpPr>
        <p:spPr bwMode="auto">
          <a:xfrm>
            <a:off x="515938" y="1966913"/>
            <a:ext cx="869950" cy="366712"/>
          </a:xfrm>
          <a:prstGeom prst="rect">
            <a:avLst/>
          </a:prstGeom>
          <a:noFill/>
          <a:ln w="9525">
            <a:noFill/>
            <a:miter lim="800000"/>
            <a:headEnd/>
            <a:tailEnd/>
          </a:ln>
        </p:spPr>
        <p:txBody>
          <a:bodyPr wrap="none">
            <a:spAutoFit/>
          </a:bodyPr>
          <a:lstStyle/>
          <a:p>
            <a:r>
              <a:rPr lang="es-ES_tradnl" sz="1800">
                <a:latin typeface="Arial" charset="0"/>
              </a:rPr>
              <a:t>2 MSS</a:t>
            </a:r>
            <a:endParaRPr lang="es-ES" sz="1800">
              <a:latin typeface="Arial" charset="0"/>
            </a:endParaRPr>
          </a:p>
        </p:txBody>
      </p:sp>
      <p:grpSp>
        <p:nvGrpSpPr>
          <p:cNvPr id="9" name="Group 95"/>
          <p:cNvGrpSpPr>
            <a:grpSpLocks/>
          </p:cNvGrpSpPr>
          <p:nvPr/>
        </p:nvGrpSpPr>
        <p:grpSpPr bwMode="auto">
          <a:xfrm>
            <a:off x="2070100" y="4454525"/>
            <a:ext cx="1247775" cy="314325"/>
            <a:chOff x="960" y="2719"/>
            <a:chExt cx="786" cy="198"/>
          </a:xfrm>
        </p:grpSpPr>
        <p:sp>
          <p:nvSpPr>
            <p:cNvPr id="96342" name="Text Box 52"/>
            <p:cNvSpPr txBox="1">
              <a:spLocks noChangeArrowheads="1"/>
            </p:cNvSpPr>
            <p:nvPr/>
          </p:nvSpPr>
          <p:spPr bwMode="auto">
            <a:xfrm>
              <a:off x="960" y="2719"/>
              <a:ext cx="452" cy="198"/>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SEG 8</a:t>
              </a:r>
              <a:endParaRPr lang="es-ES" sz="1400" b="1">
                <a:latin typeface="Arial" charset="0"/>
              </a:endParaRPr>
            </a:p>
          </p:txBody>
        </p:sp>
        <p:sp>
          <p:nvSpPr>
            <p:cNvPr id="96343" name="Line 53"/>
            <p:cNvSpPr>
              <a:spLocks noChangeShapeType="1"/>
            </p:cNvSpPr>
            <p:nvPr/>
          </p:nvSpPr>
          <p:spPr bwMode="auto">
            <a:xfrm>
              <a:off x="1410" y="2784"/>
              <a:ext cx="336" cy="0"/>
            </a:xfrm>
            <a:prstGeom prst="line">
              <a:avLst/>
            </a:prstGeom>
            <a:noFill/>
            <a:ln w="9525">
              <a:solidFill>
                <a:schemeClr val="tx1"/>
              </a:solidFill>
              <a:round/>
              <a:headEnd/>
              <a:tailEnd type="triangle" w="med" len="med"/>
            </a:ln>
          </p:spPr>
          <p:txBody>
            <a:bodyPr/>
            <a:lstStyle/>
            <a:p>
              <a:endParaRPr lang="es-ES"/>
            </a:p>
          </p:txBody>
        </p:sp>
      </p:grpSp>
      <p:grpSp>
        <p:nvGrpSpPr>
          <p:cNvPr id="10" name="Group 103"/>
          <p:cNvGrpSpPr>
            <a:grpSpLocks/>
          </p:cNvGrpSpPr>
          <p:nvPr/>
        </p:nvGrpSpPr>
        <p:grpSpPr bwMode="auto">
          <a:xfrm>
            <a:off x="5094288" y="4759325"/>
            <a:ext cx="1260475" cy="314325"/>
            <a:chOff x="2784" y="2911"/>
            <a:chExt cx="794" cy="198"/>
          </a:xfrm>
        </p:grpSpPr>
        <p:sp>
          <p:nvSpPr>
            <p:cNvPr id="96340" name="Text Box 68"/>
            <p:cNvSpPr txBox="1">
              <a:spLocks noChangeArrowheads="1"/>
            </p:cNvSpPr>
            <p:nvPr/>
          </p:nvSpPr>
          <p:spPr bwMode="auto">
            <a:xfrm>
              <a:off x="3120" y="2911"/>
              <a:ext cx="458" cy="198"/>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ACK 8</a:t>
              </a:r>
              <a:endParaRPr lang="es-ES" sz="1400" b="1">
                <a:latin typeface="Arial" charset="0"/>
              </a:endParaRPr>
            </a:p>
          </p:txBody>
        </p:sp>
        <p:sp>
          <p:nvSpPr>
            <p:cNvPr id="96341" name="Line 69"/>
            <p:cNvSpPr>
              <a:spLocks noChangeShapeType="1"/>
            </p:cNvSpPr>
            <p:nvPr/>
          </p:nvSpPr>
          <p:spPr bwMode="auto">
            <a:xfrm flipH="1">
              <a:off x="2784" y="3021"/>
              <a:ext cx="336" cy="0"/>
            </a:xfrm>
            <a:prstGeom prst="line">
              <a:avLst/>
            </a:prstGeom>
            <a:noFill/>
            <a:ln w="9525">
              <a:solidFill>
                <a:schemeClr val="tx1"/>
              </a:solidFill>
              <a:round/>
              <a:headEnd/>
              <a:tailEnd type="triangle" w="med" len="med"/>
            </a:ln>
          </p:spPr>
          <p:txBody>
            <a:bodyPr/>
            <a:lstStyle/>
            <a:p>
              <a:endParaRPr lang="es-ES"/>
            </a:p>
          </p:txBody>
        </p:sp>
      </p:grpSp>
      <p:sp>
        <p:nvSpPr>
          <p:cNvPr id="256083" name="Text Box 83"/>
          <p:cNvSpPr txBox="1">
            <a:spLocks noChangeArrowheads="1"/>
          </p:cNvSpPr>
          <p:nvPr/>
        </p:nvSpPr>
        <p:spPr bwMode="auto">
          <a:xfrm>
            <a:off x="515938" y="4953000"/>
            <a:ext cx="869950" cy="366713"/>
          </a:xfrm>
          <a:prstGeom prst="rect">
            <a:avLst/>
          </a:prstGeom>
          <a:noFill/>
          <a:ln w="9525">
            <a:noFill/>
            <a:miter lim="800000"/>
            <a:headEnd/>
            <a:tailEnd/>
          </a:ln>
        </p:spPr>
        <p:txBody>
          <a:bodyPr wrap="none">
            <a:spAutoFit/>
          </a:bodyPr>
          <a:lstStyle/>
          <a:p>
            <a:r>
              <a:rPr lang="es-ES_tradnl" sz="1800">
                <a:latin typeface="Arial" charset="0"/>
              </a:rPr>
              <a:t>8 MSS</a:t>
            </a:r>
            <a:endParaRPr lang="es-ES" sz="1800">
              <a:latin typeface="Arial" charset="0"/>
            </a:endParaRPr>
          </a:p>
        </p:txBody>
      </p:sp>
      <p:grpSp>
        <p:nvGrpSpPr>
          <p:cNvPr id="11" name="Group 84"/>
          <p:cNvGrpSpPr>
            <a:grpSpLocks/>
          </p:cNvGrpSpPr>
          <p:nvPr/>
        </p:nvGrpSpPr>
        <p:grpSpPr bwMode="auto">
          <a:xfrm>
            <a:off x="2276475" y="2244725"/>
            <a:ext cx="1227138" cy="314325"/>
            <a:chOff x="1536" y="1327"/>
            <a:chExt cx="773" cy="198"/>
          </a:xfrm>
        </p:grpSpPr>
        <p:sp>
          <p:nvSpPr>
            <p:cNvPr id="96338" name="Line 9"/>
            <p:cNvSpPr>
              <a:spLocks noChangeShapeType="1"/>
            </p:cNvSpPr>
            <p:nvPr/>
          </p:nvSpPr>
          <p:spPr bwMode="auto">
            <a:xfrm>
              <a:off x="1973" y="1392"/>
              <a:ext cx="336" cy="0"/>
            </a:xfrm>
            <a:prstGeom prst="line">
              <a:avLst/>
            </a:prstGeom>
            <a:noFill/>
            <a:ln w="9525">
              <a:solidFill>
                <a:schemeClr val="tx1"/>
              </a:solidFill>
              <a:round/>
              <a:headEnd/>
              <a:tailEnd type="triangle" w="med" len="med"/>
            </a:ln>
          </p:spPr>
          <p:txBody>
            <a:bodyPr/>
            <a:lstStyle/>
            <a:p>
              <a:endParaRPr lang="es-ES"/>
            </a:p>
          </p:txBody>
        </p:sp>
        <p:sp>
          <p:nvSpPr>
            <p:cNvPr id="96339" name="Text Box 8"/>
            <p:cNvSpPr txBox="1">
              <a:spLocks noChangeArrowheads="1"/>
            </p:cNvSpPr>
            <p:nvPr/>
          </p:nvSpPr>
          <p:spPr bwMode="auto">
            <a:xfrm>
              <a:off x="1536" y="1327"/>
              <a:ext cx="452" cy="198"/>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SEG 3</a:t>
              </a:r>
              <a:endParaRPr lang="es-ES" sz="1400" b="1">
                <a:latin typeface="Arial" charset="0"/>
              </a:endParaRPr>
            </a:p>
          </p:txBody>
        </p:sp>
      </p:grpSp>
      <p:grpSp>
        <p:nvGrpSpPr>
          <p:cNvPr id="12" name="Group 88"/>
          <p:cNvGrpSpPr>
            <a:grpSpLocks/>
          </p:cNvGrpSpPr>
          <p:nvPr/>
        </p:nvGrpSpPr>
        <p:grpSpPr bwMode="auto">
          <a:xfrm>
            <a:off x="2301875" y="3240088"/>
            <a:ext cx="1268413" cy="314325"/>
            <a:chOff x="1248" y="1954"/>
            <a:chExt cx="799" cy="198"/>
          </a:xfrm>
        </p:grpSpPr>
        <p:sp>
          <p:nvSpPr>
            <p:cNvPr id="96336" name="Text Box 16"/>
            <p:cNvSpPr txBox="1">
              <a:spLocks noChangeArrowheads="1"/>
            </p:cNvSpPr>
            <p:nvPr/>
          </p:nvSpPr>
          <p:spPr bwMode="auto">
            <a:xfrm>
              <a:off x="1248" y="1954"/>
              <a:ext cx="452" cy="198"/>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SEG 5</a:t>
              </a:r>
              <a:endParaRPr lang="es-ES" sz="1400" b="1">
                <a:latin typeface="Arial" charset="0"/>
              </a:endParaRPr>
            </a:p>
          </p:txBody>
        </p:sp>
        <p:sp>
          <p:nvSpPr>
            <p:cNvPr id="96337" name="Line 17"/>
            <p:cNvSpPr>
              <a:spLocks noChangeShapeType="1"/>
            </p:cNvSpPr>
            <p:nvPr/>
          </p:nvSpPr>
          <p:spPr bwMode="auto">
            <a:xfrm>
              <a:off x="1711" y="2019"/>
              <a:ext cx="336" cy="0"/>
            </a:xfrm>
            <a:prstGeom prst="line">
              <a:avLst/>
            </a:prstGeom>
            <a:noFill/>
            <a:ln w="9525">
              <a:solidFill>
                <a:schemeClr val="tx1"/>
              </a:solidFill>
              <a:round/>
              <a:headEnd/>
              <a:tailEnd type="triangle" w="med" len="med"/>
            </a:ln>
          </p:spPr>
          <p:txBody>
            <a:bodyPr/>
            <a:lstStyle/>
            <a:p>
              <a:endParaRPr lang="es-ES"/>
            </a:p>
          </p:txBody>
        </p:sp>
      </p:grpSp>
      <p:grpSp>
        <p:nvGrpSpPr>
          <p:cNvPr id="13" name="Group 89"/>
          <p:cNvGrpSpPr>
            <a:grpSpLocks/>
          </p:cNvGrpSpPr>
          <p:nvPr/>
        </p:nvGrpSpPr>
        <p:grpSpPr bwMode="auto">
          <a:xfrm>
            <a:off x="2517775" y="3468688"/>
            <a:ext cx="1268413" cy="314325"/>
            <a:chOff x="1440" y="2098"/>
            <a:chExt cx="799" cy="198"/>
          </a:xfrm>
        </p:grpSpPr>
        <p:sp>
          <p:nvSpPr>
            <p:cNvPr id="96334" name="Text Box 22"/>
            <p:cNvSpPr txBox="1">
              <a:spLocks noChangeArrowheads="1"/>
            </p:cNvSpPr>
            <p:nvPr/>
          </p:nvSpPr>
          <p:spPr bwMode="auto">
            <a:xfrm>
              <a:off x="1440" y="2098"/>
              <a:ext cx="452" cy="198"/>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SEG 6</a:t>
              </a:r>
              <a:endParaRPr lang="es-ES" sz="1400" b="1">
                <a:latin typeface="Arial" charset="0"/>
              </a:endParaRPr>
            </a:p>
          </p:txBody>
        </p:sp>
        <p:sp>
          <p:nvSpPr>
            <p:cNvPr id="96335" name="Line 23"/>
            <p:cNvSpPr>
              <a:spLocks noChangeShapeType="1"/>
            </p:cNvSpPr>
            <p:nvPr/>
          </p:nvSpPr>
          <p:spPr bwMode="auto">
            <a:xfrm>
              <a:off x="1903" y="2163"/>
              <a:ext cx="336" cy="0"/>
            </a:xfrm>
            <a:prstGeom prst="line">
              <a:avLst/>
            </a:prstGeom>
            <a:noFill/>
            <a:ln w="9525">
              <a:solidFill>
                <a:schemeClr val="tx1"/>
              </a:solidFill>
              <a:round/>
              <a:headEnd/>
              <a:tailEnd type="triangle" w="med" len="med"/>
            </a:ln>
          </p:spPr>
          <p:txBody>
            <a:bodyPr/>
            <a:lstStyle/>
            <a:p>
              <a:endParaRPr lang="es-ES"/>
            </a:p>
          </p:txBody>
        </p:sp>
      </p:grpSp>
      <p:grpSp>
        <p:nvGrpSpPr>
          <p:cNvPr id="14" name="Group 90"/>
          <p:cNvGrpSpPr>
            <a:grpSpLocks/>
          </p:cNvGrpSpPr>
          <p:nvPr/>
        </p:nvGrpSpPr>
        <p:grpSpPr bwMode="auto">
          <a:xfrm>
            <a:off x="2733675" y="3697288"/>
            <a:ext cx="1268413" cy="314325"/>
            <a:chOff x="1632" y="2242"/>
            <a:chExt cx="799" cy="198"/>
          </a:xfrm>
        </p:grpSpPr>
        <p:sp>
          <p:nvSpPr>
            <p:cNvPr id="96332" name="Text Box 20"/>
            <p:cNvSpPr txBox="1">
              <a:spLocks noChangeArrowheads="1"/>
            </p:cNvSpPr>
            <p:nvPr/>
          </p:nvSpPr>
          <p:spPr bwMode="auto">
            <a:xfrm>
              <a:off x="1632" y="2242"/>
              <a:ext cx="452" cy="198"/>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SEG 7</a:t>
              </a:r>
              <a:endParaRPr lang="es-ES" sz="1400" b="1">
                <a:latin typeface="Arial" charset="0"/>
              </a:endParaRPr>
            </a:p>
          </p:txBody>
        </p:sp>
        <p:sp>
          <p:nvSpPr>
            <p:cNvPr id="96333" name="Line 21"/>
            <p:cNvSpPr>
              <a:spLocks noChangeShapeType="1"/>
            </p:cNvSpPr>
            <p:nvPr/>
          </p:nvSpPr>
          <p:spPr bwMode="auto">
            <a:xfrm>
              <a:off x="2095" y="2307"/>
              <a:ext cx="336" cy="0"/>
            </a:xfrm>
            <a:prstGeom prst="line">
              <a:avLst/>
            </a:prstGeom>
            <a:noFill/>
            <a:ln w="9525">
              <a:solidFill>
                <a:schemeClr val="tx1"/>
              </a:solidFill>
              <a:round/>
              <a:headEnd/>
              <a:tailEnd type="triangle" w="med" len="med"/>
            </a:ln>
          </p:spPr>
          <p:txBody>
            <a:bodyPr/>
            <a:lstStyle/>
            <a:p>
              <a:endParaRPr lang="es-ES"/>
            </a:p>
          </p:txBody>
        </p:sp>
      </p:grpSp>
      <p:grpSp>
        <p:nvGrpSpPr>
          <p:cNvPr id="15" name="Group 92"/>
          <p:cNvGrpSpPr>
            <a:grpSpLocks/>
          </p:cNvGrpSpPr>
          <p:nvPr/>
        </p:nvGrpSpPr>
        <p:grpSpPr bwMode="auto">
          <a:xfrm>
            <a:off x="5310188" y="3535363"/>
            <a:ext cx="1260475" cy="314325"/>
            <a:chOff x="2928" y="2140"/>
            <a:chExt cx="794" cy="198"/>
          </a:xfrm>
        </p:grpSpPr>
        <p:sp>
          <p:nvSpPr>
            <p:cNvPr id="96330" name="Text Box 26"/>
            <p:cNvSpPr txBox="1">
              <a:spLocks noChangeArrowheads="1"/>
            </p:cNvSpPr>
            <p:nvPr/>
          </p:nvSpPr>
          <p:spPr bwMode="auto">
            <a:xfrm>
              <a:off x="3264" y="2140"/>
              <a:ext cx="458" cy="198"/>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ACK 5</a:t>
              </a:r>
              <a:endParaRPr lang="es-ES" sz="1400" b="1">
                <a:latin typeface="Arial" charset="0"/>
              </a:endParaRPr>
            </a:p>
          </p:txBody>
        </p:sp>
        <p:sp>
          <p:nvSpPr>
            <p:cNvPr id="96331" name="Line 27"/>
            <p:cNvSpPr>
              <a:spLocks noChangeShapeType="1"/>
            </p:cNvSpPr>
            <p:nvPr/>
          </p:nvSpPr>
          <p:spPr bwMode="auto">
            <a:xfrm flipH="1">
              <a:off x="2928" y="2253"/>
              <a:ext cx="336" cy="0"/>
            </a:xfrm>
            <a:prstGeom prst="line">
              <a:avLst/>
            </a:prstGeom>
            <a:noFill/>
            <a:ln w="9525">
              <a:solidFill>
                <a:schemeClr val="tx1"/>
              </a:solidFill>
              <a:round/>
              <a:headEnd/>
              <a:tailEnd type="triangle" w="med" len="med"/>
            </a:ln>
          </p:spPr>
          <p:txBody>
            <a:bodyPr/>
            <a:lstStyle/>
            <a:p>
              <a:endParaRPr lang="es-ES"/>
            </a:p>
          </p:txBody>
        </p:sp>
      </p:grpSp>
      <p:grpSp>
        <p:nvGrpSpPr>
          <p:cNvPr id="16" name="Group 93"/>
          <p:cNvGrpSpPr>
            <a:grpSpLocks/>
          </p:cNvGrpSpPr>
          <p:nvPr/>
        </p:nvGrpSpPr>
        <p:grpSpPr bwMode="auto">
          <a:xfrm>
            <a:off x="5526088" y="3763963"/>
            <a:ext cx="1260475" cy="314325"/>
            <a:chOff x="3120" y="2284"/>
            <a:chExt cx="794" cy="198"/>
          </a:xfrm>
        </p:grpSpPr>
        <p:sp>
          <p:nvSpPr>
            <p:cNvPr id="96328" name="Text Box 28"/>
            <p:cNvSpPr txBox="1">
              <a:spLocks noChangeArrowheads="1"/>
            </p:cNvSpPr>
            <p:nvPr/>
          </p:nvSpPr>
          <p:spPr bwMode="auto">
            <a:xfrm>
              <a:off x="3456" y="2284"/>
              <a:ext cx="458" cy="198"/>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ACK 6</a:t>
              </a:r>
              <a:endParaRPr lang="es-ES" sz="1400" b="1">
                <a:latin typeface="Arial" charset="0"/>
              </a:endParaRPr>
            </a:p>
          </p:txBody>
        </p:sp>
        <p:sp>
          <p:nvSpPr>
            <p:cNvPr id="96329" name="Line 29"/>
            <p:cNvSpPr>
              <a:spLocks noChangeShapeType="1"/>
            </p:cNvSpPr>
            <p:nvPr/>
          </p:nvSpPr>
          <p:spPr bwMode="auto">
            <a:xfrm flipH="1">
              <a:off x="3120" y="2397"/>
              <a:ext cx="336" cy="0"/>
            </a:xfrm>
            <a:prstGeom prst="line">
              <a:avLst/>
            </a:prstGeom>
            <a:noFill/>
            <a:ln w="9525">
              <a:solidFill>
                <a:schemeClr val="tx1"/>
              </a:solidFill>
              <a:round/>
              <a:headEnd/>
              <a:tailEnd type="triangle" w="med" len="med"/>
            </a:ln>
          </p:spPr>
          <p:txBody>
            <a:bodyPr/>
            <a:lstStyle/>
            <a:p>
              <a:endParaRPr lang="es-ES"/>
            </a:p>
          </p:txBody>
        </p:sp>
      </p:grpSp>
      <p:grpSp>
        <p:nvGrpSpPr>
          <p:cNvPr id="17" name="Group 94"/>
          <p:cNvGrpSpPr>
            <a:grpSpLocks/>
          </p:cNvGrpSpPr>
          <p:nvPr/>
        </p:nvGrpSpPr>
        <p:grpSpPr bwMode="auto">
          <a:xfrm>
            <a:off x="5745163" y="3992563"/>
            <a:ext cx="1260475" cy="314325"/>
            <a:chOff x="3290" y="2428"/>
            <a:chExt cx="794" cy="198"/>
          </a:xfrm>
        </p:grpSpPr>
        <p:sp>
          <p:nvSpPr>
            <p:cNvPr id="96326" name="Text Box 30"/>
            <p:cNvSpPr txBox="1">
              <a:spLocks noChangeArrowheads="1"/>
            </p:cNvSpPr>
            <p:nvPr/>
          </p:nvSpPr>
          <p:spPr bwMode="auto">
            <a:xfrm>
              <a:off x="3626" y="2428"/>
              <a:ext cx="458" cy="198"/>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ACK 7</a:t>
              </a:r>
              <a:endParaRPr lang="es-ES" sz="1400" b="1">
                <a:latin typeface="Arial" charset="0"/>
              </a:endParaRPr>
            </a:p>
          </p:txBody>
        </p:sp>
        <p:sp>
          <p:nvSpPr>
            <p:cNvPr id="96327" name="Line 31"/>
            <p:cNvSpPr>
              <a:spLocks noChangeShapeType="1"/>
            </p:cNvSpPr>
            <p:nvPr/>
          </p:nvSpPr>
          <p:spPr bwMode="auto">
            <a:xfrm flipH="1">
              <a:off x="3290" y="2541"/>
              <a:ext cx="336" cy="0"/>
            </a:xfrm>
            <a:prstGeom prst="line">
              <a:avLst/>
            </a:prstGeom>
            <a:noFill/>
            <a:ln w="9525">
              <a:solidFill>
                <a:schemeClr val="tx1"/>
              </a:solidFill>
              <a:round/>
              <a:headEnd/>
              <a:tailEnd type="triangle" w="med" len="med"/>
            </a:ln>
          </p:spPr>
          <p:txBody>
            <a:bodyPr/>
            <a:lstStyle/>
            <a:p>
              <a:endParaRPr lang="es-ES"/>
            </a:p>
          </p:txBody>
        </p:sp>
      </p:grpSp>
      <p:grpSp>
        <p:nvGrpSpPr>
          <p:cNvPr id="18" name="Group 96"/>
          <p:cNvGrpSpPr>
            <a:grpSpLocks/>
          </p:cNvGrpSpPr>
          <p:nvPr/>
        </p:nvGrpSpPr>
        <p:grpSpPr bwMode="auto">
          <a:xfrm>
            <a:off x="2273300" y="4683125"/>
            <a:ext cx="1260475" cy="314325"/>
            <a:chOff x="1152" y="2863"/>
            <a:chExt cx="794" cy="198"/>
          </a:xfrm>
        </p:grpSpPr>
        <p:sp>
          <p:nvSpPr>
            <p:cNvPr id="96324" name="Text Box 50"/>
            <p:cNvSpPr txBox="1">
              <a:spLocks noChangeArrowheads="1"/>
            </p:cNvSpPr>
            <p:nvPr/>
          </p:nvSpPr>
          <p:spPr bwMode="auto">
            <a:xfrm>
              <a:off x="1152" y="2863"/>
              <a:ext cx="452" cy="198"/>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SEG 9</a:t>
              </a:r>
              <a:endParaRPr lang="es-ES" sz="1400" b="1">
                <a:latin typeface="Arial" charset="0"/>
              </a:endParaRPr>
            </a:p>
          </p:txBody>
        </p:sp>
        <p:sp>
          <p:nvSpPr>
            <p:cNvPr id="96325" name="Line 51"/>
            <p:cNvSpPr>
              <a:spLocks noChangeShapeType="1"/>
            </p:cNvSpPr>
            <p:nvPr/>
          </p:nvSpPr>
          <p:spPr bwMode="auto">
            <a:xfrm>
              <a:off x="1610" y="2928"/>
              <a:ext cx="336" cy="0"/>
            </a:xfrm>
            <a:prstGeom prst="line">
              <a:avLst/>
            </a:prstGeom>
            <a:noFill/>
            <a:ln w="9525">
              <a:solidFill>
                <a:schemeClr val="tx1"/>
              </a:solidFill>
              <a:round/>
              <a:headEnd/>
              <a:tailEnd type="triangle" w="med" len="med"/>
            </a:ln>
          </p:spPr>
          <p:txBody>
            <a:bodyPr/>
            <a:lstStyle/>
            <a:p>
              <a:endParaRPr lang="es-ES"/>
            </a:p>
          </p:txBody>
        </p:sp>
      </p:grpSp>
      <p:grpSp>
        <p:nvGrpSpPr>
          <p:cNvPr id="19" name="Group 97"/>
          <p:cNvGrpSpPr>
            <a:grpSpLocks/>
          </p:cNvGrpSpPr>
          <p:nvPr/>
        </p:nvGrpSpPr>
        <p:grpSpPr bwMode="auto">
          <a:xfrm>
            <a:off x="2468563" y="4911725"/>
            <a:ext cx="1354137" cy="314325"/>
            <a:chOff x="1296" y="3007"/>
            <a:chExt cx="853" cy="198"/>
          </a:xfrm>
        </p:grpSpPr>
        <p:sp>
          <p:nvSpPr>
            <p:cNvPr id="96322" name="Text Box 48"/>
            <p:cNvSpPr txBox="1">
              <a:spLocks noChangeArrowheads="1"/>
            </p:cNvSpPr>
            <p:nvPr/>
          </p:nvSpPr>
          <p:spPr bwMode="auto">
            <a:xfrm>
              <a:off x="1296" y="3007"/>
              <a:ext cx="514" cy="198"/>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SEG 10</a:t>
              </a:r>
              <a:endParaRPr lang="es-ES" sz="1400" b="1">
                <a:latin typeface="Arial" charset="0"/>
              </a:endParaRPr>
            </a:p>
          </p:txBody>
        </p:sp>
        <p:sp>
          <p:nvSpPr>
            <p:cNvPr id="96323" name="Line 49"/>
            <p:cNvSpPr>
              <a:spLocks noChangeShapeType="1"/>
            </p:cNvSpPr>
            <p:nvPr/>
          </p:nvSpPr>
          <p:spPr bwMode="auto">
            <a:xfrm>
              <a:off x="1813" y="3072"/>
              <a:ext cx="336" cy="0"/>
            </a:xfrm>
            <a:prstGeom prst="line">
              <a:avLst/>
            </a:prstGeom>
            <a:noFill/>
            <a:ln w="9525">
              <a:solidFill>
                <a:schemeClr val="tx1"/>
              </a:solidFill>
              <a:round/>
              <a:headEnd/>
              <a:tailEnd type="triangle" w="med" len="med"/>
            </a:ln>
          </p:spPr>
          <p:txBody>
            <a:bodyPr/>
            <a:lstStyle/>
            <a:p>
              <a:endParaRPr lang="es-ES"/>
            </a:p>
          </p:txBody>
        </p:sp>
      </p:grpSp>
      <p:grpSp>
        <p:nvGrpSpPr>
          <p:cNvPr id="20" name="Group 98"/>
          <p:cNvGrpSpPr>
            <a:grpSpLocks/>
          </p:cNvGrpSpPr>
          <p:nvPr/>
        </p:nvGrpSpPr>
        <p:grpSpPr bwMode="auto">
          <a:xfrm>
            <a:off x="2684463" y="5140325"/>
            <a:ext cx="1354137" cy="314325"/>
            <a:chOff x="1536" y="3151"/>
            <a:chExt cx="853" cy="198"/>
          </a:xfrm>
        </p:grpSpPr>
        <p:sp>
          <p:nvSpPr>
            <p:cNvPr id="96320" name="Text Box 46"/>
            <p:cNvSpPr txBox="1">
              <a:spLocks noChangeArrowheads="1"/>
            </p:cNvSpPr>
            <p:nvPr/>
          </p:nvSpPr>
          <p:spPr bwMode="auto">
            <a:xfrm>
              <a:off x="1536" y="3151"/>
              <a:ext cx="514" cy="198"/>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SEG 11</a:t>
              </a:r>
              <a:endParaRPr lang="es-ES" sz="1400" b="1">
                <a:latin typeface="Arial" charset="0"/>
              </a:endParaRPr>
            </a:p>
          </p:txBody>
        </p:sp>
        <p:sp>
          <p:nvSpPr>
            <p:cNvPr id="96321" name="Line 47"/>
            <p:cNvSpPr>
              <a:spLocks noChangeShapeType="1"/>
            </p:cNvSpPr>
            <p:nvPr/>
          </p:nvSpPr>
          <p:spPr bwMode="auto">
            <a:xfrm>
              <a:off x="2053" y="3216"/>
              <a:ext cx="336" cy="0"/>
            </a:xfrm>
            <a:prstGeom prst="line">
              <a:avLst/>
            </a:prstGeom>
            <a:noFill/>
            <a:ln w="9525">
              <a:solidFill>
                <a:schemeClr val="tx1"/>
              </a:solidFill>
              <a:round/>
              <a:headEnd/>
              <a:tailEnd type="triangle" w="med" len="med"/>
            </a:ln>
          </p:spPr>
          <p:txBody>
            <a:bodyPr/>
            <a:lstStyle/>
            <a:p>
              <a:endParaRPr lang="es-ES"/>
            </a:p>
          </p:txBody>
        </p:sp>
      </p:grpSp>
      <p:grpSp>
        <p:nvGrpSpPr>
          <p:cNvPr id="21" name="Group 99"/>
          <p:cNvGrpSpPr>
            <a:grpSpLocks/>
          </p:cNvGrpSpPr>
          <p:nvPr/>
        </p:nvGrpSpPr>
        <p:grpSpPr bwMode="auto">
          <a:xfrm>
            <a:off x="2900363" y="5368925"/>
            <a:ext cx="1354137" cy="314325"/>
            <a:chOff x="1776" y="3295"/>
            <a:chExt cx="853" cy="198"/>
          </a:xfrm>
        </p:grpSpPr>
        <p:sp>
          <p:nvSpPr>
            <p:cNvPr id="96318" name="Text Box 60"/>
            <p:cNvSpPr txBox="1">
              <a:spLocks noChangeArrowheads="1"/>
            </p:cNvSpPr>
            <p:nvPr/>
          </p:nvSpPr>
          <p:spPr bwMode="auto">
            <a:xfrm>
              <a:off x="1776" y="3295"/>
              <a:ext cx="514" cy="198"/>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SEG 12</a:t>
              </a:r>
              <a:endParaRPr lang="es-ES" sz="1400" b="1">
                <a:latin typeface="Arial" charset="0"/>
              </a:endParaRPr>
            </a:p>
          </p:txBody>
        </p:sp>
        <p:sp>
          <p:nvSpPr>
            <p:cNvPr id="96319" name="Line 61"/>
            <p:cNvSpPr>
              <a:spLocks noChangeShapeType="1"/>
            </p:cNvSpPr>
            <p:nvPr/>
          </p:nvSpPr>
          <p:spPr bwMode="auto">
            <a:xfrm>
              <a:off x="2293" y="3360"/>
              <a:ext cx="336" cy="0"/>
            </a:xfrm>
            <a:prstGeom prst="line">
              <a:avLst/>
            </a:prstGeom>
            <a:noFill/>
            <a:ln w="9525">
              <a:solidFill>
                <a:schemeClr val="tx1"/>
              </a:solidFill>
              <a:round/>
              <a:headEnd/>
              <a:tailEnd type="triangle" w="med" len="med"/>
            </a:ln>
          </p:spPr>
          <p:txBody>
            <a:bodyPr/>
            <a:lstStyle/>
            <a:p>
              <a:endParaRPr lang="es-ES"/>
            </a:p>
          </p:txBody>
        </p:sp>
      </p:grpSp>
      <p:grpSp>
        <p:nvGrpSpPr>
          <p:cNvPr id="22" name="Group 100"/>
          <p:cNvGrpSpPr>
            <a:grpSpLocks/>
          </p:cNvGrpSpPr>
          <p:nvPr/>
        </p:nvGrpSpPr>
        <p:grpSpPr bwMode="auto">
          <a:xfrm>
            <a:off x="3101975" y="5597525"/>
            <a:ext cx="1376363" cy="314325"/>
            <a:chOff x="2002" y="3439"/>
            <a:chExt cx="867" cy="198"/>
          </a:xfrm>
        </p:grpSpPr>
        <p:sp>
          <p:nvSpPr>
            <p:cNvPr id="96316" name="Text Box 58"/>
            <p:cNvSpPr txBox="1">
              <a:spLocks noChangeArrowheads="1"/>
            </p:cNvSpPr>
            <p:nvPr/>
          </p:nvSpPr>
          <p:spPr bwMode="auto">
            <a:xfrm>
              <a:off x="2002" y="3439"/>
              <a:ext cx="514" cy="198"/>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SEG 13</a:t>
              </a:r>
              <a:endParaRPr lang="es-ES" sz="1400" b="1">
                <a:latin typeface="Arial" charset="0"/>
              </a:endParaRPr>
            </a:p>
          </p:txBody>
        </p:sp>
        <p:sp>
          <p:nvSpPr>
            <p:cNvPr id="96317" name="Line 59"/>
            <p:cNvSpPr>
              <a:spLocks noChangeShapeType="1"/>
            </p:cNvSpPr>
            <p:nvPr/>
          </p:nvSpPr>
          <p:spPr bwMode="auto">
            <a:xfrm>
              <a:off x="2533" y="3504"/>
              <a:ext cx="336" cy="0"/>
            </a:xfrm>
            <a:prstGeom prst="line">
              <a:avLst/>
            </a:prstGeom>
            <a:noFill/>
            <a:ln w="9525">
              <a:solidFill>
                <a:schemeClr val="tx1"/>
              </a:solidFill>
              <a:round/>
              <a:headEnd/>
              <a:tailEnd type="triangle" w="med" len="med"/>
            </a:ln>
          </p:spPr>
          <p:txBody>
            <a:bodyPr/>
            <a:lstStyle/>
            <a:p>
              <a:endParaRPr lang="es-ES"/>
            </a:p>
          </p:txBody>
        </p:sp>
      </p:grpSp>
      <p:grpSp>
        <p:nvGrpSpPr>
          <p:cNvPr id="23" name="Group 101"/>
          <p:cNvGrpSpPr>
            <a:grpSpLocks/>
          </p:cNvGrpSpPr>
          <p:nvPr/>
        </p:nvGrpSpPr>
        <p:grpSpPr bwMode="auto">
          <a:xfrm>
            <a:off x="3317875" y="5826125"/>
            <a:ext cx="1376363" cy="314325"/>
            <a:chOff x="2242" y="3583"/>
            <a:chExt cx="867" cy="198"/>
          </a:xfrm>
        </p:grpSpPr>
        <p:sp>
          <p:nvSpPr>
            <p:cNvPr id="96314" name="Text Box 56"/>
            <p:cNvSpPr txBox="1">
              <a:spLocks noChangeArrowheads="1"/>
            </p:cNvSpPr>
            <p:nvPr/>
          </p:nvSpPr>
          <p:spPr bwMode="auto">
            <a:xfrm>
              <a:off x="2242" y="3583"/>
              <a:ext cx="514" cy="198"/>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SEG 14</a:t>
              </a:r>
              <a:endParaRPr lang="es-ES" sz="1400" b="1">
                <a:latin typeface="Arial" charset="0"/>
              </a:endParaRPr>
            </a:p>
          </p:txBody>
        </p:sp>
        <p:sp>
          <p:nvSpPr>
            <p:cNvPr id="96315" name="Line 57"/>
            <p:cNvSpPr>
              <a:spLocks noChangeShapeType="1"/>
            </p:cNvSpPr>
            <p:nvPr/>
          </p:nvSpPr>
          <p:spPr bwMode="auto">
            <a:xfrm>
              <a:off x="2773" y="3648"/>
              <a:ext cx="336" cy="0"/>
            </a:xfrm>
            <a:prstGeom prst="line">
              <a:avLst/>
            </a:prstGeom>
            <a:noFill/>
            <a:ln w="9525">
              <a:solidFill>
                <a:schemeClr val="tx1"/>
              </a:solidFill>
              <a:round/>
              <a:headEnd/>
              <a:tailEnd type="triangle" w="med" len="med"/>
            </a:ln>
          </p:spPr>
          <p:txBody>
            <a:bodyPr/>
            <a:lstStyle/>
            <a:p>
              <a:endParaRPr lang="es-ES"/>
            </a:p>
          </p:txBody>
        </p:sp>
      </p:grpSp>
      <p:grpSp>
        <p:nvGrpSpPr>
          <p:cNvPr id="24" name="Group 102"/>
          <p:cNvGrpSpPr>
            <a:grpSpLocks/>
          </p:cNvGrpSpPr>
          <p:nvPr/>
        </p:nvGrpSpPr>
        <p:grpSpPr bwMode="auto">
          <a:xfrm>
            <a:off x="3533775" y="6054725"/>
            <a:ext cx="1376363" cy="314325"/>
            <a:chOff x="2482" y="3727"/>
            <a:chExt cx="867" cy="198"/>
          </a:xfrm>
        </p:grpSpPr>
        <p:sp>
          <p:nvSpPr>
            <p:cNvPr id="96312" name="Text Box 54"/>
            <p:cNvSpPr txBox="1">
              <a:spLocks noChangeArrowheads="1"/>
            </p:cNvSpPr>
            <p:nvPr/>
          </p:nvSpPr>
          <p:spPr bwMode="auto">
            <a:xfrm>
              <a:off x="2482" y="3727"/>
              <a:ext cx="514" cy="198"/>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SEG 15</a:t>
              </a:r>
              <a:endParaRPr lang="es-ES" sz="1400" b="1">
                <a:latin typeface="Arial" charset="0"/>
              </a:endParaRPr>
            </a:p>
          </p:txBody>
        </p:sp>
        <p:sp>
          <p:nvSpPr>
            <p:cNvPr id="96313" name="Line 55"/>
            <p:cNvSpPr>
              <a:spLocks noChangeShapeType="1"/>
            </p:cNvSpPr>
            <p:nvPr/>
          </p:nvSpPr>
          <p:spPr bwMode="auto">
            <a:xfrm>
              <a:off x="3013" y="3792"/>
              <a:ext cx="336" cy="0"/>
            </a:xfrm>
            <a:prstGeom prst="line">
              <a:avLst/>
            </a:prstGeom>
            <a:noFill/>
            <a:ln w="9525">
              <a:solidFill>
                <a:schemeClr val="tx1"/>
              </a:solidFill>
              <a:round/>
              <a:headEnd/>
              <a:tailEnd type="triangle" w="med" len="med"/>
            </a:ln>
          </p:spPr>
          <p:txBody>
            <a:bodyPr/>
            <a:lstStyle/>
            <a:p>
              <a:endParaRPr lang="es-ES"/>
            </a:p>
          </p:txBody>
        </p:sp>
      </p:grpSp>
      <p:grpSp>
        <p:nvGrpSpPr>
          <p:cNvPr id="25" name="Group 104"/>
          <p:cNvGrpSpPr>
            <a:grpSpLocks/>
          </p:cNvGrpSpPr>
          <p:nvPr/>
        </p:nvGrpSpPr>
        <p:grpSpPr bwMode="auto">
          <a:xfrm>
            <a:off x="5346700" y="4983163"/>
            <a:ext cx="1260475" cy="314325"/>
            <a:chOff x="2954" y="3052"/>
            <a:chExt cx="794" cy="198"/>
          </a:xfrm>
        </p:grpSpPr>
        <p:sp>
          <p:nvSpPr>
            <p:cNvPr id="96310" name="Text Box 66"/>
            <p:cNvSpPr txBox="1">
              <a:spLocks noChangeArrowheads="1"/>
            </p:cNvSpPr>
            <p:nvPr/>
          </p:nvSpPr>
          <p:spPr bwMode="auto">
            <a:xfrm>
              <a:off x="3290" y="3052"/>
              <a:ext cx="458" cy="198"/>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ACK 9</a:t>
              </a:r>
              <a:endParaRPr lang="es-ES" sz="1400" b="1">
                <a:latin typeface="Arial" charset="0"/>
              </a:endParaRPr>
            </a:p>
          </p:txBody>
        </p:sp>
        <p:sp>
          <p:nvSpPr>
            <p:cNvPr id="96311" name="Line 67"/>
            <p:cNvSpPr>
              <a:spLocks noChangeShapeType="1"/>
            </p:cNvSpPr>
            <p:nvPr/>
          </p:nvSpPr>
          <p:spPr bwMode="auto">
            <a:xfrm flipH="1">
              <a:off x="2954" y="3165"/>
              <a:ext cx="336" cy="0"/>
            </a:xfrm>
            <a:prstGeom prst="line">
              <a:avLst/>
            </a:prstGeom>
            <a:noFill/>
            <a:ln w="9525">
              <a:solidFill>
                <a:schemeClr val="tx1"/>
              </a:solidFill>
              <a:round/>
              <a:headEnd/>
              <a:tailEnd type="triangle" w="med" len="med"/>
            </a:ln>
          </p:spPr>
          <p:txBody>
            <a:bodyPr/>
            <a:lstStyle/>
            <a:p>
              <a:endParaRPr lang="es-ES"/>
            </a:p>
          </p:txBody>
        </p:sp>
      </p:grpSp>
      <p:grpSp>
        <p:nvGrpSpPr>
          <p:cNvPr id="26" name="Group 105"/>
          <p:cNvGrpSpPr>
            <a:grpSpLocks/>
          </p:cNvGrpSpPr>
          <p:nvPr/>
        </p:nvGrpSpPr>
        <p:grpSpPr bwMode="auto">
          <a:xfrm>
            <a:off x="5526088" y="5211763"/>
            <a:ext cx="1358900" cy="314325"/>
            <a:chOff x="3120" y="3196"/>
            <a:chExt cx="856" cy="198"/>
          </a:xfrm>
        </p:grpSpPr>
        <p:sp>
          <p:nvSpPr>
            <p:cNvPr id="96308" name="Text Box 64"/>
            <p:cNvSpPr txBox="1">
              <a:spLocks noChangeArrowheads="1"/>
            </p:cNvSpPr>
            <p:nvPr/>
          </p:nvSpPr>
          <p:spPr bwMode="auto">
            <a:xfrm>
              <a:off x="3456" y="3196"/>
              <a:ext cx="520" cy="198"/>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ACK 10</a:t>
              </a:r>
              <a:endParaRPr lang="es-ES" sz="1400" b="1">
                <a:latin typeface="Arial" charset="0"/>
              </a:endParaRPr>
            </a:p>
          </p:txBody>
        </p:sp>
        <p:sp>
          <p:nvSpPr>
            <p:cNvPr id="96309" name="Line 65"/>
            <p:cNvSpPr>
              <a:spLocks noChangeShapeType="1"/>
            </p:cNvSpPr>
            <p:nvPr/>
          </p:nvSpPr>
          <p:spPr bwMode="auto">
            <a:xfrm flipH="1">
              <a:off x="3120" y="3309"/>
              <a:ext cx="336" cy="0"/>
            </a:xfrm>
            <a:prstGeom prst="line">
              <a:avLst/>
            </a:prstGeom>
            <a:noFill/>
            <a:ln w="9525">
              <a:solidFill>
                <a:schemeClr val="tx1"/>
              </a:solidFill>
              <a:round/>
              <a:headEnd/>
              <a:tailEnd type="triangle" w="med" len="med"/>
            </a:ln>
          </p:spPr>
          <p:txBody>
            <a:bodyPr/>
            <a:lstStyle/>
            <a:p>
              <a:endParaRPr lang="es-ES"/>
            </a:p>
          </p:txBody>
        </p:sp>
      </p:grpSp>
      <p:grpSp>
        <p:nvGrpSpPr>
          <p:cNvPr id="27" name="Group 106"/>
          <p:cNvGrpSpPr>
            <a:grpSpLocks/>
          </p:cNvGrpSpPr>
          <p:nvPr/>
        </p:nvGrpSpPr>
        <p:grpSpPr bwMode="auto">
          <a:xfrm>
            <a:off x="5815013" y="5440363"/>
            <a:ext cx="1358900" cy="314325"/>
            <a:chOff x="3360" y="3340"/>
            <a:chExt cx="856" cy="198"/>
          </a:xfrm>
        </p:grpSpPr>
        <p:sp>
          <p:nvSpPr>
            <p:cNvPr id="96306" name="Text Box 62"/>
            <p:cNvSpPr txBox="1">
              <a:spLocks noChangeArrowheads="1"/>
            </p:cNvSpPr>
            <p:nvPr/>
          </p:nvSpPr>
          <p:spPr bwMode="auto">
            <a:xfrm>
              <a:off x="3696" y="3340"/>
              <a:ext cx="520" cy="198"/>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ACK 11</a:t>
              </a:r>
              <a:endParaRPr lang="es-ES" sz="1400" b="1">
                <a:latin typeface="Arial" charset="0"/>
              </a:endParaRPr>
            </a:p>
          </p:txBody>
        </p:sp>
        <p:sp>
          <p:nvSpPr>
            <p:cNvPr id="96307" name="Line 63"/>
            <p:cNvSpPr>
              <a:spLocks noChangeShapeType="1"/>
            </p:cNvSpPr>
            <p:nvPr/>
          </p:nvSpPr>
          <p:spPr bwMode="auto">
            <a:xfrm flipH="1">
              <a:off x="3360" y="3453"/>
              <a:ext cx="336" cy="0"/>
            </a:xfrm>
            <a:prstGeom prst="line">
              <a:avLst/>
            </a:prstGeom>
            <a:noFill/>
            <a:ln w="9525">
              <a:solidFill>
                <a:schemeClr val="tx1"/>
              </a:solidFill>
              <a:round/>
              <a:headEnd/>
              <a:tailEnd type="triangle" w="med" len="med"/>
            </a:ln>
          </p:spPr>
          <p:txBody>
            <a:bodyPr/>
            <a:lstStyle/>
            <a:p>
              <a:endParaRPr lang="es-ES"/>
            </a:p>
          </p:txBody>
        </p:sp>
      </p:grpSp>
      <p:grpSp>
        <p:nvGrpSpPr>
          <p:cNvPr id="28" name="Group 107"/>
          <p:cNvGrpSpPr>
            <a:grpSpLocks/>
          </p:cNvGrpSpPr>
          <p:nvPr/>
        </p:nvGrpSpPr>
        <p:grpSpPr bwMode="auto">
          <a:xfrm>
            <a:off x="6102350" y="5673725"/>
            <a:ext cx="1358900" cy="314325"/>
            <a:chOff x="3600" y="3487"/>
            <a:chExt cx="856" cy="198"/>
          </a:xfrm>
        </p:grpSpPr>
        <p:sp>
          <p:nvSpPr>
            <p:cNvPr id="96304" name="Text Box 76"/>
            <p:cNvSpPr txBox="1">
              <a:spLocks noChangeArrowheads="1"/>
            </p:cNvSpPr>
            <p:nvPr/>
          </p:nvSpPr>
          <p:spPr bwMode="auto">
            <a:xfrm>
              <a:off x="3936" y="3487"/>
              <a:ext cx="520" cy="198"/>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ACK 12</a:t>
              </a:r>
              <a:endParaRPr lang="es-ES" sz="1400" b="1">
                <a:latin typeface="Arial" charset="0"/>
              </a:endParaRPr>
            </a:p>
          </p:txBody>
        </p:sp>
        <p:sp>
          <p:nvSpPr>
            <p:cNvPr id="96305" name="Line 77"/>
            <p:cNvSpPr>
              <a:spLocks noChangeShapeType="1"/>
            </p:cNvSpPr>
            <p:nvPr/>
          </p:nvSpPr>
          <p:spPr bwMode="auto">
            <a:xfrm flipH="1">
              <a:off x="3600" y="3597"/>
              <a:ext cx="336" cy="0"/>
            </a:xfrm>
            <a:prstGeom prst="line">
              <a:avLst/>
            </a:prstGeom>
            <a:noFill/>
            <a:ln w="9525">
              <a:solidFill>
                <a:schemeClr val="tx1"/>
              </a:solidFill>
              <a:round/>
              <a:headEnd/>
              <a:tailEnd type="triangle" w="med" len="med"/>
            </a:ln>
          </p:spPr>
          <p:txBody>
            <a:bodyPr/>
            <a:lstStyle/>
            <a:p>
              <a:endParaRPr lang="es-ES"/>
            </a:p>
          </p:txBody>
        </p:sp>
      </p:grpSp>
      <p:grpSp>
        <p:nvGrpSpPr>
          <p:cNvPr id="29" name="Group 108"/>
          <p:cNvGrpSpPr>
            <a:grpSpLocks/>
          </p:cNvGrpSpPr>
          <p:nvPr/>
        </p:nvGrpSpPr>
        <p:grpSpPr bwMode="auto">
          <a:xfrm>
            <a:off x="6391275" y="5897563"/>
            <a:ext cx="1358900" cy="314325"/>
            <a:chOff x="3840" y="3628"/>
            <a:chExt cx="856" cy="198"/>
          </a:xfrm>
        </p:grpSpPr>
        <p:sp>
          <p:nvSpPr>
            <p:cNvPr id="96302" name="Text Box 74"/>
            <p:cNvSpPr txBox="1">
              <a:spLocks noChangeArrowheads="1"/>
            </p:cNvSpPr>
            <p:nvPr/>
          </p:nvSpPr>
          <p:spPr bwMode="auto">
            <a:xfrm>
              <a:off x="4176" y="3628"/>
              <a:ext cx="520" cy="198"/>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ACK 13</a:t>
              </a:r>
              <a:endParaRPr lang="es-ES" sz="1400" b="1">
                <a:latin typeface="Arial" charset="0"/>
              </a:endParaRPr>
            </a:p>
          </p:txBody>
        </p:sp>
        <p:sp>
          <p:nvSpPr>
            <p:cNvPr id="96303" name="Line 75"/>
            <p:cNvSpPr>
              <a:spLocks noChangeShapeType="1"/>
            </p:cNvSpPr>
            <p:nvPr/>
          </p:nvSpPr>
          <p:spPr bwMode="auto">
            <a:xfrm flipH="1">
              <a:off x="3840" y="3741"/>
              <a:ext cx="336" cy="0"/>
            </a:xfrm>
            <a:prstGeom prst="line">
              <a:avLst/>
            </a:prstGeom>
            <a:noFill/>
            <a:ln w="9525">
              <a:solidFill>
                <a:schemeClr val="tx1"/>
              </a:solidFill>
              <a:round/>
              <a:headEnd/>
              <a:tailEnd type="triangle" w="med" len="med"/>
            </a:ln>
          </p:spPr>
          <p:txBody>
            <a:bodyPr/>
            <a:lstStyle/>
            <a:p>
              <a:endParaRPr lang="es-ES"/>
            </a:p>
          </p:txBody>
        </p:sp>
      </p:grpSp>
      <p:grpSp>
        <p:nvGrpSpPr>
          <p:cNvPr id="30" name="Group 109"/>
          <p:cNvGrpSpPr>
            <a:grpSpLocks/>
          </p:cNvGrpSpPr>
          <p:nvPr/>
        </p:nvGrpSpPr>
        <p:grpSpPr bwMode="auto">
          <a:xfrm>
            <a:off x="6678613" y="6126163"/>
            <a:ext cx="1358900" cy="314325"/>
            <a:chOff x="4080" y="3772"/>
            <a:chExt cx="856" cy="198"/>
          </a:xfrm>
        </p:grpSpPr>
        <p:sp>
          <p:nvSpPr>
            <p:cNvPr id="96300" name="Text Box 72"/>
            <p:cNvSpPr txBox="1">
              <a:spLocks noChangeArrowheads="1"/>
            </p:cNvSpPr>
            <p:nvPr/>
          </p:nvSpPr>
          <p:spPr bwMode="auto">
            <a:xfrm>
              <a:off x="4416" y="3772"/>
              <a:ext cx="520" cy="198"/>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ACK 14</a:t>
              </a:r>
              <a:endParaRPr lang="es-ES" sz="1400" b="1">
                <a:latin typeface="Arial" charset="0"/>
              </a:endParaRPr>
            </a:p>
          </p:txBody>
        </p:sp>
        <p:sp>
          <p:nvSpPr>
            <p:cNvPr id="96301" name="Line 73"/>
            <p:cNvSpPr>
              <a:spLocks noChangeShapeType="1"/>
            </p:cNvSpPr>
            <p:nvPr/>
          </p:nvSpPr>
          <p:spPr bwMode="auto">
            <a:xfrm flipH="1">
              <a:off x="4080" y="3885"/>
              <a:ext cx="336" cy="0"/>
            </a:xfrm>
            <a:prstGeom prst="line">
              <a:avLst/>
            </a:prstGeom>
            <a:noFill/>
            <a:ln w="9525">
              <a:solidFill>
                <a:schemeClr val="tx1"/>
              </a:solidFill>
              <a:round/>
              <a:headEnd/>
              <a:tailEnd type="triangle" w="med" len="med"/>
            </a:ln>
          </p:spPr>
          <p:txBody>
            <a:bodyPr/>
            <a:lstStyle/>
            <a:p>
              <a:endParaRPr lang="es-ES"/>
            </a:p>
          </p:txBody>
        </p:sp>
      </p:grpSp>
      <p:grpSp>
        <p:nvGrpSpPr>
          <p:cNvPr id="31" name="Group 110"/>
          <p:cNvGrpSpPr>
            <a:grpSpLocks/>
          </p:cNvGrpSpPr>
          <p:nvPr/>
        </p:nvGrpSpPr>
        <p:grpSpPr bwMode="auto">
          <a:xfrm>
            <a:off x="6948488" y="6354763"/>
            <a:ext cx="1358900" cy="314325"/>
            <a:chOff x="4320" y="3916"/>
            <a:chExt cx="856" cy="198"/>
          </a:xfrm>
        </p:grpSpPr>
        <p:sp>
          <p:nvSpPr>
            <p:cNvPr id="96298" name="Text Box 70"/>
            <p:cNvSpPr txBox="1">
              <a:spLocks noChangeArrowheads="1"/>
            </p:cNvSpPr>
            <p:nvPr/>
          </p:nvSpPr>
          <p:spPr bwMode="auto">
            <a:xfrm>
              <a:off x="4656" y="3916"/>
              <a:ext cx="520" cy="198"/>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ACK 15</a:t>
              </a:r>
              <a:endParaRPr lang="es-ES" sz="1400" b="1">
                <a:latin typeface="Arial" charset="0"/>
              </a:endParaRPr>
            </a:p>
          </p:txBody>
        </p:sp>
        <p:sp>
          <p:nvSpPr>
            <p:cNvPr id="96299" name="Line 71"/>
            <p:cNvSpPr>
              <a:spLocks noChangeShapeType="1"/>
            </p:cNvSpPr>
            <p:nvPr/>
          </p:nvSpPr>
          <p:spPr bwMode="auto">
            <a:xfrm flipH="1">
              <a:off x="4320" y="4029"/>
              <a:ext cx="336" cy="0"/>
            </a:xfrm>
            <a:prstGeom prst="line">
              <a:avLst/>
            </a:prstGeom>
            <a:noFill/>
            <a:ln w="9525">
              <a:solidFill>
                <a:schemeClr val="tx1"/>
              </a:solidFill>
              <a:round/>
              <a:headEnd/>
              <a:tailEnd type="triangle" w="med" len="med"/>
            </a:ln>
          </p:spPr>
          <p:txBody>
            <a:bodyPr/>
            <a:lstStyle/>
            <a:p>
              <a:endParaRPr lang="es-ES"/>
            </a:p>
          </p:txBody>
        </p:sp>
      </p:grpSp>
      <p:sp>
        <p:nvSpPr>
          <p:cNvPr id="96296" name="Text Box 115"/>
          <p:cNvSpPr txBox="1">
            <a:spLocks noChangeArrowheads="1"/>
          </p:cNvSpPr>
          <p:nvPr/>
        </p:nvSpPr>
        <p:spPr bwMode="auto">
          <a:xfrm>
            <a:off x="785786" y="129581"/>
            <a:ext cx="7744428" cy="584775"/>
          </a:xfrm>
          <a:prstGeom prst="rect">
            <a:avLst/>
          </a:prstGeom>
          <a:noFill/>
          <a:ln w="9525">
            <a:noFill/>
            <a:miter lim="800000"/>
            <a:headEnd/>
            <a:tailEnd/>
          </a:ln>
        </p:spPr>
        <p:txBody>
          <a:bodyPr wrap="none">
            <a:spAutoFit/>
          </a:bodyPr>
          <a:lstStyle/>
          <a:p>
            <a:r>
              <a:rPr lang="en-US" sz="3200" dirty="0" smtClean="0">
                <a:latin typeface="Arial" charset="0"/>
              </a:rPr>
              <a:t>Control de </a:t>
            </a:r>
            <a:r>
              <a:rPr lang="en-US" sz="3200" dirty="0" err="1" smtClean="0">
                <a:latin typeface="Arial" charset="0"/>
              </a:rPr>
              <a:t>congestión</a:t>
            </a:r>
            <a:r>
              <a:rPr lang="en-US" sz="3200" dirty="0" smtClean="0">
                <a:latin typeface="Arial" charset="0"/>
              </a:rPr>
              <a:t>, </a:t>
            </a:r>
            <a:r>
              <a:rPr lang="en-US" sz="3200" dirty="0" err="1" smtClean="0">
                <a:latin typeface="Arial" charset="0"/>
              </a:rPr>
              <a:t>fase</a:t>
            </a:r>
            <a:r>
              <a:rPr lang="en-US" sz="3200" dirty="0" smtClean="0">
                <a:latin typeface="Arial" charset="0"/>
              </a:rPr>
              <a:t> 1 (slow start)</a:t>
            </a:r>
            <a:endParaRPr lang="es-ES" sz="3200" dirty="0">
              <a:latin typeface="Arial" charset="0"/>
            </a:endParaRPr>
          </a:p>
        </p:txBody>
      </p:sp>
      <p:sp>
        <p:nvSpPr>
          <p:cNvPr id="256116" name="AutoShape 116"/>
          <p:cNvSpPr>
            <a:spLocks noChangeArrowheads="1"/>
          </p:cNvSpPr>
          <p:nvPr/>
        </p:nvSpPr>
        <p:spPr bwMode="auto">
          <a:xfrm>
            <a:off x="6572250" y="6437313"/>
            <a:ext cx="304800" cy="304800"/>
          </a:xfrm>
          <a:prstGeom prst="irregularSeal1">
            <a:avLst/>
          </a:prstGeom>
          <a:solidFill>
            <a:srgbClr val="FF0000"/>
          </a:solidFill>
          <a:ln w="9525">
            <a:solidFill>
              <a:schemeClr val="tx1"/>
            </a:solidFill>
            <a:miter lim="800000"/>
            <a:headEnd/>
            <a:tailEnd/>
          </a:ln>
        </p:spPr>
        <p:txBody>
          <a:bodyPr wrap="none" anchor="ctr"/>
          <a:lstStyle/>
          <a:p>
            <a:endParaRPr lang="es-ES"/>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4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6045"/>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500"/>
                                  </p:stCondLst>
                                  <p:childTnLst>
                                    <p:set>
                                      <p:cBhvr>
                                        <p:cTn id="19" dur="1" fill="hold">
                                          <p:stCondLst>
                                            <p:cond delay="0"/>
                                          </p:stCondLst>
                                        </p:cTn>
                                        <p:tgtEl>
                                          <p:spTgt spid="5"/>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nodeType="afterEffect">
                                  <p:stCondLst>
                                    <p:cond delay="500"/>
                                  </p:stCondLst>
                                  <p:childTnLst>
                                    <p:set>
                                      <p:cBhvr>
                                        <p:cTn id="22" dur="1" fill="hold">
                                          <p:stCondLst>
                                            <p:cond delay="0"/>
                                          </p:stCondLst>
                                        </p:cTn>
                                        <p:tgtEl>
                                          <p:spTgt spid="11"/>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nodeType="afterEffect">
                                  <p:stCondLst>
                                    <p:cond delay="500"/>
                                  </p:stCondLst>
                                  <p:childTnLst>
                                    <p:set>
                                      <p:cBhvr>
                                        <p:cTn id="25" dur="1" fill="hold">
                                          <p:stCondLst>
                                            <p:cond delay="0"/>
                                          </p:stCondLst>
                                        </p:cTn>
                                        <p:tgtEl>
                                          <p:spTgt spid="2"/>
                                        </p:tgtEl>
                                        <p:attrNameLst>
                                          <p:attrName>style.visibility</p:attrName>
                                        </p:attrNameLst>
                                      </p:cBhvr>
                                      <p:to>
                                        <p:strVal val="visible"/>
                                      </p:to>
                                    </p:set>
                                  </p:childTnLst>
                                </p:cTn>
                              </p:par>
                            </p:childTnLst>
                          </p:cTn>
                        </p:par>
                        <p:par>
                          <p:cTn id="26" fill="hold">
                            <p:stCondLst>
                              <p:cond delay="1500"/>
                            </p:stCondLst>
                            <p:childTnLst>
                              <p:par>
                                <p:cTn id="27" presetID="1" presetClass="entr" presetSubtype="0" fill="hold" nodeType="afterEffect">
                                  <p:stCondLst>
                                    <p:cond delay="50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6044"/>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500"/>
                                  </p:stCondLst>
                                  <p:childTnLst>
                                    <p:set>
                                      <p:cBhvr>
                                        <p:cTn id="35" dur="1" fill="hold">
                                          <p:stCondLst>
                                            <p:cond delay="0"/>
                                          </p:stCondLst>
                                        </p:cTn>
                                        <p:tgtEl>
                                          <p:spTgt spid="7"/>
                                        </p:tgtEl>
                                        <p:attrNameLst>
                                          <p:attrName>style.visibility</p:attrName>
                                        </p:attrNameLst>
                                      </p:cBhvr>
                                      <p:to>
                                        <p:strVal val="visible"/>
                                      </p:to>
                                    </p:set>
                                  </p:childTnLst>
                                </p:cTn>
                              </p:par>
                            </p:childTnLst>
                          </p:cTn>
                        </p:par>
                        <p:par>
                          <p:cTn id="36" fill="hold">
                            <p:stCondLst>
                              <p:cond delay="500"/>
                            </p:stCondLst>
                            <p:childTnLst>
                              <p:par>
                                <p:cTn id="37" presetID="1" presetClass="entr" presetSubtype="0" fill="hold" nodeType="afterEffect">
                                  <p:stCondLst>
                                    <p:cond delay="500"/>
                                  </p:stCondLst>
                                  <p:childTnLst>
                                    <p:set>
                                      <p:cBhvr>
                                        <p:cTn id="38" dur="1" fill="hold">
                                          <p:stCondLst>
                                            <p:cond delay="0"/>
                                          </p:stCondLst>
                                        </p:cTn>
                                        <p:tgtEl>
                                          <p:spTgt spid="12"/>
                                        </p:tgtEl>
                                        <p:attrNameLst>
                                          <p:attrName>style.visibility</p:attrName>
                                        </p:attrNameLst>
                                      </p:cBhvr>
                                      <p:to>
                                        <p:strVal val="visible"/>
                                      </p:to>
                                    </p:set>
                                  </p:childTnLst>
                                </p:cTn>
                              </p:par>
                            </p:childTnLst>
                          </p:cTn>
                        </p:par>
                        <p:par>
                          <p:cTn id="39" fill="hold">
                            <p:stCondLst>
                              <p:cond delay="1000"/>
                            </p:stCondLst>
                            <p:childTnLst>
                              <p:par>
                                <p:cTn id="40" presetID="1" presetClass="entr" presetSubtype="0" fill="hold" nodeType="afterEffect">
                                  <p:stCondLst>
                                    <p:cond delay="500"/>
                                  </p:stCondLst>
                                  <p:childTnLst>
                                    <p:set>
                                      <p:cBhvr>
                                        <p:cTn id="41" dur="1" fill="hold">
                                          <p:stCondLst>
                                            <p:cond delay="0"/>
                                          </p:stCondLst>
                                        </p:cTn>
                                        <p:tgtEl>
                                          <p:spTgt spid="13"/>
                                        </p:tgtEl>
                                        <p:attrNameLst>
                                          <p:attrName>style.visibility</p:attrName>
                                        </p:attrNameLst>
                                      </p:cBhvr>
                                      <p:to>
                                        <p:strVal val="visible"/>
                                      </p:to>
                                    </p:set>
                                  </p:childTnLst>
                                </p:cTn>
                              </p:par>
                            </p:childTnLst>
                          </p:cTn>
                        </p:par>
                        <p:par>
                          <p:cTn id="42" fill="hold">
                            <p:stCondLst>
                              <p:cond delay="1500"/>
                            </p:stCondLst>
                            <p:childTnLst>
                              <p:par>
                                <p:cTn id="43" presetID="1" presetClass="entr" presetSubtype="0" fill="hold" nodeType="afterEffect">
                                  <p:stCondLst>
                                    <p:cond delay="500"/>
                                  </p:stCondLst>
                                  <p:childTnLst>
                                    <p:set>
                                      <p:cBhvr>
                                        <p:cTn id="44" dur="1" fill="hold">
                                          <p:stCondLst>
                                            <p:cond delay="0"/>
                                          </p:stCondLst>
                                        </p:cTn>
                                        <p:tgtEl>
                                          <p:spTgt spid="14"/>
                                        </p:tgtEl>
                                        <p:attrNameLst>
                                          <p:attrName>style.visibility</p:attrName>
                                        </p:attrNameLst>
                                      </p:cBhvr>
                                      <p:to>
                                        <p:strVal val="visible"/>
                                      </p:to>
                                    </p:set>
                                  </p:childTnLst>
                                </p:cTn>
                              </p:par>
                            </p:childTnLst>
                          </p:cTn>
                        </p:par>
                        <p:par>
                          <p:cTn id="45" fill="hold">
                            <p:stCondLst>
                              <p:cond delay="2000"/>
                            </p:stCondLst>
                            <p:childTnLst>
                              <p:par>
                                <p:cTn id="46" presetID="1" presetClass="entr" presetSubtype="0" fill="hold" nodeType="afterEffect">
                                  <p:stCondLst>
                                    <p:cond delay="500"/>
                                  </p:stCondLst>
                                  <p:childTnLst>
                                    <p:set>
                                      <p:cBhvr>
                                        <p:cTn id="47" dur="1" fill="hold">
                                          <p:stCondLst>
                                            <p:cond delay="0"/>
                                          </p:stCondLst>
                                        </p:cTn>
                                        <p:tgtEl>
                                          <p:spTgt spid="8"/>
                                        </p:tgtEl>
                                        <p:attrNameLst>
                                          <p:attrName>style.visibility</p:attrName>
                                        </p:attrNameLst>
                                      </p:cBhvr>
                                      <p:to>
                                        <p:strVal val="visible"/>
                                      </p:to>
                                    </p:set>
                                  </p:childTnLst>
                                </p:cTn>
                              </p:par>
                            </p:childTnLst>
                          </p:cTn>
                        </p:par>
                        <p:par>
                          <p:cTn id="48" fill="hold">
                            <p:stCondLst>
                              <p:cond delay="2500"/>
                            </p:stCondLst>
                            <p:childTnLst>
                              <p:par>
                                <p:cTn id="49" presetID="1" presetClass="entr" presetSubtype="0" fill="hold" nodeType="afterEffect">
                                  <p:stCondLst>
                                    <p:cond delay="500"/>
                                  </p:stCondLst>
                                  <p:childTnLst>
                                    <p:set>
                                      <p:cBhvr>
                                        <p:cTn id="50" dur="1" fill="hold">
                                          <p:stCondLst>
                                            <p:cond delay="0"/>
                                          </p:stCondLst>
                                        </p:cTn>
                                        <p:tgtEl>
                                          <p:spTgt spid="15"/>
                                        </p:tgtEl>
                                        <p:attrNameLst>
                                          <p:attrName>style.visibility</p:attrName>
                                        </p:attrNameLst>
                                      </p:cBhvr>
                                      <p:to>
                                        <p:strVal val="visible"/>
                                      </p:to>
                                    </p:set>
                                  </p:childTnLst>
                                </p:cTn>
                              </p:par>
                            </p:childTnLst>
                          </p:cTn>
                        </p:par>
                        <p:par>
                          <p:cTn id="51" fill="hold">
                            <p:stCondLst>
                              <p:cond delay="3000"/>
                            </p:stCondLst>
                            <p:childTnLst>
                              <p:par>
                                <p:cTn id="52" presetID="1" presetClass="entr" presetSubtype="0" fill="hold" nodeType="afterEffect">
                                  <p:stCondLst>
                                    <p:cond delay="500"/>
                                  </p:stCondLst>
                                  <p:childTnLst>
                                    <p:set>
                                      <p:cBhvr>
                                        <p:cTn id="53" dur="1" fill="hold">
                                          <p:stCondLst>
                                            <p:cond delay="0"/>
                                          </p:stCondLst>
                                        </p:cTn>
                                        <p:tgtEl>
                                          <p:spTgt spid="16"/>
                                        </p:tgtEl>
                                        <p:attrNameLst>
                                          <p:attrName>style.visibility</p:attrName>
                                        </p:attrNameLst>
                                      </p:cBhvr>
                                      <p:to>
                                        <p:strVal val="visible"/>
                                      </p:to>
                                    </p:set>
                                  </p:childTnLst>
                                </p:cTn>
                              </p:par>
                            </p:childTnLst>
                          </p:cTn>
                        </p:par>
                        <p:par>
                          <p:cTn id="54" fill="hold">
                            <p:stCondLst>
                              <p:cond delay="3500"/>
                            </p:stCondLst>
                            <p:childTnLst>
                              <p:par>
                                <p:cTn id="55" presetID="1" presetClass="entr" presetSubtype="0" fill="hold" nodeType="afterEffect">
                                  <p:stCondLst>
                                    <p:cond delay="500"/>
                                  </p:stCondLst>
                                  <p:childTnLst>
                                    <p:set>
                                      <p:cBhvr>
                                        <p:cTn id="56" dur="1" fill="hold">
                                          <p:stCondLst>
                                            <p:cond delay="0"/>
                                          </p:stCondLst>
                                        </p:cTn>
                                        <p:tgtEl>
                                          <p:spTgt spid="1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56083"/>
                                        </p:tgtEl>
                                        <p:attrNameLst>
                                          <p:attrName>style.visibility</p:attrName>
                                        </p:attrNameLst>
                                      </p:cBhvr>
                                      <p:to>
                                        <p:strVal val="visible"/>
                                      </p:to>
                                    </p:set>
                                  </p:childTnLst>
                                </p:cTn>
                              </p:par>
                            </p:childTnLst>
                          </p:cTn>
                        </p:par>
                        <p:par>
                          <p:cTn id="61" fill="hold">
                            <p:stCondLst>
                              <p:cond delay="0"/>
                            </p:stCondLst>
                            <p:childTnLst>
                              <p:par>
                                <p:cTn id="62" presetID="1" presetClass="entr" presetSubtype="0" fill="hold" nodeType="afterEffect">
                                  <p:stCondLst>
                                    <p:cond delay="500"/>
                                  </p:stCondLst>
                                  <p:childTnLst>
                                    <p:set>
                                      <p:cBhvr>
                                        <p:cTn id="63" dur="1" fill="hold">
                                          <p:stCondLst>
                                            <p:cond delay="0"/>
                                          </p:stCondLst>
                                        </p:cTn>
                                        <p:tgtEl>
                                          <p:spTgt spid="9"/>
                                        </p:tgtEl>
                                        <p:attrNameLst>
                                          <p:attrName>style.visibility</p:attrName>
                                        </p:attrNameLst>
                                      </p:cBhvr>
                                      <p:to>
                                        <p:strVal val="visible"/>
                                      </p:to>
                                    </p:set>
                                  </p:childTnLst>
                                </p:cTn>
                              </p:par>
                            </p:childTnLst>
                          </p:cTn>
                        </p:par>
                        <p:par>
                          <p:cTn id="64" fill="hold">
                            <p:stCondLst>
                              <p:cond delay="500"/>
                            </p:stCondLst>
                            <p:childTnLst>
                              <p:par>
                                <p:cTn id="65" presetID="1" presetClass="entr" presetSubtype="0" fill="hold" nodeType="afterEffect">
                                  <p:stCondLst>
                                    <p:cond delay="500"/>
                                  </p:stCondLst>
                                  <p:childTnLst>
                                    <p:set>
                                      <p:cBhvr>
                                        <p:cTn id="66" dur="1" fill="hold">
                                          <p:stCondLst>
                                            <p:cond delay="0"/>
                                          </p:stCondLst>
                                        </p:cTn>
                                        <p:tgtEl>
                                          <p:spTgt spid="18"/>
                                        </p:tgtEl>
                                        <p:attrNameLst>
                                          <p:attrName>style.visibility</p:attrName>
                                        </p:attrNameLst>
                                      </p:cBhvr>
                                      <p:to>
                                        <p:strVal val="visible"/>
                                      </p:to>
                                    </p:set>
                                  </p:childTnLst>
                                </p:cTn>
                              </p:par>
                            </p:childTnLst>
                          </p:cTn>
                        </p:par>
                        <p:par>
                          <p:cTn id="67" fill="hold">
                            <p:stCondLst>
                              <p:cond delay="1000"/>
                            </p:stCondLst>
                            <p:childTnLst>
                              <p:par>
                                <p:cTn id="68" presetID="1" presetClass="entr" presetSubtype="0" fill="hold" nodeType="afterEffect">
                                  <p:stCondLst>
                                    <p:cond delay="500"/>
                                  </p:stCondLst>
                                  <p:childTnLst>
                                    <p:set>
                                      <p:cBhvr>
                                        <p:cTn id="69" dur="1" fill="hold">
                                          <p:stCondLst>
                                            <p:cond delay="0"/>
                                          </p:stCondLst>
                                        </p:cTn>
                                        <p:tgtEl>
                                          <p:spTgt spid="19"/>
                                        </p:tgtEl>
                                        <p:attrNameLst>
                                          <p:attrName>style.visibility</p:attrName>
                                        </p:attrNameLst>
                                      </p:cBhvr>
                                      <p:to>
                                        <p:strVal val="visible"/>
                                      </p:to>
                                    </p:set>
                                  </p:childTnLst>
                                </p:cTn>
                              </p:par>
                            </p:childTnLst>
                          </p:cTn>
                        </p:par>
                        <p:par>
                          <p:cTn id="70" fill="hold">
                            <p:stCondLst>
                              <p:cond delay="1500"/>
                            </p:stCondLst>
                            <p:childTnLst>
                              <p:par>
                                <p:cTn id="71" presetID="1" presetClass="entr" presetSubtype="0" fill="hold" nodeType="afterEffect">
                                  <p:stCondLst>
                                    <p:cond delay="500"/>
                                  </p:stCondLst>
                                  <p:childTnLst>
                                    <p:set>
                                      <p:cBhvr>
                                        <p:cTn id="72" dur="1" fill="hold">
                                          <p:stCondLst>
                                            <p:cond delay="0"/>
                                          </p:stCondLst>
                                        </p:cTn>
                                        <p:tgtEl>
                                          <p:spTgt spid="20"/>
                                        </p:tgtEl>
                                        <p:attrNameLst>
                                          <p:attrName>style.visibility</p:attrName>
                                        </p:attrNameLst>
                                      </p:cBhvr>
                                      <p:to>
                                        <p:strVal val="visible"/>
                                      </p:to>
                                    </p:set>
                                  </p:childTnLst>
                                </p:cTn>
                              </p:par>
                            </p:childTnLst>
                          </p:cTn>
                        </p:par>
                        <p:par>
                          <p:cTn id="73" fill="hold">
                            <p:stCondLst>
                              <p:cond delay="2000"/>
                            </p:stCondLst>
                            <p:childTnLst>
                              <p:par>
                                <p:cTn id="74" presetID="1" presetClass="entr" presetSubtype="0" fill="hold" nodeType="afterEffect">
                                  <p:stCondLst>
                                    <p:cond delay="500"/>
                                  </p:stCondLst>
                                  <p:childTnLst>
                                    <p:set>
                                      <p:cBhvr>
                                        <p:cTn id="75" dur="1" fill="hold">
                                          <p:stCondLst>
                                            <p:cond delay="0"/>
                                          </p:stCondLst>
                                        </p:cTn>
                                        <p:tgtEl>
                                          <p:spTgt spid="21"/>
                                        </p:tgtEl>
                                        <p:attrNameLst>
                                          <p:attrName>style.visibility</p:attrName>
                                        </p:attrNameLst>
                                      </p:cBhvr>
                                      <p:to>
                                        <p:strVal val="visible"/>
                                      </p:to>
                                    </p:set>
                                  </p:childTnLst>
                                </p:cTn>
                              </p:par>
                            </p:childTnLst>
                          </p:cTn>
                        </p:par>
                        <p:par>
                          <p:cTn id="76" fill="hold">
                            <p:stCondLst>
                              <p:cond delay="2500"/>
                            </p:stCondLst>
                            <p:childTnLst>
                              <p:par>
                                <p:cTn id="77" presetID="1" presetClass="entr" presetSubtype="0" fill="hold" nodeType="afterEffect">
                                  <p:stCondLst>
                                    <p:cond delay="500"/>
                                  </p:stCondLst>
                                  <p:childTnLst>
                                    <p:set>
                                      <p:cBhvr>
                                        <p:cTn id="78" dur="1" fill="hold">
                                          <p:stCondLst>
                                            <p:cond delay="0"/>
                                          </p:stCondLst>
                                        </p:cTn>
                                        <p:tgtEl>
                                          <p:spTgt spid="22"/>
                                        </p:tgtEl>
                                        <p:attrNameLst>
                                          <p:attrName>style.visibility</p:attrName>
                                        </p:attrNameLst>
                                      </p:cBhvr>
                                      <p:to>
                                        <p:strVal val="visible"/>
                                      </p:to>
                                    </p:set>
                                  </p:childTnLst>
                                </p:cTn>
                              </p:par>
                            </p:childTnLst>
                          </p:cTn>
                        </p:par>
                        <p:par>
                          <p:cTn id="79" fill="hold">
                            <p:stCondLst>
                              <p:cond delay="3000"/>
                            </p:stCondLst>
                            <p:childTnLst>
                              <p:par>
                                <p:cTn id="80" presetID="1" presetClass="entr" presetSubtype="0" fill="hold" nodeType="afterEffect">
                                  <p:stCondLst>
                                    <p:cond delay="500"/>
                                  </p:stCondLst>
                                  <p:childTnLst>
                                    <p:set>
                                      <p:cBhvr>
                                        <p:cTn id="81" dur="1" fill="hold">
                                          <p:stCondLst>
                                            <p:cond delay="0"/>
                                          </p:stCondLst>
                                        </p:cTn>
                                        <p:tgtEl>
                                          <p:spTgt spid="23"/>
                                        </p:tgtEl>
                                        <p:attrNameLst>
                                          <p:attrName>style.visibility</p:attrName>
                                        </p:attrNameLst>
                                      </p:cBhvr>
                                      <p:to>
                                        <p:strVal val="visible"/>
                                      </p:to>
                                    </p:set>
                                  </p:childTnLst>
                                </p:cTn>
                              </p:par>
                            </p:childTnLst>
                          </p:cTn>
                        </p:par>
                        <p:par>
                          <p:cTn id="82" fill="hold">
                            <p:stCondLst>
                              <p:cond delay="3500"/>
                            </p:stCondLst>
                            <p:childTnLst>
                              <p:par>
                                <p:cTn id="83" presetID="1" presetClass="entr" presetSubtype="0" fill="hold" nodeType="afterEffect">
                                  <p:stCondLst>
                                    <p:cond delay="500"/>
                                  </p:stCondLst>
                                  <p:childTnLst>
                                    <p:set>
                                      <p:cBhvr>
                                        <p:cTn id="84" dur="1" fill="hold">
                                          <p:stCondLst>
                                            <p:cond delay="0"/>
                                          </p:stCondLst>
                                        </p:cTn>
                                        <p:tgtEl>
                                          <p:spTgt spid="24"/>
                                        </p:tgtEl>
                                        <p:attrNameLst>
                                          <p:attrName>style.visibility</p:attrName>
                                        </p:attrNameLst>
                                      </p:cBhvr>
                                      <p:to>
                                        <p:strVal val="visible"/>
                                      </p:to>
                                    </p:set>
                                  </p:childTnLst>
                                </p:cTn>
                              </p:par>
                            </p:childTnLst>
                          </p:cTn>
                        </p:par>
                        <p:par>
                          <p:cTn id="85" fill="hold">
                            <p:stCondLst>
                              <p:cond delay="4000"/>
                            </p:stCondLst>
                            <p:childTnLst>
                              <p:par>
                                <p:cTn id="86" presetID="1" presetClass="entr" presetSubtype="0" fill="hold" nodeType="afterEffect">
                                  <p:stCondLst>
                                    <p:cond delay="500"/>
                                  </p:stCondLst>
                                  <p:childTnLst>
                                    <p:set>
                                      <p:cBhvr>
                                        <p:cTn id="87" dur="1" fill="hold">
                                          <p:stCondLst>
                                            <p:cond delay="0"/>
                                          </p:stCondLst>
                                        </p:cTn>
                                        <p:tgtEl>
                                          <p:spTgt spid="10"/>
                                        </p:tgtEl>
                                        <p:attrNameLst>
                                          <p:attrName>style.visibility</p:attrName>
                                        </p:attrNameLst>
                                      </p:cBhvr>
                                      <p:to>
                                        <p:strVal val="visible"/>
                                      </p:to>
                                    </p:set>
                                  </p:childTnLst>
                                </p:cTn>
                              </p:par>
                            </p:childTnLst>
                          </p:cTn>
                        </p:par>
                        <p:par>
                          <p:cTn id="88" fill="hold">
                            <p:stCondLst>
                              <p:cond delay="4500"/>
                            </p:stCondLst>
                            <p:childTnLst>
                              <p:par>
                                <p:cTn id="89" presetID="1" presetClass="entr" presetSubtype="0" fill="hold" nodeType="afterEffect">
                                  <p:stCondLst>
                                    <p:cond delay="500"/>
                                  </p:stCondLst>
                                  <p:childTnLst>
                                    <p:set>
                                      <p:cBhvr>
                                        <p:cTn id="90" dur="1" fill="hold">
                                          <p:stCondLst>
                                            <p:cond delay="0"/>
                                          </p:stCondLst>
                                        </p:cTn>
                                        <p:tgtEl>
                                          <p:spTgt spid="25"/>
                                        </p:tgtEl>
                                        <p:attrNameLst>
                                          <p:attrName>style.visibility</p:attrName>
                                        </p:attrNameLst>
                                      </p:cBhvr>
                                      <p:to>
                                        <p:strVal val="visible"/>
                                      </p:to>
                                    </p:set>
                                  </p:childTnLst>
                                </p:cTn>
                              </p:par>
                            </p:childTnLst>
                          </p:cTn>
                        </p:par>
                        <p:par>
                          <p:cTn id="91" fill="hold">
                            <p:stCondLst>
                              <p:cond delay="5000"/>
                            </p:stCondLst>
                            <p:childTnLst>
                              <p:par>
                                <p:cTn id="92" presetID="1" presetClass="entr" presetSubtype="0" fill="hold" nodeType="afterEffect">
                                  <p:stCondLst>
                                    <p:cond delay="500"/>
                                  </p:stCondLst>
                                  <p:childTnLst>
                                    <p:set>
                                      <p:cBhvr>
                                        <p:cTn id="93" dur="1" fill="hold">
                                          <p:stCondLst>
                                            <p:cond delay="0"/>
                                          </p:stCondLst>
                                        </p:cTn>
                                        <p:tgtEl>
                                          <p:spTgt spid="26"/>
                                        </p:tgtEl>
                                        <p:attrNameLst>
                                          <p:attrName>style.visibility</p:attrName>
                                        </p:attrNameLst>
                                      </p:cBhvr>
                                      <p:to>
                                        <p:strVal val="visible"/>
                                      </p:to>
                                    </p:set>
                                  </p:childTnLst>
                                </p:cTn>
                              </p:par>
                            </p:childTnLst>
                          </p:cTn>
                        </p:par>
                        <p:par>
                          <p:cTn id="94" fill="hold">
                            <p:stCondLst>
                              <p:cond delay="5500"/>
                            </p:stCondLst>
                            <p:childTnLst>
                              <p:par>
                                <p:cTn id="95" presetID="1" presetClass="entr" presetSubtype="0" fill="hold" nodeType="afterEffect">
                                  <p:stCondLst>
                                    <p:cond delay="500"/>
                                  </p:stCondLst>
                                  <p:childTnLst>
                                    <p:set>
                                      <p:cBhvr>
                                        <p:cTn id="96" dur="1" fill="hold">
                                          <p:stCondLst>
                                            <p:cond delay="0"/>
                                          </p:stCondLst>
                                        </p:cTn>
                                        <p:tgtEl>
                                          <p:spTgt spid="27"/>
                                        </p:tgtEl>
                                        <p:attrNameLst>
                                          <p:attrName>style.visibility</p:attrName>
                                        </p:attrNameLst>
                                      </p:cBhvr>
                                      <p:to>
                                        <p:strVal val="visible"/>
                                      </p:to>
                                    </p:set>
                                  </p:childTnLst>
                                </p:cTn>
                              </p:par>
                            </p:childTnLst>
                          </p:cTn>
                        </p:par>
                        <p:par>
                          <p:cTn id="97" fill="hold">
                            <p:stCondLst>
                              <p:cond delay="6000"/>
                            </p:stCondLst>
                            <p:childTnLst>
                              <p:par>
                                <p:cTn id="98" presetID="1" presetClass="entr" presetSubtype="0" fill="hold" nodeType="afterEffect">
                                  <p:stCondLst>
                                    <p:cond delay="500"/>
                                  </p:stCondLst>
                                  <p:childTnLst>
                                    <p:set>
                                      <p:cBhvr>
                                        <p:cTn id="99" dur="1" fill="hold">
                                          <p:stCondLst>
                                            <p:cond delay="0"/>
                                          </p:stCondLst>
                                        </p:cTn>
                                        <p:tgtEl>
                                          <p:spTgt spid="28"/>
                                        </p:tgtEl>
                                        <p:attrNameLst>
                                          <p:attrName>style.visibility</p:attrName>
                                        </p:attrNameLst>
                                      </p:cBhvr>
                                      <p:to>
                                        <p:strVal val="visible"/>
                                      </p:to>
                                    </p:set>
                                  </p:childTnLst>
                                </p:cTn>
                              </p:par>
                            </p:childTnLst>
                          </p:cTn>
                        </p:par>
                        <p:par>
                          <p:cTn id="100" fill="hold">
                            <p:stCondLst>
                              <p:cond delay="6500"/>
                            </p:stCondLst>
                            <p:childTnLst>
                              <p:par>
                                <p:cTn id="101" presetID="1" presetClass="entr" presetSubtype="0" fill="hold" nodeType="afterEffect">
                                  <p:stCondLst>
                                    <p:cond delay="500"/>
                                  </p:stCondLst>
                                  <p:childTnLst>
                                    <p:set>
                                      <p:cBhvr>
                                        <p:cTn id="102" dur="1" fill="hold">
                                          <p:stCondLst>
                                            <p:cond delay="0"/>
                                          </p:stCondLst>
                                        </p:cTn>
                                        <p:tgtEl>
                                          <p:spTgt spid="29"/>
                                        </p:tgtEl>
                                        <p:attrNameLst>
                                          <p:attrName>style.visibility</p:attrName>
                                        </p:attrNameLst>
                                      </p:cBhvr>
                                      <p:to>
                                        <p:strVal val="visible"/>
                                      </p:to>
                                    </p:set>
                                  </p:childTnLst>
                                </p:cTn>
                              </p:par>
                            </p:childTnLst>
                          </p:cTn>
                        </p:par>
                        <p:par>
                          <p:cTn id="103" fill="hold">
                            <p:stCondLst>
                              <p:cond delay="7000"/>
                            </p:stCondLst>
                            <p:childTnLst>
                              <p:par>
                                <p:cTn id="104" presetID="1" presetClass="entr" presetSubtype="0" fill="hold" nodeType="afterEffect">
                                  <p:stCondLst>
                                    <p:cond delay="500"/>
                                  </p:stCondLst>
                                  <p:childTnLst>
                                    <p:set>
                                      <p:cBhvr>
                                        <p:cTn id="105" dur="1" fill="hold">
                                          <p:stCondLst>
                                            <p:cond delay="0"/>
                                          </p:stCondLst>
                                        </p:cTn>
                                        <p:tgtEl>
                                          <p:spTgt spid="30"/>
                                        </p:tgtEl>
                                        <p:attrNameLst>
                                          <p:attrName>style.visibility</p:attrName>
                                        </p:attrNameLst>
                                      </p:cBhvr>
                                      <p:to>
                                        <p:strVal val="visible"/>
                                      </p:to>
                                    </p:set>
                                  </p:childTnLst>
                                </p:cTn>
                              </p:par>
                            </p:childTnLst>
                          </p:cTn>
                        </p:par>
                        <p:par>
                          <p:cTn id="106" fill="hold">
                            <p:stCondLst>
                              <p:cond delay="7500"/>
                            </p:stCondLst>
                            <p:childTnLst>
                              <p:par>
                                <p:cTn id="107" presetID="1" presetClass="entr" presetSubtype="0" fill="hold" nodeType="afterEffect">
                                  <p:stCondLst>
                                    <p:cond delay="500"/>
                                  </p:stCondLst>
                                  <p:childTnLst>
                                    <p:set>
                                      <p:cBhvr>
                                        <p:cTn id="108" dur="1" fill="hold">
                                          <p:stCondLst>
                                            <p:cond delay="0"/>
                                          </p:stCondLst>
                                        </p:cTn>
                                        <p:tgtEl>
                                          <p:spTgt spid="31"/>
                                        </p:tgtEl>
                                        <p:attrNameLst>
                                          <p:attrName>style.visibility</p:attrName>
                                        </p:attrNameLst>
                                      </p:cBhvr>
                                      <p:to>
                                        <p:strVal val="visible"/>
                                      </p:to>
                                    </p:set>
                                  </p:childTnLst>
                                </p:cTn>
                              </p:par>
                            </p:childTnLst>
                          </p:cTn>
                        </p:par>
                        <p:par>
                          <p:cTn id="109" fill="hold">
                            <p:stCondLst>
                              <p:cond delay="8000"/>
                            </p:stCondLst>
                            <p:childTnLst>
                              <p:par>
                                <p:cTn id="110" presetID="1" presetClass="entr" presetSubtype="0" fill="hold" grpId="0" nodeType="afterEffect">
                                  <p:stCondLst>
                                    <p:cond delay="500"/>
                                  </p:stCondLst>
                                  <p:childTnLst>
                                    <p:set>
                                      <p:cBhvr>
                                        <p:cTn id="111" dur="1" fill="hold">
                                          <p:stCondLst>
                                            <p:cond delay="0"/>
                                          </p:stCondLst>
                                        </p:cTn>
                                        <p:tgtEl>
                                          <p:spTgt spid="256037"/>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256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7" grpId="0"/>
      <p:bldP spid="256043" grpId="0"/>
      <p:bldP spid="256044" grpId="0"/>
      <p:bldP spid="256045" grpId="0"/>
      <p:bldP spid="256083" grpId="0"/>
      <p:bldP spid="256116"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85800" y="609600"/>
            <a:ext cx="7772400" cy="838200"/>
          </a:xfrm>
        </p:spPr>
        <p:txBody>
          <a:bodyPr/>
          <a:lstStyle/>
          <a:p>
            <a:pPr eaLnBrk="1" hangingPunct="1"/>
            <a:r>
              <a:rPr lang="es-ES_tradnl" sz="3600" dirty="0" err="1" smtClean="0"/>
              <a:t>Congestion</a:t>
            </a:r>
            <a:r>
              <a:rPr lang="es-ES_tradnl" sz="3600" dirty="0" smtClean="0"/>
              <a:t> </a:t>
            </a:r>
            <a:r>
              <a:rPr lang="es-ES_tradnl" sz="3600" dirty="0" err="1" smtClean="0"/>
              <a:t>avoidance</a:t>
            </a:r>
            <a:r>
              <a:rPr lang="es-ES_tradnl" sz="3600" dirty="0" smtClean="0"/>
              <a:t> (segunda fase)</a:t>
            </a:r>
            <a:endParaRPr lang="es-ES" sz="3600" dirty="0" smtClean="0"/>
          </a:p>
        </p:txBody>
      </p:sp>
      <p:sp>
        <p:nvSpPr>
          <p:cNvPr id="97283" name="Rectangle 3"/>
          <p:cNvSpPr>
            <a:spLocks noGrp="1" noChangeArrowheads="1"/>
          </p:cNvSpPr>
          <p:nvPr>
            <p:ph type="body" idx="1"/>
          </p:nvPr>
        </p:nvSpPr>
        <p:spPr>
          <a:xfrm>
            <a:off x="685800" y="1752600"/>
            <a:ext cx="7772400" cy="4343400"/>
          </a:xfrm>
        </p:spPr>
        <p:txBody>
          <a:bodyPr/>
          <a:lstStyle/>
          <a:p>
            <a:pPr eaLnBrk="1" hangingPunct="1"/>
            <a:r>
              <a:rPr lang="es-ES_tradnl" dirty="0" smtClean="0"/>
              <a:t>Cuando se pierde un segmento:</a:t>
            </a:r>
          </a:p>
          <a:p>
            <a:pPr lvl="1" eaLnBrk="1" hangingPunct="1"/>
            <a:r>
              <a:rPr lang="es-ES_tradnl" dirty="0" smtClean="0"/>
              <a:t>La ventana de congestión vuelve a su valor inicial</a:t>
            </a:r>
          </a:p>
          <a:p>
            <a:pPr lvl="1" eaLnBrk="1" hangingPunct="1"/>
            <a:r>
              <a:rPr lang="es-ES_tradnl" dirty="0" smtClean="0"/>
              <a:t>Se fija un ‘umbral de peligro’ en un valor igual a la mitad de la ventana que había cuando se produjo la pérdida.</a:t>
            </a:r>
          </a:p>
          <a:p>
            <a:pPr lvl="1" eaLnBrk="1" hangingPunct="1"/>
            <a:r>
              <a:rPr lang="es-ES_tradnl" dirty="0" smtClean="0"/>
              <a:t>La ventana de congestión crece como antes hasta el umbral de peligro; a partir de ahí crece en sólo un segmento cada vez (</a:t>
            </a:r>
            <a:r>
              <a:rPr lang="es-ES_tradnl" dirty="0" err="1" smtClean="0"/>
              <a:t>congestion</a:t>
            </a:r>
            <a:r>
              <a:rPr lang="es-ES_tradnl" dirty="0" smtClean="0"/>
              <a:t> </a:t>
            </a:r>
            <a:r>
              <a:rPr lang="es-ES_tradnl" dirty="0" err="1" smtClean="0"/>
              <a:t>avoidance</a:t>
            </a:r>
            <a:r>
              <a:rPr lang="es-ES_tradnl" dirty="0" smtClean="0"/>
              <a:t>)</a:t>
            </a:r>
            <a:endParaRPr lang="es-ES" dirty="0" smtClean="0"/>
          </a:p>
        </p:txBody>
      </p:sp>
    </p:spTree>
  </p:cSld>
  <p:clrMapOvr>
    <a:masterClrMapping/>
  </p:clrMapOvr>
  <p:transition>
    <p:cover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539552" y="1772816"/>
            <a:ext cx="8208912" cy="4104456"/>
          </a:xfrm>
        </p:spPr>
        <p:txBody>
          <a:bodyPr/>
          <a:lstStyle/>
          <a:p>
            <a:pPr eaLnBrk="1" hangingPunct="1">
              <a:lnSpc>
                <a:spcPct val="80000"/>
              </a:lnSpc>
            </a:pPr>
            <a:r>
              <a:rPr lang="es-ES_tradnl" sz="2200" dirty="0" smtClean="0"/>
              <a:t>Los puertos se dividen en tres rangos:</a:t>
            </a:r>
          </a:p>
          <a:p>
            <a:pPr lvl="1" eaLnBrk="1" hangingPunct="1">
              <a:lnSpc>
                <a:spcPct val="80000"/>
              </a:lnSpc>
            </a:pPr>
            <a:r>
              <a:rPr lang="es-ES_tradnl" sz="2200" dirty="0" smtClean="0"/>
              <a:t>Del 0 al 1023: puertos </a:t>
            </a:r>
            <a:r>
              <a:rPr lang="es-ES_tradnl" sz="2200" b="1" dirty="0" smtClean="0"/>
              <a:t>bien conocidos</a:t>
            </a:r>
            <a:r>
              <a:rPr lang="es-ES_tradnl" sz="2200" dirty="0" smtClean="0"/>
              <a:t> (‘</a:t>
            </a:r>
            <a:r>
              <a:rPr lang="es-ES_tradnl" sz="2200" dirty="0" err="1" smtClean="0"/>
              <a:t>well</a:t>
            </a:r>
            <a:r>
              <a:rPr lang="es-ES_tradnl" sz="2200" dirty="0" smtClean="0"/>
              <a:t> </a:t>
            </a:r>
            <a:r>
              <a:rPr lang="es-ES_tradnl" sz="2200" dirty="0" err="1" smtClean="0"/>
              <a:t>known</a:t>
            </a:r>
            <a:r>
              <a:rPr lang="es-ES_tradnl" sz="2200" dirty="0" smtClean="0"/>
              <a:t> </a:t>
            </a:r>
            <a:r>
              <a:rPr lang="es-ES_tradnl" sz="2200" dirty="0" err="1" smtClean="0"/>
              <a:t>ports</a:t>
            </a:r>
            <a:r>
              <a:rPr lang="es-ES_tradnl" sz="2200" dirty="0" smtClean="0"/>
              <a:t>’). Se reservan normalmente para servidores de protocolos estándar (ej.: HTTP, puerto 80). Solo procesos con acceso </a:t>
            </a:r>
            <a:r>
              <a:rPr lang="es-ES_tradnl" sz="2200" dirty="0" err="1" smtClean="0"/>
              <a:t>superusuario</a:t>
            </a:r>
            <a:r>
              <a:rPr lang="es-ES_tradnl" sz="2200" dirty="0" smtClean="0"/>
              <a:t> pueden utilizarlos.</a:t>
            </a:r>
          </a:p>
          <a:p>
            <a:pPr lvl="1" eaLnBrk="1" hangingPunct="1">
              <a:lnSpc>
                <a:spcPct val="80000"/>
              </a:lnSpc>
            </a:pPr>
            <a:r>
              <a:rPr lang="es-ES_tradnl" sz="2200" dirty="0" smtClean="0"/>
              <a:t>Del 1024 al 49151: puertos </a:t>
            </a:r>
            <a:r>
              <a:rPr lang="es-ES_tradnl" sz="2200" b="1" dirty="0" smtClean="0"/>
              <a:t>registrados</a:t>
            </a:r>
            <a:r>
              <a:rPr lang="es-ES_tradnl" sz="2200" dirty="0" smtClean="0"/>
              <a:t>. Se usan para servidores que no necesitan acceso </a:t>
            </a:r>
            <a:r>
              <a:rPr lang="es-ES_tradnl" sz="2200" dirty="0" err="1" smtClean="0"/>
              <a:t>superusuario</a:t>
            </a:r>
            <a:r>
              <a:rPr lang="es-ES_tradnl" sz="2200" dirty="0" smtClean="0"/>
              <a:t> (ej.: SIP, telefonía IP, puerto 5060) y para clientes</a:t>
            </a:r>
          </a:p>
          <a:p>
            <a:pPr lvl="1" eaLnBrk="1" hangingPunct="1">
              <a:lnSpc>
                <a:spcPct val="80000"/>
              </a:lnSpc>
            </a:pPr>
            <a:r>
              <a:rPr lang="es-ES_tradnl" sz="2200" dirty="0" smtClean="0"/>
              <a:t>Del 49152 al 65535: puertos </a:t>
            </a:r>
            <a:r>
              <a:rPr lang="es-ES_tradnl" sz="2200" b="1" dirty="0" smtClean="0"/>
              <a:t>dinámicos</a:t>
            </a:r>
            <a:r>
              <a:rPr lang="es-ES_tradnl" sz="2200" dirty="0" smtClean="0"/>
              <a:t> o </a:t>
            </a:r>
            <a:r>
              <a:rPr lang="es-ES_tradnl" sz="2200" b="1" dirty="0" smtClean="0"/>
              <a:t>privados</a:t>
            </a:r>
            <a:r>
              <a:rPr lang="es-ES_tradnl" sz="2200" dirty="0" smtClean="0"/>
              <a:t>. Sólo se usan para clientes.</a:t>
            </a:r>
          </a:p>
          <a:p>
            <a:pPr eaLnBrk="1" hangingPunct="1">
              <a:lnSpc>
                <a:spcPct val="80000"/>
              </a:lnSpc>
            </a:pPr>
            <a:r>
              <a:rPr lang="es-ES_tradnl" sz="2200" dirty="0" smtClean="0"/>
              <a:t>La correspondencia puertos-protocolos se puede consultar en: </a:t>
            </a:r>
            <a:r>
              <a:rPr lang="es-ES_tradnl" sz="2200" dirty="0" smtClean="0">
                <a:hlinkClick r:id="rId3"/>
              </a:rPr>
              <a:t>http://en.wikipedia.org/wiki/List_of_TCP_and_UDP_port_numbers</a:t>
            </a:r>
            <a:r>
              <a:rPr lang="es-ES_tradnl" sz="2200" dirty="0" smtClean="0"/>
              <a:t> </a:t>
            </a:r>
          </a:p>
        </p:txBody>
      </p:sp>
      <p:sp>
        <p:nvSpPr>
          <p:cNvPr id="11267" name="Rectangle 2"/>
          <p:cNvSpPr>
            <a:spLocks noGrp="1" noChangeArrowheads="1"/>
          </p:cNvSpPr>
          <p:nvPr>
            <p:ph type="title"/>
          </p:nvPr>
        </p:nvSpPr>
        <p:spPr>
          <a:xfrm>
            <a:off x="685800" y="188913"/>
            <a:ext cx="7772400" cy="1143000"/>
          </a:xfrm>
        </p:spPr>
        <p:txBody>
          <a:bodyPr/>
          <a:lstStyle/>
          <a:p>
            <a:pPr eaLnBrk="1" hangingPunct="1"/>
            <a:r>
              <a:rPr lang="es-ES_tradnl" sz="4000" dirty="0" smtClean="0"/>
              <a:t>Rangos de puertos</a:t>
            </a:r>
            <a:endParaRPr lang="es-ES" sz="4000" dirty="0" smtClean="0"/>
          </a:p>
        </p:txBody>
      </p:sp>
    </p:spTree>
    <p:extLst>
      <p:ext uri="{BB962C8B-B14F-4D97-AF65-F5344CB8AC3E}">
        <p14:creationId xmlns:p14="http://schemas.microsoft.com/office/powerpoint/2010/main" val="2470479320"/>
      </p:ext>
    </p:extLst>
  </p:cSld>
  <p:clrMapOvr>
    <a:masterClrMapping/>
  </p:clrMapOvr>
  <p:transition>
    <p:cover dir="ld"/>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Line 1105"/>
          <p:cNvSpPr>
            <a:spLocks noChangeShapeType="1"/>
          </p:cNvSpPr>
          <p:nvPr/>
        </p:nvSpPr>
        <p:spPr bwMode="auto">
          <a:xfrm>
            <a:off x="4538663" y="6470650"/>
            <a:ext cx="533400" cy="0"/>
          </a:xfrm>
          <a:prstGeom prst="line">
            <a:avLst/>
          </a:prstGeom>
          <a:noFill/>
          <a:ln w="9525">
            <a:solidFill>
              <a:schemeClr val="tx1"/>
            </a:solidFill>
            <a:round/>
            <a:headEnd/>
            <a:tailEnd type="triangle" w="med" len="med"/>
          </a:ln>
        </p:spPr>
        <p:txBody>
          <a:bodyPr/>
          <a:lstStyle/>
          <a:p>
            <a:endParaRPr lang="es-ES"/>
          </a:p>
        </p:txBody>
      </p:sp>
      <p:sp>
        <p:nvSpPr>
          <p:cNvPr id="98307" name="Line 1103"/>
          <p:cNvSpPr>
            <a:spLocks noChangeShapeType="1"/>
          </p:cNvSpPr>
          <p:nvPr/>
        </p:nvSpPr>
        <p:spPr bwMode="auto">
          <a:xfrm flipH="1">
            <a:off x="6369101" y="6626225"/>
            <a:ext cx="533400" cy="0"/>
          </a:xfrm>
          <a:prstGeom prst="line">
            <a:avLst/>
          </a:prstGeom>
          <a:noFill/>
          <a:ln w="9525">
            <a:solidFill>
              <a:schemeClr val="tx1"/>
            </a:solidFill>
            <a:round/>
            <a:headEnd/>
            <a:tailEnd type="triangle" w="med" len="med"/>
          </a:ln>
        </p:spPr>
        <p:txBody>
          <a:bodyPr/>
          <a:lstStyle/>
          <a:p>
            <a:endParaRPr lang="es-ES"/>
          </a:p>
        </p:txBody>
      </p:sp>
      <p:sp>
        <p:nvSpPr>
          <p:cNvPr id="98308" name="Line 1081"/>
          <p:cNvSpPr>
            <a:spLocks noChangeShapeType="1"/>
          </p:cNvSpPr>
          <p:nvPr/>
        </p:nvSpPr>
        <p:spPr bwMode="auto">
          <a:xfrm flipH="1">
            <a:off x="6450013" y="5068888"/>
            <a:ext cx="533400" cy="0"/>
          </a:xfrm>
          <a:prstGeom prst="line">
            <a:avLst/>
          </a:prstGeom>
          <a:noFill/>
          <a:ln w="9525">
            <a:solidFill>
              <a:schemeClr val="tx1"/>
            </a:solidFill>
            <a:round/>
            <a:headEnd/>
            <a:tailEnd type="triangle" w="med" len="med"/>
          </a:ln>
        </p:spPr>
        <p:txBody>
          <a:bodyPr/>
          <a:lstStyle/>
          <a:p>
            <a:endParaRPr lang="es-ES"/>
          </a:p>
        </p:txBody>
      </p:sp>
      <p:sp>
        <p:nvSpPr>
          <p:cNvPr id="98309" name="Line 1071"/>
          <p:cNvSpPr>
            <a:spLocks noChangeShapeType="1"/>
          </p:cNvSpPr>
          <p:nvPr/>
        </p:nvSpPr>
        <p:spPr bwMode="auto">
          <a:xfrm>
            <a:off x="4752980" y="4924425"/>
            <a:ext cx="533400" cy="0"/>
          </a:xfrm>
          <a:prstGeom prst="line">
            <a:avLst/>
          </a:prstGeom>
          <a:noFill/>
          <a:ln w="9525">
            <a:solidFill>
              <a:schemeClr val="tx1"/>
            </a:solidFill>
            <a:round/>
            <a:headEnd/>
            <a:tailEnd type="triangle" w="med" len="med"/>
          </a:ln>
        </p:spPr>
        <p:txBody>
          <a:bodyPr/>
          <a:lstStyle/>
          <a:p>
            <a:endParaRPr lang="es-ES"/>
          </a:p>
        </p:txBody>
      </p:sp>
      <p:sp>
        <p:nvSpPr>
          <p:cNvPr id="98310" name="Text Box 1026"/>
          <p:cNvSpPr txBox="1">
            <a:spLocks noChangeArrowheads="1"/>
          </p:cNvSpPr>
          <p:nvPr/>
        </p:nvSpPr>
        <p:spPr bwMode="auto">
          <a:xfrm>
            <a:off x="2779717" y="836613"/>
            <a:ext cx="958850" cy="366712"/>
          </a:xfrm>
          <a:prstGeom prst="rect">
            <a:avLst/>
          </a:prstGeom>
          <a:noFill/>
          <a:ln w="9525">
            <a:noFill/>
            <a:miter lim="800000"/>
            <a:headEnd/>
            <a:tailEnd/>
          </a:ln>
        </p:spPr>
        <p:txBody>
          <a:bodyPr wrap="none">
            <a:spAutoFit/>
          </a:bodyPr>
          <a:lstStyle/>
          <a:p>
            <a:r>
              <a:rPr lang="es-ES_tradnl" sz="1800" b="1">
                <a:latin typeface="Arial" charset="0"/>
              </a:rPr>
              <a:t>Emisor</a:t>
            </a:r>
            <a:endParaRPr lang="es-ES" sz="1800" b="1">
              <a:latin typeface="Arial" charset="0"/>
            </a:endParaRPr>
          </a:p>
        </p:txBody>
      </p:sp>
      <p:sp>
        <p:nvSpPr>
          <p:cNvPr id="98311" name="Text Box 1027"/>
          <p:cNvSpPr txBox="1">
            <a:spLocks noChangeArrowheads="1"/>
          </p:cNvSpPr>
          <p:nvPr/>
        </p:nvSpPr>
        <p:spPr bwMode="auto">
          <a:xfrm>
            <a:off x="4940300" y="836613"/>
            <a:ext cx="1174750" cy="366712"/>
          </a:xfrm>
          <a:prstGeom prst="rect">
            <a:avLst/>
          </a:prstGeom>
          <a:noFill/>
          <a:ln w="9525">
            <a:noFill/>
            <a:miter lim="800000"/>
            <a:headEnd/>
            <a:tailEnd/>
          </a:ln>
        </p:spPr>
        <p:txBody>
          <a:bodyPr wrap="none">
            <a:spAutoFit/>
          </a:bodyPr>
          <a:lstStyle/>
          <a:p>
            <a:r>
              <a:rPr lang="es-ES_tradnl" sz="1800" b="1">
                <a:latin typeface="Arial" charset="0"/>
              </a:rPr>
              <a:t>Receptor</a:t>
            </a:r>
            <a:endParaRPr lang="es-ES" sz="1800" b="1">
              <a:latin typeface="Arial" charset="0"/>
            </a:endParaRPr>
          </a:p>
        </p:txBody>
      </p:sp>
      <p:sp>
        <p:nvSpPr>
          <p:cNvPr id="98312" name="Text Box 1028"/>
          <p:cNvSpPr txBox="1">
            <a:spLocks noChangeArrowheads="1"/>
          </p:cNvSpPr>
          <p:nvPr/>
        </p:nvSpPr>
        <p:spPr bwMode="auto">
          <a:xfrm>
            <a:off x="2495555" y="1500188"/>
            <a:ext cx="815975" cy="314325"/>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SEG 15</a:t>
            </a:r>
            <a:endParaRPr lang="es-ES" sz="1400" b="1">
              <a:latin typeface="Arial" charset="0"/>
            </a:endParaRPr>
          </a:p>
        </p:txBody>
      </p:sp>
      <p:sp>
        <p:nvSpPr>
          <p:cNvPr id="98313" name="Line 1029"/>
          <p:cNvSpPr>
            <a:spLocks noChangeShapeType="1"/>
          </p:cNvSpPr>
          <p:nvPr/>
        </p:nvSpPr>
        <p:spPr bwMode="auto">
          <a:xfrm>
            <a:off x="3324230" y="1603375"/>
            <a:ext cx="533400" cy="0"/>
          </a:xfrm>
          <a:prstGeom prst="line">
            <a:avLst/>
          </a:prstGeom>
          <a:noFill/>
          <a:ln w="9525">
            <a:solidFill>
              <a:schemeClr val="tx1"/>
            </a:solidFill>
            <a:round/>
            <a:headEnd/>
            <a:tailEnd type="triangle" w="med" len="med"/>
          </a:ln>
        </p:spPr>
        <p:txBody>
          <a:bodyPr/>
          <a:lstStyle/>
          <a:p>
            <a:endParaRPr lang="es-ES"/>
          </a:p>
        </p:txBody>
      </p:sp>
      <p:sp>
        <p:nvSpPr>
          <p:cNvPr id="98314" name="Text Box 1030"/>
          <p:cNvSpPr txBox="1">
            <a:spLocks noChangeArrowheads="1"/>
          </p:cNvSpPr>
          <p:nvPr/>
        </p:nvSpPr>
        <p:spPr bwMode="auto">
          <a:xfrm>
            <a:off x="5608638" y="1585913"/>
            <a:ext cx="825500" cy="314325"/>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ACK 15</a:t>
            </a:r>
            <a:endParaRPr lang="es-ES" sz="1400" b="1">
              <a:latin typeface="Arial" charset="0"/>
            </a:endParaRPr>
          </a:p>
        </p:txBody>
      </p:sp>
      <p:sp>
        <p:nvSpPr>
          <p:cNvPr id="98315" name="Line 1031"/>
          <p:cNvSpPr>
            <a:spLocks noChangeShapeType="1"/>
          </p:cNvSpPr>
          <p:nvPr/>
        </p:nvSpPr>
        <p:spPr bwMode="auto">
          <a:xfrm flipH="1">
            <a:off x="5075238" y="1757363"/>
            <a:ext cx="533400" cy="0"/>
          </a:xfrm>
          <a:prstGeom prst="line">
            <a:avLst/>
          </a:prstGeom>
          <a:noFill/>
          <a:ln w="9525">
            <a:solidFill>
              <a:schemeClr val="tx1"/>
            </a:solidFill>
            <a:round/>
            <a:headEnd/>
            <a:tailEnd type="triangle" w="med" len="med"/>
          </a:ln>
        </p:spPr>
        <p:txBody>
          <a:bodyPr/>
          <a:lstStyle/>
          <a:p>
            <a:endParaRPr lang="es-ES"/>
          </a:p>
        </p:txBody>
      </p:sp>
      <p:sp>
        <p:nvSpPr>
          <p:cNvPr id="98316" name="Text Box 1032"/>
          <p:cNvSpPr txBox="1">
            <a:spLocks noChangeArrowheads="1"/>
          </p:cNvSpPr>
          <p:nvPr/>
        </p:nvSpPr>
        <p:spPr bwMode="auto">
          <a:xfrm>
            <a:off x="1212834" y="866775"/>
            <a:ext cx="1073150" cy="366713"/>
          </a:xfrm>
          <a:prstGeom prst="rect">
            <a:avLst/>
          </a:prstGeom>
          <a:noFill/>
          <a:ln w="9525">
            <a:noFill/>
            <a:miter lim="800000"/>
            <a:headEnd/>
            <a:tailEnd/>
          </a:ln>
        </p:spPr>
        <p:txBody>
          <a:bodyPr wrap="none">
            <a:spAutoFit/>
          </a:bodyPr>
          <a:lstStyle/>
          <a:p>
            <a:r>
              <a:rPr lang="es-ES_tradnl" sz="1800" b="1">
                <a:latin typeface="Arial" charset="0"/>
              </a:rPr>
              <a:t>Ventana</a:t>
            </a:r>
            <a:endParaRPr lang="es-ES" sz="1800" b="1">
              <a:latin typeface="Arial" charset="0"/>
            </a:endParaRPr>
          </a:p>
        </p:txBody>
      </p:sp>
      <p:sp>
        <p:nvSpPr>
          <p:cNvPr id="98317" name="Text Box 1033"/>
          <p:cNvSpPr txBox="1">
            <a:spLocks noChangeArrowheads="1"/>
          </p:cNvSpPr>
          <p:nvPr/>
        </p:nvSpPr>
        <p:spPr bwMode="auto">
          <a:xfrm>
            <a:off x="1349359" y="1487488"/>
            <a:ext cx="869950" cy="366712"/>
          </a:xfrm>
          <a:prstGeom prst="rect">
            <a:avLst/>
          </a:prstGeom>
          <a:noFill/>
          <a:ln w="9525">
            <a:noFill/>
            <a:miter lim="800000"/>
            <a:headEnd/>
            <a:tailEnd/>
          </a:ln>
        </p:spPr>
        <p:txBody>
          <a:bodyPr wrap="none">
            <a:spAutoFit/>
          </a:bodyPr>
          <a:lstStyle/>
          <a:p>
            <a:r>
              <a:rPr lang="es-ES_tradnl" sz="1800">
                <a:latin typeface="Arial" charset="0"/>
              </a:rPr>
              <a:t>1 MSS</a:t>
            </a:r>
            <a:endParaRPr lang="es-ES" sz="1800">
              <a:latin typeface="Arial" charset="0"/>
            </a:endParaRPr>
          </a:p>
        </p:txBody>
      </p:sp>
      <p:sp>
        <p:nvSpPr>
          <p:cNvPr id="98318" name="Line 1035"/>
          <p:cNvSpPr>
            <a:spLocks noChangeShapeType="1"/>
          </p:cNvSpPr>
          <p:nvPr/>
        </p:nvSpPr>
        <p:spPr bwMode="auto">
          <a:xfrm>
            <a:off x="3684592" y="2346325"/>
            <a:ext cx="533400" cy="0"/>
          </a:xfrm>
          <a:prstGeom prst="line">
            <a:avLst/>
          </a:prstGeom>
          <a:noFill/>
          <a:ln w="9525">
            <a:solidFill>
              <a:schemeClr val="tx1"/>
            </a:solidFill>
            <a:round/>
            <a:headEnd/>
            <a:tailEnd type="triangle" w="med" len="med"/>
          </a:ln>
        </p:spPr>
        <p:txBody>
          <a:bodyPr/>
          <a:lstStyle/>
          <a:p>
            <a:endParaRPr lang="es-ES"/>
          </a:p>
        </p:txBody>
      </p:sp>
      <p:sp>
        <p:nvSpPr>
          <p:cNvPr id="98319" name="Text Box 1036"/>
          <p:cNvSpPr txBox="1">
            <a:spLocks noChangeArrowheads="1"/>
          </p:cNvSpPr>
          <p:nvPr/>
        </p:nvSpPr>
        <p:spPr bwMode="auto">
          <a:xfrm>
            <a:off x="2490792" y="2043113"/>
            <a:ext cx="815975" cy="314325"/>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SEG 16</a:t>
            </a:r>
            <a:endParaRPr lang="es-ES" sz="1400" b="1">
              <a:latin typeface="Arial" charset="0"/>
            </a:endParaRPr>
          </a:p>
        </p:txBody>
      </p:sp>
      <p:sp>
        <p:nvSpPr>
          <p:cNvPr id="98320" name="Line 1037"/>
          <p:cNvSpPr>
            <a:spLocks noChangeShapeType="1"/>
          </p:cNvSpPr>
          <p:nvPr/>
        </p:nvSpPr>
        <p:spPr bwMode="auto">
          <a:xfrm>
            <a:off x="3298830" y="2130425"/>
            <a:ext cx="533400" cy="0"/>
          </a:xfrm>
          <a:prstGeom prst="line">
            <a:avLst/>
          </a:prstGeom>
          <a:noFill/>
          <a:ln w="9525">
            <a:solidFill>
              <a:schemeClr val="tx1"/>
            </a:solidFill>
            <a:round/>
            <a:headEnd/>
            <a:tailEnd type="triangle" w="med" len="med"/>
          </a:ln>
        </p:spPr>
        <p:txBody>
          <a:bodyPr/>
          <a:lstStyle/>
          <a:p>
            <a:endParaRPr lang="es-ES"/>
          </a:p>
        </p:txBody>
      </p:sp>
      <p:sp>
        <p:nvSpPr>
          <p:cNvPr id="98321" name="Text Box 1038"/>
          <p:cNvSpPr txBox="1">
            <a:spLocks noChangeArrowheads="1"/>
          </p:cNvSpPr>
          <p:nvPr/>
        </p:nvSpPr>
        <p:spPr bwMode="auto">
          <a:xfrm>
            <a:off x="1333484" y="1970088"/>
            <a:ext cx="869950" cy="366712"/>
          </a:xfrm>
          <a:prstGeom prst="rect">
            <a:avLst/>
          </a:prstGeom>
          <a:noFill/>
          <a:ln w="9525">
            <a:noFill/>
            <a:miter lim="800000"/>
            <a:headEnd/>
            <a:tailEnd/>
          </a:ln>
        </p:spPr>
        <p:txBody>
          <a:bodyPr wrap="none">
            <a:spAutoFit/>
          </a:bodyPr>
          <a:lstStyle/>
          <a:p>
            <a:r>
              <a:rPr lang="es-ES_tradnl" sz="1800">
                <a:latin typeface="Arial" charset="0"/>
              </a:rPr>
              <a:t>2 MSS</a:t>
            </a:r>
            <a:endParaRPr lang="es-ES" sz="1800">
              <a:latin typeface="Arial" charset="0"/>
            </a:endParaRPr>
          </a:p>
        </p:txBody>
      </p:sp>
      <p:sp>
        <p:nvSpPr>
          <p:cNvPr id="98322" name="Line 1041"/>
          <p:cNvSpPr>
            <a:spLocks noChangeShapeType="1"/>
          </p:cNvSpPr>
          <p:nvPr/>
        </p:nvSpPr>
        <p:spPr bwMode="auto">
          <a:xfrm flipH="1">
            <a:off x="5435600" y="2538413"/>
            <a:ext cx="533400" cy="0"/>
          </a:xfrm>
          <a:prstGeom prst="line">
            <a:avLst/>
          </a:prstGeom>
          <a:noFill/>
          <a:ln w="9525">
            <a:solidFill>
              <a:schemeClr val="tx1"/>
            </a:solidFill>
            <a:round/>
            <a:headEnd/>
            <a:tailEnd type="triangle" w="med" len="med"/>
          </a:ln>
        </p:spPr>
        <p:txBody>
          <a:bodyPr/>
          <a:lstStyle/>
          <a:p>
            <a:endParaRPr lang="es-ES"/>
          </a:p>
        </p:txBody>
      </p:sp>
      <p:sp>
        <p:nvSpPr>
          <p:cNvPr id="98323" name="Text Box 1042"/>
          <p:cNvSpPr txBox="1">
            <a:spLocks noChangeArrowheads="1"/>
          </p:cNvSpPr>
          <p:nvPr/>
        </p:nvSpPr>
        <p:spPr bwMode="auto">
          <a:xfrm>
            <a:off x="5608638" y="2130425"/>
            <a:ext cx="825500" cy="314325"/>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ACK 16</a:t>
            </a:r>
            <a:endParaRPr lang="es-ES" sz="1400" b="1">
              <a:latin typeface="Arial" charset="0"/>
            </a:endParaRPr>
          </a:p>
        </p:txBody>
      </p:sp>
      <p:sp>
        <p:nvSpPr>
          <p:cNvPr id="98324" name="Line 1043"/>
          <p:cNvSpPr>
            <a:spLocks noChangeShapeType="1"/>
          </p:cNvSpPr>
          <p:nvPr/>
        </p:nvSpPr>
        <p:spPr bwMode="auto">
          <a:xfrm flipH="1">
            <a:off x="5075238" y="2233613"/>
            <a:ext cx="533400" cy="0"/>
          </a:xfrm>
          <a:prstGeom prst="line">
            <a:avLst/>
          </a:prstGeom>
          <a:noFill/>
          <a:ln w="9525">
            <a:solidFill>
              <a:schemeClr val="tx1"/>
            </a:solidFill>
            <a:round/>
            <a:headEnd/>
            <a:tailEnd type="triangle" w="med" len="med"/>
          </a:ln>
        </p:spPr>
        <p:txBody>
          <a:bodyPr/>
          <a:lstStyle/>
          <a:p>
            <a:endParaRPr lang="es-ES"/>
          </a:p>
        </p:txBody>
      </p:sp>
      <p:sp>
        <p:nvSpPr>
          <p:cNvPr id="98325" name="Line 1046"/>
          <p:cNvSpPr>
            <a:spLocks noChangeShapeType="1"/>
          </p:cNvSpPr>
          <p:nvPr/>
        </p:nvSpPr>
        <p:spPr bwMode="auto">
          <a:xfrm>
            <a:off x="4386267" y="3556000"/>
            <a:ext cx="533400" cy="0"/>
          </a:xfrm>
          <a:prstGeom prst="line">
            <a:avLst/>
          </a:prstGeom>
          <a:noFill/>
          <a:ln w="9525">
            <a:solidFill>
              <a:schemeClr val="tx1"/>
            </a:solidFill>
            <a:round/>
            <a:headEnd/>
            <a:tailEnd type="triangle" w="med" len="med"/>
          </a:ln>
        </p:spPr>
        <p:txBody>
          <a:bodyPr/>
          <a:lstStyle/>
          <a:p>
            <a:endParaRPr lang="es-ES"/>
          </a:p>
        </p:txBody>
      </p:sp>
      <p:sp>
        <p:nvSpPr>
          <p:cNvPr id="98326" name="Line 1048"/>
          <p:cNvSpPr>
            <a:spLocks noChangeShapeType="1"/>
          </p:cNvSpPr>
          <p:nvPr/>
        </p:nvSpPr>
        <p:spPr bwMode="auto">
          <a:xfrm>
            <a:off x="4025905" y="3268663"/>
            <a:ext cx="533400" cy="0"/>
          </a:xfrm>
          <a:prstGeom prst="line">
            <a:avLst/>
          </a:prstGeom>
          <a:noFill/>
          <a:ln w="9525">
            <a:solidFill>
              <a:schemeClr val="tx1"/>
            </a:solidFill>
            <a:round/>
            <a:headEnd/>
            <a:tailEnd type="triangle" w="med" len="med"/>
          </a:ln>
        </p:spPr>
        <p:txBody>
          <a:bodyPr/>
          <a:lstStyle/>
          <a:p>
            <a:endParaRPr lang="es-ES"/>
          </a:p>
        </p:txBody>
      </p:sp>
      <p:sp>
        <p:nvSpPr>
          <p:cNvPr id="98327" name="Line 1050"/>
          <p:cNvSpPr>
            <a:spLocks noChangeShapeType="1"/>
          </p:cNvSpPr>
          <p:nvPr/>
        </p:nvSpPr>
        <p:spPr bwMode="auto">
          <a:xfrm>
            <a:off x="3684592" y="3051175"/>
            <a:ext cx="533400" cy="0"/>
          </a:xfrm>
          <a:prstGeom prst="line">
            <a:avLst/>
          </a:prstGeom>
          <a:noFill/>
          <a:ln w="9525">
            <a:solidFill>
              <a:schemeClr val="tx1"/>
            </a:solidFill>
            <a:round/>
            <a:headEnd/>
            <a:tailEnd type="triangle" w="med" len="med"/>
          </a:ln>
        </p:spPr>
        <p:txBody>
          <a:bodyPr/>
          <a:lstStyle/>
          <a:p>
            <a:endParaRPr lang="es-ES"/>
          </a:p>
        </p:txBody>
      </p:sp>
      <p:sp>
        <p:nvSpPr>
          <p:cNvPr id="98328" name="Text Box 1051"/>
          <p:cNvSpPr txBox="1">
            <a:spLocks noChangeArrowheads="1"/>
          </p:cNvSpPr>
          <p:nvPr/>
        </p:nvSpPr>
        <p:spPr bwMode="auto">
          <a:xfrm>
            <a:off x="2490792" y="2763838"/>
            <a:ext cx="815975" cy="314325"/>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SEG 18</a:t>
            </a:r>
            <a:endParaRPr lang="es-ES" sz="1400" b="1">
              <a:latin typeface="Arial" charset="0"/>
            </a:endParaRPr>
          </a:p>
        </p:txBody>
      </p:sp>
      <p:sp>
        <p:nvSpPr>
          <p:cNvPr id="98329" name="Line 1052"/>
          <p:cNvSpPr>
            <a:spLocks noChangeShapeType="1"/>
          </p:cNvSpPr>
          <p:nvPr/>
        </p:nvSpPr>
        <p:spPr bwMode="auto">
          <a:xfrm>
            <a:off x="3306767" y="2908300"/>
            <a:ext cx="533400" cy="0"/>
          </a:xfrm>
          <a:prstGeom prst="line">
            <a:avLst/>
          </a:prstGeom>
          <a:noFill/>
          <a:ln w="9525">
            <a:solidFill>
              <a:schemeClr val="tx1"/>
            </a:solidFill>
            <a:round/>
            <a:headEnd/>
            <a:tailEnd type="triangle" w="med" len="med"/>
          </a:ln>
        </p:spPr>
        <p:txBody>
          <a:bodyPr/>
          <a:lstStyle/>
          <a:p>
            <a:endParaRPr lang="es-ES"/>
          </a:p>
        </p:txBody>
      </p:sp>
      <p:sp>
        <p:nvSpPr>
          <p:cNvPr id="98330" name="Text Box 1053"/>
          <p:cNvSpPr txBox="1">
            <a:spLocks noChangeArrowheads="1"/>
          </p:cNvSpPr>
          <p:nvPr/>
        </p:nvSpPr>
        <p:spPr bwMode="auto">
          <a:xfrm>
            <a:off x="1333484" y="2800350"/>
            <a:ext cx="869950" cy="366713"/>
          </a:xfrm>
          <a:prstGeom prst="rect">
            <a:avLst/>
          </a:prstGeom>
          <a:noFill/>
          <a:ln w="9525">
            <a:noFill/>
            <a:miter lim="800000"/>
            <a:headEnd/>
            <a:tailEnd/>
          </a:ln>
        </p:spPr>
        <p:txBody>
          <a:bodyPr wrap="none">
            <a:spAutoFit/>
          </a:bodyPr>
          <a:lstStyle/>
          <a:p>
            <a:r>
              <a:rPr lang="es-ES_tradnl" sz="1800">
                <a:latin typeface="Arial" charset="0"/>
              </a:rPr>
              <a:t>4 MSS</a:t>
            </a:r>
            <a:endParaRPr lang="es-ES" sz="1800">
              <a:latin typeface="Arial" charset="0"/>
            </a:endParaRPr>
          </a:p>
        </p:txBody>
      </p:sp>
      <p:sp>
        <p:nvSpPr>
          <p:cNvPr id="98331" name="Line 1055"/>
          <p:cNvSpPr>
            <a:spLocks noChangeShapeType="1"/>
          </p:cNvSpPr>
          <p:nvPr/>
        </p:nvSpPr>
        <p:spPr bwMode="auto">
          <a:xfrm flipH="1">
            <a:off x="6156325" y="3700463"/>
            <a:ext cx="533400" cy="0"/>
          </a:xfrm>
          <a:prstGeom prst="line">
            <a:avLst/>
          </a:prstGeom>
          <a:noFill/>
          <a:ln w="9525">
            <a:solidFill>
              <a:schemeClr val="tx1"/>
            </a:solidFill>
            <a:round/>
            <a:headEnd/>
            <a:tailEnd type="triangle" w="med" len="med"/>
          </a:ln>
        </p:spPr>
        <p:txBody>
          <a:bodyPr/>
          <a:lstStyle/>
          <a:p>
            <a:endParaRPr lang="es-ES"/>
          </a:p>
        </p:txBody>
      </p:sp>
      <p:sp>
        <p:nvSpPr>
          <p:cNvPr id="98332" name="Line 1057"/>
          <p:cNvSpPr>
            <a:spLocks noChangeShapeType="1"/>
          </p:cNvSpPr>
          <p:nvPr/>
        </p:nvSpPr>
        <p:spPr bwMode="auto">
          <a:xfrm flipH="1">
            <a:off x="5795963" y="3484563"/>
            <a:ext cx="533400" cy="0"/>
          </a:xfrm>
          <a:prstGeom prst="line">
            <a:avLst/>
          </a:prstGeom>
          <a:noFill/>
          <a:ln w="9525">
            <a:solidFill>
              <a:schemeClr val="tx1"/>
            </a:solidFill>
            <a:round/>
            <a:headEnd/>
            <a:tailEnd type="triangle" w="med" len="med"/>
          </a:ln>
        </p:spPr>
        <p:txBody>
          <a:bodyPr/>
          <a:lstStyle/>
          <a:p>
            <a:endParaRPr lang="es-ES"/>
          </a:p>
        </p:txBody>
      </p:sp>
      <p:sp>
        <p:nvSpPr>
          <p:cNvPr id="98333" name="Line 1059"/>
          <p:cNvSpPr>
            <a:spLocks noChangeShapeType="1"/>
          </p:cNvSpPr>
          <p:nvPr/>
        </p:nvSpPr>
        <p:spPr bwMode="auto">
          <a:xfrm flipH="1">
            <a:off x="5435600" y="3290888"/>
            <a:ext cx="533400" cy="0"/>
          </a:xfrm>
          <a:prstGeom prst="line">
            <a:avLst/>
          </a:prstGeom>
          <a:noFill/>
          <a:ln w="9525">
            <a:solidFill>
              <a:schemeClr val="tx1"/>
            </a:solidFill>
            <a:round/>
            <a:headEnd/>
            <a:tailEnd type="triangle" w="med" len="med"/>
          </a:ln>
        </p:spPr>
        <p:txBody>
          <a:bodyPr/>
          <a:lstStyle/>
          <a:p>
            <a:endParaRPr lang="es-ES"/>
          </a:p>
        </p:txBody>
      </p:sp>
      <p:sp>
        <p:nvSpPr>
          <p:cNvPr id="98334" name="Text Box 1060"/>
          <p:cNvSpPr txBox="1">
            <a:spLocks noChangeArrowheads="1"/>
          </p:cNvSpPr>
          <p:nvPr/>
        </p:nvSpPr>
        <p:spPr bwMode="auto">
          <a:xfrm>
            <a:off x="5608638" y="2835275"/>
            <a:ext cx="825500" cy="314325"/>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ACK 18</a:t>
            </a:r>
            <a:endParaRPr lang="es-ES" sz="1400" b="1">
              <a:latin typeface="Arial" charset="0"/>
            </a:endParaRPr>
          </a:p>
        </p:txBody>
      </p:sp>
      <p:sp>
        <p:nvSpPr>
          <p:cNvPr id="98335" name="Line 1061"/>
          <p:cNvSpPr>
            <a:spLocks noChangeShapeType="1"/>
          </p:cNvSpPr>
          <p:nvPr/>
        </p:nvSpPr>
        <p:spPr bwMode="auto">
          <a:xfrm flipH="1">
            <a:off x="5075238" y="3067050"/>
            <a:ext cx="533400" cy="0"/>
          </a:xfrm>
          <a:prstGeom prst="line">
            <a:avLst/>
          </a:prstGeom>
          <a:noFill/>
          <a:ln w="9525">
            <a:solidFill>
              <a:schemeClr val="tx1"/>
            </a:solidFill>
            <a:round/>
            <a:headEnd/>
            <a:tailEnd type="triangle" w="med" len="med"/>
          </a:ln>
        </p:spPr>
        <p:txBody>
          <a:bodyPr/>
          <a:lstStyle/>
          <a:p>
            <a:endParaRPr lang="es-ES"/>
          </a:p>
        </p:txBody>
      </p:sp>
      <p:sp>
        <p:nvSpPr>
          <p:cNvPr id="98336" name="Line 1063"/>
          <p:cNvSpPr>
            <a:spLocks noChangeShapeType="1"/>
          </p:cNvSpPr>
          <p:nvPr/>
        </p:nvSpPr>
        <p:spPr bwMode="auto">
          <a:xfrm>
            <a:off x="4387855" y="4706938"/>
            <a:ext cx="533400" cy="0"/>
          </a:xfrm>
          <a:prstGeom prst="line">
            <a:avLst/>
          </a:prstGeom>
          <a:noFill/>
          <a:ln w="9525">
            <a:solidFill>
              <a:schemeClr val="tx1"/>
            </a:solidFill>
            <a:round/>
            <a:headEnd/>
            <a:tailEnd type="triangle" w="med" len="med"/>
          </a:ln>
        </p:spPr>
        <p:txBody>
          <a:bodyPr/>
          <a:lstStyle/>
          <a:p>
            <a:endParaRPr lang="es-ES"/>
          </a:p>
        </p:txBody>
      </p:sp>
      <p:sp>
        <p:nvSpPr>
          <p:cNvPr id="98337" name="Line 1065"/>
          <p:cNvSpPr>
            <a:spLocks noChangeShapeType="1"/>
          </p:cNvSpPr>
          <p:nvPr/>
        </p:nvSpPr>
        <p:spPr bwMode="auto">
          <a:xfrm>
            <a:off x="4025905" y="4491038"/>
            <a:ext cx="533400" cy="0"/>
          </a:xfrm>
          <a:prstGeom prst="line">
            <a:avLst/>
          </a:prstGeom>
          <a:noFill/>
          <a:ln w="9525">
            <a:solidFill>
              <a:schemeClr val="tx1"/>
            </a:solidFill>
            <a:round/>
            <a:headEnd/>
            <a:tailEnd type="triangle" w="med" len="med"/>
          </a:ln>
        </p:spPr>
        <p:txBody>
          <a:bodyPr/>
          <a:lstStyle/>
          <a:p>
            <a:endParaRPr lang="es-ES"/>
          </a:p>
        </p:txBody>
      </p:sp>
      <p:sp>
        <p:nvSpPr>
          <p:cNvPr id="98338" name="Line 1067"/>
          <p:cNvSpPr>
            <a:spLocks noChangeShapeType="1"/>
          </p:cNvSpPr>
          <p:nvPr/>
        </p:nvSpPr>
        <p:spPr bwMode="auto">
          <a:xfrm>
            <a:off x="3644905" y="4275138"/>
            <a:ext cx="533400" cy="0"/>
          </a:xfrm>
          <a:prstGeom prst="line">
            <a:avLst/>
          </a:prstGeom>
          <a:noFill/>
          <a:ln w="9525">
            <a:solidFill>
              <a:schemeClr val="tx1"/>
            </a:solidFill>
            <a:round/>
            <a:headEnd/>
            <a:tailEnd type="triangle" w="med" len="med"/>
          </a:ln>
        </p:spPr>
        <p:txBody>
          <a:bodyPr/>
          <a:lstStyle/>
          <a:p>
            <a:endParaRPr lang="es-ES"/>
          </a:p>
        </p:txBody>
      </p:sp>
      <p:sp>
        <p:nvSpPr>
          <p:cNvPr id="98339" name="Text Box 1068"/>
          <p:cNvSpPr txBox="1">
            <a:spLocks noChangeArrowheads="1"/>
          </p:cNvSpPr>
          <p:nvPr/>
        </p:nvSpPr>
        <p:spPr bwMode="auto">
          <a:xfrm>
            <a:off x="2508255" y="3916363"/>
            <a:ext cx="815975" cy="314325"/>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SEG 22</a:t>
            </a:r>
            <a:endParaRPr lang="es-ES" sz="1400" b="1">
              <a:latin typeface="Arial" charset="0"/>
            </a:endParaRPr>
          </a:p>
        </p:txBody>
      </p:sp>
      <p:sp>
        <p:nvSpPr>
          <p:cNvPr id="98340" name="Line 1069"/>
          <p:cNvSpPr>
            <a:spLocks noChangeShapeType="1"/>
          </p:cNvSpPr>
          <p:nvPr/>
        </p:nvSpPr>
        <p:spPr bwMode="auto">
          <a:xfrm>
            <a:off x="3324230" y="4060825"/>
            <a:ext cx="533400" cy="0"/>
          </a:xfrm>
          <a:prstGeom prst="line">
            <a:avLst/>
          </a:prstGeom>
          <a:noFill/>
          <a:ln w="9525">
            <a:solidFill>
              <a:schemeClr val="tx1"/>
            </a:solidFill>
            <a:round/>
            <a:headEnd/>
            <a:tailEnd type="triangle" w="med" len="med"/>
          </a:ln>
        </p:spPr>
        <p:txBody>
          <a:bodyPr/>
          <a:lstStyle/>
          <a:p>
            <a:endParaRPr lang="es-ES"/>
          </a:p>
        </p:txBody>
      </p:sp>
      <p:sp>
        <p:nvSpPr>
          <p:cNvPr id="98341" name="Line 1073"/>
          <p:cNvSpPr>
            <a:spLocks noChangeShapeType="1"/>
          </p:cNvSpPr>
          <p:nvPr/>
        </p:nvSpPr>
        <p:spPr bwMode="auto">
          <a:xfrm flipH="1">
            <a:off x="6089650" y="4851400"/>
            <a:ext cx="533400" cy="0"/>
          </a:xfrm>
          <a:prstGeom prst="line">
            <a:avLst/>
          </a:prstGeom>
          <a:noFill/>
          <a:ln w="9525">
            <a:solidFill>
              <a:schemeClr val="tx1"/>
            </a:solidFill>
            <a:round/>
            <a:headEnd/>
            <a:tailEnd type="triangle" w="med" len="med"/>
          </a:ln>
        </p:spPr>
        <p:txBody>
          <a:bodyPr/>
          <a:lstStyle/>
          <a:p>
            <a:endParaRPr lang="es-ES"/>
          </a:p>
        </p:txBody>
      </p:sp>
      <p:sp>
        <p:nvSpPr>
          <p:cNvPr id="98342" name="Line 1075"/>
          <p:cNvSpPr>
            <a:spLocks noChangeShapeType="1"/>
          </p:cNvSpPr>
          <p:nvPr/>
        </p:nvSpPr>
        <p:spPr bwMode="auto">
          <a:xfrm flipH="1">
            <a:off x="5795963" y="4635500"/>
            <a:ext cx="533400" cy="0"/>
          </a:xfrm>
          <a:prstGeom prst="line">
            <a:avLst/>
          </a:prstGeom>
          <a:noFill/>
          <a:ln w="9525">
            <a:solidFill>
              <a:schemeClr val="tx1"/>
            </a:solidFill>
            <a:round/>
            <a:headEnd/>
            <a:tailEnd type="triangle" w="med" len="med"/>
          </a:ln>
        </p:spPr>
        <p:txBody>
          <a:bodyPr/>
          <a:lstStyle/>
          <a:p>
            <a:endParaRPr lang="es-ES"/>
          </a:p>
        </p:txBody>
      </p:sp>
      <p:sp>
        <p:nvSpPr>
          <p:cNvPr id="98343" name="Line 1077"/>
          <p:cNvSpPr>
            <a:spLocks noChangeShapeType="1"/>
          </p:cNvSpPr>
          <p:nvPr/>
        </p:nvSpPr>
        <p:spPr bwMode="auto">
          <a:xfrm flipH="1">
            <a:off x="5435600" y="4419600"/>
            <a:ext cx="533400" cy="0"/>
          </a:xfrm>
          <a:prstGeom prst="line">
            <a:avLst/>
          </a:prstGeom>
          <a:noFill/>
          <a:ln w="9525">
            <a:solidFill>
              <a:schemeClr val="tx1"/>
            </a:solidFill>
            <a:round/>
            <a:headEnd/>
            <a:tailEnd type="triangle" w="med" len="med"/>
          </a:ln>
        </p:spPr>
        <p:txBody>
          <a:bodyPr/>
          <a:lstStyle/>
          <a:p>
            <a:endParaRPr lang="es-ES"/>
          </a:p>
        </p:txBody>
      </p:sp>
      <p:sp>
        <p:nvSpPr>
          <p:cNvPr id="98344" name="Text Box 1078"/>
          <p:cNvSpPr txBox="1">
            <a:spLocks noChangeArrowheads="1"/>
          </p:cNvSpPr>
          <p:nvPr/>
        </p:nvSpPr>
        <p:spPr bwMode="auto">
          <a:xfrm>
            <a:off x="5608638" y="3981450"/>
            <a:ext cx="825500" cy="314325"/>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ACK 22</a:t>
            </a:r>
            <a:endParaRPr lang="es-ES" sz="1400" b="1">
              <a:latin typeface="Arial" charset="0"/>
            </a:endParaRPr>
          </a:p>
        </p:txBody>
      </p:sp>
      <p:sp>
        <p:nvSpPr>
          <p:cNvPr id="98345" name="Line 1079"/>
          <p:cNvSpPr>
            <a:spLocks noChangeShapeType="1"/>
          </p:cNvSpPr>
          <p:nvPr/>
        </p:nvSpPr>
        <p:spPr bwMode="auto">
          <a:xfrm flipH="1">
            <a:off x="5075238" y="4156075"/>
            <a:ext cx="533400" cy="0"/>
          </a:xfrm>
          <a:prstGeom prst="line">
            <a:avLst/>
          </a:prstGeom>
          <a:noFill/>
          <a:ln w="9525">
            <a:solidFill>
              <a:schemeClr val="tx1"/>
            </a:solidFill>
            <a:round/>
            <a:headEnd/>
            <a:tailEnd type="triangle" w="med" len="med"/>
          </a:ln>
        </p:spPr>
        <p:txBody>
          <a:bodyPr/>
          <a:lstStyle/>
          <a:p>
            <a:endParaRPr lang="es-ES"/>
          </a:p>
        </p:txBody>
      </p:sp>
      <p:sp>
        <p:nvSpPr>
          <p:cNvPr id="98346" name="Line 1083"/>
          <p:cNvSpPr>
            <a:spLocks noChangeShapeType="1"/>
          </p:cNvSpPr>
          <p:nvPr/>
        </p:nvSpPr>
        <p:spPr bwMode="auto">
          <a:xfrm>
            <a:off x="4324352" y="6254750"/>
            <a:ext cx="533400" cy="0"/>
          </a:xfrm>
          <a:prstGeom prst="line">
            <a:avLst/>
          </a:prstGeom>
          <a:noFill/>
          <a:ln w="9525">
            <a:solidFill>
              <a:schemeClr val="tx1"/>
            </a:solidFill>
            <a:round/>
            <a:headEnd/>
            <a:tailEnd type="triangle" w="med" len="med"/>
          </a:ln>
        </p:spPr>
        <p:txBody>
          <a:bodyPr/>
          <a:lstStyle/>
          <a:p>
            <a:endParaRPr lang="es-ES"/>
          </a:p>
        </p:txBody>
      </p:sp>
      <p:sp>
        <p:nvSpPr>
          <p:cNvPr id="98347" name="Line 1085"/>
          <p:cNvSpPr>
            <a:spLocks noChangeShapeType="1"/>
          </p:cNvSpPr>
          <p:nvPr/>
        </p:nvSpPr>
        <p:spPr bwMode="auto">
          <a:xfrm>
            <a:off x="4113214" y="6038850"/>
            <a:ext cx="533400" cy="0"/>
          </a:xfrm>
          <a:prstGeom prst="line">
            <a:avLst/>
          </a:prstGeom>
          <a:noFill/>
          <a:ln w="9525">
            <a:solidFill>
              <a:schemeClr val="tx1"/>
            </a:solidFill>
            <a:round/>
            <a:headEnd/>
            <a:tailEnd type="triangle" w="med" len="med"/>
          </a:ln>
        </p:spPr>
        <p:txBody>
          <a:bodyPr/>
          <a:lstStyle/>
          <a:p>
            <a:endParaRPr lang="es-ES"/>
          </a:p>
        </p:txBody>
      </p:sp>
      <p:sp>
        <p:nvSpPr>
          <p:cNvPr id="98348" name="Line 1087"/>
          <p:cNvSpPr>
            <a:spLocks noChangeShapeType="1"/>
          </p:cNvSpPr>
          <p:nvPr/>
        </p:nvSpPr>
        <p:spPr bwMode="auto">
          <a:xfrm>
            <a:off x="3829048" y="5822950"/>
            <a:ext cx="533400" cy="0"/>
          </a:xfrm>
          <a:prstGeom prst="line">
            <a:avLst/>
          </a:prstGeom>
          <a:noFill/>
          <a:ln w="9525">
            <a:solidFill>
              <a:schemeClr val="tx1"/>
            </a:solidFill>
            <a:round/>
            <a:headEnd/>
            <a:tailEnd type="triangle" w="med" len="med"/>
          </a:ln>
        </p:spPr>
        <p:txBody>
          <a:bodyPr/>
          <a:lstStyle/>
          <a:p>
            <a:endParaRPr lang="es-ES"/>
          </a:p>
        </p:txBody>
      </p:sp>
      <p:sp>
        <p:nvSpPr>
          <p:cNvPr id="98349" name="Line 1089"/>
          <p:cNvSpPr>
            <a:spLocks noChangeShapeType="1"/>
          </p:cNvSpPr>
          <p:nvPr/>
        </p:nvSpPr>
        <p:spPr bwMode="auto">
          <a:xfrm>
            <a:off x="3590917" y="5607050"/>
            <a:ext cx="533400" cy="0"/>
          </a:xfrm>
          <a:prstGeom prst="line">
            <a:avLst/>
          </a:prstGeom>
          <a:noFill/>
          <a:ln w="9525">
            <a:solidFill>
              <a:schemeClr val="tx1"/>
            </a:solidFill>
            <a:round/>
            <a:headEnd/>
            <a:tailEnd type="triangle" w="med" len="med"/>
          </a:ln>
        </p:spPr>
        <p:txBody>
          <a:bodyPr/>
          <a:lstStyle/>
          <a:p>
            <a:endParaRPr lang="es-ES"/>
          </a:p>
        </p:txBody>
      </p:sp>
      <p:sp>
        <p:nvSpPr>
          <p:cNvPr id="98350" name="Text Box 1090"/>
          <p:cNvSpPr txBox="1">
            <a:spLocks noChangeArrowheads="1"/>
          </p:cNvSpPr>
          <p:nvPr/>
        </p:nvSpPr>
        <p:spPr bwMode="auto">
          <a:xfrm>
            <a:off x="2525695" y="5257800"/>
            <a:ext cx="815975" cy="314325"/>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SEG 27</a:t>
            </a:r>
            <a:endParaRPr lang="es-ES" sz="1400" b="1">
              <a:latin typeface="Arial" charset="0"/>
            </a:endParaRPr>
          </a:p>
        </p:txBody>
      </p:sp>
      <p:sp>
        <p:nvSpPr>
          <p:cNvPr id="98351" name="Line 1091"/>
          <p:cNvSpPr>
            <a:spLocks noChangeShapeType="1"/>
          </p:cNvSpPr>
          <p:nvPr/>
        </p:nvSpPr>
        <p:spPr bwMode="auto">
          <a:xfrm>
            <a:off x="3333733" y="5391150"/>
            <a:ext cx="533400" cy="0"/>
          </a:xfrm>
          <a:prstGeom prst="line">
            <a:avLst/>
          </a:prstGeom>
          <a:noFill/>
          <a:ln w="9525">
            <a:solidFill>
              <a:schemeClr val="tx1"/>
            </a:solidFill>
            <a:round/>
            <a:headEnd/>
            <a:tailEnd type="triangle" w="med" len="med"/>
          </a:ln>
        </p:spPr>
        <p:txBody>
          <a:bodyPr/>
          <a:lstStyle/>
          <a:p>
            <a:endParaRPr lang="es-ES"/>
          </a:p>
        </p:txBody>
      </p:sp>
      <p:sp>
        <p:nvSpPr>
          <p:cNvPr id="98352" name="Line 1093"/>
          <p:cNvSpPr>
            <a:spLocks noChangeShapeType="1"/>
          </p:cNvSpPr>
          <p:nvPr/>
        </p:nvSpPr>
        <p:spPr bwMode="auto">
          <a:xfrm flipH="1">
            <a:off x="6099211" y="6410325"/>
            <a:ext cx="533400" cy="0"/>
          </a:xfrm>
          <a:prstGeom prst="line">
            <a:avLst/>
          </a:prstGeom>
          <a:noFill/>
          <a:ln w="9525">
            <a:solidFill>
              <a:schemeClr val="tx1"/>
            </a:solidFill>
            <a:round/>
            <a:headEnd/>
            <a:tailEnd type="triangle" w="med" len="med"/>
          </a:ln>
        </p:spPr>
        <p:txBody>
          <a:bodyPr/>
          <a:lstStyle/>
          <a:p>
            <a:endParaRPr lang="es-ES"/>
          </a:p>
        </p:txBody>
      </p:sp>
      <p:sp>
        <p:nvSpPr>
          <p:cNvPr id="98353" name="Line 1095"/>
          <p:cNvSpPr>
            <a:spLocks noChangeShapeType="1"/>
          </p:cNvSpPr>
          <p:nvPr/>
        </p:nvSpPr>
        <p:spPr bwMode="auto">
          <a:xfrm flipH="1">
            <a:off x="5826148" y="6194425"/>
            <a:ext cx="533400" cy="0"/>
          </a:xfrm>
          <a:prstGeom prst="line">
            <a:avLst/>
          </a:prstGeom>
          <a:noFill/>
          <a:ln w="9525">
            <a:solidFill>
              <a:schemeClr val="tx1"/>
            </a:solidFill>
            <a:round/>
            <a:headEnd/>
            <a:tailEnd type="triangle" w="med" len="med"/>
          </a:ln>
        </p:spPr>
        <p:txBody>
          <a:bodyPr/>
          <a:lstStyle/>
          <a:p>
            <a:endParaRPr lang="es-ES"/>
          </a:p>
        </p:txBody>
      </p:sp>
      <p:sp>
        <p:nvSpPr>
          <p:cNvPr id="98354" name="Line 1097"/>
          <p:cNvSpPr>
            <a:spLocks noChangeShapeType="1"/>
          </p:cNvSpPr>
          <p:nvPr/>
        </p:nvSpPr>
        <p:spPr bwMode="auto">
          <a:xfrm flipH="1">
            <a:off x="5532450" y="5978525"/>
            <a:ext cx="533400" cy="0"/>
          </a:xfrm>
          <a:prstGeom prst="line">
            <a:avLst/>
          </a:prstGeom>
          <a:noFill/>
          <a:ln w="9525">
            <a:solidFill>
              <a:schemeClr val="tx1"/>
            </a:solidFill>
            <a:round/>
            <a:headEnd/>
            <a:tailEnd type="triangle" w="med" len="med"/>
          </a:ln>
        </p:spPr>
        <p:txBody>
          <a:bodyPr/>
          <a:lstStyle/>
          <a:p>
            <a:endParaRPr lang="es-ES"/>
          </a:p>
        </p:txBody>
      </p:sp>
      <p:sp>
        <p:nvSpPr>
          <p:cNvPr id="98355" name="Line 1099"/>
          <p:cNvSpPr>
            <a:spLocks noChangeShapeType="1"/>
          </p:cNvSpPr>
          <p:nvPr/>
        </p:nvSpPr>
        <p:spPr bwMode="auto">
          <a:xfrm flipH="1">
            <a:off x="5286380" y="5730875"/>
            <a:ext cx="533400" cy="0"/>
          </a:xfrm>
          <a:prstGeom prst="line">
            <a:avLst/>
          </a:prstGeom>
          <a:noFill/>
          <a:ln w="9525">
            <a:solidFill>
              <a:schemeClr val="tx1"/>
            </a:solidFill>
            <a:round/>
            <a:headEnd/>
            <a:tailEnd type="triangle" w="med" len="med"/>
          </a:ln>
        </p:spPr>
        <p:txBody>
          <a:bodyPr/>
          <a:lstStyle/>
          <a:p>
            <a:endParaRPr lang="es-ES"/>
          </a:p>
        </p:txBody>
      </p:sp>
      <p:sp>
        <p:nvSpPr>
          <p:cNvPr id="98356" name="Text Box 1100"/>
          <p:cNvSpPr txBox="1">
            <a:spLocks noChangeArrowheads="1"/>
          </p:cNvSpPr>
          <p:nvPr/>
        </p:nvSpPr>
        <p:spPr bwMode="auto">
          <a:xfrm>
            <a:off x="5608638" y="5327650"/>
            <a:ext cx="825500" cy="314325"/>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ACK 27</a:t>
            </a:r>
            <a:endParaRPr lang="es-ES" sz="1400" b="1">
              <a:latin typeface="Arial" charset="0"/>
            </a:endParaRPr>
          </a:p>
        </p:txBody>
      </p:sp>
      <p:sp>
        <p:nvSpPr>
          <p:cNvPr id="98357" name="Line 1101"/>
          <p:cNvSpPr>
            <a:spLocks noChangeShapeType="1"/>
          </p:cNvSpPr>
          <p:nvPr/>
        </p:nvSpPr>
        <p:spPr bwMode="auto">
          <a:xfrm flipH="1">
            <a:off x="5075238" y="5502275"/>
            <a:ext cx="533400" cy="0"/>
          </a:xfrm>
          <a:prstGeom prst="line">
            <a:avLst/>
          </a:prstGeom>
          <a:noFill/>
          <a:ln w="9525">
            <a:solidFill>
              <a:schemeClr val="tx1"/>
            </a:solidFill>
            <a:round/>
            <a:headEnd/>
            <a:tailEnd type="triangle" w="med" len="med"/>
          </a:ln>
        </p:spPr>
        <p:txBody>
          <a:bodyPr/>
          <a:lstStyle/>
          <a:p>
            <a:endParaRPr lang="es-ES"/>
          </a:p>
        </p:txBody>
      </p:sp>
      <p:sp>
        <p:nvSpPr>
          <p:cNvPr id="98358" name="Text Box 1106"/>
          <p:cNvSpPr txBox="1">
            <a:spLocks noChangeArrowheads="1"/>
          </p:cNvSpPr>
          <p:nvPr/>
        </p:nvSpPr>
        <p:spPr bwMode="auto">
          <a:xfrm>
            <a:off x="1333484" y="3981450"/>
            <a:ext cx="869950" cy="366713"/>
          </a:xfrm>
          <a:prstGeom prst="rect">
            <a:avLst/>
          </a:prstGeom>
          <a:noFill/>
          <a:ln w="9525">
            <a:noFill/>
            <a:miter lim="800000"/>
            <a:headEnd/>
            <a:tailEnd/>
          </a:ln>
        </p:spPr>
        <p:txBody>
          <a:bodyPr wrap="none">
            <a:spAutoFit/>
          </a:bodyPr>
          <a:lstStyle/>
          <a:p>
            <a:r>
              <a:rPr lang="es-ES_tradnl" sz="1800">
                <a:latin typeface="Arial" charset="0"/>
              </a:rPr>
              <a:t>5 MSS</a:t>
            </a:r>
            <a:endParaRPr lang="es-ES" sz="1800">
              <a:latin typeface="Arial" charset="0"/>
            </a:endParaRPr>
          </a:p>
        </p:txBody>
      </p:sp>
      <p:sp>
        <p:nvSpPr>
          <p:cNvPr id="98359" name="Text Box 1107"/>
          <p:cNvSpPr txBox="1">
            <a:spLocks noChangeArrowheads="1"/>
          </p:cNvSpPr>
          <p:nvPr/>
        </p:nvSpPr>
        <p:spPr bwMode="auto">
          <a:xfrm>
            <a:off x="1333484" y="5284788"/>
            <a:ext cx="869950" cy="366712"/>
          </a:xfrm>
          <a:prstGeom prst="rect">
            <a:avLst/>
          </a:prstGeom>
          <a:noFill/>
          <a:ln w="9525">
            <a:noFill/>
            <a:miter lim="800000"/>
            <a:headEnd/>
            <a:tailEnd/>
          </a:ln>
        </p:spPr>
        <p:txBody>
          <a:bodyPr wrap="none">
            <a:spAutoFit/>
          </a:bodyPr>
          <a:lstStyle/>
          <a:p>
            <a:r>
              <a:rPr lang="es-ES_tradnl" sz="1800">
                <a:latin typeface="Arial" charset="0"/>
              </a:rPr>
              <a:t>6 MSS</a:t>
            </a:r>
            <a:endParaRPr lang="es-ES" sz="1800">
              <a:latin typeface="Arial" charset="0"/>
            </a:endParaRPr>
          </a:p>
        </p:txBody>
      </p:sp>
      <p:sp>
        <p:nvSpPr>
          <p:cNvPr id="98360" name="Text Box 1108"/>
          <p:cNvSpPr txBox="1">
            <a:spLocks noChangeArrowheads="1"/>
          </p:cNvSpPr>
          <p:nvPr/>
        </p:nvSpPr>
        <p:spPr bwMode="auto">
          <a:xfrm>
            <a:off x="7199313" y="1495425"/>
            <a:ext cx="1693862" cy="1069975"/>
          </a:xfrm>
          <a:prstGeom prst="rect">
            <a:avLst/>
          </a:prstGeom>
          <a:noFill/>
          <a:ln w="9525">
            <a:noFill/>
            <a:miter lim="800000"/>
            <a:headEnd/>
            <a:tailEnd/>
          </a:ln>
        </p:spPr>
        <p:txBody>
          <a:bodyPr>
            <a:spAutoFit/>
          </a:bodyPr>
          <a:lstStyle/>
          <a:p>
            <a:pPr algn="ctr">
              <a:spcBef>
                <a:spcPct val="50000"/>
              </a:spcBef>
            </a:pPr>
            <a:r>
              <a:rPr lang="es-ES_tradnl" sz="1600" dirty="0">
                <a:latin typeface="Arial" charset="0"/>
              </a:rPr>
              <a:t>ACK del segmento 15 perdido y retransmitido</a:t>
            </a:r>
            <a:endParaRPr lang="es-ES" sz="1600" dirty="0">
              <a:latin typeface="Arial" charset="0"/>
            </a:endParaRPr>
          </a:p>
        </p:txBody>
      </p:sp>
      <p:sp>
        <p:nvSpPr>
          <p:cNvPr id="98361" name="Text Box 1034"/>
          <p:cNvSpPr txBox="1">
            <a:spLocks noChangeArrowheads="1"/>
          </p:cNvSpPr>
          <p:nvPr/>
        </p:nvSpPr>
        <p:spPr bwMode="auto">
          <a:xfrm>
            <a:off x="2849567" y="2232025"/>
            <a:ext cx="815975" cy="314325"/>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SEG 17</a:t>
            </a:r>
            <a:endParaRPr lang="es-ES" sz="1400" b="1">
              <a:latin typeface="Arial" charset="0"/>
            </a:endParaRPr>
          </a:p>
        </p:txBody>
      </p:sp>
      <p:sp>
        <p:nvSpPr>
          <p:cNvPr id="98362" name="Text Box 1040"/>
          <p:cNvSpPr txBox="1">
            <a:spLocks noChangeArrowheads="1"/>
          </p:cNvSpPr>
          <p:nvPr/>
        </p:nvSpPr>
        <p:spPr bwMode="auto">
          <a:xfrm>
            <a:off x="5969000" y="2305050"/>
            <a:ext cx="825500" cy="314325"/>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ACK 17</a:t>
            </a:r>
            <a:endParaRPr lang="es-ES" sz="1400" b="1">
              <a:latin typeface="Arial" charset="0"/>
            </a:endParaRPr>
          </a:p>
        </p:txBody>
      </p:sp>
      <p:sp>
        <p:nvSpPr>
          <p:cNvPr id="98363" name="Text Box 1049"/>
          <p:cNvSpPr txBox="1">
            <a:spLocks noChangeArrowheads="1"/>
          </p:cNvSpPr>
          <p:nvPr/>
        </p:nvSpPr>
        <p:spPr bwMode="auto">
          <a:xfrm>
            <a:off x="2849567" y="2979738"/>
            <a:ext cx="815975" cy="314325"/>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SEG 19</a:t>
            </a:r>
            <a:endParaRPr lang="es-ES" sz="1400" b="1">
              <a:latin typeface="Arial" charset="0"/>
            </a:endParaRPr>
          </a:p>
        </p:txBody>
      </p:sp>
      <p:sp>
        <p:nvSpPr>
          <p:cNvPr id="98364" name="Text Box 1047"/>
          <p:cNvSpPr txBox="1">
            <a:spLocks noChangeArrowheads="1"/>
          </p:cNvSpPr>
          <p:nvPr/>
        </p:nvSpPr>
        <p:spPr bwMode="auto">
          <a:xfrm>
            <a:off x="3209930" y="3195638"/>
            <a:ext cx="815975" cy="314325"/>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SEG 20</a:t>
            </a:r>
            <a:endParaRPr lang="es-ES" sz="1400" b="1">
              <a:latin typeface="Arial" charset="0"/>
            </a:endParaRPr>
          </a:p>
        </p:txBody>
      </p:sp>
      <p:sp>
        <p:nvSpPr>
          <p:cNvPr id="98365" name="Text Box 1045"/>
          <p:cNvSpPr txBox="1">
            <a:spLocks noChangeArrowheads="1"/>
          </p:cNvSpPr>
          <p:nvPr/>
        </p:nvSpPr>
        <p:spPr bwMode="auto">
          <a:xfrm>
            <a:off x="3568705" y="3411538"/>
            <a:ext cx="815975" cy="314325"/>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SEG 21</a:t>
            </a:r>
            <a:endParaRPr lang="es-ES" sz="1400" b="1">
              <a:latin typeface="Arial" charset="0"/>
            </a:endParaRPr>
          </a:p>
        </p:txBody>
      </p:sp>
      <p:sp>
        <p:nvSpPr>
          <p:cNvPr id="98366" name="Text Box 1058"/>
          <p:cNvSpPr txBox="1">
            <a:spLocks noChangeArrowheads="1"/>
          </p:cNvSpPr>
          <p:nvPr/>
        </p:nvSpPr>
        <p:spPr bwMode="auto">
          <a:xfrm>
            <a:off x="5972175" y="3051175"/>
            <a:ext cx="825500" cy="314325"/>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ACK 19</a:t>
            </a:r>
            <a:endParaRPr lang="es-ES" sz="1400" b="1">
              <a:latin typeface="Arial" charset="0"/>
            </a:endParaRPr>
          </a:p>
        </p:txBody>
      </p:sp>
      <p:sp>
        <p:nvSpPr>
          <p:cNvPr id="98367" name="Text Box 1056"/>
          <p:cNvSpPr txBox="1">
            <a:spLocks noChangeArrowheads="1"/>
          </p:cNvSpPr>
          <p:nvPr/>
        </p:nvSpPr>
        <p:spPr bwMode="auto">
          <a:xfrm>
            <a:off x="6332538" y="3268663"/>
            <a:ext cx="825500" cy="314325"/>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ACK 20</a:t>
            </a:r>
            <a:endParaRPr lang="es-ES" sz="1400" b="1">
              <a:latin typeface="Arial" charset="0"/>
            </a:endParaRPr>
          </a:p>
        </p:txBody>
      </p:sp>
      <p:sp>
        <p:nvSpPr>
          <p:cNvPr id="98368" name="Text Box 1054"/>
          <p:cNvSpPr txBox="1">
            <a:spLocks noChangeArrowheads="1"/>
          </p:cNvSpPr>
          <p:nvPr/>
        </p:nvSpPr>
        <p:spPr bwMode="auto">
          <a:xfrm>
            <a:off x="6692900" y="3484563"/>
            <a:ext cx="825500" cy="314325"/>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ACK 21</a:t>
            </a:r>
            <a:endParaRPr lang="es-ES" sz="1400" b="1">
              <a:latin typeface="Arial" charset="0"/>
            </a:endParaRPr>
          </a:p>
        </p:txBody>
      </p:sp>
      <p:sp>
        <p:nvSpPr>
          <p:cNvPr id="98369" name="Text Box 1066"/>
          <p:cNvSpPr txBox="1">
            <a:spLocks noChangeArrowheads="1"/>
          </p:cNvSpPr>
          <p:nvPr/>
        </p:nvSpPr>
        <p:spPr bwMode="auto">
          <a:xfrm>
            <a:off x="2849567" y="4132263"/>
            <a:ext cx="815975" cy="314325"/>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SEG 23</a:t>
            </a:r>
            <a:endParaRPr lang="es-ES" sz="1400" b="1">
              <a:latin typeface="Arial" charset="0"/>
            </a:endParaRPr>
          </a:p>
        </p:txBody>
      </p:sp>
      <p:sp>
        <p:nvSpPr>
          <p:cNvPr id="98370" name="Text Box 1064"/>
          <p:cNvSpPr txBox="1">
            <a:spLocks noChangeArrowheads="1"/>
          </p:cNvSpPr>
          <p:nvPr/>
        </p:nvSpPr>
        <p:spPr bwMode="auto">
          <a:xfrm>
            <a:off x="3209930" y="4348163"/>
            <a:ext cx="815975" cy="314325"/>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SEG 24</a:t>
            </a:r>
            <a:endParaRPr lang="es-ES" sz="1400" b="1">
              <a:latin typeface="Arial" charset="0"/>
            </a:endParaRPr>
          </a:p>
        </p:txBody>
      </p:sp>
      <p:sp>
        <p:nvSpPr>
          <p:cNvPr id="98371" name="Text Box 1062"/>
          <p:cNvSpPr txBox="1">
            <a:spLocks noChangeArrowheads="1"/>
          </p:cNvSpPr>
          <p:nvPr/>
        </p:nvSpPr>
        <p:spPr bwMode="auto">
          <a:xfrm>
            <a:off x="3570292" y="4564063"/>
            <a:ext cx="815975" cy="314325"/>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SEG 25</a:t>
            </a:r>
            <a:endParaRPr lang="es-ES" sz="1400" b="1">
              <a:latin typeface="Arial" charset="0"/>
            </a:endParaRPr>
          </a:p>
        </p:txBody>
      </p:sp>
      <p:sp>
        <p:nvSpPr>
          <p:cNvPr id="98372" name="Text Box 1070"/>
          <p:cNvSpPr txBox="1">
            <a:spLocks noChangeArrowheads="1"/>
          </p:cNvSpPr>
          <p:nvPr/>
        </p:nvSpPr>
        <p:spPr bwMode="auto">
          <a:xfrm>
            <a:off x="3930655" y="4779963"/>
            <a:ext cx="815975" cy="314325"/>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SEG 26</a:t>
            </a:r>
            <a:endParaRPr lang="es-ES" sz="1400" b="1">
              <a:latin typeface="Arial" charset="0"/>
            </a:endParaRPr>
          </a:p>
        </p:txBody>
      </p:sp>
      <p:sp>
        <p:nvSpPr>
          <p:cNvPr id="98373" name="Text Box 1076"/>
          <p:cNvSpPr txBox="1">
            <a:spLocks noChangeArrowheads="1"/>
          </p:cNvSpPr>
          <p:nvPr/>
        </p:nvSpPr>
        <p:spPr bwMode="auto">
          <a:xfrm>
            <a:off x="5972175" y="4203700"/>
            <a:ext cx="825500" cy="314325"/>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ACK 23</a:t>
            </a:r>
            <a:endParaRPr lang="es-ES" sz="1400" b="1">
              <a:latin typeface="Arial" charset="0"/>
            </a:endParaRPr>
          </a:p>
        </p:txBody>
      </p:sp>
      <p:sp>
        <p:nvSpPr>
          <p:cNvPr id="98374" name="Text Box 1074"/>
          <p:cNvSpPr txBox="1">
            <a:spLocks noChangeArrowheads="1"/>
          </p:cNvSpPr>
          <p:nvPr/>
        </p:nvSpPr>
        <p:spPr bwMode="auto">
          <a:xfrm>
            <a:off x="6332538" y="4419600"/>
            <a:ext cx="825500" cy="314325"/>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ACK 24</a:t>
            </a:r>
            <a:endParaRPr lang="es-ES" sz="1400" b="1">
              <a:latin typeface="Arial" charset="0"/>
            </a:endParaRPr>
          </a:p>
        </p:txBody>
      </p:sp>
      <p:sp>
        <p:nvSpPr>
          <p:cNvPr id="98375" name="Text Box 1072"/>
          <p:cNvSpPr txBox="1">
            <a:spLocks noChangeArrowheads="1"/>
          </p:cNvSpPr>
          <p:nvPr/>
        </p:nvSpPr>
        <p:spPr bwMode="auto">
          <a:xfrm>
            <a:off x="6626225" y="4635500"/>
            <a:ext cx="825500" cy="314325"/>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ACK 25</a:t>
            </a:r>
            <a:endParaRPr lang="es-ES" sz="1400" b="1">
              <a:latin typeface="Arial" charset="0"/>
            </a:endParaRPr>
          </a:p>
        </p:txBody>
      </p:sp>
      <p:sp>
        <p:nvSpPr>
          <p:cNvPr id="98376" name="Text Box 1080"/>
          <p:cNvSpPr txBox="1">
            <a:spLocks noChangeArrowheads="1"/>
          </p:cNvSpPr>
          <p:nvPr/>
        </p:nvSpPr>
        <p:spPr bwMode="auto">
          <a:xfrm>
            <a:off x="6986588" y="4851400"/>
            <a:ext cx="825500" cy="314325"/>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ACK 26</a:t>
            </a:r>
            <a:endParaRPr lang="es-ES" sz="1400" b="1">
              <a:latin typeface="Arial" charset="0"/>
            </a:endParaRPr>
          </a:p>
        </p:txBody>
      </p:sp>
      <p:sp>
        <p:nvSpPr>
          <p:cNvPr id="98377" name="Text Box 1088"/>
          <p:cNvSpPr txBox="1">
            <a:spLocks noChangeArrowheads="1"/>
          </p:cNvSpPr>
          <p:nvPr/>
        </p:nvSpPr>
        <p:spPr bwMode="auto">
          <a:xfrm>
            <a:off x="2782879" y="5462588"/>
            <a:ext cx="815975" cy="314325"/>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SEG 28</a:t>
            </a:r>
            <a:endParaRPr lang="es-ES" sz="1400" b="1">
              <a:latin typeface="Arial" charset="0"/>
            </a:endParaRPr>
          </a:p>
        </p:txBody>
      </p:sp>
      <p:sp>
        <p:nvSpPr>
          <p:cNvPr id="98378" name="Text Box 1086"/>
          <p:cNvSpPr txBox="1">
            <a:spLocks noChangeArrowheads="1"/>
          </p:cNvSpPr>
          <p:nvPr/>
        </p:nvSpPr>
        <p:spPr bwMode="auto">
          <a:xfrm>
            <a:off x="3036886" y="5680075"/>
            <a:ext cx="815975" cy="314325"/>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SEG 29</a:t>
            </a:r>
            <a:endParaRPr lang="es-ES" sz="1400" b="1">
              <a:latin typeface="Arial" charset="0"/>
            </a:endParaRPr>
          </a:p>
        </p:txBody>
      </p:sp>
      <p:sp>
        <p:nvSpPr>
          <p:cNvPr id="98379" name="Text Box 1084"/>
          <p:cNvSpPr txBox="1">
            <a:spLocks noChangeArrowheads="1"/>
          </p:cNvSpPr>
          <p:nvPr/>
        </p:nvSpPr>
        <p:spPr bwMode="auto">
          <a:xfrm>
            <a:off x="3282952" y="5895975"/>
            <a:ext cx="815975" cy="314325"/>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SEG 30</a:t>
            </a:r>
            <a:endParaRPr lang="es-ES" sz="1400" b="1">
              <a:latin typeface="Arial" charset="0"/>
            </a:endParaRPr>
          </a:p>
        </p:txBody>
      </p:sp>
      <p:sp>
        <p:nvSpPr>
          <p:cNvPr id="98380" name="Text Box 1082"/>
          <p:cNvSpPr txBox="1">
            <a:spLocks noChangeArrowheads="1"/>
          </p:cNvSpPr>
          <p:nvPr/>
        </p:nvSpPr>
        <p:spPr bwMode="auto">
          <a:xfrm>
            <a:off x="3494090" y="6111875"/>
            <a:ext cx="815975" cy="314325"/>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SEG 31</a:t>
            </a:r>
            <a:endParaRPr lang="es-ES" sz="1400" b="1">
              <a:latin typeface="Arial" charset="0"/>
            </a:endParaRPr>
          </a:p>
        </p:txBody>
      </p:sp>
      <p:sp>
        <p:nvSpPr>
          <p:cNvPr id="98381" name="Text Box 1104"/>
          <p:cNvSpPr txBox="1">
            <a:spLocks noChangeArrowheads="1"/>
          </p:cNvSpPr>
          <p:nvPr/>
        </p:nvSpPr>
        <p:spPr bwMode="auto">
          <a:xfrm>
            <a:off x="3708400" y="6327775"/>
            <a:ext cx="815975" cy="314325"/>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SEG 32</a:t>
            </a:r>
            <a:endParaRPr lang="es-ES" sz="1400" b="1">
              <a:latin typeface="Arial" charset="0"/>
            </a:endParaRPr>
          </a:p>
        </p:txBody>
      </p:sp>
      <p:sp>
        <p:nvSpPr>
          <p:cNvPr id="98382" name="Text Box 1098"/>
          <p:cNvSpPr txBox="1">
            <a:spLocks noChangeArrowheads="1"/>
          </p:cNvSpPr>
          <p:nvPr/>
        </p:nvSpPr>
        <p:spPr bwMode="auto">
          <a:xfrm>
            <a:off x="5822955" y="5545138"/>
            <a:ext cx="825500" cy="314325"/>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ACK 28</a:t>
            </a:r>
            <a:endParaRPr lang="es-ES" sz="1400" b="1">
              <a:latin typeface="Arial" charset="0"/>
            </a:endParaRPr>
          </a:p>
        </p:txBody>
      </p:sp>
      <p:sp>
        <p:nvSpPr>
          <p:cNvPr id="98383" name="Text Box 1096"/>
          <p:cNvSpPr txBox="1">
            <a:spLocks noChangeArrowheads="1"/>
          </p:cNvSpPr>
          <p:nvPr/>
        </p:nvSpPr>
        <p:spPr bwMode="auto">
          <a:xfrm>
            <a:off x="6069025" y="5762625"/>
            <a:ext cx="825500" cy="314325"/>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ACK 29</a:t>
            </a:r>
            <a:endParaRPr lang="es-ES" sz="1400" b="1">
              <a:latin typeface="Arial" charset="0"/>
            </a:endParaRPr>
          </a:p>
        </p:txBody>
      </p:sp>
      <p:sp>
        <p:nvSpPr>
          <p:cNvPr id="98384" name="Text Box 1094"/>
          <p:cNvSpPr txBox="1">
            <a:spLocks noChangeArrowheads="1"/>
          </p:cNvSpPr>
          <p:nvPr/>
        </p:nvSpPr>
        <p:spPr bwMode="auto">
          <a:xfrm>
            <a:off x="6362723" y="5978525"/>
            <a:ext cx="825500" cy="314325"/>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ACK 30</a:t>
            </a:r>
            <a:endParaRPr lang="es-ES" sz="1400" b="1">
              <a:latin typeface="Arial" charset="0"/>
            </a:endParaRPr>
          </a:p>
        </p:txBody>
      </p:sp>
      <p:sp>
        <p:nvSpPr>
          <p:cNvPr id="98385" name="Text Box 1092"/>
          <p:cNvSpPr txBox="1">
            <a:spLocks noChangeArrowheads="1"/>
          </p:cNvSpPr>
          <p:nvPr/>
        </p:nvSpPr>
        <p:spPr bwMode="auto">
          <a:xfrm>
            <a:off x="6635786" y="6194425"/>
            <a:ext cx="825500" cy="314325"/>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ACK 31</a:t>
            </a:r>
            <a:endParaRPr lang="es-ES" sz="1400" b="1">
              <a:latin typeface="Arial" charset="0"/>
            </a:endParaRPr>
          </a:p>
        </p:txBody>
      </p:sp>
      <p:sp>
        <p:nvSpPr>
          <p:cNvPr id="98386" name="Text Box 1102"/>
          <p:cNvSpPr txBox="1">
            <a:spLocks noChangeArrowheads="1"/>
          </p:cNvSpPr>
          <p:nvPr/>
        </p:nvSpPr>
        <p:spPr bwMode="auto">
          <a:xfrm>
            <a:off x="6905676" y="6410325"/>
            <a:ext cx="825500" cy="314325"/>
          </a:xfrm>
          <a:prstGeom prst="rect">
            <a:avLst/>
          </a:prstGeom>
          <a:solidFill>
            <a:schemeClr val="bg1"/>
          </a:solidFill>
          <a:ln w="9525">
            <a:solidFill>
              <a:schemeClr val="tx1"/>
            </a:solidFill>
            <a:miter lim="800000"/>
            <a:headEnd/>
            <a:tailEnd/>
          </a:ln>
        </p:spPr>
        <p:txBody>
          <a:bodyPr wrap="none">
            <a:spAutoFit/>
          </a:bodyPr>
          <a:lstStyle/>
          <a:p>
            <a:r>
              <a:rPr lang="es-ES_tradnl" sz="1400" b="1">
                <a:latin typeface="Arial" charset="0"/>
              </a:rPr>
              <a:t>ACK 32</a:t>
            </a:r>
            <a:endParaRPr lang="es-ES" sz="1400" b="1">
              <a:latin typeface="Arial" charset="0"/>
            </a:endParaRPr>
          </a:p>
        </p:txBody>
      </p:sp>
      <p:sp>
        <p:nvSpPr>
          <p:cNvPr id="98387" name="Text Box 1128"/>
          <p:cNvSpPr txBox="1">
            <a:spLocks noChangeArrowheads="1"/>
          </p:cNvSpPr>
          <p:nvPr/>
        </p:nvSpPr>
        <p:spPr bwMode="auto">
          <a:xfrm>
            <a:off x="1702158" y="129581"/>
            <a:ext cx="5513048" cy="584775"/>
          </a:xfrm>
          <a:prstGeom prst="rect">
            <a:avLst/>
          </a:prstGeom>
          <a:noFill/>
          <a:ln w="9525">
            <a:noFill/>
            <a:miter lim="800000"/>
            <a:headEnd/>
            <a:tailEnd/>
          </a:ln>
        </p:spPr>
        <p:txBody>
          <a:bodyPr wrap="none">
            <a:spAutoFit/>
          </a:bodyPr>
          <a:lstStyle/>
          <a:p>
            <a:r>
              <a:rPr lang="en-US" sz="3200" dirty="0" smtClean="0">
                <a:latin typeface="Arial" charset="0"/>
              </a:rPr>
              <a:t>Control de </a:t>
            </a:r>
            <a:r>
              <a:rPr lang="en-US" sz="3200" dirty="0" err="1" smtClean="0">
                <a:latin typeface="Arial" charset="0"/>
              </a:rPr>
              <a:t>congestión</a:t>
            </a:r>
            <a:r>
              <a:rPr lang="en-US" sz="3200" dirty="0" smtClean="0">
                <a:latin typeface="Arial" charset="0"/>
              </a:rPr>
              <a:t>, </a:t>
            </a:r>
            <a:r>
              <a:rPr lang="en-US" sz="3200" dirty="0" err="1">
                <a:latin typeface="Arial" charset="0"/>
              </a:rPr>
              <a:t>fase</a:t>
            </a:r>
            <a:r>
              <a:rPr lang="en-US" sz="3200" dirty="0">
                <a:latin typeface="Arial" charset="0"/>
              </a:rPr>
              <a:t> 2</a:t>
            </a:r>
            <a:endParaRPr lang="es-ES" sz="3200" dirty="0">
              <a:latin typeface="Arial" charset="0"/>
            </a:endParaRPr>
          </a:p>
        </p:txBody>
      </p:sp>
      <p:sp>
        <p:nvSpPr>
          <p:cNvPr id="98388" name="Line 1129"/>
          <p:cNvSpPr>
            <a:spLocks noChangeShapeType="1"/>
          </p:cNvSpPr>
          <p:nvPr/>
        </p:nvSpPr>
        <p:spPr bwMode="auto">
          <a:xfrm>
            <a:off x="250825" y="3860800"/>
            <a:ext cx="8642350" cy="0"/>
          </a:xfrm>
          <a:prstGeom prst="line">
            <a:avLst/>
          </a:prstGeom>
          <a:noFill/>
          <a:ln w="9525">
            <a:solidFill>
              <a:schemeClr val="tx1"/>
            </a:solidFill>
            <a:prstDash val="sysDot"/>
            <a:round/>
            <a:headEnd/>
            <a:tailEnd/>
          </a:ln>
        </p:spPr>
        <p:txBody>
          <a:bodyPr/>
          <a:lstStyle/>
          <a:p>
            <a:endParaRPr lang="es-ES"/>
          </a:p>
        </p:txBody>
      </p:sp>
      <p:sp>
        <p:nvSpPr>
          <p:cNvPr id="98389" name="Text Box 1130"/>
          <p:cNvSpPr txBox="1">
            <a:spLocks noChangeArrowheads="1"/>
          </p:cNvSpPr>
          <p:nvPr/>
        </p:nvSpPr>
        <p:spPr bwMode="auto">
          <a:xfrm>
            <a:off x="7669213" y="3213100"/>
            <a:ext cx="1511300" cy="517525"/>
          </a:xfrm>
          <a:prstGeom prst="rect">
            <a:avLst/>
          </a:prstGeom>
          <a:noFill/>
          <a:ln w="9525">
            <a:noFill/>
            <a:miter lim="800000"/>
            <a:headEnd/>
            <a:tailEnd/>
          </a:ln>
        </p:spPr>
        <p:txBody>
          <a:bodyPr>
            <a:spAutoFit/>
          </a:bodyPr>
          <a:lstStyle/>
          <a:p>
            <a:r>
              <a:rPr lang="es-ES" sz="1400" b="1">
                <a:latin typeface="Arial" charset="0"/>
              </a:rPr>
              <a:t>Umbral de peligro: 4 MSS</a:t>
            </a:r>
          </a:p>
        </p:txBody>
      </p:sp>
      <p:sp>
        <p:nvSpPr>
          <p:cNvPr id="86" name="AutoShape 14"/>
          <p:cNvSpPr>
            <a:spLocks/>
          </p:cNvSpPr>
          <p:nvPr/>
        </p:nvSpPr>
        <p:spPr bwMode="auto">
          <a:xfrm>
            <a:off x="1142976" y="1285860"/>
            <a:ext cx="214314" cy="2357454"/>
          </a:xfrm>
          <a:prstGeom prst="leftBrace">
            <a:avLst>
              <a:gd name="adj1" fmla="val 29097"/>
              <a:gd name="adj2" fmla="val 50000"/>
            </a:avLst>
          </a:prstGeom>
          <a:noFill/>
          <a:ln w="9525">
            <a:solidFill>
              <a:schemeClr val="tx1"/>
            </a:solidFill>
            <a:round/>
            <a:headEnd/>
            <a:tailEnd/>
          </a:ln>
        </p:spPr>
        <p:txBody>
          <a:bodyPr wrap="none" anchor="ctr"/>
          <a:lstStyle/>
          <a:p>
            <a:endParaRPr lang="es-ES"/>
          </a:p>
        </p:txBody>
      </p:sp>
      <p:sp>
        <p:nvSpPr>
          <p:cNvPr id="87" name="AutoShape 14"/>
          <p:cNvSpPr>
            <a:spLocks/>
          </p:cNvSpPr>
          <p:nvPr/>
        </p:nvSpPr>
        <p:spPr bwMode="auto">
          <a:xfrm>
            <a:off x="1142976" y="4000504"/>
            <a:ext cx="214314" cy="2357454"/>
          </a:xfrm>
          <a:prstGeom prst="leftBrace">
            <a:avLst>
              <a:gd name="adj1" fmla="val 29097"/>
              <a:gd name="adj2" fmla="val 50000"/>
            </a:avLst>
          </a:prstGeom>
          <a:noFill/>
          <a:ln w="9525">
            <a:solidFill>
              <a:schemeClr val="tx1"/>
            </a:solidFill>
            <a:round/>
            <a:headEnd/>
            <a:tailEnd/>
          </a:ln>
        </p:spPr>
        <p:txBody>
          <a:bodyPr wrap="none" anchor="ctr"/>
          <a:lstStyle/>
          <a:p>
            <a:endParaRPr lang="es-ES"/>
          </a:p>
        </p:txBody>
      </p:sp>
      <p:sp>
        <p:nvSpPr>
          <p:cNvPr id="88" name="Text Box 1108"/>
          <p:cNvSpPr txBox="1">
            <a:spLocks noChangeArrowheads="1"/>
          </p:cNvSpPr>
          <p:nvPr/>
        </p:nvSpPr>
        <p:spPr bwMode="auto">
          <a:xfrm>
            <a:off x="-285784" y="2285992"/>
            <a:ext cx="1693862" cy="307777"/>
          </a:xfrm>
          <a:prstGeom prst="rect">
            <a:avLst/>
          </a:prstGeom>
          <a:noFill/>
          <a:ln w="9525">
            <a:noFill/>
            <a:miter lim="800000"/>
            <a:headEnd/>
            <a:tailEnd/>
          </a:ln>
        </p:spPr>
        <p:txBody>
          <a:bodyPr>
            <a:spAutoFit/>
          </a:bodyPr>
          <a:lstStyle/>
          <a:p>
            <a:pPr algn="ctr">
              <a:spcBef>
                <a:spcPct val="50000"/>
              </a:spcBef>
            </a:pPr>
            <a:r>
              <a:rPr lang="es-ES_tradnl" sz="1400" b="1" dirty="0" err="1" smtClean="0">
                <a:latin typeface="Arial" charset="0"/>
              </a:rPr>
              <a:t>Slow-start</a:t>
            </a:r>
            <a:endParaRPr lang="es-ES" sz="1400" b="1" dirty="0">
              <a:latin typeface="Arial" charset="0"/>
            </a:endParaRPr>
          </a:p>
        </p:txBody>
      </p:sp>
      <p:sp>
        <p:nvSpPr>
          <p:cNvPr id="89" name="Text Box 1108"/>
          <p:cNvSpPr txBox="1">
            <a:spLocks noChangeArrowheads="1"/>
          </p:cNvSpPr>
          <p:nvPr/>
        </p:nvSpPr>
        <p:spPr bwMode="auto">
          <a:xfrm>
            <a:off x="-71470" y="4915927"/>
            <a:ext cx="1357322" cy="523220"/>
          </a:xfrm>
          <a:prstGeom prst="rect">
            <a:avLst/>
          </a:prstGeom>
          <a:noFill/>
          <a:ln w="9525">
            <a:noFill/>
            <a:miter lim="800000"/>
            <a:headEnd/>
            <a:tailEnd/>
          </a:ln>
        </p:spPr>
        <p:txBody>
          <a:bodyPr wrap="square">
            <a:spAutoFit/>
          </a:bodyPr>
          <a:lstStyle/>
          <a:p>
            <a:pPr algn="ctr">
              <a:spcBef>
                <a:spcPct val="50000"/>
              </a:spcBef>
            </a:pPr>
            <a:r>
              <a:rPr lang="es-ES_tradnl" sz="1400" b="1" dirty="0" err="1" smtClean="0">
                <a:latin typeface="Arial" charset="0"/>
              </a:rPr>
              <a:t>Congestion</a:t>
            </a:r>
            <a:r>
              <a:rPr lang="es-ES_tradnl" sz="1400" b="1" dirty="0" smtClean="0">
                <a:latin typeface="Arial" charset="0"/>
              </a:rPr>
              <a:t> </a:t>
            </a:r>
            <a:r>
              <a:rPr lang="es-ES_tradnl" sz="1400" b="1" dirty="0" err="1" smtClean="0">
                <a:latin typeface="Arial" charset="0"/>
              </a:rPr>
              <a:t>avoidance</a:t>
            </a:r>
            <a:endParaRPr lang="es-ES" sz="1400" b="1" dirty="0">
              <a:latin typeface="Arial" charset="0"/>
            </a:endParaRPr>
          </a:p>
        </p:txBody>
      </p:sp>
    </p:spTree>
  </p:cSld>
  <p:clrMapOvr>
    <a:masterClrMapping/>
  </p:clrMapOvr>
  <p:transition>
    <p:cover dir="ld"/>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112 Rectángulo"/>
          <p:cNvSpPr/>
          <p:nvPr/>
        </p:nvSpPr>
        <p:spPr>
          <a:xfrm>
            <a:off x="1142976" y="1500174"/>
            <a:ext cx="1428760" cy="4429156"/>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4" name="113 Rectángulo"/>
          <p:cNvSpPr/>
          <p:nvPr/>
        </p:nvSpPr>
        <p:spPr>
          <a:xfrm>
            <a:off x="4857752" y="3000372"/>
            <a:ext cx="1714512" cy="292895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5" name="114 Rectángulo"/>
          <p:cNvSpPr/>
          <p:nvPr/>
        </p:nvSpPr>
        <p:spPr>
          <a:xfrm>
            <a:off x="2571736" y="1500174"/>
            <a:ext cx="2286016" cy="4429156"/>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6" name="115 Rectángulo"/>
          <p:cNvSpPr/>
          <p:nvPr/>
        </p:nvSpPr>
        <p:spPr>
          <a:xfrm>
            <a:off x="6572264" y="3000372"/>
            <a:ext cx="1500198" cy="2928958"/>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9330" name="Line 4"/>
          <p:cNvSpPr>
            <a:spLocks noChangeShapeType="1"/>
          </p:cNvSpPr>
          <p:nvPr/>
        </p:nvSpPr>
        <p:spPr bwMode="auto">
          <a:xfrm>
            <a:off x="1119188" y="5932488"/>
            <a:ext cx="7058025" cy="0"/>
          </a:xfrm>
          <a:prstGeom prst="line">
            <a:avLst/>
          </a:prstGeom>
          <a:noFill/>
          <a:ln w="9525">
            <a:solidFill>
              <a:schemeClr val="tx1"/>
            </a:solidFill>
            <a:round/>
            <a:headEnd/>
            <a:tailEnd/>
          </a:ln>
        </p:spPr>
        <p:txBody>
          <a:bodyPr/>
          <a:lstStyle/>
          <a:p>
            <a:endParaRPr lang="es-ES"/>
          </a:p>
        </p:txBody>
      </p:sp>
      <p:sp>
        <p:nvSpPr>
          <p:cNvPr id="99331" name="Line 5"/>
          <p:cNvSpPr>
            <a:spLocks noChangeShapeType="1"/>
          </p:cNvSpPr>
          <p:nvPr/>
        </p:nvSpPr>
        <p:spPr bwMode="auto">
          <a:xfrm flipV="1">
            <a:off x="1120775" y="1179513"/>
            <a:ext cx="0" cy="4752975"/>
          </a:xfrm>
          <a:prstGeom prst="line">
            <a:avLst/>
          </a:prstGeom>
          <a:noFill/>
          <a:ln w="9525">
            <a:solidFill>
              <a:schemeClr val="tx1"/>
            </a:solidFill>
            <a:round/>
            <a:headEnd/>
            <a:tailEnd/>
          </a:ln>
        </p:spPr>
        <p:txBody>
          <a:bodyPr/>
          <a:lstStyle/>
          <a:p>
            <a:endParaRPr lang="es-ES"/>
          </a:p>
        </p:txBody>
      </p:sp>
      <p:sp>
        <p:nvSpPr>
          <p:cNvPr id="99332" name="Line 6"/>
          <p:cNvSpPr>
            <a:spLocks noChangeShapeType="1"/>
          </p:cNvSpPr>
          <p:nvPr/>
        </p:nvSpPr>
        <p:spPr bwMode="auto">
          <a:xfrm flipV="1">
            <a:off x="1408113" y="5716588"/>
            <a:ext cx="0" cy="215900"/>
          </a:xfrm>
          <a:prstGeom prst="line">
            <a:avLst/>
          </a:prstGeom>
          <a:noFill/>
          <a:ln w="9525">
            <a:solidFill>
              <a:schemeClr val="tx1"/>
            </a:solidFill>
            <a:round/>
            <a:headEnd/>
            <a:tailEnd/>
          </a:ln>
        </p:spPr>
        <p:txBody>
          <a:bodyPr/>
          <a:lstStyle/>
          <a:p>
            <a:endParaRPr lang="es-ES"/>
          </a:p>
        </p:txBody>
      </p:sp>
      <p:sp>
        <p:nvSpPr>
          <p:cNvPr id="99333" name="Line 50"/>
          <p:cNvSpPr>
            <a:spLocks noChangeShapeType="1"/>
          </p:cNvSpPr>
          <p:nvPr/>
        </p:nvSpPr>
        <p:spPr bwMode="auto">
          <a:xfrm>
            <a:off x="1120775" y="5499100"/>
            <a:ext cx="215900" cy="0"/>
          </a:xfrm>
          <a:prstGeom prst="line">
            <a:avLst/>
          </a:prstGeom>
          <a:noFill/>
          <a:ln w="9525">
            <a:solidFill>
              <a:schemeClr val="tx1"/>
            </a:solidFill>
            <a:round/>
            <a:headEnd/>
            <a:tailEnd/>
          </a:ln>
        </p:spPr>
        <p:txBody>
          <a:bodyPr/>
          <a:lstStyle/>
          <a:p>
            <a:endParaRPr lang="es-ES"/>
          </a:p>
        </p:txBody>
      </p:sp>
      <p:sp>
        <p:nvSpPr>
          <p:cNvPr id="99334" name="Line 51"/>
          <p:cNvSpPr>
            <a:spLocks noChangeShapeType="1"/>
          </p:cNvSpPr>
          <p:nvPr/>
        </p:nvSpPr>
        <p:spPr bwMode="auto">
          <a:xfrm>
            <a:off x="1120775" y="5067300"/>
            <a:ext cx="215900" cy="0"/>
          </a:xfrm>
          <a:prstGeom prst="line">
            <a:avLst/>
          </a:prstGeom>
          <a:noFill/>
          <a:ln w="9525">
            <a:solidFill>
              <a:schemeClr val="tx1"/>
            </a:solidFill>
            <a:round/>
            <a:headEnd/>
            <a:tailEnd/>
          </a:ln>
        </p:spPr>
        <p:txBody>
          <a:bodyPr/>
          <a:lstStyle/>
          <a:p>
            <a:endParaRPr lang="es-ES"/>
          </a:p>
        </p:txBody>
      </p:sp>
      <p:sp>
        <p:nvSpPr>
          <p:cNvPr id="99335" name="Line 52"/>
          <p:cNvSpPr>
            <a:spLocks noChangeShapeType="1"/>
          </p:cNvSpPr>
          <p:nvPr/>
        </p:nvSpPr>
        <p:spPr bwMode="auto">
          <a:xfrm>
            <a:off x="1120775" y="4635500"/>
            <a:ext cx="215900" cy="0"/>
          </a:xfrm>
          <a:prstGeom prst="line">
            <a:avLst/>
          </a:prstGeom>
          <a:noFill/>
          <a:ln w="9525">
            <a:solidFill>
              <a:schemeClr val="tx1"/>
            </a:solidFill>
            <a:round/>
            <a:headEnd/>
            <a:tailEnd/>
          </a:ln>
        </p:spPr>
        <p:txBody>
          <a:bodyPr/>
          <a:lstStyle/>
          <a:p>
            <a:endParaRPr lang="es-ES"/>
          </a:p>
        </p:txBody>
      </p:sp>
      <p:sp>
        <p:nvSpPr>
          <p:cNvPr id="99336" name="Line 53"/>
          <p:cNvSpPr>
            <a:spLocks noChangeShapeType="1"/>
          </p:cNvSpPr>
          <p:nvPr/>
        </p:nvSpPr>
        <p:spPr bwMode="auto">
          <a:xfrm>
            <a:off x="1120775" y="4203700"/>
            <a:ext cx="215900" cy="0"/>
          </a:xfrm>
          <a:prstGeom prst="line">
            <a:avLst/>
          </a:prstGeom>
          <a:noFill/>
          <a:ln w="9525">
            <a:solidFill>
              <a:schemeClr val="tx1"/>
            </a:solidFill>
            <a:round/>
            <a:headEnd/>
            <a:tailEnd/>
          </a:ln>
        </p:spPr>
        <p:txBody>
          <a:bodyPr/>
          <a:lstStyle/>
          <a:p>
            <a:endParaRPr lang="es-ES"/>
          </a:p>
        </p:txBody>
      </p:sp>
      <p:sp>
        <p:nvSpPr>
          <p:cNvPr id="99337" name="Line 54"/>
          <p:cNvSpPr>
            <a:spLocks noChangeShapeType="1"/>
          </p:cNvSpPr>
          <p:nvPr/>
        </p:nvSpPr>
        <p:spPr bwMode="auto">
          <a:xfrm>
            <a:off x="1120775" y="3771900"/>
            <a:ext cx="215900" cy="0"/>
          </a:xfrm>
          <a:prstGeom prst="line">
            <a:avLst/>
          </a:prstGeom>
          <a:noFill/>
          <a:ln w="9525">
            <a:solidFill>
              <a:schemeClr val="tx1"/>
            </a:solidFill>
            <a:round/>
            <a:headEnd/>
            <a:tailEnd/>
          </a:ln>
        </p:spPr>
        <p:txBody>
          <a:bodyPr/>
          <a:lstStyle/>
          <a:p>
            <a:endParaRPr lang="es-ES"/>
          </a:p>
        </p:txBody>
      </p:sp>
      <p:sp>
        <p:nvSpPr>
          <p:cNvPr id="99338" name="Line 55"/>
          <p:cNvSpPr>
            <a:spLocks noChangeShapeType="1"/>
          </p:cNvSpPr>
          <p:nvPr/>
        </p:nvSpPr>
        <p:spPr bwMode="auto">
          <a:xfrm>
            <a:off x="1120775" y="3340100"/>
            <a:ext cx="215900" cy="0"/>
          </a:xfrm>
          <a:prstGeom prst="line">
            <a:avLst/>
          </a:prstGeom>
          <a:noFill/>
          <a:ln w="9525">
            <a:solidFill>
              <a:schemeClr val="tx1"/>
            </a:solidFill>
            <a:round/>
            <a:headEnd/>
            <a:tailEnd/>
          </a:ln>
        </p:spPr>
        <p:txBody>
          <a:bodyPr/>
          <a:lstStyle/>
          <a:p>
            <a:endParaRPr lang="es-ES"/>
          </a:p>
        </p:txBody>
      </p:sp>
      <p:sp>
        <p:nvSpPr>
          <p:cNvPr id="99339" name="Line 56"/>
          <p:cNvSpPr>
            <a:spLocks noChangeShapeType="1"/>
          </p:cNvSpPr>
          <p:nvPr/>
        </p:nvSpPr>
        <p:spPr bwMode="auto">
          <a:xfrm>
            <a:off x="1120775" y="2906713"/>
            <a:ext cx="215900" cy="0"/>
          </a:xfrm>
          <a:prstGeom prst="line">
            <a:avLst/>
          </a:prstGeom>
          <a:noFill/>
          <a:ln w="9525">
            <a:solidFill>
              <a:schemeClr val="tx1"/>
            </a:solidFill>
            <a:round/>
            <a:headEnd/>
            <a:tailEnd/>
          </a:ln>
        </p:spPr>
        <p:txBody>
          <a:bodyPr/>
          <a:lstStyle/>
          <a:p>
            <a:endParaRPr lang="es-ES"/>
          </a:p>
        </p:txBody>
      </p:sp>
      <p:sp>
        <p:nvSpPr>
          <p:cNvPr id="99340" name="Line 57"/>
          <p:cNvSpPr>
            <a:spLocks noChangeShapeType="1"/>
          </p:cNvSpPr>
          <p:nvPr/>
        </p:nvSpPr>
        <p:spPr bwMode="auto">
          <a:xfrm>
            <a:off x="1120775" y="2474913"/>
            <a:ext cx="215900" cy="0"/>
          </a:xfrm>
          <a:prstGeom prst="line">
            <a:avLst/>
          </a:prstGeom>
          <a:noFill/>
          <a:ln w="9525">
            <a:solidFill>
              <a:schemeClr val="tx1"/>
            </a:solidFill>
            <a:round/>
            <a:headEnd/>
            <a:tailEnd/>
          </a:ln>
        </p:spPr>
        <p:txBody>
          <a:bodyPr/>
          <a:lstStyle/>
          <a:p>
            <a:endParaRPr lang="es-ES"/>
          </a:p>
        </p:txBody>
      </p:sp>
      <p:sp>
        <p:nvSpPr>
          <p:cNvPr id="99341" name="Line 58"/>
          <p:cNvSpPr>
            <a:spLocks noChangeShapeType="1"/>
          </p:cNvSpPr>
          <p:nvPr/>
        </p:nvSpPr>
        <p:spPr bwMode="auto">
          <a:xfrm>
            <a:off x="1120775" y="2043113"/>
            <a:ext cx="215900" cy="0"/>
          </a:xfrm>
          <a:prstGeom prst="line">
            <a:avLst/>
          </a:prstGeom>
          <a:noFill/>
          <a:ln w="9525">
            <a:solidFill>
              <a:schemeClr val="tx1"/>
            </a:solidFill>
            <a:round/>
            <a:headEnd/>
            <a:tailEnd/>
          </a:ln>
        </p:spPr>
        <p:txBody>
          <a:bodyPr/>
          <a:lstStyle/>
          <a:p>
            <a:endParaRPr lang="es-ES"/>
          </a:p>
        </p:txBody>
      </p:sp>
      <p:sp>
        <p:nvSpPr>
          <p:cNvPr id="99342" name="Line 59"/>
          <p:cNvSpPr>
            <a:spLocks noChangeShapeType="1"/>
          </p:cNvSpPr>
          <p:nvPr/>
        </p:nvSpPr>
        <p:spPr bwMode="auto">
          <a:xfrm>
            <a:off x="1120775" y="1611313"/>
            <a:ext cx="215900" cy="0"/>
          </a:xfrm>
          <a:prstGeom prst="line">
            <a:avLst/>
          </a:prstGeom>
          <a:noFill/>
          <a:ln w="9525">
            <a:solidFill>
              <a:schemeClr val="tx1"/>
            </a:solidFill>
            <a:round/>
            <a:headEnd/>
            <a:tailEnd/>
          </a:ln>
        </p:spPr>
        <p:txBody>
          <a:bodyPr/>
          <a:lstStyle/>
          <a:p>
            <a:endParaRPr lang="es-ES"/>
          </a:p>
        </p:txBody>
      </p:sp>
      <p:sp>
        <p:nvSpPr>
          <p:cNvPr id="99343" name="Line 60"/>
          <p:cNvSpPr>
            <a:spLocks noChangeShapeType="1"/>
          </p:cNvSpPr>
          <p:nvPr/>
        </p:nvSpPr>
        <p:spPr bwMode="auto">
          <a:xfrm>
            <a:off x="1120775" y="1179513"/>
            <a:ext cx="215900" cy="0"/>
          </a:xfrm>
          <a:prstGeom prst="line">
            <a:avLst/>
          </a:prstGeom>
          <a:noFill/>
          <a:ln w="9525">
            <a:solidFill>
              <a:schemeClr val="tx1"/>
            </a:solidFill>
            <a:round/>
            <a:headEnd/>
            <a:tailEnd/>
          </a:ln>
        </p:spPr>
        <p:txBody>
          <a:bodyPr/>
          <a:lstStyle/>
          <a:p>
            <a:endParaRPr lang="es-ES"/>
          </a:p>
        </p:txBody>
      </p:sp>
      <p:sp>
        <p:nvSpPr>
          <p:cNvPr id="99344" name="Line 62"/>
          <p:cNvSpPr>
            <a:spLocks noChangeShapeType="1"/>
          </p:cNvSpPr>
          <p:nvPr/>
        </p:nvSpPr>
        <p:spPr bwMode="auto">
          <a:xfrm flipV="1">
            <a:off x="1697038" y="5715000"/>
            <a:ext cx="0" cy="215900"/>
          </a:xfrm>
          <a:prstGeom prst="line">
            <a:avLst/>
          </a:prstGeom>
          <a:noFill/>
          <a:ln w="9525">
            <a:solidFill>
              <a:schemeClr val="tx1"/>
            </a:solidFill>
            <a:round/>
            <a:headEnd/>
            <a:tailEnd/>
          </a:ln>
        </p:spPr>
        <p:txBody>
          <a:bodyPr/>
          <a:lstStyle/>
          <a:p>
            <a:endParaRPr lang="es-ES"/>
          </a:p>
        </p:txBody>
      </p:sp>
      <p:sp>
        <p:nvSpPr>
          <p:cNvPr id="99345" name="Line 63"/>
          <p:cNvSpPr>
            <a:spLocks noChangeShapeType="1"/>
          </p:cNvSpPr>
          <p:nvPr/>
        </p:nvSpPr>
        <p:spPr bwMode="auto">
          <a:xfrm flipV="1">
            <a:off x="1984375" y="5715000"/>
            <a:ext cx="0" cy="215900"/>
          </a:xfrm>
          <a:prstGeom prst="line">
            <a:avLst/>
          </a:prstGeom>
          <a:noFill/>
          <a:ln w="9525">
            <a:solidFill>
              <a:schemeClr val="tx1"/>
            </a:solidFill>
            <a:round/>
            <a:headEnd/>
            <a:tailEnd/>
          </a:ln>
        </p:spPr>
        <p:txBody>
          <a:bodyPr/>
          <a:lstStyle/>
          <a:p>
            <a:endParaRPr lang="es-ES"/>
          </a:p>
        </p:txBody>
      </p:sp>
      <p:sp>
        <p:nvSpPr>
          <p:cNvPr id="99346" name="Line 64"/>
          <p:cNvSpPr>
            <a:spLocks noChangeShapeType="1"/>
          </p:cNvSpPr>
          <p:nvPr/>
        </p:nvSpPr>
        <p:spPr bwMode="auto">
          <a:xfrm flipV="1">
            <a:off x="2271713" y="5715000"/>
            <a:ext cx="0" cy="215900"/>
          </a:xfrm>
          <a:prstGeom prst="line">
            <a:avLst/>
          </a:prstGeom>
          <a:noFill/>
          <a:ln w="9525">
            <a:solidFill>
              <a:schemeClr val="tx1"/>
            </a:solidFill>
            <a:round/>
            <a:headEnd/>
            <a:tailEnd/>
          </a:ln>
        </p:spPr>
        <p:txBody>
          <a:bodyPr/>
          <a:lstStyle/>
          <a:p>
            <a:endParaRPr lang="es-ES"/>
          </a:p>
        </p:txBody>
      </p:sp>
      <p:sp>
        <p:nvSpPr>
          <p:cNvPr id="99347" name="Line 65"/>
          <p:cNvSpPr>
            <a:spLocks noChangeShapeType="1"/>
          </p:cNvSpPr>
          <p:nvPr/>
        </p:nvSpPr>
        <p:spPr bwMode="auto">
          <a:xfrm flipV="1">
            <a:off x="2560638" y="5715000"/>
            <a:ext cx="0" cy="215900"/>
          </a:xfrm>
          <a:prstGeom prst="line">
            <a:avLst/>
          </a:prstGeom>
          <a:noFill/>
          <a:ln w="9525">
            <a:solidFill>
              <a:schemeClr val="tx1"/>
            </a:solidFill>
            <a:round/>
            <a:headEnd/>
            <a:tailEnd/>
          </a:ln>
        </p:spPr>
        <p:txBody>
          <a:bodyPr/>
          <a:lstStyle/>
          <a:p>
            <a:endParaRPr lang="es-ES"/>
          </a:p>
        </p:txBody>
      </p:sp>
      <p:sp>
        <p:nvSpPr>
          <p:cNvPr id="99348" name="Line 66"/>
          <p:cNvSpPr>
            <a:spLocks noChangeShapeType="1"/>
          </p:cNvSpPr>
          <p:nvPr/>
        </p:nvSpPr>
        <p:spPr bwMode="auto">
          <a:xfrm flipV="1">
            <a:off x="2847975" y="5716588"/>
            <a:ext cx="0" cy="215900"/>
          </a:xfrm>
          <a:prstGeom prst="line">
            <a:avLst/>
          </a:prstGeom>
          <a:noFill/>
          <a:ln w="9525">
            <a:solidFill>
              <a:schemeClr val="tx1"/>
            </a:solidFill>
            <a:round/>
            <a:headEnd/>
            <a:tailEnd/>
          </a:ln>
        </p:spPr>
        <p:txBody>
          <a:bodyPr/>
          <a:lstStyle/>
          <a:p>
            <a:endParaRPr lang="es-ES"/>
          </a:p>
        </p:txBody>
      </p:sp>
      <p:sp>
        <p:nvSpPr>
          <p:cNvPr id="99349" name="Line 67"/>
          <p:cNvSpPr>
            <a:spLocks noChangeShapeType="1"/>
          </p:cNvSpPr>
          <p:nvPr/>
        </p:nvSpPr>
        <p:spPr bwMode="auto">
          <a:xfrm flipV="1">
            <a:off x="3136900" y="5715000"/>
            <a:ext cx="0" cy="215900"/>
          </a:xfrm>
          <a:prstGeom prst="line">
            <a:avLst/>
          </a:prstGeom>
          <a:noFill/>
          <a:ln w="9525">
            <a:solidFill>
              <a:schemeClr val="tx1"/>
            </a:solidFill>
            <a:round/>
            <a:headEnd/>
            <a:tailEnd/>
          </a:ln>
        </p:spPr>
        <p:txBody>
          <a:bodyPr/>
          <a:lstStyle/>
          <a:p>
            <a:endParaRPr lang="es-ES"/>
          </a:p>
        </p:txBody>
      </p:sp>
      <p:sp>
        <p:nvSpPr>
          <p:cNvPr id="99350" name="Line 68"/>
          <p:cNvSpPr>
            <a:spLocks noChangeShapeType="1"/>
          </p:cNvSpPr>
          <p:nvPr/>
        </p:nvSpPr>
        <p:spPr bwMode="auto">
          <a:xfrm flipV="1">
            <a:off x="3424238" y="5715000"/>
            <a:ext cx="0" cy="215900"/>
          </a:xfrm>
          <a:prstGeom prst="line">
            <a:avLst/>
          </a:prstGeom>
          <a:noFill/>
          <a:ln w="9525">
            <a:solidFill>
              <a:schemeClr val="tx1"/>
            </a:solidFill>
            <a:round/>
            <a:headEnd/>
            <a:tailEnd/>
          </a:ln>
        </p:spPr>
        <p:txBody>
          <a:bodyPr/>
          <a:lstStyle/>
          <a:p>
            <a:endParaRPr lang="es-ES"/>
          </a:p>
        </p:txBody>
      </p:sp>
      <p:sp>
        <p:nvSpPr>
          <p:cNvPr id="99351" name="Line 69"/>
          <p:cNvSpPr>
            <a:spLocks noChangeShapeType="1"/>
          </p:cNvSpPr>
          <p:nvPr/>
        </p:nvSpPr>
        <p:spPr bwMode="auto">
          <a:xfrm flipV="1">
            <a:off x="3711575" y="5715000"/>
            <a:ext cx="0" cy="215900"/>
          </a:xfrm>
          <a:prstGeom prst="line">
            <a:avLst/>
          </a:prstGeom>
          <a:noFill/>
          <a:ln w="9525">
            <a:solidFill>
              <a:schemeClr val="tx1"/>
            </a:solidFill>
            <a:round/>
            <a:headEnd/>
            <a:tailEnd/>
          </a:ln>
        </p:spPr>
        <p:txBody>
          <a:bodyPr/>
          <a:lstStyle/>
          <a:p>
            <a:endParaRPr lang="es-ES"/>
          </a:p>
        </p:txBody>
      </p:sp>
      <p:sp>
        <p:nvSpPr>
          <p:cNvPr id="99352" name="Line 70"/>
          <p:cNvSpPr>
            <a:spLocks noChangeShapeType="1"/>
          </p:cNvSpPr>
          <p:nvPr/>
        </p:nvSpPr>
        <p:spPr bwMode="auto">
          <a:xfrm flipV="1">
            <a:off x="4000500" y="5715000"/>
            <a:ext cx="0" cy="215900"/>
          </a:xfrm>
          <a:prstGeom prst="line">
            <a:avLst/>
          </a:prstGeom>
          <a:noFill/>
          <a:ln w="9525">
            <a:solidFill>
              <a:schemeClr val="tx1"/>
            </a:solidFill>
            <a:round/>
            <a:headEnd/>
            <a:tailEnd/>
          </a:ln>
        </p:spPr>
        <p:txBody>
          <a:bodyPr/>
          <a:lstStyle/>
          <a:p>
            <a:endParaRPr lang="es-ES"/>
          </a:p>
        </p:txBody>
      </p:sp>
      <p:sp>
        <p:nvSpPr>
          <p:cNvPr id="99353" name="Line 71"/>
          <p:cNvSpPr>
            <a:spLocks noChangeShapeType="1"/>
          </p:cNvSpPr>
          <p:nvPr/>
        </p:nvSpPr>
        <p:spPr bwMode="auto">
          <a:xfrm flipV="1">
            <a:off x="4287838" y="5716588"/>
            <a:ext cx="0" cy="215900"/>
          </a:xfrm>
          <a:prstGeom prst="line">
            <a:avLst/>
          </a:prstGeom>
          <a:noFill/>
          <a:ln w="9525">
            <a:solidFill>
              <a:schemeClr val="tx1"/>
            </a:solidFill>
            <a:round/>
            <a:headEnd/>
            <a:tailEnd/>
          </a:ln>
        </p:spPr>
        <p:txBody>
          <a:bodyPr/>
          <a:lstStyle/>
          <a:p>
            <a:endParaRPr lang="es-ES"/>
          </a:p>
        </p:txBody>
      </p:sp>
      <p:sp>
        <p:nvSpPr>
          <p:cNvPr id="99354" name="Line 72"/>
          <p:cNvSpPr>
            <a:spLocks noChangeShapeType="1"/>
          </p:cNvSpPr>
          <p:nvPr/>
        </p:nvSpPr>
        <p:spPr bwMode="auto">
          <a:xfrm flipV="1">
            <a:off x="4576763" y="5715000"/>
            <a:ext cx="0" cy="215900"/>
          </a:xfrm>
          <a:prstGeom prst="line">
            <a:avLst/>
          </a:prstGeom>
          <a:noFill/>
          <a:ln w="9525">
            <a:solidFill>
              <a:schemeClr val="tx1"/>
            </a:solidFill>
            <a:round/>
            <a:headEnd/>
            <a:tailEnd/>
          </a:ln>
        </p:spPr>
        <p:txBody>
          <a:bodyPr/>
          <a:lstStyle/>
          <a:p>
            <a:endParaRPr lang="es-ES"/>
          </a:p>
        </p:txBody>
      </p:sp>
      <p:sp>
        <p:nvSpPr>
          <p:cNvPr id="99355" name="Line 73"/>
          <p:cNvSpPr>
            <a:spLocks noChangeShapeType="1"/>
          </p:cNvSpPr>
          <p:nvPr/>
        </p:nvSpPr>
        <p:spPr bwMode="auto">
          <a:xfrm flipV="1">
            <a:off x="4864100" y="5715000"/>
            <a:ext cx="0" cy="215900"/>
          </a:xfrm>
          <a:prstGeom prst="line">
            <a:avLst/>
          </a:prstGeom>
          <a:noFill/>
          <a:ln w="9525">
            <a:solidFill>
              <a:schemeClr val="tx1"/>
            </a:solidFill>
            <a:round/>
            <a:headEnd/>
            <a:tailEnd/>
          </a:ln>
        </p:spPr>
        <p:txBody>
          <a:bodyPr/>
          <a:lstStyle/>
          <a:p>
            <a:endParaRPr lang="es-ES"/>
          </a:p>
        </p:txBody>
      </p:sp>
      <p:sp>
        <p:nvSpPr>
          <p:cNvPr id="99356" name="Line 74"/>
          <p:cNvSpPr>
            <a:spLocks noChangeShapeType="1"/>
          </p:cNvSpPr>
          <p:nvPr/>
        </p:nvSpPr>
        <p:spPr bwMode="auto">
          <a:xfrm flipV="1">
            <a:off x="5151438" y="5715000"/>
            <a:ext cx="0" cy="215900"/>
          </a:xfrm>
          <a:prstGeom prst="line">
            <a:avLst/>
          </a:prstGeom>
          <a:noFill/>
          <a:ln w="9525">
            <a:solidFill>
              <a:schemeClr val="tx1"/>
            </a:solidFill>
            <a:round/>
            <a:headEnd/>
            <a:tailEnd/>
          </a:ln>
        </p:spPr>
        <p:txBody>
          <a:bodyPr/>
          <a:lstStyle/>
          <a:p>
            <a:endParaRPr lang="es-ES"/>
          </a:p>
        </p:txBody>
      </p:sp>
      <p:sp>
        <p:nvSpPr>
          <p:cNvPr id="99357" name="Line 75"/>
          <p:cNvSpPr>
            <a:spLocks noChangeShapeType="1"/>
          </p:cNvSpPr>
          <p:nvPr/>
        </p:nvSpPr>
        <p:spPr bwMode="auto">
          <a:xfrm flipV="1">
            <a:off x="5440363" y="5715000"/>
            <a:ext cx="0" cy="215900"/>
          </a:xfrm>
          <a:prstGeom prst="line">
            <a:avLst/>
          </a:prstGeom>
          <a:noFill/>
          <a:ln w="9525">
            <a:solidFill>
              <a:schemeClr val="tx1"/>
            </a:solidFill>
            <a:round/>
            <a:headEnd/>
            <a:tailEnd/>
          </a:ln>
        </p:spPr>
        <p:txBody>
          <a:bodyPr/>
          <a:lstStyle/>
          <a:p>
            <a:endParaRPr lang="es-ES"/>
          </a:p>
        </p:txBody>
      </p:sp>
      <p:sp>
        <p:nvSpPr>
          <p:cNvPr id="99358" name="Line 76"/>
          <p:cNvSpPr>
            <a:spLocks noChangeShapeType="1"/>
          </p:cNvSpPr>
          <p:nvPr/>
        </p:nvSpPr>
        <p:spPr bwMode="auto">
          <a:xfrm flipV="1">
            <a:off x="5727700" y="5716588"/>
            <a:ext cx="0" cy="215900"/>
          </a:xfrm>
          <a:prstGeom prst="line">
            <a:avLst/>
          </a:prstGeom>
          <a:noFill/>
          <a:ln w="9525">
            <a:solidFill>
              <a:schemeClr val="tx1"/>
            </a:solidFill>
            <a:round/>
            <a:headEnd/>
            <a:tailEnd/>
          </a:ln>
        </p:spPr>
        <p:txBody>
          <a:bodyPr/>
          <a:lstStyle/>
          <a:p>
            <a:endParaRPr lang="es-ES"/>
          </a:p>
        </p:txBody>
      </p:sp>
      <p:sp>
        <p:nvSpPr>
          <p:cNvPr id="99359" name="Line 77"/>
          <p:cNvSpPr>
            <a:spLocks noChangeShapeType="1"/>
          </p:cNvSpPr>
          <p:nvPr/>
        </p:nvSpPr>
        <p:spPr bwMode="auto">
          <a:xfrm flipV="1">
            <a:off x="6016625" y="5715000"/>
            <a:ext cx="0" cy="215900"/>
          </a:xfrm>
          <a:prstGeom prst="line">
            <a:avLst/>
          </a:prstGeom>
          <a:noFill/>
          <a:ln w="9525">
            <a:solidFill>
              <a:schemeClr val="tx1"/>
            </a:solidFill>
            <a:round/>
            <a:headEnd/>
            <a:tailEnd/>
          </a:ln>
        </p:spPr>
        <p:txBody>
          <a:bodyPr/>
          <a:lstStyle/>
          <a:p>
            <a:endParaRPr lang="es-ES"/>
          </a:p>
        </p:txBody>
      </p:sp>
      <p:sp>
        <p:nvSpPr>
          <p:cNvPr id="99360" name="Line 78"/>
          <p:cNvSpPr>
            <a:spLocks noChangeShapeType="1"/>
          </p:cNvSpPr>
          <p:nvPr/>
        </p:nvSpPr>
        <p:spPr bwMode="auto">
          <a:xfrm flipV="1">
            <a:off x="6303963" y="5715000"/>
            <a:ext cx="0" cy="215900"/>
          </a:xfrm>
          <a:prstGeom prst="line">
            <a:avLst/>
          </a:prstGeom>
          <a:noFill/>
          <a:ln w="9525">
            <a:solidFill>
              <a:schemeClr val="tx1"/>
            </a:solidFill>
            <a:round/>
            <a:headEnd/>
            <a:tailEnd/>
          </a:ln>
        </p:spPr>
        <p:txBody>
          <a:bodyPr/>
          <a:lstStyle/>
          <a:p>
            <a:endParaRPr lang="es-ES"/>
          </a:p>
        </p:txBody>
      </p:sp>
      <p:sp>
        <p:nvSpPr>
          <p:cNvPr id="99361" name="Line 79"/>
          <p:cNvSpPr>
            <a:spLocks noChangeShapeType="1"/>
          </p:cNvSpPr>
          <p:nvPr/>
        </p:nvSpPr>
        <p:spPr bwMode="auto">
          <a:xfrm flipV="1">
            <a:off x="6591300" y="5715000"/>
            <a:ext cx="0" cy="215900"/>
          </a:xfrm>
          <a:prstGeom prst="line">
            <a:avLst/>
          </a:prstGeom>
          <a:noFill/>
          <a:ln w="9525">
            <a:solidFill>
              <a:schemeClr val="tx1"/>
            </a:solidFill>
            <a:round/>
            <a:headEnd/>
            <a:tailEnd/>
          </a:ln>
        </p:spPr>
        <p:txBody>
          <a:bodyPr/>
          <a:lstStyle/>
          <a:p>
            <a:endParaRPr lang="es-ES"/>
          </a:p>
        </p:txBody>
      </p:sp>
      <p:sp>
        <p:nvSpPr>
          <p:cNvPr id="99362" name="Line 80"/>
          <p:cNvSpPr>
            <a:spLocks noChangeShapeType="1"/>
          </p:cNvSpPr>
          <p:nvPr/>
        </p:nvSpPr>
        <p:spPr bwMode="auto">
          <a:xfrm flipV="1">
            <a:off x="6880225" y="5715000"/>
            <a:ext cx="0" cy="215900"/>
          </a:xfrm>
          <a:prstGeom prst="line">
            <a:avLst/>
          </a:prstGeom>
          <a:noFill/>
          <a:ln w="9525">
            <a:solidFill>
              <a:schemeClr val="tx1"/>
            </a:solidFill>
            <a:round/>
            <a:headEnd/>
            <a:tailEnd/>
          </a:ln>
        </p:spPr>
        <p:txBody>
          <a:bodyPr/>
          <a:lstStyle/>
          <a:p>
            <a:endParaRPr lang="es-ES"/>
          </a:p>
        </p:txBody>
      </p:sp>
      <p:sp>
        <p:nvSpPr>
          <p:cNvPr id="99363" name="Line 81"/>
          <p:cNvSpPr>
            <a:spLocks noChangeShapeType="1"/>
          </p:cNvSpPr>
          <p:nvPr/>
        </p:nvSpPr>
        <p:spPr bwMode="auto">
          <a:xfrm flipV="1">
            <a:off x="7169150" y="5716588"/>
            <a:ext cx="0" cy="215900"/>
          </a:xfrm>
          <a:prstGeom prst="line">
            <a:avLst/>
          </a:prstGeom>
          <a:noFill/>
          <a:ln w="9525">
            <a:solidFill>
              <a:schemeClr val="tx1"/>
            </a:solidFill>
            <a:round/>
            <a:headEnd/>
            <a:tailEnd/>
          </a:ln>
        </p:spPr>
        <p:txBody>
          <a:bodyPr/>
          <a:lstStyle/>
          <a:p>
            <a:endParaRPr lang="es-ES"/>
          </a:p>
        </p:txBody>
      </p:sp>
      <p:sp>
        <p:nvSpPr>
          <p:cNvPr id="99364" name="Line 82"/>
          <p:cNvSpPr>
            <a:spLocks noChangeShapeType="1"/>
          </p:cNvSpPr>
          <p:nvPr/>
        </p:nvSpPr>
        <p:spPr bwMode="auto">
          <a:xfrm flipV="1">
            <a:off x="7458075" y="5715000"/>
            <a:ext cx="0" cy="215900"/>
          </a:xfrm>
          <a:prstGeom prst="line">
            <a:avLst/>
          </a:prstGeom>
          <a:noFill/>
          <a:ln w="9525">
            <a:solidFill>
              <a:schemeClr val="tx1"/>
            </a:solidFill>
            <a:round/>
            <a:headEnd/>
            <a:tailEnd/>
          </a:ln>
        </p:spPr>
        <p:txBody>
          <a:bodyPr/>
          <a:lstStyle/>
          <a:p>
            <a:endParaRPr lang="es-ES"/>
          </a:p>
        </p:txBody>
      </p:sp>
      <p:sp>
        <p:nvSpPr>
          <p:cNvPr id="99365" name="Line 83"/>
          <p:cNvSpPr>
            <a:spLocks noChangeShapeType="1"/>
          </p:cNvSpPr>
          <p:nvPr/>
        </p:nvSpPr>
        <p:spPr bwMode="auto">
          <a:xfrm flipV="1">
            <a:off x="7745413" y="5715000"/>
            <a:ext cx="0" cy="215900"/>
          </a:xfrm>
          <a:prstGeom prst="line">
            <a:avLst/>
          </a:prstGeom>
          <a:noFill/>
          <a:ln w="9525">
            <a:solidFill>
              <a:schemeClr val="tx1"/>
            </a:solidFill>
            <a:round/>
            <a:headEnd/>
            <a:tailEnd/>
          </a:ln>
        </p:spPr>
        <p:txBody>
          <a:bodyPr/>
          <a:lstStyle/>
          <a:p>
            <a:endParaRPr lang="es-ES"/>
          </a:p>
        </p:txBody>
      </p:sp>
      <p:sp>
        <p:nvSpPr>
          <p:cNvPr id="99366" name="Line 84"/>
          <p:cNvSpPr>
            <a:spLocks noChangeShapeType="1"/>
          </p:cNvSpPr>
          <p:nvPr/>
        </p:nvSpPr>
        <p:spPr bwMode="auto">
          <a:xfrm flipV="1">
            <a:off x="8032750" y="5715000"/>
            <a:ext cx="0" cy="215900"/>
          </a:xfrm>
          <a:prstGeom prst="line">
            <a:avLst/>
          </a:prstGeom>
          <a:noFill/>
          <a:ln w="9525">
            <a:solidFill>
              <a:schemeClr val="tx1"/>
            </a:solidFill>
            <a:round/>
            <a:headEnd/>
            <a:tailEnd/>
          </a:ln>
        </p:spPr>
        <p:txBody>
          <a:bodyPr/>
          <a:lstStyle/>
          <a:p>
            <a:endParaRPr lang="es-ES"/>
          </a:p>
        </p:txBody>
      </p:sp>
      <p:sp>
        <p:nvSpPr>
          <p:cNvPr id="99367" name="Text Box 86"/>
          <p:cNvSpPr txBox="1">
            <a:spLocks noChangeArrowheads="1"/>
          </p:cNvSpPr>
          <p:nvPr/>
        </p:nvSpPr>
        <p:spPr bwMode="auto">
          <a:xfrm>
            <a:off x="812800" y="5356225"/>
            <a:ext cx="254000" cy="244475"/>
          </a:xfrm>
          <a:prstGeom prst="rect">
            <a:avLst/>
          </a:prstGeom>
          <a:noFill/>
          <a:ln w="9525">
            <a:noFill/>
            <a:miter lim="800000"/>
            <a:headEnd/>
            <a:tailEnd/>
          </a:ln>
        </p:spPr>
        <p:txBody>
          <a:bodyPr wrap="none">
            <a:spAutoFit/>
          </a:bodyPr>
          <a:lstStyle/>
          <a:p>
            <a:r>
              <a:rPr lang="es-ES" sz="1000" b="1">
                <a:latin typeface="Arial" charset="0"/>
              </a:rPr>
              <a:t>4</a:t>
            </a:r>
          </a:p>
        </p:txBody>
      </p:sp>
      <p:sp>
        <p:nvSpPr>
          <p:cNvPr id="99368" name="Text Box 87"/>
          <p:cNvSpPr txBox="1">
            <a:spLocks noChangeArrowheads="1"/>
          </p:cNvSpPr>
          <p:nvPr/>
        </p:nvSpPr>
        <p:spPr bwMode="auto">
          <a:xfrm>
            <a:off x="793750" y="4922838"/>
            <a:ext cx="254000" cy="244475"/>
          </a:xfrm>
          <a:prstGeom prst="rect">
            <a:avLst/>
          </a:prstGeom>
          <a:noFill/>
          <a:ln w="9525">
            <a:noFill/>
            <a:miter lim="800000"/>
            <a:headEnd/>
            <a:tailEnd/>
          </a:ln>
        </p:spPr>
        <p:txBody>
          <a:bodyPr wrap="none">
            <a:spAutoFit/>
          </a:bodyPr>
          <a:lstStyle/>
          <a:p>
            <a:r>
              <a:rPr lang="es-ES" sz="1000" b="1">
                <a:latin typeface="Arial" charset="0"/>
              </a:rPr>
              <a:t>8</a:t>
            </a:r>
          </a:p>
        </p:txBody>
      </p:sp>
      <p:sp>
        <p:nvSpPr>
          <p:cNvPr id="99369" name="Text Box 88"/>
          <p:cNvSpPr txBox="1">
            <a:spLocks noChangeArrowheads="1"/>
          </p:cNvSpPr>
          <p:nvPr/>
        </p:nvSpPr>
        <p:spPr bwMode="auto">
          <a:xfrm>
            <a:off x="760413" y="4491038"/>
            <a:ext cx="323850" cy="244475"/>
          </a:xfrm>
          <a:prstGeom prst="rect">
            <a:avLst/>
          </a:prstGeom>
          <a:noFill/>
          <a:ln w="9525">
            <a:noFill/>
            <a:miter lim="800000"/>
            <a:headEnd/>
            <a:tailEnd/>
          </a:ln>
        </p:spPr>
        <p:txBody>
          <a:bodyPr wrap="none">
            <a:spAutoFit/>
          </a:bodyPr>
          <a:lstStyle/>
          <a:p>
            <a:r>
              <a:rPr lang="es-ES" sz="1000" b="1">
                <a:latin typeface="Arial" charset="0"/>
              </a:rPr>
              <a:t>12</a:t>
            </a:r>
          </a:p>
        </p:txBody>
      </p:sp>
      <p:sp>
        <p:nvSpPr>
          <p:cNvPr id="99370" name="Text Box 89"/>
          <p:cNvSpPr txBox="1">
            <a:spLocks noChangeArrowheads="1"/>
          </p:cNvSpPr>
          <p:nvPr/>
        </p:nvSpPr>
        <p:spPr bwMode="auto">
          <a:xfrm>
            <a:off x="760413" y="4059238"/>
            <a:ext cx="323850" cy="244475"/>
          </a:xfrm>
          <a:prstGeom prst="rect">
            <a:avLst/>
          </a:prstGeom>
          <a:noFill/>
          <a:ln w="9525">
            <a:noFill/>
            <a:miter lim="800000"/>
            <a:headEnd/>
            <a:tailEnd/>
          </a:ln>
        </p:spPr>
        <p:txBody>
          <a:bodyPr wrap="none">
            <a:spAutoFit/>
          </a:bodyPr>
          <a:lstStyle/>
          <a:p>
            <a:r>
              <a:rPr lang="es-ES" sz="1000" b="1">
                <a:latin typeface="Arial" charset="0"/>
              </a:rPr>
              <a:t>16</a:t>
            </a:r>
          </a:p>
        </p:txBody>
      </p:sp>
      <p:sp>
        <p:nvSpPr>
          <p:cNvPr id="99371" name="Text Box 90"/>
          <p:cNvSpPr txBox="1">
            <a:spLocks noChangeArrowheads="1"/>
          </p:cNvSpPr>
          <p:nvPr/>
        </p:nvSpPr>
        <p:spPr bwMode="auto">
          <a:xfrm>
            <a:off x="760413" y="3670300"/>
            <a:ext cx="323850" cy="244475"/>
          </a:xfrm>
          <a:prstGeom prst="rect">
            <a:avLst/>
          </a:prstGeom>
          <a:noFill/>
          <a:ln w="9525">
            <a:noFill/>
            <a:miter lim="800000"/>
            <a:headEnd/>
            <a:tailEnd/>
          </a:ln>
        </p:spPr>
        <p:txBody>
          <a:bodyPr wrap="none">
            <a:spAutoFit/>
          </a:bodyPr>
          <a:lstStyle/>
          <a:p>
            <a:r>
              <a:rPr lang="es-ES" sz="1000" b="1">
                <a:latin typeface="Arial" charset="0"/>
              </a:rPr>
              <a:t>20</a:t>
            </a:r>
          </a:p>
        </p:txBody>
      </p:sp>
      <p:sp>
        <p:nvSpPr>
          <p:cNvPr id="99372" name="Text Box 91"/>
          <p:cNvSpPr txBox="1">
            <a:spLocks noChangeArrowheads="1"/>
          </p:cNvSpPr>
          <p:nvPr/>
        </p:nvSpPr>
        <p:spPr bwMode="auto">
          <a:xfrm>
            <a:off x="760413" y="3195638"/>
            <a:ext cx="323850" cy="244475"/>
          </a:xfrm>
          <a:prstGeom prst="rect">
            <a:avLst/>
          </a:prstGeom>
          <a:noFill/>
          <a:ln w="9525">
            <a:noFill/>
            <a:miter lim="800000"/>
            <a:headEnd/>
            <a:tailEnd/>
          </a:ln>
        </p:spPr>
        <p:txBody>
          <a:bodyPr wrap="none">
            <a:spAutoFit/>
          </a:bodyPr>
          <a:lstStyle/>
          <a:p>
            <a:r>
              <a:rPr lang="es-ES" sz="1000" b="1">
                <a:latin typeface="Arial" charset="0"/>
              </a:rPr>
              <a:t>24</a:t>
            </a:r>
          </a:p>
        </p:txBody>
      </p:sp>
      <p:sp>
        <p:nvSpPr>
          <p:cNvPr id="99373" name="Text Box 92"/>
          <p:cNvSpPr txBox="1">
            <a:spLocks noChangeArrowheads="1"/>
          </p:cNvSpPr>
          <p:nvPr/>
        </p:nvSpPr>
        <p:spPr bwMode="auto">
          <a:xfrm>
            <a:off x="760413" y="2763838"/>
            <a:ext cx="323850" cy="244475"/>
          </a:xfrm>
          <a:prstGeom prst="rect">
            <a:avLst/>
          </a:prstGeom>
          <a:noFill/>
          <a:ln w="9525">
            <a:noFill/>
            <a:miter lim="800000"/>
            <a:headEnd/>
            <a:tailEnd/>
          </a:ln>
        </p:spPr>
        <p:txBody>
          <a:bodyPr wrap="none">
            <a:spAutoFit/>
          </a:bodyPr>
          <a:lstStyle/>
          <a:p>
            <a:r>
              <a:rPr lang="es-ES" sz="1000" b="1">
                <a:latin typeface="Arial" charset="0"/>
              </a:rPr>
              <a:t>28</a:t>
            </a:r>
          </a:p>
        </p:txBody>
      </p:sp>
      <p:sp>
        <p:nvSpPr>
          <p:cNvPr id="99374" name="Text Box 93"/>
          <p:cNvSpPr txBox="1">
            <a:spLocks noChangeArrowheads="1"/>
          </p:cNvSpPr>
          <p:nvPr/>
        </p:nvSpPr>
        <p:spPr bwMode="auto">
          <a:xfrm>
            <a:off x="760413" y="2374900"/>
            <a:ext cx="323850" cy="244475"/>
          </a:xfrm>
          <a:prstGeom prst="rect">
            <a:avLst/>
          </a:prstGeom>
          <a:noFill/>
          <a:ln w="9525">
            <a:noFill/>
            <a:miter lim="800000"/>
            <a:headEnd/>
            <a:tailEnd/>
          </a:ln>
        </p:spPr>
        <p:txBody>
          <a:bodyPr wrap="none">
            <a:spAutoFit/>
          </a:bodyPr>
          <a:lstStyle/>
          <a:p>
            <a:r>
              <a:rPr lang="es-ES" sz="1000" b="1">
                <a:latin typeface="Arial" charset="0"/>
              </a:rPr>
              <a:t>32</a:t>
            </a:r>
          </a:p>
        </p:txBody>
      </p:sp>
      <p:sp>
        <p:nvSpPr>
          <p:cNvPr id="99375" name="Text Box 94"/>
          <p:cNvSpPr txBox="1">
            <a:spLocks noChangeArrowheads="1"/>
          </p:cNvSpPr>
          <p:nvPr/>
        </p:nvSpPr>
        <p:spPr bwMode="auto">
          <a:xfrm>
            <a:off x="760413" y="1898650"/>
            <a:ext cx="323850" cy="244475"/>
          </a:xfrm>
          <a:prstGeom prst="rect">
            <a:avLst/>
          </a:prstGeom>
          <a:noFill/>
          <a:ln w="9525">
            <a:noFill/>
            <a:miter lim="800000"/>
            <a:headEnd/>
            <a:tailEnd/>
          </a:ln>
        </p:spPr>
        <p:txBody>
          <a:bodyPr wrap="none">
            <a:spAutoFit/>
          </a:bodyPr>
          <a:lstStyle/>
          <a:p>
            <a:r>
              <a:rPr lang="es-ES" sz="1000" b="1">
                <a:latin typeface="Arial" charset="0"/>
              </a:rPr>
              <a:t>36</a:t>
            </a:r>
          </a:p>
        </p:txBody>
      </p:sp>
      <p:sp>
        <p:nvSpPr>
          <p:cNvPr id="99376" name="Text Box 95"/>
          <p:cNvSpPr txBox="1">
            <a:spLocks noChangeArrowheads="1"/>
          </p:cNvSpPr>
          <p:nvPr/>
        </p:nvSpPr>
        <p:spPr bwMode="auto">
          <a:xfrm>
            <a:off x="760413" y="1466850"/>
            <a:ext cx="323850" cy="244475"/>
          </a:xfrm>
          <a:prstGeom prst="rect">
            <a:avLst/>
          </a:prstGeom>
          <a:noFill/>
          <a:ln w="9525">
            <a:noFill/>
            <a:miter lim="800000"/>
            <a:headEnd/>
            <a:tailEnd/>
          </a:ln>
        </p:spPr>
        <p:txBody>
          <a:bodyPr wrap="none">
            <a:spAutoFit/>
          </a:bodyPr>
          <a:lstStyle/>
          <a:p>
            <a:r>
              <a:rPr lang="es-ES" sz="1000" b="1">
                <a:latin typeface="Arial" charset="0"/>
              </a:rPr>
              <a:t>40</a:t>
            </a:r>
          </a:p>
        </p:txBody>
      </p:sp>
      <p:sp>
        <p:nvSpPr>
          <p:cNvPr id="99377" name="Text Box 96"/>
          <p:cNvSpPr txBox="1">
            <a:spLocks noChangeArrowheads="1"/>
          </p:cNvSpPr>
          <p:nvPr/>
        </p:nvSpPr>
        <p:spPr bwMode="auto">
          <a:xfrm>
            <a:off x="760413" y="1079500"/>
            <a:ext cx="323850" cy="244475"/>
          </a:xfrm>
          <a:prstGeom prst="rect">
            <a:avLst/>
          </a:prstGeom>
          <a:noFill/>
          <a:ln w="9525">
            <a:noFill/>
            <a:miter lim="800000"/>
            <a:headEnd/>
            <a:tailEnd/>
          </a:ln>
        </p:spPr>
        <p:txBody>
          <a:bodyPr wrap="none">
            <a:spAutoFit/>
          </a:bodyPr>
          <a:lstStyle/>
          <a:p>
            <a:r>
              <a:rPr lang="es-ES" sz="1000" b="1">
                <a:latin typeface="Arial" charset="0"/>
              </a:rPr>
              <a:t>44</a:t>
            </a:r>
          </a:p>
        </p:txBody>
      </p:sp>
      <p:sp>
        <p:nvSpPr>
          <p:cNvPr id="99378" name="Text Box 97"/>
          <p:cNvSpPr txBox="1">
            <a:spLocks noChangeArrowheads="1"/>
          </p:cNvSpPr>
          <p:nvPr/>
        </p:nvSpPr>
        <p:spPr bwMode="auto">
          <a:xfrm>
            <a:off x="831850" y="5788025"/>
            <a:ext cx="254000" cy="244475"/>
          </a:xfrm>
          <a:prstGeom prst="rect">
            <a:avLst/>
          </a:prstGeom>
          <a:noFill/>
          <a:ln w="9525">
            <a:noFill/>
            <a:miter lim="800000"/>
            <a:headEnd/>
            <a:tailEnd/>
          </a:ln>
        </p:spPr>
        <p:txBody>
          <a:bodyPr wrap="none">
            <a:spAutoFit/>
          </a:bodyPr>
          <a:lstStyle/>
          <a:p>
            <a:r>
              <a:rPr lang="es-ES" sz="1000" b="1">
                <a:latin typeface="Arial" charset="0"/>
              </a:rPr>
              <a:t>0</a:t>
            </a:r>
          </a:p>
        </p:txBody>
      </p:sp>
      <p:sp>
        <p:nvSpPr>
          <p:cNvPr id="99379" name="Text Box 98"/>
          <p:cNvSpPr txBox="1">
            <a:spLocks noChangeArrowheads="1"/>
          </p:cNvSpPr>
          <p:nvPr/>
        </p:nvSpPr>
        <p:spPr bwMode="auto">
          <a:xfrm>
            <a:off x="976313" y="5975350"/>
            <a:ext cx="254000" cy="244475"/>
          </a:xfrm>
          <a:prstGeom prst="rect">
            <a:avLst/>
          </a:prstGeom>
          <a:noFill/>
          <a:ln w="9525">
            <a:noFill/>
            <a:miter lim="800000"/>
            <a:headEnd/>
            <a:tailEnd/>
          </a:ln>
        </p:spPr>
        <p:txBody>
          <a:bodyPr wrap="none">
            <a:spAutoFit/>
          </a:bodyPr>
          <a:lstStyle/>
          <a:p>
            <a:r>
              <a:rPr lang="es-ES" sz="1000" b="1">
                <a:latin typeface="Arial" charset="0"/>
              </a:rPr>
              <a:t>0</a:t>
            </a:r>
          </a:p>
        </p:txBody>
      </p:sp>
      <p:sp>
        <p:nvSpPr>
          <p:cNvPr id="99380" name="Text Box 99"/>
          <p:cNvSpPr txBox="1">
            <a:spLocks noChangeArrowheads="1"/>
          </p:cNvSpPr>
          <p:nvPr/>
        </p:nvSpPr>
        <p:spPr bwMode="auto">
          <a:xfrm>
            <a:off x="1585913" y="5975350"/>
            <a:ext cx="254000" cy="244475"/>
          </a:xfrm>
          <a:prstGeom prst="rect">
            <a:avLst/>
          </a:prstGeom>
          <a:noFill/>
          <a:ln w="9525">
            <a:noFill/>
            <a:miter lim="800000"/>
            <a:headEnd/>
            <a:tailEnd/>
          </a:ln>
        </p:spPr>
        <p:txBody>
          <a:bodyPr wrap="none">
            <a:spAutoFit/>
          </a:bodyPr>
          <a:lstStyle/>
          <a:p>
            <a:r>
              <a:rPr lang="es-ES" sz="1000" b="1">
                <a:latin typeface="Arial" charset="0"/>
              </a:rPr>
              <a:t>2</a:t>
            </a:r>
          </a:p>
        </p:txBody>
      </p:sp>
      <p:sp>
        <p:nvSpPr>
          <p:cNvPr id="99381" name="Text Box 100"/>
          <p:cNvSpPr txBox="1">
            <a:spLocks noChangeArrowheads="1"/>
          </p:cNvSpPr>
          <p:nvPr/>
        </p:nvSpPr>
        <p:spPr bwMode="auto">
          <a:xfrm>
            <a:off x="2128838" y="5975350"/>
            <a:ext cx="254000" cy="244475"/>
          </a:xfrm>
          <a:prstGeom prst="rect">
            <a:avLst/>
          </a:prstGeom>
          <a:noFill/>
          <a:ln w="9525">
            <a:noFill/>
            <a:miter lim="800000"/>
            <a:headEnd/>
            <a:tailEnd/>
          </a:ln>
        </p:spPr>
        <p:txBody>
          <a:bodyPr wrap="none">
            <a:spAutoFit/>
          </a:bodyPr>
          <a:lstStyle/>
          <a:p>
            <a:r>
              <a:rPr lang="es-ES" sz="1000" b="1">
                <a:latin typeface="Arial" charset="0"/>
              </a:rPr>
              <a:t>4</a:t>
            </a:r>
          </a:p>
        </p:txBody>
      </p:sp>
      <p:sp>
        <p:nvSpPr>
          <p:cNvPr id="99382" name="Text Box 101"/>
          <p:cNvSpPr txBox="1">
            <a:spLocks noChangeArrowheads="1"/>
          </p:cNvSpPr>
          <p:nvPr/>
        </p:nvSpPr>
        <p:spPr bwMode="auto">
          <a:xfrm>
            <a:off x="2700338" y="5975350"/>
            <a:ext cx="254000" cy="244475"/>
          </a:xfrm>
          <a:prstGeom prst="rect">
            <a:avLst/>
          </a:prstGeom>
          <a:noFill/>
          <a:ln w="9525">
            <a:noFill/>
            <a:miter lim="800000"/>
            <a:headEnd/>
            <a:tailEnd/>
          </a:ln>
        </p:spPr>
        <p:txBody>
          <a:bodyPr wrap="none">
            <a:spAutoFit/>
          </a:bodyPr>
          <a:lstStyle/>
          <a:p>
            <a:r>
              <a:rPr lang="es-ES" sz="1000" b="1">
                <a:latin typeface="Arial" charset="0"/>
              </a:rPr>
              <a:t>6</a:t>
            </a:r>
          </a:p>
        </p:txBody>
      </p:sp>
      <p:sp>
        <p:nvSpPr>
          <p:cNvPr id="99383" name="Text Box 102"/>
          <p:cNvSpPr txBox="1">
            <a:spLocks noChangeArrowheads="1"/>
          </p:cNvSpPr>
          <p:nvPr/>
        </p:nvSpPr>
        <p:spPr bwMode="auto">
          <a:xfrm>
            <a:off x="3314700" y="5975350"/>
            <a:ext cx="254000" cy="244475"/>
          </a:xfrm>
          <a:prstGeom prst="rect">
            <a:avLst/>
          </a:prstGeom>
          <a:noFill/>
          <a:ln w="9525">
            <a:noFill/>
            <a:miter lim="800000"/>
            <a:headEnd/>
            <a:tailEnd/>
          </a:ln>
        </p:spPr>
        <p:txBody>
          <a:bodyPr wrap="none">
            <a:spAutoFit/>
          </a:bodyPr>
          <a:lstStyle/>
          <a:p>
            <a:r>
              <a:rPr lang="es-ES" sz="1000" b="1">
                <a:latin typeface="Arial" charset="0"/>
              </a:rPr>
              <a:t>8</a:t>
            </a:r>
          </a:p>
        </p:txBody>
      </p:sp>
      <p:sp>
        <p:nvSpPr>
          <p:cNvPr id="99384" name="Text Box 103"/>
          <p:cNvSpPr txBox="1">
            <a:spLocks noChangeArrowheads="1"/>
          </p:cNvSpPr>
          <p:nvPr/>
        </p:nvSpPr>
        <p:spPr bwMode="auto">
          <a:xfrm>
            <a:off x="3821113" y="5975350"/>
            <a:ext cx="323850" cy="244475"/>
          </a:xfrm>
          <a:prstGeom prst="rect">
            <a:avLst/>
          </a:prstGeom>
          <a:noFill/>
          <a:ln w="9525">
            <a:noFill/>
            <a:miter lim="800000"/>
            <a:headEnd/>
            <a:tailEnd/>
          </a:ln>
        </p:spPr>
        <p:txBody>
          <a:bodyPr wrap="none">
            <a:spAutoFit/>
          </a:bodyPr>
          <a:lstStyle/>
          <a:p>
            <a:r>
              <a:rPr lang="es-ES" sz="1000" b="1">
                <a:latin typeface="Arial" charset="0"/>
              </a:rPr>
              <a:t>10</a:t>
            </a:r>
          </a:p>
        </p:txBody>
      </p:sp>
      <p:sp>
        <p:nvSpPr>
          <p:cNvPr id="99385" name="Text Box 104"/>
          <p:cNvSpPr txBox="1">
            <a:spLocks noChangeArrowheads="1"/>
          </p:cNvSpPr>
          <p:nvPr/>
        </p:nvSpPr>
        <p:spPr bwMode="auto">
          <a:xfrm>
            <a:off x="4397375" y="5975350"/>
            <a:ext cx="323850" cy="244475"/>
          </a:xfrm>
          <a:prstGeom prst="rect">
            <a:avLst/>
          </a:prstGeom>
          <a:noFill/>
          <a:ln w="9525">
            <a:noFill/>
            <a:miter lim="800000"/>
            <a:headEnd/>
            <a:tailEnd/>
          </a:ln>
        </p:spPr>
        <p:txBody>
          <a:bodyPr wrap="none">
            <a:spAutoFit/>
          </a:bodyPr>
          <a:lstStyle/>
          <a:p>
            <a:r>
              <a:rPr lang="es-ES" sz="1000" b="1">
                <a:latin typeface="Arial" charset="0"/>
              </a:rPr>
              <a:t>12</a:t>
            </a:r>
          </a:p>
        </p:txBody>
      </p:sp>
      <p:sp>
        <p:nvSpPr>
          <p:cNvPr id="99386" name="Text Box 105"/>
          <p:cNvSpPr txBox="1">
            <a:spLocks noChangeArrowheads="1"/>
          </p:cNvSpPr>
          <p:nvPr/>
        </p:nvSpPr>
        <p:spPr bwMode="auto">
          <a:xfrm>
            <a:off x="4973638" y="5975350"/>
            <a:ext cx="323850" cy="244475"/>
          </a:xfrm>
          <a:prstGeom prst="rect">
            <a:avLst/>
          </a:prstGeom>
          <a:noFill/>
          <a:ln w="9525">
            <a:noFill/>
            <a:miter lim="800000"/>
            <a:headEnd/>
            <a:tailEnd/>
          </a:ln>
        </p:spPr>
        <p:txBody>
          <a:bodyPr wrap="none">
            <a:spAutoFit/>
          </a:bodyPr>
          <a:lstStyle/>
          <a:p>
            <a:r>
              <a:rPr lang="es-ES" sz="1000" b="1">
                <a:latin typeface="Arial" charset="0"/>
              </a:rPr>
              <a:t>14</a:t>
            </a:r>
          </a:p>
        </p:txBody>
      </p:sp>
      <p:sp>
        <p:nvSpPr>
          <p:cNvPr id="99387" name="Text Box 106"/>
          <p:cNvSpPr txBox="1">
            <a:spLocks noChangeArrowheads="1"/>
          </p:cNvSpPr>
          <p:nvPr/>
        </p:nvSpPr>
        <p:spPr bwMode="auto">
          <a:xfrm>
            <a:off x="5584825" y="5975350"/>
            <a:ext cx="323850" cy="244475"/>
          </a:xfrm>
          <a:prstGeom prst="rect">
            <a:avLst/>
          </a:prstGeom>
          <a:noFill/>
          <a:ln w="9525">
            <a:noFill/>
            <a:miter lim="800000"/>
            <a:headEnd/>
            <a:tailEnd/>
          </a:ln>
        </p:spPr>
        <p:txBody>
          <a:bodyPr wrap="none">
            <a:spAutoFit/>
          </a:bodyPr>
          <a:lstStyle/>
          <a:p>
            <a:r>
              <a:rPr lang="es-ES" sz="1000" b="1">
                <a:latin typeface="Arial" charset="0"/>
              </a:rPr>
              <a:t>16</a:t>
            </a:r>
          </a:p>
        </p:txBody>
      </p:sp>
      <p:sp>
        <p:nvSpPr>
          <p:cNvPr id="99388" name="Text Box 107"/>
          <p:cNvSpPr txBox="1">
            <a:spLocks noChangeArrowheads="1"/>
          </p:cNvSpPr>
          <p:nvPr/>
        </p:nvSpPr>
        <p:spPr bwMode="auto">
          <a:xfrm>
            <a:off x="6124575" y="5975350"/>
            <a:ext cx="323850" cy="244475"/>
          </a:xfrm>
          <a:prstGeom prst="rect">
            <a:avLst/>
          </a:prstGeom>
          <a:noFill/>
          <a:ln w="9525">
            <a:noFill/>
            <a:miter lim="800000"/>
            <a:headEnd/>
            <a:tailEnd/>
          </a:ln>
        </p:spPr>
        <p:txBody>
          <a:bodyPr wrap="none">
            <a:spAutoFit/>
          </a:bodyPr>
          <a:lstStyle/>
          <a:p>
            <a:r>
              <a:rPr lang="es-ES" sz="1000" b="1">
                <a:latin typeface="Arial" charset="0"/>
              </a:rPr>
              <a:t>18</a:t>
            </a:r>
          </a:p>
        </p:txBody>
      </p:sp>
      <p:sp>
        <p:nvSpPr>
          <p:cNvPr id="99389" name="Text Box 108"/>
          <p:cNvSpPr txBox="1">
            <a:spLocks noChangeArrowheads="1"/>
          </p:cNvSpPr>
          <p:nvPr/>
        </p:nvSpPr>
        <p:spPr bwMode="auto">
          <a:xfrm>
            <a:off x="6737350" y="5975350"/>
            <a:ext cx="323850" cy="244475"/>
          </a:xfrm>
          <a:prstGeom prst="rect">
            <a:avLst/>
          </a:prstGeom>
          <a:noFill/>
          <a:ln w="9525">
            <a:noFill/>
            <a:miter lim="800000"/>
            <a:headEnd/>
            <a:tailEnd/>
          </a:ln>
        </p:spPr>
        <p:txBody>
          <a:bodyPr wrap="none">
            <a:spAutoFit/>
          </a:bodyPr>
          <a:lstStyle/>
          <a:p>
            <a:r>
              <a:rPr lang="es-ES" sz="1000" b="1">
                <a:latin typeface="Arial" charset="0"/>
              </a:rPr>
              <a:t>20</a:t>
            </a:r>
          </a:p>
        </p:txBody>
      </p:sp>
      <p:sp>
        <p:nvSpPr>
          <p:cNvPr id="99390" name="Text Box 109"/>
          <p:cNvSpPr txBox="1">
            <a:spLocks noChangeArrowheads="1"/>
          </p:cNvSpPr>
          <p:nvPr/>
        </p:nvSpPr>
        <p:spPr bwMode="auto">
          <a:xfrm>
            <a:off x="7277100" y="5975350"/>
            <a:ext cx="323850" cy="244475"/>
          </a:xfrm>
          <a:prstGeom prst="rect">
            <a:avLst/>
          </a:prstGeom>
          <a:noFill/>
          <a:ln w="9525">
            <a:noFill/>
            <a:miter lim="800000"/>
            <a:headEnd/>
            <a:tailEnd/>
          </a:ln>
        </p:spPr>
        <p:txBody>
          <a:bodyPr wrap="none">
            <a:spAutoFit/>
          </a:bodyPr>
          <a:lstStyle/>
          <a:p>
            <a:r>
              <a:rPr lang="es-ES" sz="1000" b="1">
                <a:latin typeface="Arial" charset="0"/>
              </a:rPr>
              <a:t>22</a:t>
            </a:r>
          </a:p>
        </p:txBody>
      </p:sp>
      <p:sp>
        <p:nvSpPr>
          <p:cNvPr id="99391" name="Text Box 110"/>
          <p:cNvSpPr txBox="1">
            <a:spLocks noChangeArrowheads="1"/>
          </p:cNvSpPr>
          <p:nvPr/>
        </p:nvSpPr>
        <p:spPr bwMode="auto">
          <a:xfrm>
            <a:off x="7888288" y="5975350"/>
            <a:ext cx="323850" cy="244475"/>
          </a:xfrm>
          <a:prstGeom prst="rect">
            <a:avLst/>
          </a:prstGeom>
          <a:noFill/>
          <a:ln w="9525">
            <a:noFill/>
            <a:miter lim="800000"/>
            <a:headEnd/>
            <a:tailEnd/>
          </a:ln>
        </p:spPr>
        <p:txBody>
          <a:bodyPr wrap="none">
            <a:spAutoFit/>
          </a:bodyPr>
          <a:lstStyle/>
          <a:p>
            <a:r>
              <a:rPr lang="es-ES" sz="1000" b="1">
                <a:latin typeface="Arial" charset="0"/>
              </a:rPr>
              <a:t>24</a:t>
            </a:r>
          </a:p>
        </p:txBody>
      </p:sp>
      <p:sp>
        <p:nvSpPr>
          <p:cNvPr id="99392" name="Line 111"/>
          <p:cNvSpPr>
            <a:spLocks noChangeShapeType="1"/>
          </p:cNvSpPr>
          <p:nvPr/>
        </p:nvSpPr>
        <p:spPr bwMode="auto">
          <a:xfrm>
            <a:off x="1120775" y="2474913"/>
            <a:ext cx="3743325" cy="0"/>
          </a:xfrm>
          <a:prstGeom prst="line">
            <a:avLst/>
          </a:prstGeom>
          <a:noFill/>
          <a:ln w="9525">
            <a:solidFill>
              <a:schemeClr val="tx1"/>
            </a:solidFill>
            <a:prstDash val="sysDot"/>
            <a:round/>
            <a:headEnd/>
            <a:tailEnd/>
          </a:ln>
        </p:spPr>
        <p:txBody>
          <a:bodyPr/>
          <a:lstStyle/>
          <a:p>
            <a:endParaRPr lang="es-ES"/>
          </a:p>
        </p:txBody>
      </p:sp>
      <p:sp>
        <p:nvSpPr>
          <p:cNvPr id="99393" name="Line 112"/>
          <p:cNvSpPr>
            <a:spLocks noChangeShapeType="1"/>
          </p:cNvSpPr>
          <p:nvPr/>
        </p:nvSpPr>
        <p:spPr bwMode="auto">
          <a:xfrm>
            <a:off x="5153025" y="3771900"/>
            <a:ext cx="1871663" cy="0"/>
          </a:xfrm>
          <a:prstGeom prst="line">
            <a:avLst/>
          </a:prstGeom>
          <a:noFill/>
          <a:ln w="9525">
            <a:solidFill>
              <a:schemeClr val="tx1"/>
            </a:solidFill>
            <a:prstDash val="sysDot"/>
            <a:round/>
            <a:headEnd/>
            <a:tailEnd/>
          </a:ln>
        </p:spPr>
        <p:txBody>
          <a:bodyPr/>
          <a:lstStyle/>
          <a:p>
            <a:endParaRPr lang="es-ES"/>
          </a:p>
        </p:txBody>
      </p:sp>
      <p:sp>
        <p:nvSpPr>
          <p:cNvPr id="99394" name="Oval 113"/>
          <p:cNvSpPr>
            <a:spLocks noChangeArrowheads="1"/>
          </p:cNvSpPr>
          <p:nvPr/>
        </p:nvSpPr>
        <p:spPr bwMode="auto">
          <a:xfrm>
            <a:off x="1084263" y="5784850"/>
            <a:ext cx="73025" cy="71438"/>
          </a:xfrm>
          <a:prstGeom prst="ellipse">
            <a:avLst/>
          </a:prstGeom>
          <a:solidFill>
            <a:schemeClr val="tx1"/>
          </a:solidFill>
          <a:ln w="9525">
            <a:solidFill>
              <a:schemeClr val="tx1"/>
            </a:solidFill>
            <a:round/>
            <a:headEnd/>
            <a:tailEnd/>
          </a:ln>
        </p:spPr>
        <p:txBody>
          <a:bodyPr wrap="none" anchor="ctr"/>
          <a:lstStyle/>
          <a:p>
            <a:endParaRPr lang="es-ES"/>
          </a:p>
        </p:txBody>
      </p:sp>
      <p:sp>
        <p:nvSpPr>
          <p:cNvPr id="99395" name="Oval 115"/>
          <p:cNvSpPr>
            <a:spLocks noChangeArrowheads="1"/>
          </p:cNvSpPr>
          <p:nvPr/>
        </p:nvSpPr>
        <p:spPr bwMode="auto">
          <a:xfrm>
            <a:off x="1370013" y="5681663"/>
            <a:ext cx="73025" cy="71437"/>
          </a:xfrm>
          <a:prstGeom prst="ellipse">
            <a:avLst/>
          </a:prstGeom>
          <a:solidFill>
            <a:schemeClr val="tx1"/>
          </a:solidFill>
          <a:ln w="9525">
            <a:solidFill>
              <a:schemeClr val="tx1"/>
            </a:solidFill>
            <a:round/>
            <a:headEnd/>
            <a:tailEnd/>
          </a:ln>
        </p:spPr>
        <p:txBody>
          <a:bodyPr wrap="none" anchor="ctr"/>
          <a:lstStyle/>
          <a:p>
            <a:endParaRPr lang="es-ES"/>
          </a:p>
        </p:txBody>
      </p:sp>
      <p:sp>
        <p:nvSpPr>
          <p:cNvPr id="99396" name="Oval 116"/>
          <p:cNvSpPr>
            <a:spLocks noChangeArrowheads="1"/>
          </p:cNvSpPr>
          <p:nvPr/>
        </p:nvSpPr>
        <p:spPr bwMode="auto">
          <a:xfrm>
            <a:off x="1658938" y="5465763"/>
            <a:ext cx="73025" cy="71437"/>
          </a:xfrm>
          <a:prstGeom prst="ellipse">
            <a:avLst/>
          </a:prstGeom>
          <a:solidFill>
            <a:schemeClr val="tx1"/>
          </a:solidFill>
          <a:ln w="9525">
            <a:solidFill>
              <a:schemeClr val="tx1"/>
            </a:solidFill>
            <a:round/>
            <a:headEnd/>
            <a:tailEnd/>
          </a:ln>
        </p:spPr>
        <p:txBody>
          <a:bodyPr wrap="none" anchor="ctr"/>
          <a:lstStyle/>
          <a:p>
            <a:endParaRPr lang="es-ES"/>
          </a:p>
        </p:txBody>
      </p:sp>
      <p:sp>
        <p:nvSpPr>
          <p:cNvPr id="99397" name="Oval 117"/>
          <p:cNvSpPr>
            <a:spLocks noChangeArrowheads="1"/>
          </p:cNvSpPr>
          <p:nvPr/>
        </p:nvSpPr>
        <p:spPr bwMode="auto">
          <a:xfrm>
            <a:off x="2233613" y="4167188"/>
            <a:ext cx="73025" cy="71437"/>
          </a:xfrm>
          <a:prstGeom prst="ellipse">
            <a:avLst/>
          </a:prstGeom>
          <a:solidFill>
            <a:schemeClr val="tx1"/>
          </a:solidFill>
          <a:ln w="9525">
            <a:solidFill>
              <a:schemeClr val="tx1"/>
            </a:solidFill>
            <a:round/>
            <a:headEnd/>
            <a:tailEnd/>
          </a:ln>
        </p:spPr>
        <p:txBody>
          <a:bodyPr wrap="none" anchor="ctr"/>
          <a:lstStyle/>
          <a:p>
            <a:endParaRPr lang="es-ES"/>
          </a:p>
        </p:txBody>
      </p:sp>
      <p:sp>
        <p:nvSpPr>
          <p:cNvPr id="99398" name="Oval 118"/>
          <p:cNvSpPr>
            <a:spLocks noChangeArrowheads="1"/>
          </p:cNvSpPr>
          <p:nvPr/>
        </p:nvSpPr>
        <p:spPr bwMode="auto">
          <a:xfrm>
            <a:off x="1946275" y="5033963"/>
            <a:ext cx="73025" cy="71437"/>
          </a:xfrm>
          <a:prstGeom prst="ellipse">
            <a:avLst/>
          </a:prstGeom>
          <a:solidFill>
            <a:schemeClr val="tx1"/>
          </a:solidFill>
          <a:ln w="9525">
            <a:solidFill>
              <a:schemeClr val="tx1"/>
            </a:solidFill>
            <a:round/>
            <a:headEnd/>
            <a:tailEnd/>
          </a:ln>
        </p:spPr>
        <p:txBody>
          <a:bodyPr wrap="none" anchor="ctr"/>
          <a:lstStyle/>
          <a:p>
            <a:endParaRPr lang="es-ES"/>
          </a:p>
        </p:txBody>
      </p:sp>
      <p:sp>
        <p:nvSpPr>
          <p:cNvPr id="99399" name="Oval 119"/>
          <p:cNvSpPr>
            <a:spLocks noChangeArrowheads="1"/>
          </p:cNvSpPr>
          <p:nvPr/>
        </p:nvSpPr>
        <p:spPr bwMode="auto">
          <a:xfrm>
            <a:off x="2525713" y="2438400"/>
            <a:ext cx="73025" cy="71438"/>
          </a:xfrm>
          <a:prstGeom prst="ellipse">
            <a:avLst/>
          </a:prstGeom>
          <a:solidFill>
            <a:schemeClr val="tx1"/>
          </a:solidFill>
          <a:ln w="9525">
            <a:solidFill>
              <a:schemeClr val="tx1"/>
            </a:solidFill>
            <a:round/>
            <a:headEnd/>
            <a:tailEnd/>
          </a:ln>
        </p:spPr>
        <p:txBody>
          <a:bodyPr wrap="none" anchor="ctr"/>
          <a:lstStyle/>
          <a:p>
            <a:endParaRPr lang="es-ES"/>
          </a:p>
        </p:txBody>
      </p:sp>
      <p:sp>
        <p:nvSpPr>
          <p:cNvPr id="99400" name="Oval 120"/>
          <p:cNvSpPr>
            <a:spLocks noChangeArrowheads="1"/>
          </p:cNvSpPr>
          <p:nvPr/>
        </p:nvSpPr>
        <p:spPr bwMode="auto">
          <a:xfrm>
            <a:off x="2813050" y="2325688"/>
            <a:ext cx="73025" cy="71437"/>
          </a:xfrm>
          <a:prstGeom prst="ellipse">
            <a:avLst/>
          </a:prstGeom>
          <a:solidFill>
            <a:schemeClr val="tx1"/>
          </a:solidFill>
          <a:ln w="9525">
            <a:solidFill>
              <a:schemeClr val="tx1"/>
            </a:solidFill>
            <a:round/>
            <a:headEnd/>
            <a:tailEnd/>
          </a:ln>
        </p:spPr>
        <p:txBody>
          <a:bodyPr wrap="none" anchor="ctr"/>
          <a:lstStyle/>
          <a:p>
            <a:endParaRPr lang="es-ES"/>
          </a:p>
        </p:txBody>
      </p:sp>
      <p:sp>
        <p:nvSpPr>
          <p:cNvPr id="99401" name="Oval 121"/>
          <p:cNvSpPr>
            <a:spLocks noChangeArrowheads="1"/>
          </p:cNvSpPr>
          <p:nvPr/>
        </p:nvSpPr>
        <p:spPr bwMode="auto">
          <a:xfrm>
            <a:off x="3098800" y="2224088"/>
            <a:ext cx="73025" cy="71437"/>
          </a:xfrm>
          <a:prstGeom prst="ellipse">
            <a:avLst/>
          </a:prstGeom>
          <a:solidFill>
            <a:schemeClr val="tx1"/>
          </a:solidFill>
          <a:ln w="9525">
            <a:solidFill>
              <a:schemeClr val="tx1"/>
            </a:solidFill>
            <a:round/>
            <a:headEnd/>
            <a:tailEnd/>
          </a:ln>
        </p:spPr>
        <p:txBody>
          <a:bodyPr wrap="none" anchor="ctr"/>
          <a:lstStyle/>
          <a:p>
            <a:endParaRPr lang="es-ES"/>
          </a:p>
        </p:txBody>
      </p:sp>
      <p:sp>
        <p:nvSpPr>
          <p:cNvPr id="99402" name="Oval 122"/>
          <p:cNvSpPr>
            <a:spLocks noChangeArrowheads="1"/>
          </p:cNvSpPr>
          <p:nvPr/>
        </p:nvSpPr>
        <p:spPr bwMode="auto">
          <a:xfrm>
            <a:off x="3387725" y="2112963"/>
            <a:ext cx="73025" cy="71437"/>
          </a:xfrm>
          <a:prstGeom prst="ellipse">
            <a:avLst/>
          </a:prstGeom>
          <a:solidFill>
            <a:schemeClr val="tx1"/>
          </a:solidFill>
          <a:ln w="9525">
            <a:solidFill>
              <a:schemeClr val="tx1"/>
            </a:solidFill>
            <a:round/>
            <a:headEnd/>
            <a:tailEnd/>
          </a:ln>
        </p:spPr>
        <p:txBody>
          <a:bodyPr wrap="none" anchor="ctr"/>
          <a:lstStyle/>
          <a:p>
            <a:endParaRPr lang="es-ES"/>
          </a:p>
        </p:txBody>
      </p:sp>
      <p:sp>
        <p:nvSpPr>
          <p:cNvPr id="99403" name="Oval 123"/>
          <p:cNvSpPr>
            <a:spLocks noChangeArrowheads="1"/>
          </p:cNvSpPr>
          <p:nvPr/>
        </p:nvSpPr>
        <p:spPr bwMode="auto">
          <a:xfrm>
            <a:off x="3678238" y="2003425"/>
            <a:ext cx="73025" cy="71438"/>
          </a:xfrm>
          <a:prstGeom prst="ellipse">
            <a:avLst/>
          </a:prstGeom>
          <a:solidFill>
            <a:schemeClr val="tx1"/>
          </a:solidFill>
          <a:ln w="9525">
            <a:solidFill>
              <a:schemeClr val="tx1"/>
            </a:solidFill>
            <a:round/>
            <a:headEnd/>
            <a:tailEnd/>
          </a:ln>
        </p:spPr>
        <p:txBody>
          <a:bodyPr wrap="none" anchor="ctr"/>
          <a:lstStyle/>
          <a:p>
            <a:endParaRPr lang="es-ES"/>
          </a:p>
        </p:txBody>
      </p:sp>
      <p:sp>
        <p:nvSpPr>
          <p:cNvPr id="99404" name="Oval 124"/>
          <p:cNvSpPr>
            <a:spLocks noChangeArrowheads="1"/>
          </p:cNvSpPr>
          <p:nvPr/>
        </p:nvSpPr>
        <p:spPr bwMode="auto">
          <a:xfrm>
            <a:off x="3963988" y="1898650"/>
            <a:ext cx="73025" cy="71438"/>
          </a:xfrm>
          <a:prstGeom prst="ellipse">
            <a:avLst/>
          </a:prstGeom>
          <a:solidFill>
            <a:schemeClr val="tx1"/>
          </a:solidFill>
          <a:ln w="9525">
            <a:solidFill>
              <a:schemeClr val="tx1"/>
            </a:solidFill>
            <a:round/>
            <a:headEnd/>
            <a:tailEnd/>
          </a:ln>
        </p:spPr>
        <p:txBody>
          <a:bodyPr wrap="none" anchor="ctr"/>
          <a:lstStyle/>
          <a:p>
            <a:endParaRPr lang="es-ES"/>
          </a:p>
        </p:txBody>
      </p:sp>
      <p:sp>
        <p:nvSpPr>
          <p:cNvPr id="99405" name="Oval 129"/>
          <p:cNvSpPr>
            <a:spLocks noChangeArrowheads="1"/>
          </p:cNvSpPr>
          <p:nvPr/>
        </p:nvSpPr>
        <p:spPr bwMode="auto">
          <a:xfrm>
            <a:off x="4254500" y="1787525"/>
            <a:ext cx="73025" cy="71438"/>
          </a:xfrm>
          <a:prstGeom prst="ellipse">
            <a:avLst/>
          </a:prstGeom>
          <a:solidFill>
            <a:schemeClr val="tx1"/>
          </a:solidFill>
          <a:ln w="9525">
            <a:solidFill>
              <a:schemeClr val="tx1"/>
            </a:solidFill>
            <a:round/>
            <a:headEnd/>
            <a:tailEnd/>
          </a:ln>
        </p:spPr>
        <p:txBody>
          <a:bodyPr wrap="none" anchor="ctr"/>
          <a:lstStyle/>
          <a:p>
            <a:endParaRPr lang="es-ES"/>
          </a:p>
        </p:txBody>
      </p:sp>
      <p:sp>
        <p:nvSpPr>
          <p:cNvPr id="99406" name="Oval 130"/>
          <p:cNvSpPr>
            <a:spLocks noChangeArrowheads="1"/>
          </p:cNvSpPr>
          <p:nvPr/>
        </p:nvSpPr>
        <p:spPr bwMode="auto">
          <a:xfrm>
            <a:off x="4540250" y="1687513"/>
            <a:ext cx="73025" cy="71437"/>
          </a:xfrm>
          <a:prstGeom prst="ellipse">
            <a:avLst/>
          </a:prstGeom>
          <a:solidFill>
            <a:schemeClr val="tx1"/>
          </a:solidFill>
          <a:ln w="9525">
            <a:solidFill>
              <a:schemeClr val="tx1"/>
            </a:solidFill>
            <a:round/>
            <a:headEnd/>
            <a:tailEnd/>
          </a:ln>
        </p:spPr>
        <p:txBody>
          <a:bodyPr wrap="none" anchor="ctr"/>
          <a:lstStyle/>
          <a:p>
            <a:endParaRPr lang="es-ES"/>
          </a:p>
        </p:txBody>
      </p:sp>
      <p:sp>
        <p:nvSpPr>
          <p:cNvPr id="99407" name="Oval 131"/>
          <p:cNvSpPr>
            <a:spLocks noChangeArrowheads="1"/>
          </p:cNvSpPr>
          <p:nvPr/>
        </p:nvSpPr>
        <p:spPr bwMode="auto">
          <a:xfrm>
            <a:off x="4829175" y="1574800"/>
            <a:ext cx="73025" cy="71438"/>
          </a:xfrm>
          <a:prstGeom prst="ellipse">
            <a:avLst/>
          </a:prstGeom>
          <a:solidFill>
            <a:schemeClr val="tx1"/>
          </a:solidFill>
          <a:ln w="9525">
            <a:solidFill>
              <a:schemeClr val="tx1"/>
            </a:solidFill>
            <a:round/>
            <a:headEnd/>
            <a:tailEnd/>
          </a:ln>
        </p:spPr>
        <p:txBody>
          <a:bodyPr wrap="none" anchor="ctr"/>
          <a:lstStyle/>
          <a:p>
            <a:endParaRPr lang="es-ES"/>
          </a:p>
        </p:txBody>
      </p:sp>
      <p:sp>
        <p:nvSpPr>
          <p:cNvPr id="99408" name="Oval 132"/>
          <p:cNvSpPr>
            <a:spLocks noChangeArrowheads="1"/>
          </p:cNvSpPr>
          <p:nvPr/>
        </p:nvSpPr>
        <p:spPr bwMode="auto">
          <a:xfrm>
            <a:off x="6559550" y="3733800"/>
            <a:ext cx="73025" cy="71438"/>
          </a:xfrm>
          <a:prstGeom prst="ellipse">
            <a:avLst/>
          </a:prstGeom>
          <a:solidFill>
            <a:schemeClr val="tx1"/>
          </a:solidFill>
          <a:ln w="9525">
            <a:solidFill>
              <a:schemeClr val="tx1"/>
            </a:solidFill>
            <a:round/>
            <a:headEnd/>
            <a:tailEnd/>
          </a:ln>
        </p:spPr>
        <p:txBody>
          <a:bodyPr wrap="none" anchor="ctr"/>
          <a:lstStyle/>
          <a:p>
            <a:endParaRPr lang="es-ES"/>
          </a:p>
        </p:txBody>
      </p:sp>
      <p:sp>
        <p:nvSpPr>
          <p:cNvPr id="99409" name="Oval 137"/>
          <p:cNvSpPr>
            <a:spLocks noChangeArrowheads="1"/>
          </p:cNvSpPr>
          <p:nvPr/>
        </p:nvSpPr>
        <p:spPr bwMode="auto">
          <a:xfrm>
            <a:off x="5119688" y="5788025"/>
            <a:ext cx="73025" cy="71438"/>
          </a:xfrm>
          <a:prstGeom prst="ellipse">
            <a:avLst/>
          </a:prstGeom>
          <a:solidFill>
            <a:schemeClr val="tx1"/>
          </a:solidFill>
          <a:ln w="9525">
            <a:solidFill>
              <a:schemeClr val="tx1"/>
            </a:solidFill>
            <a:round/>
            <a:headEnd/>
            <a:tailEnd/>
          </a:ln>
        </p:spPr>
        <p:txBody>
          <a:bodyPr wrap="none" anchor="ctr"/>
          <a:lstStyle/>
          <a:p>
            <a:endParaRPr lang="es-ES"/>
          </a:p>
        </p:txBody>
      </p:sp>
      <p:sp>
        <p:nvSpPr>
          <p:cNvPr id="99410" name="Oval 138"/>
          <p:cNvSpPr>
            <a:spLocks noChangeArrowheads="1"/>
          </p:cNvSpPr>
          <p:nvPr/>
        </p:nvSpPr>
        <p:spPr bwMode="auto">
          <a:xfrm>
            <a:off x="5405438" y="5684838"/>
            <a:ext cx="73025" cy="71437"/>
          </a:xfrm>
          <a:prstGeom prst="ellipse">
            <a:avLst/>
          </a:prstGeom>
          <a:solidFill>
            <a:schemeClr val="tx1"/>
          </a:solidFill>
          <a:ln w="9525">
            <a:solidFill>
              <a:schemeClr val="tx1"/>
            </a:solidFill>
            <a:round/>
            <a:headEnd/>
            <a:tailEnd/>
          </a:ln>
        </p:spPr>
        <p:txBody>
          <a:bodyPr wrap="none" anchor="ctr"/>
          <a:lstStyle/>
          <a:p>
            <a:endParaRPr lang="es-ES"/>
          </a:p>
        </p:txBody>
      </p:sp>
      <p:sp>
        <p:nvSpPr>
          <p:cNvPr id="99411" name="Oval 139"/>
          <p:cNvSpPr>
            <a:spLocks noChangeArrowheads="1"/>
          </p:cNvSpPr>
          <p:nvPr/>
        </p:nvSpPr>
        <p:spPr bwMode="auto">
          <a:xfrm>
            <a:off x="5694363" y="5468938"/>
            <a:ext cx="73025" cy="71437"/>
          </a:xfrm>
          <a:prstGeom prst="ellipse">
            <a:avLst/>
          </a:prstGeom>
          <a:solidFill>
            <a:schemeClr val="tx1"/>
          </a:solidFill>
          <a:ln w="9525">
            <a:solidFill>
              <a:schemeClr val="tx1"/>
            </a:solidFill>
            <a:round/>
            <a:headEnd/>
            <a:tailEnd/>
          </a:ln>
        </p:spPr>
        <p:txBody>
          <a:bodyPr wrap="none" anchor="ctr"/>
          <a:lstStyle/>
          <a:p>
            <a:endParaRPr lang="es-ES"/>
          </a:p>
        </p:txBody>
      </p:sp>
      <p:sp>
        <p:nvSpPr>
          <p:cNvPr id="99412" name="Oval 140"/>
          <p:cNvSpPr>
            <a:spLocks noChangeArrowheads="1"/>
          </p:cNvSpPr>
          <p:nvPr/>
        </p:nvSpPr>
        <p:spPr bwMode="auto">
          <a:xfrm>
            <a:off x="6269038" y="4170363"/>
            <a:ext cx="73025" cy="71437"/>
          </a:xfrm>
          <a:prstGeom prst="ellipse">
            <a:avLst/>
          </a:prstGeom>
          <a:solidFill>
            <a:schemeClr val="tx1"/>
          </a:solidFill>
          <a:ln w="9525">
            <a:solidFill>
              <a:schemeClr val="tx1"/>
            </a:solidFill>
            <a:round/>
            <a:headEnd/>
            <a:tailEnd/>
          </a:ln>
        </p:spPr>
        <p:txBody>
          <a:bodyPr wrap="none" anchor="ctr"/>
          <a:lstStyle/>
          <a:p>
            <a:endParaRPr lang="es-ES"/>
          </a:p>
        </p:txBody>
      </p:sp>
      <p:sp>
        <p:nvSpPr>
          <p:cNvPr id="99413" name="Oval 141"/>
          <p:cNvSpPr>
            <a:spLocks noChangeArrowheads="1"/>
          </p:cNvSpPr>
          <p:nvPr/>
        </p:nvSpPr>
        <p:spPr bwMode="auto">
          <a:xfrm>
            <a:off x="5981700" y="5037138"/>
            <a:ext cx="73025" cy="71437"/>
          </a:xfrm>
          <a:prstGeom prst="ellipse">
            <a:avLst/>
          </a:prstGeom>
          <a:solidFill>
            <a:schemeClr val="tx1"/>
          </a:solidFill>
          <a:ln w="9525">
            <a:solidFill>
              <a:schemeClr val="tx1"/>
            </a:solidFill>
            <a:round/>
            <a:headEnd/>
            <a:tailEnd/>
          </a:ln>
        </p:spPr>
        <p:txBody>
          <a:bodyPr wrap="none" anchor="ctr"/>
          <a:lstStyle/>
          <a:p>
            <a:endParaRPr lang="es-ES"/>
          </a:p>
        </p:txBody>
      </p:sp>
      <p:sp>
        <p:nvSpPr>
          <p:cNvPr id="99414" name="Oval 142"/>
          <p:cNvSpPr>
            <a:spLocks noChangeArrowheads="1"/>
          </p:cNvSpPr>
          <p:nvPr/>
        </p:nvSpPr>
        <p:spPr bwMode="auto">
          <a:xfrm>
            <a:off x="6840538" y="3629025"/>
            <a:ext cx="73025" cy="71438"/>
          </a:xfrm>
          <a:prstGeom prst="ellipse">
            <a:avLst/>
          </a:prstGeom>
          <a:solidFill>
            <a:schemeClr val="tx1"/>
          </a:solidFill>
          <a:ln w="9525">
            <a:solidFill>
              <a:schemeClr val="tx1"/>
            </a:solidFill>
            <a:round/>
            <a:headEnd/>
            <a:tailEnd/>
          </a:ln>
        </p:spPr>
        <p:txBody>
          <a:bodyPr wrap="none" anchor="ctr"/>
          <a:lstStyle/>
          <a:p>
            <a:endParaRPr lang="es-ES"/>
          </a:p>
        </p:txBody>
      </p:sp>
      <p:sp>
        <p:nvSpPr>
          <p:cNvPr id="99415" name="Oval 143"/>
          <p:cNvSpPr>
            <a:spLocks noChangeArrowheads="1"/>
          </p:cNvSpPr>
          <p:nvPr/>
        </p:nvSpPr>
        <p:spPr bwMode="auto">
          <a:xfrm>
            <a:off x="7129463" y="3519488"/>
            <a:ext cx="73025" cy="71437"/>
          </a:xfrm>
          <a:prstGeom prst="ellipse">
            <a:avLst/>
          </a:prstGeom>
          <a:solidFill>
            <a:schemeClr val="tx1"/>
          </a:solidFill>
          <a:ln w="9525">
            <a:solidFill>
              <a:schemeClr val="tx1"/>
            </a:solidFill>
            <a:round/>
            <a:headEnd/>
            <a:tailEnd/>
          </a:ln>
        </p:spPr>
        <p:txBody>
          <a:bodyPr wrap="none" anchor="ctr"/>
          <a:lstStyle/>
          <a:p>
            <a:endParaRPr lang="es-ES"/>
          </a:p>
        </p:txBody>
      </p:sp>
      <p:sp>
        <p:nvSpPr>
          <p:cNvPr id="99416" name="Oval 144"/>
          <p:cNvSpPr>
            <a:spLocks noChangeArrowheads="1"/>
          </p:cNvSpPr>
          <p:nvPr/>
        </p:nvSpPr>
        <p:spPr bwMode="auto">
          <a:xfrm>
            <a:off x="7419975" y="3409950"/>
            <a:ext cx="73025" cy="71438"/>
          </a:xfrm>
          <a:prstGeom prst="ellipse">
            <a:avLst/>
          </a:prstGeom>
          <a:solidFill>
            <a:schemeClr val="tx1"/>
          </a:solidFill>
          <a:ln w="9525">
            <a:solidFill>
              <a:schemeClr val="tx1"/>
            </a:solidFill>
            <a:round/>
            <a:headEnd/>
            <a:tailEnd/>
          </a:ln>
        </p:spPr>
        <p:txBody>
          <a:bodyPr wrap="none" anchor="ctr"/>
          <a:lstStyle/>
          <a:p>
            <a:endParaRPr lang="es-ES"/>
          </a:p>
        </p:txBody>
      </p:sp>
      <p:sp>
        <p:nvSpPr>
          <p:cNvPr id="99417" name="Oval 145"/>
          <p:cNvSpPr>
            <a:spLocks noChangeArrowheads="1"/>
          </p:cNvSpPr>
          <p:nvPr/>
        </p:nvSpPr>
        <p:spPr bwMode="auto">
          <a:xfrm>
            <a:off x="7708900" y="3303588"/>
            <a:ext cx="73025" cy="71437"/>
          </a:xfrm>
          <a:prstGeom prst="ellipse">
            <a:avLst/>
          </a:prstGeom>
          <a:solidFill>
            <a:schemeClr val="tx1"/>
          </a:solidFill>
          <a:ln w="9525">
            <a:solidFill>
              <a:schemeClr val="tx1"/>
            </a:solidFill>
            <a:round/>
            <a:headEnd/>
            <a:tailEnd/>
          </a:ln>
        </p:spPr>
        <p:txBody>
          <a:bodyPr wrap="none" anchor="ctr"/>
          <a:lstStyle/>
          <a:p>
            <a:endParaRPr lang="es-ES"/>
          </a:p>
        </p:txBody>
      </p:sp>
      <p:sp>
        <p:nvSpPr>
          <p:cNvPr id="99418" name="Oval 146"/>
          <p:cNvSpPr>
            <a:spLocks noChangeArrowheads="1"/>
          </p:cNvSpPr>
          <p:nvPr/>
        </p:nvSpPr>
        <p:spPr bwMode="auto">
          <a:xfrm>
            <a:off x="7993063" y="3194050"/>
            <a:ext cx="73025" cy="71438"/>
          </a:xfrm>
          <a:prstGeom prst="ellipse">
            <a:avLst/>
          </a:prstGeom>
          <a:solidFill>
            <a:schemeClr val="tx1"/>
          </a:solidFill>
          <a:ln w="9525">
            <a:solidFill>
              <a:schemeClr val="tx1"/>
            </a:solidFill>
            <a:round/>
            <a:headEnd/>
            <a:tailEnd/>
          </a:ln>
        </p:spPr>
        <p:txBody>
          <a:bodyPr wrap="none" anchor="ctr"/>
          <a:lstStyle/>
          <a:p>
            <a:endParaRPr lang="es-ES"/>
          </a:p>
        </p:txBody>
      </p:sp>
      <p:sp>
        <p:nvSpPr>
          <p:cNvPr id="99419" name="Line 161"/>
          <p:cNvSpPr>
            <a:spLocks noChangeShapeType="1"/>
          </p:cNvSpPr>
          <p:nvPr/>
        </p:nvSpPr>
        <p:spPr bwMode="auto">
          <a:xfrm flipV="1">
            <a:off x="1119188" y="5716588"/>
            <a:ext cx="287337" cy="104775"/>
          </a:xfrm>
          <a:prstGeom prst="line">
            <a:avLst/>
          </a:prstGeom>
          <a:noFill/>
          <a:ln w="19050">
            <a:solidFill>
              <a:schemeClr val="tx1"/>
            </a:solidFill>
            <a:round/>
            <a:headEnd/>
            <a:tailEnd/>
          </a:ln>
        </p:spPr>
        <p:txBody>
          <a:bodyPr/>
          <a:lstStyle/>
          <a:p>
            <a:endParaRPr lang="es-ES"/>
          </a:p>
        </p:txBody>
      </p:sp>
      <p:sp>
        <p:nvSpPr>
          <p:cNvPr id="99420" name="Line 162"/>
          <p:cNvSpPr>
            <a:spLocks noChangeShapeType="1"/>
          </p:cNvSpPr>
          <p:nvPr/>
        </p:nvSpPr>
        <p:spPr bwMode="auto">
          <a:xfrm flipV="1">
            <a:off x="1406525" y="5499100"/>
            <a:ext cx="288925" cy="217488"/>
          </a:xfrm>
          <a:prstGeom prst="line">
            <a:avLst/>
          </a:prstGeom>
          <a:noFill/>
          <a:ln w="19050">
            <a:solidFill>
              <a:schemeClr val="tx1"/>
            </a:solidFill>
            <a:round/>
            <a:headEnd/>
            <a:tailEnd/>
          </a:ln>
        </p:spPr>
        <p:txBody>
          <a:bodyPr/>
          <a:lstStyle/>
          <a:p>
            <a:endParaRPr lang="es-ES"/>
          </a:p>
        </p:txBody>
      </p:sp>
      <p:sp>
        <p:nvSpPr>
          <p:cNvPr id="99421" name="Line 163"/>
          <p:cNvSpPr>
            <a:spLocks noChangeShapeType="1"/>
          </p:cNvSpPr>
          <p:nvPr/>
        </p:nvSpPr>
        <p:spPr bwMode="auto">
          <a:xfrm flipV="1">
            <a:off x="1695450" y="5068888"/>
            <a:ext cx="287338" cy="430212"/>
          </a:xfrm>
          <a:prstGeom prst="line">
            <a:avLst/>
          </a:prstGeom>
          <a:noFill/>
          <a:ln w="19050">
            <a:solidFill>
              <a:schemeClr val="tx1"/>
            </a:solidFill>
            <a:round/>
            <a:headEnd/>
            <a:tailEnd/>
          </a:ln>
        </p:spPr>
        <p:txBody>
          <a:bodyPr/>
          <a:lstStyle/>
          <a:p>
            <a:endParaRPr lang="es-ES"/>
          </a:p>
        </p:txBody>
      </p:sp>
      <p:sp>
        <p:nvSpPr>
          <p:cNvPr id="99422" name="Line 164"/>
          <p:cNvSpPr>
            <a:spLocks noChangeShapeType="1"/>
          </p:cNvSpPr>
          <p:nvPr/>
        </p:nvSpPr>
        <p:spPr bwMode="auto">
          <a:xfrm flipV="1">
            <a:off x="1982788" y="4203700"/>
            <a:ext cx="285750" cy="865188"/>
          </a:xfrm>
          <a:prstGeom prst="line">
            <a:avLst/>
          </a:prstGeom>
          <a:noFill/>
          <a:ln w="19050">
            <a:solidFill>
              <a:schemeClr val="tx1"/>
            </a:solidFill>
            <a:round/>
            <a:headEnd/>
            <a:tailEnd/>
          </a:ln>
        </p:spPr>
        <p:txBody>
          <a:bodyPr/>
          <a:lstStyle/>
          <a:p>
            <a:endParaRPr lang="es-ES"/>
          </a:p>
        </p:txBody>
      </p:sp>
      <p:sp>
        <p:nvSpPr>
          <p:cNvPr id="99423" name="Line 165"/>
          <p:cNvSpPr>
            <a:spLocks noChangeShapeType="1"/>
          </p:cNvSpPr>
          <p:nvPr/>
        </p:nvSpPr>
        <p:spPr bwMode="auto">
          <a:xfrm flipV="1">
            <a:off x="2268538" y="2473325"/>
            <a:ext cx="293687" cy="1730375"/>
          </a:xfrm>
          <a:prstGeom prst="line">
            <a:avLst/>
          </a:prstGeom>
          <a:noFill/>
          <a:ln w="19050">
            <a:solidFill>
              <a:schemeClr val="tx1"/>
            </a:solidFill>
            <a:round/>
            <a:headEnd/>
            <a:tailEnd/>
          </a:ln>
        </p:spPr>
        <p:txBody>
          <a:bodyPr/>
          <a:lstStyle/>
          <a:p>
            <a:endParaRPr lang="es-ES"/>
          </a:p>
        </p:txBody>
      </p:sp>
      <p:sp>
        <p:nvSpPr>
          <p:cNvPr id="99424" name="Line 166"/>
          <p:cNvSpPr>
            <a:spLocks noChangeShapeType="1"/>
          </p:cNvSpPr>
          <p:nvPr/>
        </p:nvSpPr>
        <p:spPr bwMode="auto">
          <a:xfrm flipV="1">
            <a:off x="2562225" y="1611313"/>
            <a:ext cx="2301875" cy="863600"/>
          </a:xfrm>
          <a:prstGeom prst="line">
            <a:avLst/>
          </a:prstGeom>
          <a:noFill/>
          <a:ln w="19050">
            <a:solidFill>
              <a:schemeClr val="tx1"/>
            </a:solidFill>
            <a:round/>
            <a:headEnd/>
            <a:tailEnd/>
          </a:ln>
        </p:spPr>
        <p:txBody>
          <a:bodyPr/>
          <a:lstStyle/>
          <a:p>
            <a:endParaRPr lang="es-ES"/>
          </a:p>
        </p:txBody>
      </p:sp>
      <p:sp>
        <p:nvSpPr>
          <p:cNvPr id="99425" name="Line 167"/>
          <p:cNvSpPr>
            <a:spLocks noChangeShapeType="1"/>
          </p:cNvSpPr>
          <p:nvPr/>
        </p:nvSpPr>
        <p:spPr bwMode="auto">
          <a:xfrm>
            <a:off x="4864100" y="1608138"/>
            <a:ext cx="288925" cy="4213225"/>
          </a:xfrm>
          <a:prstGeom prst="line">
            <a:avLst/>
          </a:prstGeom>
          <a:noFill/>
          <a:ln w="19050">
            <a:solidFill>
              <a:schemeClr val="tx1"/>
            </a:solidFill>
            <a:round/>
            <a:headEnd/>
            <a:tailEnd/>
          </a:ln>
        </p:spPr>
        <p:txBody>
          <a:bodyPr/>
          <a:lstStyle/>
          <a:p>
            <a:endParaRPr lang="es-ES"/>
          </a:p>
        </p:txBody>
      </p:sp>
      <p:sp>
        <p:nvSpPr>
          <p:cNvPr id="99426" name="Line 168"/>
          <p:cNvSpPr>
            <a:spLocks noChangeShapeType="1"/>
          </p:cNvSpPr>
          <p:nvPr/>
        </p:nvSpPr>
        <p:spPr bwMode="auto">
          <a:xfrm flipV="1">
            <a:off x="5153025" y="5718175"/>
            <a:ext cx="287338" cy="103188"/>
          </a:xfrm>
          <a:prstGeom prst="line">
            <a:avLst/>
          </a:prstGeom>
          <a:noFill/>
          <a:ln w="19050">
            <a:solidFill>
              <a:schemeClr val="tx1"/>
            </a:solidFill>
            <a:round/>
            <a:headEnd/>
            <a:tailEnd/>
          </a:ln>
        </p:spPr>
        <p:txBody>
          <a:bodyPr/>
          <a:lstStyle/>
          <a:p>
            <a:endParaRPr lang="es-ES"/>
          </a:p>
        </p:txBody>
      </p:sp>
      <p:sp>
        <p:nvSpPr>
          <p:cNvPr id="99427" name="Line 169"/>
          <p:cNvSpPr>
            <a:spLocks noChangeShapeType="1"/>
          </p:cNvSpPr>
          <p:nvPr/>
        </p:nvSpPr>
        <p:spPr bwMode="auto">
          <a:xfrm flipV="1">
            <a:off x="5440363" y="5502275"/>
            <a:ext cx="290512" cy="215900"/>
          </a:xfrm>
          <a:prstGeom prst="line">
            <a:avLst/>
          </a:prstGeom>
          <a:noFill/>
          <a:ln w="19050">
            <a:solidFill>
              <a:schemeClr val="tx1"/>
            </a:solidFill>
            <a:round/>
            <a:headEnd/>
            <a:tailEnd/>
          </a:ln>
        </p:spPr>
        <p:txBody>
          <a:bodyPr/>
          <a:lstStyle/>
          <a:p>
            <a:endParaRPr lang="es-ES"/>
          </a:p>
        </p:txBody>
      </p:sp>
      <p:sp>
        <p:nvSpPr>
          <p:cNvPr id="99428" name="Line 170"/>
          <p:cNvSpPr>
            <a:spLocks noChangeShapeType="1"/>
          </p:cNvSpPr>
          <p:nvPr/>
        </p:nvSpPr>
        <p:spPr bwMode="auto">
          <a:xfrm flipV="1">
            <a:off x="5729288" y="5070475"/>
            <a:ext cx="287337" cy="433388"/>
          </a:xfrm>
          <a:prstGeom prst="line">
            <a:avLst/>
          </a:prstGeom>
          <a:noFill/>
          <a:ln w="19050">
            <a:solidFill>
              <a:schemeClr val="tx1"/>
            </a:solidFill>
            <a:round/>
            <a:headEnd/>
            <a:tailEnd/>
          </a:ln>
        </p:spPr>
        <p:txBody>
          <a:bodyPr/>
          <a:lstStyle/>
          <a:p>
            <a:endParaRPr lang="es-ES"/>
          </a:p>
        </p:txBody>
      </p:sp>
      <p:sp>
        <p:nvSpPr>
          <p:cNvPr id="99429" name="Line 171"/>
          <p:cNvSpPr>
            <a:spLocks noChangeShapeType="1"/>
          </p:cNvSpPr>
          <p:nvPr/>
        </p:nvSpPr>
        <p:spPr bwMode="auto">
          <a:xfrm flipV="1">
            <a:off x="6016625" y="4206875"/>
            <a:ext cx="288925" cy="866775"/>
          </a:xfrm>
          <a:prstGeom prst="line">
            <a:avLst/>
          </a:prstGeom>
          <a:noFill/>
          <a:ln w="19050">
            <a:solidFill>
              <a:schemeClr val="tx1"/>
            </a:solidFill>
            <a:round/>
            <a:headEnd/>
            <a:tailEnd/>
          </a:ln>
        </p:spPr>
        <p:txBody>
          <a:bodyPr/>
          <a:lstStyle/>
          <a:p>
            <a:endParaRPr lang="es-ES"/>
          </a:p>
        </p:txBody>
      </p:sp>
      <p:sp>
        <p:nvSpPr>
          <p:cNvPr id="99430" name="Line 172"/>
          <p:cNvSpPr>
            <a:spLocks noChangeShapeType="1"/>
          </p:cNvSpPr>
          <p:nvPr/>
        </p:nvSpPr>
        <p:spPr bwMode="auto">
          <a:xfrm flipV="1">
            <a:off x="6302375" y="3770313"/>
            <a:ext cx="290513" cy="438150"/>
          </a:xfrm>
          <a:prstGeom prst="line">
            <a:avLst/>
          </a:prstGeom>
          <a:noFill/>
          <a:ln w="19050">
            <a:solidFill>
              <a:schemeClr val="tx1"/>
            </a:solidFill>
            <a:round/>
            <a:headEnd/>
            <a:tailEnd/>
          </a:ln>
        </p:spPr>
        <p:txBody>
          <a:bodyPr/>
          <a:lstStyle/>
          <a:p>
            <a:endParaRPr lang="es-ES"/>
          </a:p>
        </p:txBody>
      </p:sp>
      <p:sp>
        <p:nvSpPr>
          <p:cNvPr id="99431" name="Line 173"/>
          <p:cNvSpPr>
            <a:spLocks noChangeShapeType="1"/>
          </p:cNvSpPr>
          <p:nvPr/>
        </p:nvSpPr>
        <p:spPr bwMode="auto">
          <a:xfrm flipV="1">
            <a:off x="6592888" y="3230563"/>
            <a:ext cx="1438275" cy="539750"/>
          </a:xfrm>
          <a:prstGeom prst="line">
            <a:avLst/>
          </a:prstGeom>
          <a:noFill/>
          <a:ln w="19050">
            <a:solidFill>
              <a:schemeClr val="tx1"/>
            </a:solidFill>
            <a:round/>
            <a:headEnd/>
            <a:tailEnd/>
          </a:ln>
        </p:spPr>
        <p:txBody>
          <a:bodyPr/>
          <a:lstStyle/>
          <a:p>
            <a:endParaRPr lang="es-ES"/>
          </a:p>
        </p:txBody>
      </p:sp>
      <p:sp>
        <p:nvSpPr>
          <p:cNvPr id="99432" name="Text Box 174"/>
          <p:cNvSpPr txBox="1">
            <a:spLocks noChangeArrowheads="1"/>
          </p:cNvSpPr>
          <p:nvPr/>
        </p:nvSpPr>
        <p:spPr bwMode="auto">
          <a:xfrm>
            <a:off x="5368925" y="1395413"/>
            <a:ext cx="3040063" cy="336550"/>
          </a:xfrm>
          <a:prstGeom prst="rect">
            <a:avLst/>
          </a:prstGeom>
          <a:noFill/>
          <a:ln w="9525">
            <a:noFill/>
            <a:miter lim="800000"/>
            <a:headEnd/>
            <a:tailEnd/>
          </a:ln>
        </p:spPr>
        <p:txBody>
          <a:bodyPr wrap="none">
            <a:spAutoFit/>
          </a:bodyPr>
          <a:lstStyle/>
          <a:p>
            <a:r>
              <a:rPr lang="es-ES_tradnl" sz="1600" b="1">
                <a:latin typeface="Arial" charset="0"/>
              </a:rPr>
              <a:t>Un segmento perdido (40 KB)</a:t>
            </a:r>
            <a:endParaRPr lang="es-ES" sz="1600" b="1">
              <a:latin typeface="Arial" charset="0"/>
            </a:endParaRPr>
          </a:p>
        </p:txBody>
      </p:sp>
      <p:sp>
        <p:nvSpPr>
          <p:cNvPr id="99433" name="Line 175"/>
          <p:cNvSpPr>
            <a:spLocks noChangeShapeType="1"/>
          </p:cNvSpPr>
          <p:nvPr/>
        </p:nvSpPr>
        <p:spPr bwMode="auto">
          <a:xfrm flipH="1">
            <a:off x="5008563" y="1611313"/>
            <a:ext cx="360362" cy="0"/>
          </a:xfrm>
          <a:prstGeom prst="line">
            <a:avLst/>
          </a:prstGeom>
          <a:noFill/>
          <a:ln w="9525">
            <a:solidFill>
              <a:schemeClr val="tx1"/>
            </a:solidFill>
            <a:round/>
            <a:headEnd/>
            <a:tailEnd type="triangle" w="med" len="med"/>
          </a:ln>
        </p:spPr>
        <p:txBody>
          <a:bodyPr/>
          <a:lstStyle/>
          <a:p>
            <a:endParaRPr lang="es-ES"/>
          </a:p>
        </p:txBody>
      </p:sp>
      <p:sp>
        <p:nvSpPr>
          <p:cNvPr id="99434" name="Line 176"/>
          <p:cNvSpPr>
            <a:spLocks noChangeShapeType="1"/>
          </p:cNvSpPr>
          <p:nvPr/>
        </p:nvSpPr>
        <p:spPr bwMode="auto">
          <a:xfrm flipH="1">
            <a:off x="5080000" y="2474913"/>
            <a:ext cx="360363" cy="0"/>
          </a:xfrm>
          <a:prstGeom prst="line">
            <a:avLst/>
          </a:prstGeom>
          <a:noFill/>
          <a:ln w="9525">
            <a:solidFill>
              <a:schemeClr val="tx1"/>
            </a:solidFill>
            <a:round/>
            <a:headEnd/>
            <a:tailEnd type="triangle" w="med" len="med"/>
          </a:ln>
        </p:spPr>
        <p:txBody>
          <a:bodyPr/>
          <a:lstStyle/>
          <a:p>
            <a:endParaRPr lang="es-ES"/>
          </a:p>
        </p:txBody>
      </p:sp>
      <p:sp>
        <p:nvSpPr>
          <p:cNvPr id="99435" name="Text Box 177"/>
          <p:cNvSpPr txBox="1">
            <a:spLocks noChangeArrowheads="1"/>
          </p:cNvSpPr>
          <p:nvPr/>
        </p:nvSpPr>
        <p:spPr bwMode="auto">
          <a:xfrm>
            <a:off x="5424488" y="2332038"/>
            <a:ext cx="1466850" cy="304800"/>
          </a:xfrm>
          <a:prstGeom prst="rect">
            <a:avLst/>
          </a:prstGeom>
          <a:noFill/>
          <a:ln w="9525">
            <a:noFill/>
            <a:miter lim="800000"/>
            <a:headEnd/>
            <a:tailEnd/>
          </a:ln>
        </p:spPr>
        <p:txBody>
          <a:bodyPr wrap="none">
            <a:spAutoFit/>
          </a:bodyPr>
          <a:lstStyle/>
          <a:p>
            <a:r>
              <a:rPr lang="es-ES_tradnl" sz="1400" b="1">
                <a:latin typeface="Arial" charset="0"/>
              </a:rPr>
              <a:t>Umbral (32 KB)</a:t>
            </a:r>
            <a:endParaRPr lang="es-ES" sz="1400" b="1">
              <a:latin typeface="Arial" charset="0"/>
            </a:endParaRPr>
          </a:p>
        </p:txBody>
      </p:sp>
      <p:sp>
        <p:nvSpPr>
          <p:cNvPr id="99436" name="Line 178"/>
          <p:cNvSpPr>
            <a:spLocks noChangeShapeType="1"/>
          </p:cNvSpPr>
          <p:nvPr/>
        </p:nvSpPr>
        <p:spPr bwMode="auto">
          <a:xfrm flipH="1">
            <a:off x="7097713" y="3770313"/>
            <a:ext cx="360362" cy="0"/>
          </a:xfrm>
          <a:prstGeom prst="line">
            <a:avLst/>
          </a:prstGeom>
          <a:noFill/>
          <a:ln w="9525">
            <a:solidFill>
              <a:schemeClr val="tx1"/>
            </a:solidFill>
            <a:round/>
            <a:headEnd/>
            <a:tailEnd type="triangle" w="med" len="med"/>
          </a:ln>
        </p:spPr>
        <p:txBody>
          <a:bodyPr/>
          <a:lstStyle/>
          <a:p>
            <a:endParaRPr lang="es-ES"/>
          </a:p>
        </p:txBody>
      </p:sp>
      <p:sp>
        <p:nvSpPr>
          <p:cNvPr id="99437" name="Text Box 179"/>
          <p:cNvSpPr txBox="1">
            <a:spLocks noChangeArrowheads="1"/>
          </p:cNvSpPr>
          <p:nvPr/>
        </p:nvSpPr>
        <p:spPr bwMode="auto">
          <a:xfrm>
            <a:off x="7442200" y="3627438"/>
            <a:ext cx="1466850" cy="304800"/>
          </a:xfrm>
          <a:prstGeom prst="rect">
            <a:avLst/>
          </a:prstGeom>
          <a:noFill/>
          <a:ln w="9525">
            <a:noFill/>
            <a:miter lim="800000"/>
            <a:headEnd/>
            <a:tailEnd/>
          </a:ln>
        </p:spPr>
        <p:txBody>
          <a:bodyPr wrap="none">
            <a:spAutoFit/>
          </a:bodyPr>
          <a:lstStyle/>
          <a:p>
            <a:r>
              <a:rPr lang="es-ES_tradnl" sz="1400" b="1">
                <a:latin typeface="Arial" charset="0"/>
              </a:rPr>
              <a:t>Umbral (20 KB)</a:t>
            </a:r>
            <a:endParaRPr lang="es-ES" sz="1400" b="1">
              <a:latin typeface="Arial" charset="0"/>
            </a:endParaRPr>
          </a:p>
        </p:txBody>
      </p:sp>
      <p:sp>
        <p:nvSpPr>
          <p:cNvPr id="99438" name="Text Box 180"/>
          <p:cNvSpPr txBox="1">
            <a:spLocks noChangeArrowheads="1"/>
          </p:cNvSpPr>
          <p:nvPr/>
        </p:nvSpPr>
        <p:spPr bwMode="auto">
          <a:xfrm>
            <a:off x="3636963" y="6219825"/>
            <a:ext cx="1671637" cy="304800"/>
          </a:xfrm>
          <a:prstGeom prst="rect">
            <a:avLst/>
          </a:prstGeom>
          <a:noFill/>
          <a:ln w="9525">
            <a:noFill/>
            <a:miter lim="800000"/>
            <a:headEnd/>
            <a:tailEnd/>
          </a:ln>
        </p:spPr>
        <p:txBody>
          <a:bodyPr wrap="none">
            <a:spAutoFit/>
          </a:bodyPr>
          <a:lstStyle/>
          <a:p>
            <a:r>
              <a:rPr lang="es-ES_tradnl" sz="1400" b="1" dirty="0">
                <a:latin typeface="Arial" charset="0"/>
              </a:rPr>
              <a:t>Número del envío</a:t>
            </a:r>
            <a:endParaRPr lang="es-ES" sz="1400" b="1" dirty="0">
              <a:latin typeface="Arial" charset="0"/>
            </a:endParaRPr>
          </a:p>
        </p:txBody>
      </p:sp>
      <p:sp>
        <p:nvSpPr>
          <p:cNvPr id="99439" name="Text Box 181"/>
          <p:cNvSpPr txBox="1">
            <a:spLocks noChangeArrowheads="1"/>
          </p:cNvSpPr>
          <p:nvPr/>
        </p:nvSpPr>
        <p:spPr bwMode="auto">
          <a:xfrm rot="-5400000">
            <a:off x="-1004887" y="3362325"/>
            <a:ext cx="3105150" cy="304800"/>
          </a:xfrm>
          <a:prstGeom prst="rect">
            <a:avLst/>
          </a:prstGeom>
          <a:noFill/>
          <a:ln w="9525">
            <a:noFill/>
            <a:miter lim="800000"/>
            <a:headEnd/>
            <a:tailEnd/>
          </a:ln>
        </p:spPr>
        <p:txBody>
          <a:bodyPr wrap="none">
            <a:spAutoFit/>
          </a:bodyPr>
          <a:lstStyle/>
          <a:p>
            <a:r>
              <a:rPr lang="es-ES_tradnl" sz="1400" b="1">
                <a:latin typeface="Arial" charset="0"/>
              </a:rPr>
              <a:t>Ventana de congestión (KiloBytes)</a:t>
            </a:r>
            <a:endParaRPr lang="es-ES" sz="1400" b="1">
              <a:latin typeface="Arial" charset="0"/>
            </a:endParaRPr>
          </a:p>
        </p:txBody>
      </p:sp>
      <p:sp>
        <p:nvSpPr>
          <p:cNvPr id="99440" name="Text Box 182"/>
          <p:cNvSpPr txBox="1">
            <a:spLocks noChangeArrowheads="1"/>
          </p:cNvSpPr>
          <p:nvPr/>
        </p:nvSpPr>
        <p:spPr bwMode="auto">
          <a:xfrm>
            <a:off x="1060450" y="314325"/>
            <a:ext cx="7131050" cy="579438"/>
          </a:xfrm>
          <a:prstGeom prst="rect">
            <a:avLst/>
          </a:prstGeom>
          <a:noFill/>
          <a:ln w="9525">
            <a:noFill/>
            <a:miter lim="800000"/>
            <a:headEnd/>
            <a:tailEnd/>
          </a:ln>
        </p:spPr>
        <p:txBody>
          <a:bodyPr wrap="none">
            <a:spAutoFit/>
          </a:bodyPr>
          <a:lstStyle/>
          <a:p>
            <a:r>
              <a:rPr lang="es-ES" sz="3200">
                <a:latin typeface="Arial" charset="0"/>
              </a:rPr>
              <a:t>Evolución de la ventana de congestión</a:t>
            </a:r>
          </a:p>
        </p:txBody>
      </p:sp>
      <p:sp>
        <p:nvSpPr>
          <p:cNvPr id="117" name="Text Box 180"/>
          <p:cNvSpPr txBox="1">
            <a:spLocks noChangeArrowheads="1"/>
          </p:cNvSpPr>
          <p:nvPr/>
        </p:nvSpPr>
        <p:spPr bwMode="auto">
          <a:xfrm>
            <a:off x="1285852" y="2571744"/>
            <a:ext cx="1050288" cy="307777"/>
          </a:xfrm>
          <a:prstGeom prst="rect">
            <a:avLst/>
          </a:prstGeom>
          <a:noFill/>
          <a:ln w="9525">
            <a:noFill/>
            <a:miter lim="800000"/>
            <a:headEnd/>
            <a:tailEnd/>
          </a:ln>
        </p:spPr>
        <p:txBody>
          <a:bodyPr wrap="none">
            <a:spAutoFit/>
          </a:bodyPr>
          <a:lstStyle/>
          <a:p>
            <a:r>
              <a:rPr lang="es-ES_tradnl" sz="1400" b="1" dirty="0" err="1" smtClean="0">
                <a:latin typeface="Arial" charset="0"/>
              </a:rPr>
              <a:t>Slow-start</a:t>
            </a:r>
            <a:endParaRPr lang="es-ES" sz="1400" b="1" dirty="0">
              <a:latin typeface="Arial" charset="0"/>
            </a:endParaRPr>
          </a:p>
        </p:txBody>
      </p:sp>
      <p:sp>
        <p:nvSpPr>
          <p:cNvPr id="118" name="Text Box 180"/>
          <p:cNvSpPr txBox="1">
            <a:spLocks noChangeArrowheads="1"/>
          </p:cNvSpPr>
          <p:nvPr/>
        </p:nvSpPr>
        <p:spPr bwMode="auto">
          <a:xfrm>
            <a:off x="5164786" y="4192793"/>
            <a:ext cx="1050288" cy="307777"/>
          </a:xfrm>
          <a:prstGeom prst="rect">
            <a:avLst/>
          </a:prstGeom>
          <a:noFill/>
          <a:ln w="9525">
            <a:noFill/>
            <a:miter lim="800000"/>
            <a:headEnd/>
            <a:tailEnd/>
          </a:ln>
        </p:spPr>
        <p:txBody>
          <a:bodyPr wrap="none">
            <a:spAutoFit/>
          </a:bodyPr>
          <a:lstStyle/>
          <a:p>
            <a:r>
              <a:rPr lang="es-ES_tradnl" sz="1400" b="1" dirty="0" err="1" smtClean="0">
                <a:latin typeface="Arial" charset="0"/>
              </a:rPr>
              <a:t>Slow-start</a:t>
            </a:r>
            <a:endParaRPr lang="es-ES" sz="1400" b="1" dirty="0">
              <a:latin typeface="Arial" charset="0"/>
            </a:endParaRPr>
          </a:p>
        </p:txBody>
      </p:sp>
      <p:sp>
        <p:nvSpPr>
          <p:cNvPr id="119" name="Text Box 180"/>
          <p:cNvSpPr txBox="1">
            <a:spLocks noChangeArrowheads="1"/>
          </p:cNvSpPr>
          <p:nvPr/>
        </p:nvSpPr>
        <p:spPr bwMode="auto">
          <a:xfrm>
            <a:off x="6736423" y="4143380"/>
            <a:ext cx="1193163" cy="523220"/>
          </a:xfrm>
          <a:prstGeom prst="rect">
            <a:avLst/>
          </a:prstGeom>
          <a:noFill/>
          <a:ln w="9525">
            <a:noFill/>
            <a:miter lim="800000"/>
            <a:headEnd/>
            <a:tailEnd/>
          </a:ln>
        </p:spPr>
        <p:txBody>
          <a:bodyPr wrap="square">
            <a:spAutoFit/>
          </a:bodyPr>
          <a:lstStyle/>
          <a:p>
            <a:pPr algn="ctr"/>
            <a:r>
              <a:rPr lang="es-ES_tradnl" sz="1400" b="1" dirty="0" err="1" smtClean="0">
                <a:latin typeface="Arial" charset="0"/>
              </a:rPr>
              <a:t>Congestion</a:t>
            </a:r>
            <a:r>
              <a:rPr lang="es-ES_tradnl" sz="1400" b="1" dirty="0" smtClean="0">
                <a:latin typeface="Arial" charset="0"/>
              </a:rPr>
              <a:t> </a:t>
            </a:r>
            <a:r>
              <a:rPr lang="es-ES_tradnl" sz="1400" b="1" dirty="0" err="1" smtClean="0">
                <a:latin typeface="Arial" charset="0"/>
              </a:rPr>
              <a:t>avoidance</a:t>
            </a:r>
            <a:endParaRPr lang="es-ES" sz="1400" b="1" dirty="0">
              <a:latin typeface="Arial" charset="0"/>
            </a:endParaRPr>
          </a:p>
        </p:txBody>
      </p:sp>
      <p:sp>
        <p:nvSpPr>
          <p:cNvPr id="120" name="Text Box 180"/>
          <p:cNvSpPr txBox="1">
            <a:spLocks noChangeArrowheads="1"/>
          </p:cNvSpPr>
          <p:nvPr/>
        </p:nvSpPr>
        <p:spPr bwMode="auto">
          <a:xfrm>
            <a:off x="3071802" y="2643182"/>
            <a:ext cx="1193163" cy="523220"/>
          </a:xfrm>
          <a:prstGeom prst="rect">
            <a:avLst/>
          </a:prstGeom>
          <a:noFill/>
          <a:ln w="9525">
            <a:noFill/>
            <a:miter lim="800000"/>
            <a:headEnd/>
            <a:tailEnd/>
          </a:ln>
        </p:spPr>
        <p:txBody>
          <a:bodyPr wrap="square">
            <a:spAutoFit/>
          </a:bodyPr>
          <a:lstStyle/>
          <a:p>
            <a:pPr algn="ctr"/>
            <a:r>
              <a:rPr lang="es-ES_tradnl" sz="1400" b="1" dirty="0" err="1" smtClean="0">
                <a:latin typeface="Arial" charset="0"/>
              </a:rPr>
              <a:t>Congestion</a:t>
            </a:r>
            <a:r>
              <a:rPr lang="es-ES_tradnl" sz="1400" b="1" dirty="0" smtClean="0">
                <a:latin typeface="Arial" charset="0"/>
              </a:rPr>
              <a:t> </a:t>
            </a:r>
            <a:r>
              <a:rPr lang="es-ES_tradnl" sz="1400" b="1" dirty="0" err="1" smtClean="0">
                <a:latin typeface="Arial" charset="0"/>
              </a:rPr>
              <a:t>avoidance</a:t>
            </a:r>
            <a:endParaRPr lang="es-ES" sz="1400" b="1" dirty="0">
              <a:latin typeface="Arial" charset="0"/>
            </a:endParaRPr>
          </a:p>
        </p:txBody>
      </p:sp>
    </p:spTree>
  </p:cSld>
  <p:clrMapOvr>
    <a:masterClrMapping/>
  </p:clrMapOvr>
  <p:transition>
    <p:cover dir="ld"/>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85800" y="609600"/>
            <a:ext cx="7772400" cy="838200"/>
          </a:xfrm>
        </p:spPr>
        <p:txBody>
          <a:bodyPr/>
          <a:lstStyle/>
          <a:p>
            <a:pPr eaLnBrk="1" hangingPunct="1"/>
            <a:r>
              <a:rPr lang="es-ES_tradnl" sz="3600" smtClean="0"/>
              <a:t>Timer de retransmisión</a:t>
            </a:r>
            <a:endParaRPr lang="es-ES" sz="3600" smtClean="0"/>
          </a:p>
        </p:txBody>
      </p:sp>
      <p:sp>
        <p:nvSpPr>
          <p:cNvPr id="100355" name="Rectangle 3"/>
          <p:cNvSpPr>
            <a:spLocks noGrp="1" noChangeArrowheads="1"/>
          </p:cNvSpPr>
          <p:nvPr>
            <p:ph type="body" idx="1"/>
          </p:nvPr>
        </p:nvSpPr>
        <p:spPr>
          <a:xfrm>
            <a:off x="685800" y="1676400"/>
            <a:ext cx="7772400" cy="4419600"/>
          </a:xfrm>
        </p:spPr>
        <p:txBody>
          <a:bodyPr/>
          <a:lstStyle/>
          <a:p>
            <a:pPr eaLnBrk="1" hangingPunct="1">
              <a:lnSpc>
                <a:spcPct val="90000"/>
              </a:lnSpc>
            </a:pPr>
            <a:r>
              <a:rPr lang="es-ES_tradnl" sz="2400" dirty="0" smtClean="0"/>
              <a:t>El </a:t>
            </a:r>
            <a:r>
              <a:rPr lang="es-ES_tradnl" sz="2400" dirty="0" err="1" smtClean="0"/>
              <a:t>timer</a:t>
            </a:r>
            <a:r>
              <a:rPr lang="es-ES_tradnl" sz="2400" dirty="0" smtClean="0"/>
              <a:t> de retransmisión es crucial para el correcto funcionamiento de TCP:</a:t>
            </a:r>
          </a:p>
          <a:p>
            <a:pPr lvl="1" eaLnBrk="1" hangingPunct="1">
              <a:lnSpc>
                <a:spcPct val="90000"/>
              </a:lnSpc>
            </a:pPr>
            <a:r>
              <a:rPr lang="es-ES_tradnl" sz="2400" dirty="0" smtClean="0"/>
              <a:t>Si es excesivo se esperará innecesariamente</a:t>
            </a:r>
          </a:p>
          <a:p>
            <a:pPr lvl="1" eaLnBrk="1" hangingPunct="1">
              <a:lnSpc>
                <a:spcPct val="90000"/>
              </a:lnSpc>
            </a:pPr>
            <a:r>
              <a:rPr lang="es-ES_tradnl" sz="2400" dirty="0" smtClean="0"/>
              <a:t>Si es demasiado corto se harán reenvíos innecesarios</a:t>
            </a:r>
          </a:p>
          <a:p>
            <a:pPr eaLnBrk="1" hangingPunct="1">
              <a:lnSpc>
                <a:spcPct val="90000"/>
              </a:lnSpc>
            </a:pPr>
            <a:r>
              <a:rPr lang="es-ES_tradnl" sz="2400" dirty="0" smtClean="0"/>
              <a:t>TCP está diseñado para entornos muy diversos, por tanto no se puede elegir un valor adecuado a todos los casos.</a:t>
            </a:r>
          </a:p>
          <a:p>
            <a:pPr eaLnBrk="1" hangingPunct="1">
              <a:lnSpc>
                <a:spcPct val="90000"/>
              </a:lnSpc>
            </a:pPr>
            <a:r>
              <a:rPr lang="es-ES_tradnl" sz="2400" dirty="0" smtClean="0"/>
              <a:t>Se utilizan mecanismos </a:t>
            </a:r>
            <a:r>
              <a:rPr lang="es-ES_tradnl" sz="2400" dirty="0" err="1" smtClean="0"/>
              <a:t>autoadaptativos</a:t>
            </a:r>
            <a:r>
              <a:rPr lang="es-ES_tradnl" sz="2400" dirty="0" smtClean="0"/>
              <a:t>, usando los ACK recibidos durante la conexión como ‘sonda’ para estimar el tiempo de ida y vuelta o ‘Round </a:t>
            </a:r>
            <a:r>
              <a:rPr lang="es-ES_tradnl" sz="2400" dirty="0" err="1" smtClean="0"/>
              <a:t>Trip</a:t>
            </a:r>
            <a:r>
              <a:rPr lang="es-ES_tradnl" sz="2400" dirty="0" smtClean="0"/>
              <a:t> Time’ (RTT) y a partir de él el </a:t>
            </a:r>
            <a:r>
              <a:rPr lang="es-ES_tradnl" sz="2400" dirty="0" err="1" smtClean="0"/>
              <a:t>timeout</a:t>
            </a:r>
            <a:endParaRPr lang="es-ES_tradnl" sz="2400" dirty="0" smtClean="0"/>
          </a:p>
        </p:txBody>
      </p:sp>
    </p:spTree>
  </p:cSld>
  <p:clrMapOvr>
    <a:masterClrMapping/>
  </p:clrMapOvr>
  <p:transition>
    <p:cover dir="ld"/>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3" cstate="print"/>
          <a:srcRect b="24039"/>
          <a:stretch>
            <a:fillRect/>
          </a:stretch>
        </p:blipFill>
        <p:spPr bwMode="auto">
          <a:xfrm>
            <a:off x="642910" y="1613486"/>
            <a:ext cx="7899233" cy="3958654"/>
          </a:xfrm>
          <a:prstGeom prst="rect">
            <a:avLst/>
          </a:prstGeom>
          <a:noFill/>
          <a:ln w="9525">
            <a:noFill/>
            <a:miter lim="800000"/>
            <a:headEnd/>
            <a:tailEnd/>
          </a:ln>
        </p:spPr>
      </p:pic>
      <p:sp>
        <p:nvSpPr>
          <p:cNvPr id="102403" name="Rectangle 3"/>
          <p:cNvSpPr>
            <a:spLocks noChangeArrowheads="1"/>
          </p:cNvSpPr>
          <p:nvPr/>
        </p:nvSpPr>
        <p:spPr bwMode="auto">
          <a:xfrm>
            <a:off x="685800" y="333375"/>
            <a:ext cx="7772400" cy="838200"/>
          </a:xfrm>
          <a:prstGeom prst="rect">
            <a:avLst/>
          </a:prstGeom>
          <a:noFill/>
          <a:ln w="9525">
            <a:noFill/>
            <a:miter lim="800000"/>
            <a:headEnd/>
            <a:tailEnd/>
          </a:ln>
        </p:spPr>
        <p:txBody>
          <a:bodyPr anchor="ctr"/>
          <a:lstStyle/>
          <a:p>
            <a:pPr algn="ctr"/>
            <a:r>
              <a:rPr lang="es-ES_tradnl" sz="3200">
                <a:solidFill>
                  <a:schemeClr val="tx2"/>
                </a:solidFill>
                <a:latin typeface="Arial" charset="0"/>
              </a:rPr>
              <a:t>Dispersión del timer de retransmisión</a:t>
            </a:r>
            <a:endParaRPr lang="es-ES" sz="3200">
              <a:solidFill>
                <a:schemeClr val="tx2"/>
              </a:solidFill>
              <a:latin typeface="Arial" charset="0"/>
            </a:endParaRPr>
          </a:p>
        </p:txBody>
      </p:sp>
      <p:sp>
        <p:nvSpPr>
          <p:cNvPr id="4" name="3 CuadroTexto"/>
          <p:cNvSpPr txBox="1"/>
          <p:nvPr/>
        </p:nvSpPr>
        <p:spPr>
          <a:xfrm>
            <a:off x="2143108" y="4925826"/>
            <a:ext cx="1785950" cy="432000"/>
          </a:xfrm>
          <a:prstGeom prst="rect">
            <a:avLst/>
          </a:prstGeom>
          <a:solidFill>
            <a:schemeClr val="bg1"/>
          </a:solidFill>
        </p:spPr>
        <p:txBody>
          <a:bodyPr wrap="square" rtlCol="0">
            <a:spAutoFit/>
          </a:bodyPr>
          <a:lstStyle/>
          <a:p>
            <a:pPr algn="ctr"/>
            <a:r>
              <a:rPr lang="es-ES" sz="1600" b="1" dirty="0" smtClean="0">
                <a:latin typeface="Arial" pitchFamily="34" charset="0"/>
                <a:cs typeface="Arial" pitchFamily="34" charset="0"/>
              </a:rPr>
              <a:t>RTT (</a:t>
            </a:r>
            <a:r>
              <a:rPr lang="es-ES" sz="1600" b="1" dirty="0" err="1" smtClean="0">
                <a:latin typeface="Arial" pitchFamily="34" charset="0"/>
                <a:cs typeface="Arial" pitchFamily="34" charset="0"/>
              </a:rPr>
              <a:t>mseg</a:t>
            </a:r>
            <a:r>
              <a:rPr lang="es-ES" sz="1600" b="1" dirty="0" smtClean="0">
                <a:latin typeface="Arial" pitchFamily="34" charset="0"/>
                <a:cs typeface="Arial" pitchFamily="34" charset="0"/>
              </a:rPr>
              <a:t>)</a:t>
            </a:r>
            <a:endParaRPr lang="es-ES" sz="1600" b="1" dirty="0">
              <a:latin typeface="Arial" pitchFamily="34" charset="0"/>
              <a:cs typeface="Arial" pitchFamily="34" charset="0"/>
            </a:endParaRPr>
          </a:p>
        </p:txBody>
      </p:sp>
      <p:sp>
        <p:nvSpPr>
          <p:cNvPr id="5" name="4 CuadroTexto"/>
          <p:cNvSpPr txBox="1"/>
          <p:nvPr/>
        </p:nvSpPr>
        <p:spPr>
          <a:xfrm>
            <a:off x="5857884" y="4929198"/>
            <a:ext cx="1785950" cy="432000"/>
          </a:xfrm>
          <a:prstGeom prst="rect">
            <a:avLst/>
          </a:prstGeom>
          <a:solidFill>
            <a:schemeClr val="bg1"/>
          </a:solidFill>
        </p:spPr>
        <p:txBody>
          <a:bodyPr wrap="square" rtlCol="0">
            <a:spAutoFit/>
          </a:bodyPr>
          <a:lstStyle/>
          <a:p>
            <a:pPr algn="ctr"/>
            <a:r>
              <a:rPr lang="es-ES" sz="1600" b="1" dirty="0" smtClean="0">
                <a:latin typeface="Arial" pitchFamily="34" charset="0"/>
                <a:cs typeface="Arial" pitchFamily="34" charset="0"/>
              </a:rPr>
              <a:t>RTT (</a:t>
            </a:r>
            <a:r>
              <a:rPr lang="es-ES" sz="1600" b="1" dirty="0" err="1" smtClean="0">
                <a:latin typeface="Arial" pitchFamily="34" charset="0"/>
                <a:cs typeface="Arial" pitchFamily="34" charset="0"/>
              </a:rPr>
              <a:t>mseg</a:t>
            </a:r>
            <a:r>
              <a:rPr lang="es-ES" sz="1600" b="1" dirty="0" smtClean="0">
                <a:latin typeface="Arial" pitchFamily="34" charset="0"/>
                <a:cs typeface="Arial" pitchFamily="34" charset="0"/>
              </a:rPr>
              <a:t>)</a:t>
            </a:r>
            <a:endParaRPr lang="es-ES" sz="1600" b="1" dirty="0">
              <a:latin typeface="Arial" pitchFamily="34" charset="0"/>
              <a:cs typeface="Arial" pitchFamily="34" charset="0"/>
            </a:endParaRPr>
          </a:p>
        </p:txBody>
      </p:sp>
      <p:sp>
        <p:nvSpPr>
          <p:cNvPr id="6" name="5 CuadroTexto"/>
          <p:cNvSpPr txBox="1"/>
          <p:nvPr/>
        </p:nvSpPr>
        <p:spPr>
          <a:xfrm rot="-5400000">
            <a:off x="489021" y="3132236"/>
            <a:ext cx="1285884" cy="307777"/>
          </a:xfrm>
          <a:prstGeom prst="rect">
            <a:avLst/>
          </a:prstGeom>
          <a:solidFill>
            <a:schemeClr val="bg1"/>
          </a:solidFill>
        </p:spPr>
        <p:txBody>
          <a:bodyPr wrap="square" rtlCol="0">
            <a:spAutoFit/>
          </a:bodyPr>
          <a:lstStyle/>
          <a:p>
            <a:pPr algn="ctr"/>
            <a:r>
              <a:rPr lang="es-ES" sz="1400" b="1" dirty="0" smtClean="0">
                <a:latin typeface="Arial" pitchFamily="34" charset="0"/>
                <a:cs typeface="Arial" pitchFamily="34" charset="0"/>
              </a:rPr>
              <a:t>Probabilidad</a:t>
            </a:r>
            <a:endParaRPr lang="es-ES" sz="1400" b="1" dirty="0">
              <a:latin typeface="Arial" pitchFamily="34" charset="0"/>
              <a:cs typeface="Arial" pitchFamily="34" charset="0"/>
            </a:endParaRPr>
          </a:p>
        </p:txBody>
      </p:sp>
      <p:sp>
        <p:nvSpPr>
          <p:cNvPr id="7" name="6 CuadroTexto"/>
          <p:cNvSpPr txBox="1"/>
          <p:nvPr/>
        </p:nvSpPr>
        <p:spPr>
          <a:xfrm rot="-5400000">
            <a:off x="4203797" y="3132236"/>
            <a:ext cx="1285884" cy="307777"/>
          </a:xfrm>
          <a:prstGeom prst="rect">
            <a:avLst/>
          </a:prstGeom>
          <a:solidFill>
            <a:schemeClr val="bg1"/>
          </a:solidFill>
        </p:spPr>
        <p:txBody>
          <a:bodyPr wrap="square" rtlCol="0">
            <a:spAutoFit/>
          </a:bodyPr>
          <a:lstStyle/>
          <a:p>
            <a:pPr algn="ctr"/>
            <a:r>
              <a:rPr lang="es-ES" sz="1400" b="1" dirty="0" smtClean="0">
                <a:latin typeface="Arial" pitchFamily="34" charset="0"/>
                <a:cs typeface="Arial" pitchFamily="34" charset="0"/>
              </a:rPr>
              <a:t>Probabilidad</a:t>
            </a:r>
            <a:endParaRPr lang="es-ES" sz="1400" b="1" dirty="0">
              <a:latin typeface="Arial" pitchFamily="34" charset="0"/>
              <a:cs typeface="Arial" pitchFamily="34" charset="0"/>
            </a:endParaRPr>
          </a:p>
        </p:txBody>
      </p:sp>
      <p:sp>
        <p:nvSpPr>
          <p:cNvPr id="8" name="7 CuadroTexto"/>
          <p:cNvSpPr txBox="1"/>
          <p:nvPr/>
        </p:nvSpPr>
        <p:spPr>
          <a:xfrm>
            <a:off x="1357291" y="5286388"/>
            <a:ext cx="3000396" cy="646331"/>
          </a:xfrm>
          <a:prstGeom prst="rect">
            <a:avLst/>
          </a:prstGeom>
          <a:noFill/>
        </p:spPr>
        <p:txBody>
          <a:bodyPr wrap="square" rtlCol="0">
            <a:spAutoFit/>
          </a:bodyPr>
          <a:lstStyle/>
          <a:p>
            <a:pPr algn="ctr"/>
            <a:r>
              <a:rPr lang="es-ES" sz="1200" b="1" dirty="0" smtClean="0">
                <a:latin typeface="Arial" pitchFamily="34" charset="0"/>
                <a:cs typeface="Arial" pitchFamily="34" charset="0"/>
              </a:rPr>
              <a:t>Si los valores de RTT tienen poca dispersión el </a:t>
            </a:r>
            <a:r>
              <a:rPr lang="es-ES" sz="1200" b="1" dirty="0" err="1" smtClean="0">
                <a:latin typeface="Arial" pitchFamily="34" charset="0"/>
                <a:cs typeface="Arial" pitchFamily="34" charset="0"/>
              </a:rPr>
              <a:t>timeout</a:t>
            </a:r>
            <a:r>
              <a:rPr lang="es-ES" sz="1200" b="1" dirty="0" smtClean="0">
                <a:latin typeface="Arial" pitchFamily="34" charset="0"/>
                <a:cs typeface="Arial" pitchFamily="34" charset="0"/>
              </a:rPr>
              <a:t> puede ser solo un poco mayor que el RTT promedio </a:t>
            </a:r>
            <a:endParaRPr lang="es-ES" sz="1200" b="1" dirty="0">
              <a:latin typeface="Arial" pitchFamily="34" charset="0"/>
              <a:cs typeface="Arial" pitchFamily="34" charset="0"/>
            </a:endParaRPr>
          </a:p>
        </p:txBody>
      </p:sp>
      <p:sp>
        <p:nvSpPr>
          <p:cNvPr id="9" name="8 CuadroTexto"/>
          <p:cNvSpPr txBox="1"/>
          <p:nvPr/>
        </p:nvSpPr>
        <p:spPr>
          <a:xfrm>
            <a:off x="5214942" y="5282999"/>
            <a:ext cx="3000396" cy="646331"/>
          </a:xfrm>
          <a:prstGeom prst="rect">
            <a:avLst/>
          </a:prstGeom>
          <a:noFill/>
        </p:spPr>
        <p:txBody>
          <a:bodyPr wrap="square" rtlCol="0">
            <a:spAutoFit/>
          </a:bodyPr>
          <a:lstStyle/>
          <a:p>
            <a:pPr algn="ctr"/>
            <a:r>
              <a:rPr lang="es-ES" sz="1200" b="1" dirty="0" smtClean="0">
                <a:latin typeface="Arial" pitchFamily="34" charset="0"/>
                <a:cs typeface="Arial" pitchFamily="34" charset="0"/>
              </a:rPr>
              <a:t>Si los valores de RTT tienen mucha dispersión el </a:t>
            </a:r>
            <a:r>
              <a:rPr lang="es-ES" sz="1200" b="1" dirty="0" err="1" smtClean="0">
                <a:latin typeface="Arial" pitchFamily="34" charset="0"/>
                <a:cs typeface="Arial" pitchFamily="34" charset="0"/>
              </a:rPr>
              <a:t>timeout</a:t>
            </a:r>
            <a:r>
              <a:rPr lang="es-ES" sz="1200" b="1" dirty="0" smtClean="0">
                <a:latin typeface="Arial" pitchFamily="34" charset="0"/>
                <a:cs typeface="Arial" pitchFamily="34" charset="0"/>
              </a:rPr>
              <a:t> tendrá que ser bastante superior al RTT promedio</a:t>
            </a:r>
            <a:endParaRPr lang="es-ES" sz="1200" b="1" dirty="0">
              <a:latin typeface="Arial" pitchFamily="34" charset="0"/>
              <a:cs typeface="Arial" pitchFamily="34" charset="0"/>
            </a:endParaRPr>
          </a:p>
        </p:txBody>
      </p:sp>
    </p:spTree>
  </p:cSld>
  <p:clrMapOvr>
    <a:masterClrMapping/>
  </p:clrMapOvr>
  <p:transition>
    <p:cover dir="ld"/>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type="body" idx="1"/>
          </p:nvPr>
        </p:nvSpPr>
        <p:spPr>
          <a:xfrm>
            <a:off x="728690" y="1322148"/>
            <a:ext cx="7772400" cy="4419600"/>
          </a:xfrm>
        </p:spPr>
        <p:txBody>
          <a:bodyPr/>
          <a:lstStyle/>
          <a:p>
            <a:pPr eaLnBrk="1" hangingPunct="1"/>
            <a:r>
              <a:rPr lang="es-ES_tradnl" sz="2400" dirty="0" smtClean="0"/>
              <a:t>Con los RTT medidos en la vida de una conexión TCP podemos calcular el valor medio y la </a:t>
            </a:r>
            <a:r>
              <a:rPr lang="es-ES_tradnl" sz="2400" b="1" dirty="0" smtClean="0"/>
              <a:t>desviación típica </a:t>
            </a:r>
            <a:r>
              <a:rPr lang="el-GR" sz="2400" b="1" dirty="0" smtClean="0"/>
              <a:t>σ</a:t>
            </a:r>
            <a:r>
              <a:rPr lang="es-ES_tradnl" sz="2400" dirty="0" smtClean="0"/>
              <a:t>, que nos da una medida de la dispersión de los valores:</a:t>
            </a:r>
          </a:p>
          <a:p>
            <a:pPr eaLnBrk="1" hangingPunct="1">
              <a:buNone/>
            </a:pPr>
            <a:r>
              <a:rPr lang="es-ES_tradnl" sz="2400" dirty="0" smtClean="0"/>
              <a:t>	</a:t>
            </a:r>
          </a:p>
          <a:p>
            <a:pPr eaLnBrk="1" hangingPunct="1">
              <a:buNone/>
            </a:pPr>
            <a:r>
              <a:rPr lang="es-ES_tradnl" sz="2400" dirty="0" smtClean="0"/>
              <a:t>	</a:t>
            </a:r>
          </a:p>
          <a:p>
            <a:pPr eaLnBrk="1" hangingPunct="1">
              <a:buNone/>
            </a:pPr>
            <a:r>
              <a:rPr lang="es-ES_tradnl" sz="2400" dirty="0" smtClean="0"/>
              <a:t>	</a:t>
            </a:r>
          </a:p>
          <a:p>
            <a:pPr eaLnBrk="1" hangingPunct="1">
              <a:buNone/>
            </a:pPr>
            <a:r>
              <a:rPr lang="es-ES_tradnl" sz="2400" dirty="0" smtClean="0"/>
              <a:t>	Para simplificar los cálculos se suele utilizar la </a:t>
            </a:r>
            <a:r>
              <a:rPr lang="es-ES_tradnl" sz="2400" b="1" dirty="0" smtClean="0"/>
              <a:t>desviación media D</a:t>
            </a:r>
            <a:r>
              <a:rPr lang="es-ES_tradnl" sz="2400" b="1" baseline="-25000" dirty="0" smtClean="0"/>
              <a:t>m</a:t>
            </a:r>
            <a:r>
              <a:rPr lang="es-ES_tradnl" sz="2400" dirty="0" smtClean="0"/>
              <a:t>, que es una aproximación de la desviación típica, más fácil de calcular:</a:t>
            </a:r>
          </a:p>
          <a:p>
            <a:pPr eaLnBrk="1" hangingPunct="1">
              <a:buNone/>
            </a:pPr>
            <a:endParaRPr lang="es-ES_tradnl" sz="2400" dirty="0" smtClean="0"/>
          </a:p>
        </p:txBody>
      </p:sp>
      <p:sp>
        <p:nvSpPr>
          <p:cNvPr id="9" name="8 CuadroTexto"/>
          <p:cNvSpPr txBox="1"/>
          <p:nvPr/>
        </p:nvSpPr>
        <p:spPr>
          <a:xfrm>
            <a:off x="2357422" y="2760408"/>
            <a:ext cx="1429750" cy="461665"/>
          </a:xfrm>
          <a:prstGeom prst="rect">
            <a:avLst/>
          </a:prstGeom>
          <a:noFill/>
        </p:spPr>
        <p:txBody>
          <a:bodyPr wrap="none" rtlCol="0">
            <a:spAutoFit/>
          </a:bodyPr>
          <a:lstStyle/>
          <a:p>
            <a:r>
              <a:rPr lang="el-GR" dirty="0" smtClean="0"/>
              <a:t>Σ</a:t>
            </a:r>
            <a:r>
              <a:rPr lang="es-ES" dirty="0" smtClean="0"/>
              <a:t> </a:t>
            </a:r>
            <a:r>
              <a:rPr lang="es-ES" baseline="-25000" dirty="0" smtClean="0"/>
              <a:t>i=1</a:t>
            </a:r>
            <a:r>
              <a:rPr lang="es-ES" dirty="0" smtClean="0"/>
              <a:t> </a:t>
            </a:r>
            <a:r>
              <a:rPr lang="es-ES" dirty="0" err="1" smtClean="0"/>
              <a:t>RTT</a:t>
            </a:r>
            <a:r>
              <a:rPr lang="es-ES" baseline="-25000" dirty="0" err="1" smtClean="0"/>
              <a:t>i</a:t>
            </a:r>
            <a:endParaRPr lang="es-ES" baseline="-25000" dirty="0"/>
          </a:p>
        </p:txBody>
      </p:sp>
      <p:sp>
        <p:nvSpPr>
          <p:cNvPr id="7" name="6 CuadroTexto"/>
          <p:cNvSpPr txBox="1"/>
          <p:nvPr/>
        </p:nvSpPr>
        <p:spPr>
          <a:xfrm>
            <a:off x="1285852" y="3013123"/>
            <a:ext cx="1067921" cy="461665"/>
          </a:xfrm>
          <a:prstGeom prst="rect">
            <a:avLst/>
          </a:prstGeom>
          <a:noFill/>
        </p:spPr>
        <p:txBody>
          <a:bodyPr wrap="none" rtlCol="0">
            <a:spAutoFit/>
          </a:bodyPr>
          <a:lstStyle/>
          <a:p>
            <a:r>
              <a:rPr lang="es-ES" dirty="0" smtClean="0"/>
              <a:t>RTT = </a:t>
            </a:r>
            <a:endParaRPr lang="es-ES" dirty="0"/>
          </a:p>
        </p:txBody>
      </p:sp>
      <p:sp>
        <p:nvSpPr>
          <p:cNvPr id="101378" name="Rectangle 2"/>
          <p:cNvSpPr>
            <a:spLocks noGrp="1" noChangeArrowheads="1"/>
          </p:cNvSpPr>
          <p:nvPr>
            <p:ph type="title"/>
          </p:nvPr>
        </p:nvSpPr>
        <p:spPr>
          <a:xfrm>
            <a:off x="1500166" y="188640"/>
            <a:ext cx="6143668" cy="838200"/>
          </a:xfrm>
        </p:spPr>
        <p:txBody>
          <a:bodyPr/>
          <a:lstStyle/>
          <a:p>
            <a:pPr eaLnBrk="1" hangingPunct="1"/>
            <a:r>
              <a:rPr lang="es-ES_tradnl" sz="3600" dirty="0" err="1" smtClean="0"/>
              <a:t>Timer</a:t>
            </a:r>
            <a:r>
              <a:rPr lang="es-ES_tradnl" sz="3600" dirty="0" smtClean="0"/>
              <a:t> de retransmisión</a:t>
            </a:r>
            <a:endParaRPr lang="es-ES" sz="3600" dirty="0" smtClean="0"/>
          </a:p>
        </p:txBody>
      </p:sp>
      <p:sp>
        <p:nvSpPr>
          <p:cNvPr id="4" name="3 CuadroTexto"/>
          <p:cNvSpPr txBox="1"/>
          <p:nvPr/>
        </p:nvSpPr>
        <p:spPr>
          <a:xfrm>
            <a:off x="2635256" y="2688970"/>
            <a:ext cx="293670" cy="353943"/>
          </a:xfrm>
          <a:prstGeom prst="rect">
            <a:avLst/>
          </a:prstGeom>
          <a:noFill/>
        </p:spPr>
        <p:txBody>
          <a:bodyPr wrap="none" rtlCol="0">
            <a:spAutoFit/>
          </a:bodyPr>
          <a:lstStyle/>
          <a:p>
            <a:r>
              <a:rPr lang="es-ES" sz="1700" dirty="0" smtClean="0"/>
              <a:t>n</a:t>
            </a:r>
            <a:endParaRPr lang="es-ES" sz="1700" dirty="0"/>
          </a:p>
        </p:txBody>
      </p:sp>
      <p:cxnSp>
        <p:nvCxnSpPr>
          <p:cNvPr id="6" name="5 Conector recto"/>
          <p:cNvCxnSpPr/>
          <p:nvPr/>
        </p:nvCxnSpPr>
        <p:spPr>
          <a:xfrm>
            <a:off x="1357290" y="3091673"/>
            <a:ext cx="571504" cy="0"/>
          </a:xfrm>
          <a:prstGeom prst="line">
            <a:avLst/>
          </a:prstGeom>
          <a:ln w="15875"/>
        </p:spPr>
        <p:style>
          <a:lnRef idx="1">
            <a:schemeClr val="dk1"/>
          </a:lnRef>
          <a:fillRef idx="0">
            <a:schemeClr val="dk1"/>
          </a:fillRef>
          <a:effectRef idx="0">
            <a:schemeClr val="dk1"/>
          </a:effectRef>
          <a:fontRef idx="minor">
            <a:schemeClr val="tx1"/>
          </a:fontRef>
        </p:style>
      </p:cxnSp>
      <p:cxnSp>
        <p:nvCxnSpPr>
          <p:cNvPr id="8" name="7 Conector recto"/>
          <p:cNvCxnSpPr/>
          <p:nvPr/>
        </p:nvCxnSpPr>
        <p:spPr>
          <a:xfrm>
            <a:off x="2357422" y="3244073"/>
            <a:ext cx="1315801" cy="5719"/>
          </a:xfrm>
          <a:prstGeom prst="line">
            <a:avLst/>
          </a:prstGeom>
          <a:ln w="15875"/>
        </p:spPr>
        <p:style>
          <a:lnRef idx="1">
            <a:schemeClr val="dk1"/>
          </a:lnRef>
          <a:fillRef idx="0">
            <a:schemeClr val="dk1"/>
          </a:fillRef>
          <a:effectRef idx="0">
            <a:schemeClr val="dk1"/>
          </a:effectRef>
          <a:fontRef idx="minor">
            <a:schemeClr val="tx1"/>
          </a:fontRef>
        </p:style>
      </p:cxnSp>
      <p:sp>
        <p:nvSpPr>
          <p:cNvPr id="11" name="10 CuadroTexto"/>
          <p:cNvSpPr txBox="1"/>
          <p:nvPr/>
        </p:nvSpPr>
        <p:spPr>
          <a:xfrm>
            <a:off x="2733248" y="3155999"/>
            <a:ext cx="338554" cy="461665"/>
          </a:xfrm>
          <a:prstGeom prst="rect">
            <a:avLst/>
          </a:prstGeom>
          <a:noFill/>
        </p:spPr>
        <p:txBody>
          <a:bodyPr wrap="none" rtlCol="0">
            <a:spAutoFit/>
          </a:bodyPr>
          <a:lstStyle/>
          <a:p>
            <a:r>
              <a:rPr lang="es-ES" dirty="0" smtClean="0"/>
              <a:t>n</a:t>
            </a:r>
            <a:endParaRPr lang="es-ES" dirty="0"/>
          </a:p>
        </p:txBody>
      </p:sp>
      <p:sp>
        <p:nvSpPr>
          <p:cNvPr id="12" name="11 CuadroTexto"/>
          <p:cNvSpPr txBox="1"/>
          <p:nvPr/>
        </p:nvSpPr>
        <p:spPr>
          <a:xfrm>
            <a:off x="4186399" y="3014107"/>
            <a:ext cx="678391" cy="461665"/>
          </a:xfrm>
          <a:prstGeom prst="rect">
            <a:avLst/>
          </a:prstGeom>
          <a:noFill/>
        </p:spPr>
        <p:txBody>
          <a:bodyPr wrap="none" rtlCol="0">
            <a:spAutoFit/>
          </a:bodyPr>
          <a:lstStyle/>
          <a:p>
            <a:r>
              <a:rPr lang="el-GR" dirty="0" smtClean="0"/>
              <a:t>σ</a:t>
            </a:r>
            <a:r>
              <a:rPr lang="es-ES" dirty="0" smtClean="0"/>
              <a:t> = </a:t>
            </a:r>
            <a:endParaRPr lang="es-ES" dirty="0"/>
          </a:p>
        </p:txBody>
      </p:sp>
      <p:sp>
        <p:nvSpPr>
          <p:cNvPr id="13" name="12 CuadroTexto"/>
          <p:cNvSpPr txBox="1"/>
          <p:nvPr/>
        </p:nvSpPr>
        <p:spPr>
          <a:xfrm>
            <a:off x="4677153" y="2688970"/>
            <a:ext cx="606256" cy="1015663"/>
          </a:xfrm>
          <a:prstGeom prst="rect">
            <a:avLst/>
          </a:prstGeom>
          <a:noFill/>
        </p:spPr>
        <p:txBody>
          <a:bodyPr wrap="none" rtlCol="0">
            <a:spAutoFit/>
          </a:bodyPr>
          <a:lstStyle/>
          <a:p>
            <a:r>
              <a:rPr lang="es-ES" sz="6000" dirty="0" smtClean="0"/>
              <a:t>√</a:t>
            </a:r>
            <a:endParaRPr lang="es-ES" sz="6000" dirty="0"/>
          </a:p>
        </p:txBody>
      </p:sp>
      <p:cxnSp>
        <p:nvCxnSpPr>
          <p:cNvPr id="14" name="13 Conector recto"/>
          <p:cNvCxnSpPr/>
          <p:nvPr/>
        </p:nvCxnSpPr>
        <p:spPr>
          <a:xfrm>
            <a:off x="5156614" y="2799793"/>
            <a:ext cx="2673123" cy="0"/>
          </a:xfrm>
          <a:prstGeom prst="line">
            <a:avLst/>
          </a:prstGeom>
          <a:ln w="15875"/>
        </p:spPr>
        <p:style>
          <a:lnRef idx="1">
            <a:schemeClr val="dk1"/>
          </a:lnRef>
          <a:fillRef idx="0">
            <a:schemeClr val="dk1"/>
          </a:fillRef>
          <a:effectRef idx="0">
            <a:schemeClr val="dk1"/>
          </a:effectRef>
          <a:fontRef idx="minor">
            <a:schemeClr val="tx1"/>
          </a:fontRef>
        </p:style>
      </p:cxnSp>
      <p:sp>
        <p:nvSpPr>
          <p:cNvPr id="15" name="14 CuadroTexto"/>
          <p:cNvSpPr txBox="1"/>
          <p:nvPr/>
        </p:nvSpPr>
        <p:spPr>
          <a:xfrm>
            <a:off x="5196055" y="2799793"/>
            <a:ext cx="1761572" cy="461665"/>
          </a:xfrm>
          <a:prstGeom prst="rect">
            <a:avLst/>
          </a:prstGeom>
          <a:noFill/>
        </p:spPr>
        <p:txBody>
          <a:bodyPr wrap="none" rtlCol="0">
            <a:spAutoFit/>
          </a:bodyPr>
          <a:lstStyle/>
          <a:p>
            <a:r>
              <a:rPr lang="el-GR" dirty="0" smtClean="0"/>
              <a:t>Σ</a:t>
            </a:r>
            <a:r>
              <a:rPr lang="es-ES" dirty="0" smtClean="0"/>
              <a:t> </a:t>
            </a:r>
            <a:r>
              <a:rPr lang="es-ES" baseline="-25000" dirty="0" smtClean="0"/>
              <a:t>i=1</a:t>
            </a:r>
            <a:r>
              <a:rPr lang="es-ES" dirty="0" smtClean="0"/>
              <a:t> (</a:t>
            </a:r>
            <a:r>
              <a:rPr lang="es-ES" dirty="0" err="1" smtClean="0"/>
              <a:t>RTT</a:t>
            </a:r>
            <a:r>
              <a:rPr lang="es-ES" baseline="-25000" dirty="0" err="1" smtClean="0"/>
              <a:t>i</a:t>
            </a:r>
            <a:r>
              <a:rPr lang="es-ES" dirty="0" smtClean="0"/>
              <a:t> - </a:t>
            </a:r>
            <a:endParaRPr lang="es-ES" dirty="0"/>
          </a:p>
        </p:txBody>
      </p:sp>
      <p:sp>
        <p:nvSpPr>
          <p:cNvPr id="16" name="15 CuadroTexto"/>
          <p:cNvSpPr txBox="1"/>
          <p:nvPr/>
        </p:nvSpPr>
        <p:spPr>
          <a:xfrm>
            <a:off x="5464365" y="2731602"/>
            <a:ext cx="293670" cy="353943"/>
          </a:xfrm>
          <a:prstGeom prst="rect">
            <a:avLst/>
          </a:prstGeom>
          <a:noFill/>
        </p:spPr>
        <p:txBody>
          <a:bodyPr wrap="none" rtlCol="0">
            <a:spAutoFit/>
          </a:bodyPr>
          <a:lstStyle/>
          <a:p>
            <a:r>
              <a:rPr lang="es-ES" sz="1700" dirty="0" smtClean="0"/>
              <a:t>n</a:t>
            </a:r>
            <a:endParaRPr lang="es-ES" sz="1700" dirty="0"/>
          </a:p>
        </p:txBody>
      </p:sp>
      <p:sp>
        <p:nvSpPr>
          <p:cNvPr id="17" name="16 CuadroTexto"/>
          <p:cNvSpPr txBox="1"/>
          <p:nvPr/>
        </p:nvSpPr>
        <p:spPr>
          <a:xfrm>
            <a:off x="6758167" y="2799793"/>
            <a:ext cx="1176925" cy="461665"/>
          </a:xfrm>
          <a:prstGeom prst="rect">
            <a:avLst/>
          </a:prstGeom>
          <a:noFill/>
        </p:spPr>
        <p:txBody>
          <a:bodyPr wrap="none" rtlCol="0">
            <a:spAutoFit/>
          </a:bodyPr>
          <a:lstStyle/>
          <a:p>
            <a:r>
              <a:rPr lang="es-ES" dirty="0" smtClean="0"/>
              <a:t>RTT ) </a:t>
            </a:r>
            <a:r>
              <a:rPr lang="es-ES" baseline="30000" dirty="0" smtClean="0"/>
              <a:t>2</a:t>
            </a:r>
            <a:r>
              <a:rPr lang="es-ES" dirty="0" smtClean="0"/>
              <a:t> </a:t>
            </a:r>
            <a:endParaRPr lang="es-ES" dirty="0"/>
          </a:p>
        </p:txBody>
      </p:sp>
      <p:cxnSp>
        <p:nvCxnSpPr>
          <p:cNvPr id="18" name="17 Conector recto"/>
          <p:cNvCxnSpPr/>
          <p:nvPr/>
        </p:nvCxnSpPr>
        <p:spPr>
          <a:xfrm>
            <a:off x="6829605" y="2878343"/>
            <a:ext cx="571504" cy="0"/>
          </a:xfrm>
          <a:prstGeom prst="line">
            <a:avLst/>
          </a:prstGeom>
          <a:ln w="15875"/>
        </p:spPr>
        <p:style>
          <a:lnRef idx="1">
            <a:schemeClr val="dk1"/>
          </a:lnRef>
          <a:fillRef idx="0">
            <a:schemeClr val="dk1"/>
          </a:fillRef>
          <a:effectRef idx="0">
            <a:schemeClr val="dk1"/>
          </a:effectRef>
          <a:fontRef idx="minor">
            <a:schemeClr val="tx1"/>
          </a:fontRef>
        </p:style>
      </p:cxnSp>
      <p:cxnSp>
        <p:nvCxnSpPr>
          <p:cNvPr id="19" name="18 Conector recto"/>
          <p:cNvCxnSpPr/>
          <p:nvPr/>
        </p:nvCxnSpPr>
        <p:spPr>
          <a:xfrm>
            <a:off x="5228052" y="3283458"/>
            <a:ext cx="2530247" cy="16401"/>
          </a:xfrm>
          <a:prstGeom prst="line">
            <a:avLst/>
          </a:prstGeom>
          <a:ln w="15875"/>
        </p:spPr>
        <p:style>
          <a:lnRef idx="1">
            <a:schemeClr val="dk1"/>
          </a:lnRef>
          <a:fillRef idx="0">
            <a:schemeClr val="dk1"/>
          </a:fillRef>
          <a:effectRef idx="0">
            <a:schemeClr val="dk1"/>
          </a:effectRef>
          <a:fontRef idx="minor">
            <a:schemeClr val="tx1"/>
          </a:fontRef>
        </p:style>
      </p:cxnSp>
      <p:sp>
        <p:nvSpPr>
          <p:cNvPr id="20" name="19 CuadroTexto"/>
          <p:cNvSpPr txBox="1"/>
          <p:nvPr/>
        </p:nvSpPr>
        <p:spPr>
          <a:xfrm>
            <a:off x="6348175" y="3195384"/>
            <a:ext cx="338554" cy="461665"/>
          </a:xfrm>
          <a:prstGeom prst="rect">
            <a:avLst/>
          </a:prstGeom>
          <a:noFill/>
        </p:spPr>
        <p:txBody>
          <a:bodyPr wrap="none" rtlCol="0">
            <a:spAutoFit/>
          </a:bodyPr>
          <a:lstStyle/>
          <a:p>
            <a:r>
              <a:rPr lang="es-ES" dirty="0" smtClean="0"/>
              <a:t>n</a:t>
            </a:r>
            <a:endParaRPr lang="es-ES" dirty="0"/>
          </a:p>
        </p:txBody>
      </p:sp>
      <p:sp>
        <p:nvSpPr>
          <p:cNvPr id="23" name="22 CuadroTexto"/>
          <p:cNvSpPr txBox="1"/>
          <p:nvPr/>
        </p:nvSpPr>
        <p:spPr>
          <a:xfrm>
            <a:off x="2643174" y="5425930"/>
            <a:ext cx="894797" cy="461665"/>
          </a:xfrm>
          <a:prstGeom prst="rect">
            <a:avLst/>
          </a:prstGeom>
          <a:noFill/>
        </p:spPr>
        <p:txBody>
          <a:bodyPr wrap="none" rtlCol="0">
            <a:spAutoFit/>
          </a:bodyPr>
          <a:lstStyle/>
          <a:p>
            <a:r>
              <a:rPr lang="es-ES" dirty="0" smtClean="0"/>
              <a:t>D</a:t>
            </a:r>
            <a:r>
              <a:rPr lang="es-ES" baseline="-25000" dirty="0" smtClean="0"/>
              <a:t>m</a:t>
            </a:r>
            <a:r>
              <a:rPr lang="es-ES" dirty="0" smtClean="0"/>
              <a:t> = </a:t>
            </a:r>
            <a:endParaRPr lang="es-ES" dirty="0"/>
          </a:p>
        </p:txBody>
      </p:sp>
      <p:sp>
        <p:nvSpPr>
          <p:cNvPr id="26" name="25 CuadroTexto"/>
          <p:cNvSpPr txBox="1"/>
          <p:nvPr/>
        </p:nvSpPr>
        <p:spPr>
          <a:xfrm>
            <a:off x="3438516" y="5164032"/>
            <a:ext cx="1719894" cy="461665"/>
          </a:xfrm>
          <a:prstGeom prst="rect">
            <a:avLst/>
          </a:prstGeom>
          <a:noFill/>
        </p:spPr>
        <p:txBody>
          <a:bodyPr wrap="none" rtlCol="0">
            <a:spAutoFit/>
          </a:bodyPr>
          <a:lstStyle/>
          <a:p>
            <a:r>
              <a:rPr lang="el-GR" dirty="0" smtClean="0"/>
              <a:t>Σ</a:t>
            </a:r>
            <a:r>
              <a:rPr lang="es-ES" dirty="0" smtClean="0"/>
              <a:t> </a:t>
            </a:r>
            <a:r>
              <a:rPr lang="es-ES" baseline="-25000" dirty="0" smtClean="0"/>
              <a:t>i=1</a:t>
            </a:r>
            <a:r>
              <a:rPr lang="es-ES" dirty="0" smtClean="0"/>
              <a:t> |</a:t>
            </a:r>
            <a:r>
              <a:rPr lang="es-ES" dirty="0" err="1" smtClean="0"/>
              <a:t>RTT</a:t>
            </a:r>
            <a:r>
              <a:rPr lang="es-ES" baseline="-25000" dirty="0" err="1" smtClean="0"/>
              <a:t>i</a:t>
            </a:r>
            <a:r>
              <a:rPr lang="es-ES" dirty="0" smtClean="0"/>
              <a:t> - </a:t>
            </a:r>
            <a:endParaRPr lang="es-ES" dirty="0"/>
          </a:p>
        </p:txBody>
      </p:sp>
      <p:sp>
        <p:nvSpPr>
          <p:cNvPr id="27" name="26 CuadroTexto"/>
          <p:cNvSpPr txBox="1"/>
          <p:nvPr/>
        </p:nvSpPr>
        <p:spPr>
          <a:xfrm>
            <a:off x="3706826" y="5126982"/>
            <a:ext cx="293670" cy="353943"/>
          </a:xfrm>
          <a:prstGeom prst="rect">
            <a:avLst/>
          </a:prstGeom>
          <a:noFill/>
        </p:spPr>
        <p:txBody>
          <a:bodyPr wrap="none" rtlCol="0">
            <a:spAutoFit/>
          </a:bodyPr>
          <a:lstStyle/>
          <a:p>
            <a:r>
              <a:rPr lang="es-ES" sz="1700" dirty="0" smtClean="0"/>
              <a:t>n</a:t>
            </a:r>
            <a:endParaRPr lang="es-ES" sz="1700" dirty="0"/>
          </a:p>
        </p:txBody>
      </p:sp>
      <p:sp>
        <p:nvSpPr>
          <p:cNvPr id="28" name="27 CuadroTexto"/>
          <p:cNvSpPr txBox="1"/>
          <p:nvPr/>
        </p:nvSpPr>
        <p:spPr>
          <a:xfrm>
            <a:off x="5000628" y="5164032"/>
            <a:ext cx="955711" cy="461665"/>
          </a:xfrm>
          <a:prstGeom prst="rect">
            <a:avLst/>
          </a:prstGeom>
          <a:noFill/>
        </p:spPr>
        <p:txBody>
          <a:bodyPr wrap="none" rtlCol="0">
            <a:spAutoFit/>
          </a:bodyPr>
          <a:lstStyle/>
          <a:p>
            <a:r>
              <a:rPr lang="es-ES" dirty="0" smtClean="0"/>
              <a:t>RTT | </a:t>
            </a:r>
            <a:endParaRPr lang="es-ES" dirty="0"/>
          </a:p>
        </p:txBody>
      </p:sp>
      <p:cxnSp>
        <p:nvCxnSpPr>
          <p:cNvPr id="29" name="28 Conector recto"/>
          <p:cNvCxnSpPr/>
          <p:nvPr/>
        </p:nvCxnSpPr>
        <p:spPr>
          <a:xfrm>
            <a:off x="5072066" y="5242582"/>
            <a:ext cx="571504" cy="0"/>
          </a:xfrm>
          <a:prstGeom prst="line">
            <a:avLst/>
          </a:prstGeom>
          <a:ln w="15875"/>
        </p:spPr>
        <p:style>
          <a:lnRef idx="1">
            <a:schemeClr val="dk1"/>
          </a:lnRef>
          <a:fillRef idx="0">
            <a:schemeClr val="dk1"/>
          </a:fillRef>
          <a:effectRef idx="0">
            <a:schemeClr val="dk1"/>
          </a:effectRef>
          <a:fontRef idx="minor">
            <a:schemeClr val="tx1"/>
          </a:fontRef>
        </p:style>
      </p:cxnSp>
      <p:cxnSp>
        <p:nvCxnSpPr>
          <p:cNvPr id="30" name="29 Conector recto"/>
          <p:cNvCxnSpPr/>
          <p:nvPr/>
        </p:nvCxnSpPr>
        <p:spPr>
          <a:xfrm>
            <a:off x="3470513" y="5647697"/>
            <a:ext cx="2530247" cy="16401"/>
          </a:xfrm>
          <a:prstGeom prst="line">
            <a:avLst/>
          </a:prstGeom>
          <a:ln w="15875"/>
        </p:spPr>
        <p:style>
          <a:lnRef idx="1">
            <a:schemeClr val="dk1"/>
          </a:lnRef>
          <a:fillRef idx="0">
            <a:schemeClr val="dk1"/>
          </a:fillRef>
          <a:effectRef idx="0">
            <a:schemeClr val="dk1"/>
          </a:effectRef>
          <a:fontRef idx="minor">
            <a:schemeClr val="tx1"/>
          </a:fontRef>
        </p:style>
      </p:cxnSp>
      <p:sp>
        <p:nvSpPr>
          <p:cNvPr id="31" name="30 CuadroTexto"/>
          <p:cNvSpPr txBox="1"/>
          <p:nvPr/>
        </p:nvSpPr>
        <p:spPr>
          <a:xfrm>
            <a:off x="4590636" y="5559623"/>
            <a:ext cx="338554" cy="461665"/>
          </a:xfrm>
          <a:prstGeom prst="rect">
            <a:avLst/>
          </a:prstGeom>
          <a:noFill/>
        </p:spPr>
        <p:txBody>
          <a:bodyPr wrap="none" rtlCol="0">
            <a:spAutoFit/>
          </a:bodyPr>
          <a:lstStyle/>
          <a:p>
            <a:r>
              <a:rPr lang="es-ES" dirty="0" smtClean="0"/>
              <a:t>n</a:t>
            </a:r>
            <a:endParaRPr lang="es-ES" dirty="0"/>
          </a:p>
        </p:txBody>
      </p:sp>
    </p:spTree>
  </p:cSld>
  <p:clrMapOvr>
    <a:masterClrMapping/>
  </p:clrMapOvr>
  <p:transition>
    <p:cover dir="ld"/>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montanan\Escritorio\2000px-Standard_deviation_diagram.svg.png"/>
          <p:cNvPicPr>
            <a:picLocks noChangeArrowheads="1"/>
          </p:cNvPicPr>
          <p:nvPr/>
        </p:nvPicPr>
        <p:blipFill>
          <a:blip r:embed="rId3" cstate="print"/>
          <a:srcRect b="4913"/>
          <a:stretch>
            <a:fillRect/>
          </a:stretch>
        </p:blipFill>
        <p:spPr bwMode="auto">
          <a:xfrm>
            <a:off x="1500166" y="2214554"/>
            <a:ext cx="5715000" cy="2445400"/>
          </a:xfrm>
          <a:prstGeom prst="rect">
            <a:avLst/>
          </a:prstGeom>
          <a:noFill/>
        </p:spPr>
      </p:pic>
      <p:cxnSp>
        <p:nvCxnSpPr>
          <p:cNvPr id="6" name="5 Conector recto"/>
          <p:cNvCxnSpPr/>
          <p:nvPr/>
        </p:nvCxnSpPr>
        <p:spPr>
          <a:xfrm rot="5400000">
            <a:off x="3750423" y="4741083"/>
            <a:ext cx="214314"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8" name="7 Conector recto"/>
          <p:cNvCxnSpPr/>
          <p:nvPr/>
        </p:nvCxnSpPr>
        <p:spPr>
          <a:xfrm>
            <a:off x="3857580" y="4848240"/>
            <a:ext cx="1357322"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1" name="10 CuadroTexto"/>
          <p:cNvSpPr txBox="1"/>
          <p:nvPr/>
        </p:nvSpPr>
        <p:spPr>
          <a:xfrm>
            <a:off x="4214770" y="4705364"/>
            <a:ext cx="619080" cy="276999"/>
          </a:xfrm>
          <a:prstGeom prst="rect">
            <a:avLst/>
          </a:prstGeom>
          <a:solidFill>
            <a:schemeClr val="bg1"/>
          </a:solidFill>
        </p:spPr>
        <p:txBody>
          <a:bodyPr wrap="none" rtlCol="0">
            <a:spAutoFit/>
          </a:bodyPr>
          <a:lstStyle/>
          <a:p>
            <a:r>
              <a:rPr lang="es-ES" sz="1200" b="1" dirty="0" smtClean="0">
                <a:latin typeface="Arial" pitchFamily="34" charset="0"/>
                <a:cs typeface="Arial" pitchFamily="34" charset="0"/>
              </a:rPr>
              <a:t>68,2%</a:t>
            </a:r>
            <a:endParaRPr lang="es-ES" sz="1200" b="1" dirty="0">
              <a:latin typeface="Arial" pitchFamily="34" charset="0"/>
              <a:cs typeface="Arial" pitchFamily="34" charset="0"/>
            </a:endParaRPr>
          </a:p>
        </p:txBody>
      </p:sp>
      <p:cxnSp>
        <p:nvCxnSpPr>
          <p:cNvPr id="12" name="11 Conector recto"/>
          <p:cNvCxnSpPr/>
          <p:nvPr/>
        </p:nvCxnSpPr>
        <p:spPr>
          <a:xfrm rot="5400000">
            <a:off x="3000324" y="4848240"/>
            <a:ext cx="428628"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 name="12 Conector recto"/>
          <p:cNvCxnSpPr/>
          <p:nvPr/>
        </p:nvCxnSpPr>
        <p:spPr>
          <a:xfrm rot="5400000">
            <a:off x="5643530" y="4848240"/>
            <a:ext cx="428628"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4" name="13 Conector recto"/>
          <p:cNvCxnSpPr/>
          <p:nvPr/>
        </p:nvCxnSpPr>
        <p:spPr>
          <a:xfrm>
            <a:off x="3214638" y="5062554"/>
            <a:ext cx="2643206"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6" name="15 CuadroTexto"/>
          <p:cNvSpPr txBox="1"/>
          <p:nvPr/>
        </p:nvSpPr>
        <p:spPr>
          <a:xfrm>
            <a:off x="4214770" y="4928431"/>
            <a:ext cx="619080" cy="276999"/>
          </a:xfrm>
          <a:prstGeom prst="rect">
            <a:avLst/>
          </a:prstGeom>
          <a:solidFill>
            <a:schemeClr val="bg1"/>
          </a:solidFill>
        </p:spPr>
        <p:txBody>
          <a:bodyPr wrap="none" rtlCol="0">
            <a:spAutoFit/>
          </a:bodyPr>
          <a:lstStyle/>
          <a:p>
            <a:r>
              <a:rPr lang="es-ES" sz="1200" b="1" dirty="0" smtClean="0">
                <a:latin typeface="Arial" pitchFamily="34" charset="0"/>
                <a:cs typeface="Arial" pitchFamily="34" charset="0"/>
              </a:rPr>
              <a:t>95,4%</a:t>
            </a:r>
            <a:endParaRPr lang="es-ES" sz="1200" b="1" dirty="0">
              <a:latin typeface="Arial" pitchFamily="34" charset="0"/>
              <a:cs typeface="Arial" pitchFamily="34" charset="0"/>
            </a:endParaRPr>
          </a:p>
        </p:txBody>
      </p:sp>
      <p:cxnSp>
        <p:nvCxnSpPr>
          <p:cNvPr id="17" name="16 Conector recto"/>
          <p:cNvCxnSpPr/>
          <p:nvPr/>
        </p:nvCxnSpPr>
        <p:spPr>
          <a:xfrm rot="5400000">
            <a:off x="2250225" y="4955397"/>
            <a:ext cx="642942"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8" name="17 Conector recto"/>
          <p:cNvCxnSpPr/>
          <p:nvPr/>
        </p:nvCxnSpPr>
        <p:spPr>
          <a:xfrm rot="5400000">
            <a:off x="6179315" y="4955397"/>
            <a:ext cx="642942"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9" name="18 Conector recto"/>
          <p:cNvCxnSpPr/>
          <p:nvPr/>
        </p:nvCxnSpPr>
        <p:spPr>
          <a:xfrm>
            <a:off x="2571696" y="5276868"/>
            <a:ext cx="3929090"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29" name="28 CuadroTexto"/>
          <p:cNvSpPr txBox="1"/>
          <p:nvPr/>
        </p:nvSpPr>
        <p:spPr>
          <a:xfrm>
            <a:off x="4214770" y="5142745"/>
            <a:ext cx="619080" cy="276999"/>
          </a:xfrm>
          <a:prstGeom prst="rect">
            <a:avLst/>
          </a:prstGeom>
          <a:solidFill>
            <a:schemeClr val="bg1"/>
          </a:solidFill>
        </p:spPr>
        <p:txBody>
          <a:bodyPr wrap="none" rtlCol="0">
            <a:spAutoFit/>
          </a:bodyPr>
          <a:lstStyle/>
          <a:p>
            <a:r>
              <a:rPr lang="es-ES" sz="1200" b="1" dirty="0" smtClean="0">
                <a:latin typeface="Arial" pitchFamily="34" charset="0"/>
                <a:cs typeface="Arial" pitchFamily="34" charset="0"/>
              </a:rPr>
              <a:t>99,6%</a:t>
            </a:r>
            <a:endParaRPr lang="es-ES" sz="1200" b="1" dirty="0">
              <a:latin typeface="Arial" pitchFamily="34" charset="0"/>
              <a:cs typeface="Arial" pitchFamily="34" charset="0"/>
            </a:endParaRPr>
          </a:p>
        </p:txBody>
      </p:sp>
      <p:cxnSp>
        <p:nvCxnSpPr>
          <p:cNvPr id="41" name="40 Conector recto"/>
          <p:cNvCxnSpPr/>
          <p:nvPr/>
        </p:nvCxnSpPr>
        <p:spPr>
          <a:xfrm rot="5400000">
            <a:off x="5107745" y="4741083"/>
            <a:ext cx="214314"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45" name="Rectangle 2"/>
          <p:cNvSpPr>
            <a:spLocks noGrp="1" noChangeArrowheads="1"/>
          </p:cNvSpPr>
          <p:nvPr>
            <p:ph type="title"/>
          </p:nvPr>
        </p:nvSpPr>
        <p:spPr>
          <a:xfrm>
            <a:off x="1500166" y="357166"/>
            <a:ext cx="6143668" cy="838200"/>
          </a:xfrm>
        </p:spPr>
        <p:txBody>
          <a:bodyPr/>
          <a:lstStyle/>
          <a:p>
            <a:pPr eaLnBrk="1" hangingPunct="1"/>
            <a:r>
              <a:rPr lang="es-ES_tradnl" sz="3600" dirty="0" smtClean="0"/>
              <a:t>Distribución normal</a:t>
            </a:r>
            <a:endParaRPr lang="es-ES" sz="3600" dirty="0" smtClean="0"/>
          </a:p>
        </p:txBody>
      </p:sp>
      <p:sp>
        <p:nvSpPr>
          <p:cNvPr id="46" name="Rectangle 3"/>
          <p:cNvSpPr txBox="1">
            <a:spLocks noChangeArrowheads="1"/>
          </p:cNvSpPr>
          <p:nvPr/>
        </p:nvSpPr>
        <p:spPr bwMode="auto">
          <a:xfrm>
            <a:off x="642910" y="1071546"/>
            <a:ext cx="7986714" cy="12144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s-ES_tradnl" sz="2200" b="0" i="0" u="none" strike="noStrike" kern="0" cap="none" spc="0" normalizeH="0" baseline="0" noProof="0" dirty="0" smtClean="0">
                <a:ln>
                  <a:noFill/>
                </a:ln>
                <a:solidFill>
                  <a:schemeClr val="tx1"/>
                </a:solidFill>
                <a:effectLst/>
                <a:uLnTx/>
                <a:uFillTx/>
                <a:latin typeface="+mn-lt"/>
                <a:ea typeface="+mn-ea"/>
                <a:cs typeface="+mn-cs"/>
              </a:rPr>
              <a:t>Suponiendo</a:t>
            </a:r>
            <a:r>
              <a:rPr kumimoji="0" lang="es-ES_tradnl" sz="2200" b="0" i="0" u="none" strike="noStrike" kern="0" cap="none" spc="0" normalizeH="0" noProof="0" dirty="0" smtClean="0">
                <a:ln>
                  <a:noFill/>
                </a:ln>
                <a:solidFill>
                  <a:schemeClr val="tx1"/>
                </a:solidFill>
                <a:effectLst/>
                <a:uLnTx/>
                <a:uFillTx/>
                <a:latin typeface="+mn-lt"/>
                <a:ea typeface="+mn-ea"/>
                <a:cs typeface="+mn-cs"/>
              </a:rPr>
              <a:t> que los valores de RTT siguieran una distribución normal el rango                  abarcaría el 68% de los valores medidos,                    comprendería el 95% y                   el 99,6%:</a:t>
            </a:r>
            <a:endParaRPr kumimoji="0" lang="es-ES_tradnl" sz="22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47" name="46 CuadroTexto"/>
          <p:cNvSpPr txBox="1"/>
          <p:nvPr/>
        </p:nvSpPr>
        <p:spPr>
          <a:xfrm>
            <a:off x="2914996" y="1426477"/>
            <a:ext cx="1215846" cy="430887"/>
          </a:xfrm>
          <a:prstGeom prst="rect">
            <a:avLst/>
          </a:prstGeom>
          <a:noFill/>
        </p:spPr>
        <p:txBody>
          <a:bodyPr wrap="none" rtlCol="0">
            <a:spAutoFit/>
          </a:bodyPr>
          <a:lstStyle/>
          <a:p>
            <a:r>
              <a:rPr lang="es-ES" sz="2200" dirty="0" smtClean="0"/>
              <a:t>RTT ±</a:t>
            </a:r>
            <a:r>
              <a:rPr lang="el-GR" sz="2200" dirty="0" smtClean="0"/>
              <a:t> σ</a:t>
            </a:r>
            <a:r>
              <a:rPr lang="es-ES" sz="2200" dirty="0" smtClean="0"/>
              <a:t> </a:t>
            </a:r>
            <a:endParaRPr lang="es-ES" sz="2200" dirty="0"/>
          </a:p>
        </p:txBody>
      </p:sp>
      <p:cxnSp>
        <p:nvCxnSpPr>
          <p:cNvPr id="48" name="47 Conector recto"/>
          <p:cNvCxnSpPr/>
          <p:nvPr/>
        </p:nvCxnSpPr>
        <p:spPr>
          <a:xfrm>
            <a:off x="2982785" y="1497915"/>
            <a:ext cx="571504" cy="0"/>
          </a:xfrm>
          <a:prstGeom prst="line">
            <a:avLst/>
          </a:prstGeom>
          <a:ln w="15875"/>
        </p:spPr>
        <p:style>
          <a:lnRef idx="1">
            <a:schemeClr val="dk1"/>
          </a:lnRef>
          <a:fillRef idx="0">
            <a:schemeClr val="dk1"/>
          </a:fillRef>
          <a:effectRef idx="0">
            <a:schemeClr val="dk1"/>
          </a:effectRef>
          <a:fontRef idx="minor">
            <a:schemeClr val="tx1"/>
          </a:fontRef>
        </p:style>
      </p:cxnSp>
      <p:sp>
        <p:nvSpPr>
          <p:cNvPr id="49" name="48 CuadroTexto"/>
          <p:cNvSpPr txBox="1"/>
          <p:nvPr/>
        </p:nvSpPr>
        <p:spPr>
          <a:xfrm>
            <a:off x="2200204" y="1783667"/>
            <a:ext cx="1356910" cy="430887"/>
          </a:xfrm>
          <a:prstGeom prst="rect">
            <a:avLst/>
          </a:prstGeom>
          <a:noFill/>
        </p:spPr>
        <p:txBody>
          <a:bodyPr wrap="none" rtlCol="0">
            <a:spAutoFit/>
          </a:bodyPr>
          <a:lstStyle/>
          <a:p>
            <a:r>
              <a:rPr lang="es-ES" sz="2200" dirty="0" smtClean="0"/>
              <a:t>RTT ±</a:t>
            </a:r>
            <a:r>
              <a:rPr lang="el-GR" sz="2200" dirty="0" smtClean="0"/>
              <a:t> </a:t>
            </a:r>
            <a:r>
              <a:rPr lang="es-ES" sz="2200" dirty="0" smtClean="0"/>
              <a:t>2</a:t>
            </a:r>
            <a:r>
              <a:rPr lang="el-GR" sz="2200" dirty="0" smtClean="0"/>
              <a:t>σ</a:t>
            </a:r>
            <a:r>
              <a:rPr lang="es-ES" sz="2200" dirty="0" smtClean="0"/>
              <a:t> </a:t>
            </a:r>
            <a:endParaRPr lang="es-ES" sz="2200" dirty="0"/>
          </a:p>
        </p:txBody>
      </p:sp>
      <p:cxnSp>
        <p:nvCxnSpPr>
          <p:cNvPr id="50" name="49 Conector recto"/>
          <p:cNvCxnSpPr/>
          <p:nvPr/>
        </p:nvCxnSpPr>
        <p:spPr>
          <a:xfrm>
            <a:off x="2267993" y="1869086"/>
            <a:ext cx="571504" cy="0"/>
          </a:xfrm>
          <a:prstGeom prst="line">
            <a:avLst/>
          </a:prstGeom>
          <a:ln w="15875"/>
        </p:spPr>
        <p:style>
          <a:lnRef idx="1">
            <a:schemeClr val="dk1"/>
          </a:lnRef>
          <a:fillRef idx="0">
            <a:schemeClr val="dk1"/>
          </a:fillRef>
          <a:effectRef idx="0">
            <a:schemeClr val="dk1"/>
          </a:effectRef>
          <a:fontRef idx="minor">
            <a:schemeClr val="tx1"/>
          </a:fontRef>
        </p:style>
      </p:cxnSp>
      <p:sp>
        <p:nvSpPr>
          <p:cNvPr id="51" name="Rectangle 3"/>
          <p:cNvSpPr txBox="1">
            <a:spLocks noChangeArrowheads="1"/>
          </p:cNvSpPr>
          <p:nvPr/>
        </p:nvSpPr>
        <p:spPr bwMode="auto">
          <a:xfrm>
            <a:off x="467544" y="5429264"/>
            <a:ext cx="8208912" cy="8667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s-ES_tradnl" sz="2200" b="0" i="0" u="none" strike="noStrike" kern="0" cap="none" spc="0" normalizeH="0" baseline="0" noProof="0" dirty="0" smtClean="0">
                <a:ln>
                  <a:noFill/>
                </a:ln>
                <a:solidFill>
                  <a:schemeClr val="tx1"/>
                </a:solidFill>
                <a:effectLst/>
                <a:uLnTx/>
                <a:uFillTx/>
                <a:latin typeface="+mn-lt"/>
                <a:ea typeface="+mn-ea"/>
                <a:cs typeface="+mn-cs"/>
              </a:rPr>
              <a:t>	</a:t>
            </a:r>
            <a:r>
              <a:rPr lang="es-ES_tradnl" sz="2200" kern="0" dirty="0" smtClean="0">
                <a:latin typeface="+mn-lt"/>
              </a:rPr>
              <a:t>E</a:t>
            </a:r>
            <a:r>
              <a:rPr kumimoji="0" lang="es-ES_tradnl" sz="2200" b="0" i="0" u="none" strike="noStrike" kern="0" cap="none" spc="0" normalizeH="0" baseline="0" noProof="0" dirty="0" err="1" smtClean="0">
                <a:ln>
                  <a:noFill/>
                </a:ln>
                <a:solidFill>
                  <a:schemeClr val="tx1"/>
                </a:solidFill>
                <a:effectLst/>
                <a:uLnTx/>
                <a:uFillTx/>
                <a:latin typeface="+mn-lt"/>
                <a:ea typeface="+mn-ea"/>
                <a:cs typeface="+mn-cs"/>
              </a:rPr>
              <a:t>sto</a:t>
            </a:r>
            <a:r>
              <a:rPr kumimoji="0" lang="es-ES_tradnl" sz="2200" b="0" i="0" u="none" strike="noStrike" kern="0" cap="none" spc="0" normalizeH="0" baseline="0" noProof="0" dirty="0" smtClean="0">
                <a:ln>
                  <a:noFill/>
                </a:ln>
                <a:solidFill>
                  <a:schemeClr val="tx1"/>
                </a:solidFill>
                <a:effectLst/>
                <a:uLnTx/>
                <a:uFillTx/>
                <a:latin typeface="+mn-lt"/>
                <a:ea typeface="+mn-ea"/>
                <a:cs typeface="+mn-cs"/>
              </a:rPr>
              <a:t> es solo una aproximación, ya que los valores de RTT no</a:t>
            </a:r>
            <a:r>
              <a:rPr kumimoji="0" lang="es-ES_tradnl" sz="2200" b="0" i="0" u="none" strike="noStrike" kern="0" cap="none" spc="0" normalizeH="0" noProof="0" dirty="0" smtClean="0">
                <a:ln>
                  <a:noFill/>
                </a:ln>
                <a:solidFill>
                  <a:schemeClr val="tx1"/>
                </a:solidFill>
                <a:effectLst/>
                <a:uLnTx/>
                <a:uFillTx/>
                <a:latin typeface="+mn-lt"/>
                <a:ea typeface="+mn-ea"/>
                <a:cs typeface="+mn-cs"/>
              </a:rPr>
              <a:t> siguen una distribución normal (la campana no es simétrica, por ejemplo)</a:t>
            </a:r>
            <a:endParaRPr kumimoji="0" lang="es-ES_tradnl" sz="22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52" name="51 CuadroTexto"/>
          <p:cNvSpPr txBox="1"/>
          <p:nvPr/>
        </p:nvSpPr>
        <p:spPr>
          <a:xfrm>
            <a:off x="6129706" y="1785926"/>
            <a:ext cx="1356910" cy="430887"/>
          </a:xfrm>
          <a:prstGeom prst="rect">
            <a:avLst/>
          </a:prstGeom>
          <a:noFill/>
        </p:spPr>
        <p:txBody>
          <a:bodyPr wrap="none" rtlCol="0">
            <a:spAutoFit/>
          </a:bodyPr>
          <a:lstStyle/>
          <a:p>
            <a:r>
              <a:rPr lang="es-ES" sz="2200" dirty="0" smtClean="0"/>
              <a:t>RTT ±</a:t>
            </a:r>
            <a:r>
              <a:rPr lang="el-GR" sz="2200" dirty="0" smtClean="0"/>
              <a:t> </a:t>
            </a:r>
            <a:r>
              <a:rPr lang="es-ES" sz="2200" dirty="0" smtClean="0"/>
              <a:t>3</a:t>
            </a:r>
            <a:r>
              <a:rPr lang="el-GR" sz="2200" dirty="0" smtClean="0"/>
              <a:t>σ</a:t>
            </a:r>
            <a:r>
              <a:rPr lang="es-ES" sz="2200" dirty="0" smtClean="0"/>
              <a:t> </a:t>
            </a:r>
            <a:endParaRPr lang="es-ES" sz="2200" dirty="0"/>
          </a:p>
        </p:txBody>
      </p:sp>
      <p:cxnSp>
        <p:nvCxnSpPr>
          <p:cNvPr id="53" name="52 Conector recto"/>
          <p:cNvCxnSpPr/>
          <p:nvPr/>
        </p:nvCxnSpPr>
        <p:spPr>
          <a:xfrm>
            <a:off x="6197495" y="1871345"/>
            <a:ext cx="571504" cy="0"/>
          </a:xfrm>
          <a:prstGeom prst="line">
            <a:avLst/>
          </a:prstGeom>
          <a:ln w="15875"/>
        </p:spPr>
        <p:style>
          <a:lnRef idx="1">
            <a:schemeClr val="dk1"/>
          </a:lnRef>
          <a:fillRef idx="0">
            <a:schemeClr val="dk1"/>
          </a:fillRef>
          <a:effectRef idx="0">
            <a:schemeClr val="dk1"/>
          </a:effectRef>
          <a:fontRef idx="minor">
            <a:schemeClr val="tx1"/>
          </a:fontRef>
        </p:style>
      </p:cxnSp>
    </p:spTree>
  </p:cSld>
  <p:clrMapOvr>
    <a:masterClrMapping/>
  </p:clrMapOvr>
  <p:transition>
    <p:cover dir="ld"/>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357166"/>
            <a:ext cx="7772400" cy="1143000"/>
          </a:xfrm>
        </p:spPr>
        <p:txBody>
          <a:bodyPr/>
          <a:lstStyle/>
          <a:p>
            <a:r>
              <a:rPr lang="es-ES" sz="4000" dirty="0" smtClean="0"/>
              <a:t>Media móvil exponencial ponderada</a:t>
            </a:r>
            <a:endParaRPr lang="es-ES" sz="4000" dirty="0"/>
          </a:p>
        </p:txBody>
      </p:sp>
      <p:sp>
        <p:nvSpPr>
          <p:cNvPr id="3" name="2 Marcador de contenido"/>
          <p:cNvSpPr>
            <a:spLocks noGrp="1"/>
          </p:cNvSpPr>
          <p:nvPr>
            <p:ph idx="1"/>
          </p:nvPr>
        </p:nvSpPr>
        <p:spPr>
          <a:xfrm>
            <a:off x="685800" y="1571612"/>
            <a:ext cx="7772400" cy="4114800"/>
          </a:xfrm>
        </p:spPr>
        <p:txBody>
          <a:bodyPr/>
          <a:lstStyle/>
          <a:p>
            <a:r>
              <a:rPr lang="es-ES" sz="2400" dirty="0" smtClean="0"/>
              <a:t>Si calculáramos la media aritmética de todos los RTT estaríamos dando el mismo peso a valores recientes que a valores antiguos</a:t>
            </a:r>
          </a:p>
          <a:p>
            <a:r>
              <a:rPr lang="es-ES" sz="2400" dirty="0" smtClean="0"/>
              <a:t>Se supone que los valores recientes reflejan mejor la situación actual de la red, por tanto deberíamos darles mayor peso en el cálculo de la media</a:t>
            </a:r>
          </a:p>
          <a:p>
            <a:r>
              <a:rPr lang="es-ES" sz="2400" dirty="0" smtClean="0"/>
              <a:t>Pero tampoco sería correcto ignorar completamente los valores antiguos. La solución es dar a cada valor un peso inversamente proporcional a su antigüedad, es decir cuanto más antiguo menos pesará en la media. Esto se consigue calculando una </a:t>
            </a:r>
            <a:r>
              <a:rPr lang="es-ES" sz="2400" b="1" dirty="0" smtClean="0"/>
              <a:t>Media Móvil Exponencial Ponderada</a:t>
            </a:r>
            <a:r>
              <a:rPr lang="es-ES" sz="2400" dirty="0" smtClean="0"/>
              <a:t>.</a:t>
            </a:r>
          </a:p>
        </p:txBody>
      </p:sp>
    </p:spTree>
  </p:cSld>
  <p:clrMapOvr>
    <a:masterClrMapping/>
  </p:clrMapOvr>
  <p:transition>
    <p:cover dir="ld"/>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14480" y="6286520"/>
            <a:ext cx="5268622" cy="307777"/>
          </a:xfrm>
          <a:prstGeom prst="rect">
            <a:avLst/>
          </a:prstGeom>
          <a:noFill/>
        </p:spPr>
        <p:txBody>
          <a:bodyPr wrap="none" rtlCol="0">
            <a:spAutoFit/>
          </a:bodyPr>
          <a:lstStyle/>
          <a:p>
            <a:r>
              <a:rPr lang="es-ES" sz="1400" dirty="0" smtClean="0">
                <a:latin typeface="Arial" pitchFamily="34" charset="0"/>
                <a:cs typeface="Arial" pitchFamily="34" charset="0"/>
              </a:rPr>
              <a:t>Fuente: http://www.eleccionsrectoratuv2010.es/ENQUESTA.htm</a:t>
            </a:r>
            <a:endParaRPr lang="es-ES" sz="1400" dirty="0">
              <a:latin typeface="Arial" pitchFamily="34" charset="0"/>
              <a:cs typeface="Arial" pitchFamily="34" charset="0"/>
            </a:endParaRPr>
          </a:p>
        </p:txBody>
      </p:sp>
      <p:pic>
        <p:nvPicPr>
          <p:cNvPr id="2" name="Picture 2" descr="C:\Documents and Settings\montanan\Mis documentos\Mis imágenes\ENQUES1.gif"/>
          <p:cNvPicPr>
            <a:picLocks noChangeAspect="1" noChangeArrowheads="1"/>
          </p:cNvPicPr>
          <p:nvPr/>
        </p:nvPicPr>
        <p:blipFill>
          <a:blip r:embed="rId3" cstate="print"/>
          <a:srcRect/>
          <a:stretch>
            <a:fillRect/>
          </a:stretch>
        </p:blipFill>
        <p:spPr bwMode="auto">
          <a:xfrm>
            <a:off x="1451631" y="248606"/>
            <a:ext cx="6120765" cy="3680460"/>
          </a:xfrm>
          <a:prstGeom prst="rect">
            <a:avLst/>
          </a:prstGeom>
          <a:noFill/>
        </p:spPr>
      </p:pic>
      <p:pic>
        <p:nvPicPr>
          <p:cNvPr id="3" name="Picture 3" descr="C:\Documents and Settings\montanan\Mis documentos\Mis imágenes\ENQUES2.gif"/>
          <p:cNvPicPr>
            <a:picLocks noChangeAspect="1" noChangeArrowheads="1"/>
          </p:cNvPicPr>
          <p:nvPr/>
        </p:nvPicPr>
        <p:blipFill>
          <a:blip r:embed="rId4" cstate="print"/>
          <a:srcRect/>
          <a:stretch>
            <a:fillRect/>
          </a:stretch>
        </p:blipFill>
        <p:spPr bwMode="auto">
          <a:xfrm>
            <a:off x="1928794" y="3760490"/>
            <a:ext cx="4823460" cy="2526030"/>
          </a:xfrm>
          <a:prstGeom prst="rect">
            <a:avLst/>
          </a:prstGeom>
          <a:noFill/>
        </p:spPr>
      </p:pic>
    </p:spTree>
  </p:cSld>
  <p:clrMapOvr>
    <a:masterClrMapping/>
  </p:clrMapOvr>
  <p:transition>
    <p:cover dir="ld"/>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28596" y="357166"/>
            <a:ext cx="8458200" cy="838200"/>
          </a:xfrm>
        </p:spPr>
        <p:txBody>
          <a:bodyPr/>
          <a:lstStyle/>
          <a:p>
            <a:pPr eaLnBrk="1" hangingPunct="1"/>
            <a:r>
              <a:rPr lang="es-ES_tradnl" sz="3200" dirty="0" smtClean="0"/>
              <a:t>Media móvil exponencial ponderada del RTT</a:t>
            </a:r>
            <a:endParaRPr lang="es-ES" sz="3200" dirty="0" smtClean="0"/>
          </a:p>
        </p:txBody>
      </p:sp>
      <p:sp>
        <p:nvSpPr>
          <p:cNvPr id="101379" name="Rectangle 3"/>
          <p:cNvSpPr>
            <a:spLocks noGrp="1" noChangeArrowheads="1"/>
          </p:cNvSpPr>
          <p:nvPr>
            <p:ph type="body" idx="1"/>
          </p:nvPr>
        </p:nvSpPr>
        <p:spPr>
          <a:xfrm>
            <a:off x="685800" y="1412776"/>
            <a:ext cx="7772400" cy="4419600"/>
          </a:xfrm>
        </p:spPr>
        <p:txBody>
          <a:bodyPr/>
          <a:lstStyle/>
          <a:p>
            <a:pPr eaLnBrk="1" hangingPunct="1"/>
            <a:r>
              <a:rPr lang="es-ES_tradnl" sz="2000" dirty="0" smtClean="0"/>
              <a:t>Se calcula mediante la fórmula:</a:t>
            </a:r>
          </a:p>
          <a:p>
            <a:pPr lvl="2" eaLnBrk="1" hangingPunct="1">
              <a:buFontTx/>
              <a:buNone/>
            </a:pPr>
            <a:r>
              <a:rPr lang="es-ES_tradnl" sz="2000" dirty="0" err="1" smtClean="0"/>
              <a:t>MRTT</a:t>
            </a:r>
            <a:r>
              <a:rPr lang="es-ES_tradnl" sz="2000" baseline="-25000" dirty="0" err="1" smtClean="0"/>
              <a:t>n</a:t>
            </a:r>
            <a:r>
              <a:rPr lang="es-ES_tradnl" sz="2000" dirty="0" smtClean="0"/>
              <a:t> = </a:t>
            </a:r>
            <a:r>
              <a:rPr lang="es-ES_tradnl" sz="2000" dirty="0" smtClean="0">
                <a:sym typeface="Symbol" pitchFamily="18" charset="2"/>
              </a:rPr>
              <a:t> MRTT</a:t>
            </a:r>
            <a:r>
              <a:rPr lang="es-ES_tradnl" sz="2000" baseline="-25000" dirty="0" smtClean="0">
                <a:sym typeface="Symbol" pitchFamily="18" charset="2"/>
              </a:rPr>
              <a:t>n-1</a:t>
            </a:r>
            <a:r>
              <a:rPr lang="es-ES_tradnl" sz="2000" dirty="0" smtClean="0">
                <a:sym typeface="Symbol" pitchFamily="18" charset="2"/>
              </a:rPr>
              <a:t> + (1 - ) RTT</a:t>
            </a:r>
          </a:p>
          <a:p>
            <a:pPr lvl="1" eaLnBrk="1" hangingPunct="1">
              <a:buFontTx/>
              <a:buNone/>
            </a:pPr>
            <a:r>
              <a:rPr lang="es-ES_tradnl" sz="2000" dirty="0" smtClean="0">
                <a:sym typeface="Symbol" pitchFamily="18" charset="2"/>
              </a:rPr>
              <a:t>donde RTT es el último valor medido de RTT.  </a:t>
            </a:r>
          </a:p>
          <a:p>
            <a:pPr marL="342900" lvl="1" indent="-342900" eaLnBrk="1" hangingPunct="1">
              <a:buNone/>
            </a:pPr>
            <a:r>
              <a:rPr lang="es-ES_tradnl" sz="2000" dirty="0" smtClean="0">
                <a:sym typeface="Symbol" pitchFamily="18" charset="2"/>
              </a:rPr>
              <a:t>	, que normalmente vale 7/8, es un factor de amortiguación. Cuanto menor es   menor peso tienen los valores antiguos. Un valor de  demasiado elevado nos impediría responder con rapidez a situaciones cambiantes, un valor demasiado pequeño nos haría demasiado reactivos, pudiendo dar lugar a situaciones oscilantes.</a:t>
            </a:r>
          </a:p>
          <a:p>
            <a:pPr eaLnBrk="1" hangingPunct="1"/>
            <a:r>
              <a:rPr lang="es-ES_tradnl" sz="2000" dirty="0" smtClean="0">
                <a:sym typeface="Symbol" pitchFamily="18" charset="2"/>
              </a:rPr>
              <a:t>Para estimar la dispersión utilizamos la desviación media, más fácil de calcular que la desviación típica, también como una media móvil exponencial ponderada de las desviaciones observadas:</a:t>
            </a:r>
          </a:p>
          <a:p>
            <a:pPr eaLnBrk="1" hangingPunct="1">
              <a:buFontTx/>
              <a:buNone/>
            </a:pPr>
            <a:r>
              <a:rPr lang="es-ES_tradnl" sz="2000" dirty="0" smtClean="0">
                <a:sym typeface="Symbol" pitchFamily="18" charset="2"/>
              </a:rPr>
              <a:t>		</a:t>
            </a:r>
            <a:r>
              <a:rPr lang="es-ES_tradnl" sz="2000" dirty="0" err="1" smtClean="0">
                <a:sym typeface="Symbol" pitchFamily="18" charset="2"/>
              </a:rPr>
              <a:t>D</a:t>
            </a:r>
            <a:r>
              <a:rPr lang="es-ES_tradnl" sz="2000" baseline="-25000" dirty="0" err="1" smtClean="0">
                <a:sym typeface="Symbol" pitchFamily="18" charset="2"/>
              </a:rPr>
              <a:t>n</a:t>
            </a:r>
            <a:r>
              <a:rPr lang="es-ES_tradnl" sz="2000" dirty="0" smtClean="0">
                <a:sym typeface="Symbol" pitchFamily="18" charset="2"/>
              </a:rPr>
              <a:t> =  D</a:t>
            </a:r>
            <a:r>
              <a:rPr lang="es-ES_tradnl" sz="2000" baseline="-25000" dirty="0" smtClean="0">
                <a:sym typeface="Symbol" pitchFamily="18" charset="2"/>
              </a:rPr>
              <a:t>n-1</a:t>
            </a:r>
            <a:r>
              <a:rPr lang="es-ES_tradnl" sz="2000" dirty="0" smtClean="0">
                <a:sym typeface="Symbol" pitchFamily="18" charset="2"/>
              </a:rPr>
              <a:t> + (1 - ) | MRTT</a:t>
            </a:r>
            <a:r>
              <a:rPr lang="es-ES_tradnl" sz="2000" baseline="-25000" dirty="0" smtClean="0">
                <a:sym typeface="Symbol" pitchFamily="18" charset="2"/>
              </a:rPr>
              <a:t>n-1</a:t>
            </a:r>
            <a:r>
              <a:rPr lang="es-ES_tradnl" sz="2000" dirty="0" smtClean="0">
                <a:sym typeface="Symbol" pitchFamily="18" charset="2"/>
              </a:rPr>
              <a:t> – RTT|</a:t>
            </a:r>
          </a:p>
          <a:p>
            <a:pPr eaLnBrk="1" hangingPunct="1">
              <a:buFontTx/>
              <a:buNone/>
            </a:pPr>
            <a:r>
              <a:rPr lang="es-ES_tradnl" sz="2000" dirty="0" smtClean="0">
                <a:sym typeface="Symbol" pitchFamily="18" charset="2"/>
              </a:rPr>
              <a:t>	En este caso  suele valer 3/4.</a:t>
            </a:r>
          </a:p>
          <a:p>
            <a:pPr eaLnBrk="1" hangingPunct="1"/>
            <a:r>
              <a:rPr lang="es-ES_tradnl" sz="2000" dirty="0" smtClean="0">
                <a:sym typeface="Symbol" pitchFamily="18" charset="2"/>
              </a:rPr>
              <a:t>Finalmente el </a:t>
            </a:r>
            <a:r>
              <a:rPr lang="es-ES_tradnl" sz="2000" dirty="0" err="1" smtClean="0">
                <a:sym typeface="Symbol" pitchFamily="18" charset="2"/>
              </a:rPr>
              <a:t>timeout</a:t>
            </a:r>
            <a:r>
              <a:rPr lang="es-ES_tradnl" sz="2000" dirty="0" smtClean="0">
                <a:sym typeface="Symbol" pitchFamily="18" charset="2"/>
              </a:rPr>
              <a:t> se calcula como </a:t>
            </a:r>
            <a:r>
              <a:rPr lang="es-ES_tradnl" sz="2000" dirty="0" err="1" smtClean="0"/>
              <a:t>MRTT</a:t>
            </a:r>
            <a:r>
              <a:rPr lang="es-ES_tradnl" sz="2000" baseline="-25000" dirty="0" err="1" smtClean="0"/>
              <a:t>n</a:t>
            </a:r>
            <a:r>
              <a:rPr lang="es-ES_tradnl" sz="2000" baseline="-25000" dirty="0" smtClean="0"/>
              <a:t> </a:t>
            </a:r>
            <a:r>
              <a:rPr lang="es-ES_tradnl" sz="2000" dirty="0" smtClean="0">
                <a:sym typeface="Symbol" pitchFamily="18" charset="2"/>
              </a:rPr>
              <a:t>+ 4* </a:t>
            </a:r>
            <a:r>
              <a:rPr lang="es-ES_tradnl" sz="2000" dirty="0" err="1" smtClean="0">
                <a:sym typeface="Symbol" pitchFamily="18" charset="2"/>
              </a:rPr>
              <a:t>D</a:t>
            </a:r>
            <a:r>
              <a:rPr lang="es-ES_tradnl" sz="2000" baseline="-25000" dirty="0" err="1" smtClean="0">
                <a:sym typeface="Symbol" pitchFamily="18" charset="2"/>
              </a:rPr>
              <a:t>n</a:t>
            </a:r>
            <a:r>
              <a:rPr lang="es-ES_tradnl" sz="2000" baseline="-25000" dirty="0" smtClean="0">
                <a:sym typeface="Symbol" pitchFamily="18" charset="2"/>
              </a:rPr>
              <a:t> </a:t>
            </a:r>
            <a:endParaRPr lang="es-ES" sz="2000" dirty="0" smtClean="0">
              <a:sym typeface="Symbol" pitchFamily="18" charset="2"/>
            </a:endParaRPr>
          </a:p>
        </p:txBody>
      </p:sp>
    </p:spTree>
  </p:cSld>
  <p:clrMapOvr>
    <a:masterClrMapping/>
  </p:clrMapOvr>
  <p:transition>
    <p:cover dir="ld"/>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358" name="Group 270"/>
          <p:cNvGraphicFramePr>
            <a:graphicFrameLocks noGrp="1"/>
          </p:cNvGraphicFramePr>
          <p:nvPr/>
        </p:nvGraphicFramePr>
        <p:xfrm>
          <a:off x="1908175" y="1366838"/>
          <a:ext cx="4932363" cy="5047488"/>
        </p:xfrm>
        <a:graphic>
          <a:graphicData uri="http://schemas.openxmlformats.org/drawingml/2006/table">
            <a:tbl>
              <a:tblPr/>
              <a:tblGrid>
                <a:gridCol w="387350"/>
                <a:gridCol w="963613"/>
                <a:gridCol w="606425"/>
                <a:gridCol w="817562"/>
                <a:gridCol w="641350"/>
                <a:gridCol w="641350"/>
                <a:gridCol w="874713"/>
              </a:tblGrid>
              <a:tr h="225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N</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MRTT</a:t>
                      </a:r>
                      <a:r>
                        <a:rPr kumimoji="0" lang="es-ES_tradnl" sz="1400" b="0" i="0" u="none" strike="noStrike" cap="none" normalizeH="0" baseline="-25000" smtClean="0">
                          <a:ln>
                            <a:noFill/>
                          </a:ln>
                          <a:solidFill>
                            <a:schemeClr val="tx1"/>
                          </a:solidFill>
                          <a:effectLst/>
                          <a:latin typeface="Arial" charset="0"/>
                        </a:rPr>
                        <a:t>n-1</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RTT</a:t>
                      </a:r>
                      <a:r>
                        <a:rPr kumimoji="0" lang="es-ES_tradnl" sz="1400" b="0" i="0" u="none" strike="noStrike" cap="none" normalizeH="0" baseline="-25000" smtClean="0">
                          <a:ln>
                            <a:noFill/>
                          </a:ln>
                          <a:solidFill>
                            <a:schemeClr val="tx1"/>
                          </a:solidFill>
                          <a:effectLst/>
                          <a:latin typeface="Arial" charset="0"/>
                        </a:rPr>
                        <a:t>n</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MRTT</a:t>
                      </a:r>
                      <a:r>
                        <a:rPr kumimoji="0" lang="es-ES_tradnl" sz="1400" b="0" i="0" u="none" strike="noStrike" cap="none" normalizeH="0" baseline="-25000" smtClean="0">
                          <a:ln>
                            <a:noFill/>
                          </a:ln>
                          <a:solidFill>
                            <a:schemeClr val="tx1"/>
                          </a:solidFill>
                          <a:effectLst/>
                          <a:latin typeface="Arial" charset="0"/>
                        </a:rPr>
                        <a:t>n</a:t>
                      </a:r>
                      <a:endParaRPr kumimoji="0" lang="es-ES" sz="14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2500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D</a:t>
                      </a:r>
                      <a:r>
                        <a:rPr kumimoji="0" lang="es-ES_tradnl" sz="1400" b="0" i="0" u="none" strike="noStrike" cap="none" normalizeH="0" baseline="-25000" smtClean="0">
                          <a:ln>
                            <a:noFill/>
                          </a:ln>
                          <a:solidFill>
                            <a:schemeClr val="tx1"/>
                          </a:solidFill>
                          <a:effectLst/>
                          <a:latin typeface="Arial" charset="0"/>
                        </a:rPr>
                        <a:t>n-1</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D</a:t>
                      </a:r>
                      <a:r>
                        <a:rPr kumimoji="0" lang="es-ES_tradnl" sz="1400" b="0" i="0" u="none" strike="noStrike" cap="none" normalizeH="0" baseline="-25000" smtClean="0">
                          <a:ln>
                            <a:noFill/>
                          </a:ln>
                          <a:solidFill>
                            <a:schemeClr val="tx1"/>
                          </a:solidFill>
                          <a:effectLst/>
                          <a:latin typeface="Arial" charset="0"/>
                        </a:rPr>
                        <a:t>n</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Timeout</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0</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230</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230,00</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7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1</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230,00</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294</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238,00</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64</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494</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2</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238,00</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264</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241,25</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64</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54,5</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459,25</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3</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241,25</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340</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253,59</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54,5</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65,56</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515.83</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4</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253,59</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246</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252,64</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65,56</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51,07</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456.92</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7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5</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252,64</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201</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246,19</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51,07</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51,21</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451.27</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6</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246,19</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340</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257,92</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51,21</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61,86</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505.36</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7</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257,92</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272</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259,68</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61,86</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49,92</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459,36</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8</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259,68</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311</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266,10</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49,92</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50,27</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467,18</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9</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266,10</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282</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268,09</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50,27</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41,68</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434,81</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7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10</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268,09</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246</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265,33</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41,68</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36,78</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412,45</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11</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265,33</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304</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270,16</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36,78</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37,25</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419,16</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12</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270,16</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308</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274,89</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37,25</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37,40</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424,49</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13</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274,89</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230</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269,28</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37,40</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39,27</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426,36</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7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14</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269,28</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328</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276,62</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39,27</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44,13</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453,14</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4588" name="Text Box 266"/>
          <p:cNvSpPr txBox="1">
            <a:spLocks noChangeArrowheads="1"/>
          </p:cNvSpPr>
          <p:nvPr/>
        </p:nvSpPr>
        <p:spPr bwMode="auto">
          <a:xfrm>
            <a:off x="825500" y="303213"/>
            <a:ext cx="7202488" cy="822325"/>
          </a:xfrm>
          <a:prstGeom prst="rect">
            <a:avLst/>
          </a:prstGeom>
          <a:noFill/>
          <a:ln w="9525">
            <a:noFill/>
            <a:miter lim="800000"/>
            <a:headEnd/>
            <a:tailEnd/>
          </a:ln>
        </p:spPr>
        <p:txBody>
          <a:bodyPr>
            <a:spAutoFit/>
          </a:bodyPr>
          <a:lstStyle/>
          <a:p>
            <a:pPr algn="ctr">
              <a:spcBef>
                <a:spcPct val="50000"/>
              </a:spcBef>
            </a:pPr>
            <a:r>
              <a:rPr lang="es-ES_tradnl">
                <a:latin typeface="Arial" charset="0"/>
              </a:rPr>
              <a:t>Evolución de MRTT, D y timeout de retransmisión en función del valor de RTT</a:t>
            </a:r>
            <a:endParaRPr lang="es-ES">
              <a:latin typeface="Arial" charset="0"/>
            </a:endParaRPr>
          </a:p>
        </p:txBody>
      </p:sp>
    </p:spTree>
  </p:cSld>
  <p:clrMapOvr>
    <a:masterClrMapping/>
  </p:clrMapOvr>
  <p:transition>
    <p:cover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28596" y="428604"/>
            <a:ext cx="8315356" cy="803275"/>
          </a:xfrm>
        </p:spPr>
        <p:txBody>
          <a:bodyPr/>
          <a:lstStyle/>
          <a:p>
            <a:pPr eaLnBrk="1" hangingPunct="1"/>
            <a:r>
              <a:rPr lang="es-ES_tradnl" sz="3600" dirty="0" smtClean="0">
                <a:latin typeface="Arial" charset="0"/>
              </a:rPr>
              <a:t>Ejemplos de puertos ‘bien conocidos’</a:t>
            </a:r>
            <a:endParaRPr lang="es-ES" sz="3600" dirty="0" smtClean="0">
              <a:latin typeface="Arial" charset="0"/>
            </a:endParaRPr>
          </a:p>
        </p:txBody>
      </p:sp>
      <p:graphicFrame>
        <p:nvGraphicFramePr>
          <p:cNvPr id="576653" name="Group 141"/>
          <p:cNvGraphicFramePr>
            <a:graphicFrameLocks noGrp="1"/>
          </p:cNvGraphicFramePr>
          <p:nvPr>
            <p:ph idx="1"/>
            <p:extLst>
              <p:ext uri="{D42A27DB-BD31-4B8C-83A1-F6EECF244321}">
                <p14:modId xmlns:p14="http://schemas.microsoft.com/office/powerpoint/2010/main" val="447172738"/>
              </p:ext>
            </p:extLst>
          </p:nvPr>
        </p:nvGraphicFramePr>
        <p:xfrm>
          <a:off x="2722563" y="1357298"/>
          <a:ext cx="3184525" cy="4876800"/>
        </p:xfrm>
        <a:graphic>
          <a:graphicData uri="http://schemas.openxmlformats.org/drawingml/2006/table">
            <a:tbl>
              <a:tblPr/>
              <a:tblGrid>
                <a:gridCol w="1338262"/>
                <a:gridCol w="746125"/>
                <a:gridCol w="539750"/>
                <a:gridCol w="560388"/>
              </a:tblGrid>
              <a:tr h="266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dirty="0" smtClean="0">
                          <a:ln>
                            <a:noFill/>
                          </a:ln>
                          <a:solidFill>
                            <a:schemeClr val="tx1"/>
                          </a:solidFill>
                          <a:effectLst/>
                          <a:latin typeface="Arial" charset="0"/>
                        </a:rPr>
                        <a:t>Servicio</a:t>
                      </a:r>
                      <a:endParaRPr kumimoji="0" lang="es-ES" sz="14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Puerto</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TCP</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UDP</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dirty="0" err="1" smtClean="0">
                          <a:ln>
                            <a:noFill/>
                          </a:ln>
                          <a:solidFill>
                            <a:schemeClr val="tx1"/>
                          </a:solidFill>
                          <a:effectLst/>
                          <a:latin typeface="Arial" charset="0"/>
                        </a:rPr>
                        <a:t>DayTime</a:t>
                      </a:r>
                      <a:endParaRPr kumimoji="0" lang="es-ES" sz="1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13</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X</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FTP</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21</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X</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SSH</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22</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X</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TelNet</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23</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X</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SMTP</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25</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X</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Domain (DNS)</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53</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X</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X</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BOOTP</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67</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X</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TFTP</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69</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X</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HTTP</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80</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X</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POP3</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110</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X</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NTP</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123</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X</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8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SNMP</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161</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X</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LDAP</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389</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8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HTTPS</a:t>
                      </a:r>
                      <a:endParaRPr kumimoji="0" lang="es-ES" sz="1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443</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X</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8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SIP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5060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cover dir="ld"/>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0" name="319 Conector recto"/>
          <p:cNvCxnSpPr/>
          <p:nvPr/>
        </p:nvCxnSpPr>
        <p:spPr>
          <a:xfrm>
            <a:off x="5039614" y="3071048"/>
            <a:ext cx="556591"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318" name="317 Conector recto"/>
          <p:cNvCxnSpPr/>
          <p:nvPr/>
        </p:nvCxnSpPr>
        <p:spPr>
          <a:xfrm flipV="1">
            <a:off x="5015540" y="4322817"/>
            <a:ext cx="556592" cy="1"/>
          </a:xfrm>
          <a:prstGeom prst="line">
            <a:avLst/>
          </a:prstGeom>
          <a:ln>
            <a:solidFill>
              <a:srgbClr val="00B050"/>
            </a:solidFill>
          </a:ln>
        </p:spPr>
        <p:style>
          <a:lnRef idx="2">
            <a:schemeClr val="accent2"/>
          </a:lnRef>
          <a:fillRef idx="0">
            <a:schemeClr val="accent2"/>
          </a:fillRef>
          <a:effectRef idx="1">
            <a:schemeClr val="accent2"/>
          </a:effectRef>
          <a:fontRef idx="minor">
            <a:schemeClr val="tx1"/>
          </a:fontRef>
        </p:style>
      </p:cxnSp>
      <p:sp>
        <p:nvSpPr>
          <p:cNvPr id="104588" name="Text Box 266"/>
          <p:cNvSpPr txBox="1">
            <a:spLocks noChangeArrowheads="1"/>
          </p:cNvSpPr>
          <p:nvPr/>
        </p:nvSpPr>
        <p:spPr bwMode="auto">
          <a:xfrm>
            <a:off x="1039814" y="405450"/>
            <a:ext cx="8032780" cy="523220"/>
          </a:xfrm>
          <a:prstGeom prst="rect">
            <a:avLst/>
          </a:prstGeom>
          <a:noFill/>
          <a:ln w="9525">
            <a:noFill/>
            <a:miter lim="800000"/>
            <a:headEnd/>
            <a:tailEnd/>
          </a:ln>
        </p:spPr>
        <p:txBody>
          <a:bodyPr wrap="square">
            <a:spAutoFit/>
          </a:bodyPr>
          <a:lstStyle/>
          <a:p>
            <a:pPr algn="ctr">
              <a:spcBef>
                <a:spcPct val="50000"/>
              </a:spcBef>
            </a:pPr>
            <a:r>
              <a:rPr lang="es-ES_tradnl" sz="2800" dirty="0" smtClean="0">
                <a:latin typeface="Arial" charset="0"/>
              </a:rPr>
              <a:t>Evolución de RTT, MRTT</a:t>
            </a:r>
            <a:r>
              <a:rPr lang="es-ES_tradnl" sz="2800" dirty="0">
                <a:latin typeface="Arial" charset="0"/>
              </a:rPr>
              <a:t>, D y </a:t>
            </a:r>
            <a:r>
              <a:rPr lang="es-ES_tradnl" sz="2800" dirty="0" err="1" smtClean="0">
                <a:latin typeface="Arial" charset="0"/>
              </a:rPr>
              <a:t>timeout</a:t>
            </a:r>
            <a:endParaRPr lang="es-ES" sz="2800" dirty="0">
              <a:latin typeface="Arial" charset="0"/>
            </a:endParaRPr>
          </a:p>
        </p:txBody>
      </p:sp>
      <p:sp>
        <p:nvSpPr>
          <p:cNvPr id="4" name="3 Rectángulo"/>
          <p:cNvSpPr/>
          <p:nvPr/>
        </p:nvSpPr>
        <p:spPr>
          <a:xfrm>
            <a:off x="1195118" y="1309014"/>
            <a:ext cx="7560000" cy="42862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7" name="6 Conector recto"/>
          <p:cNvCxnSpPr/>
          <p:nvPr/>
        </p:nvCxnSpPr>
        <p:spPr>
          <a:xfrm>
            <a:off x="1668035" y="4349933"/>
            <a:ext cx="144000" cy="0"/>
          </a:xfrm>
          <a:prstGeom prst="line">
            <a:avLst/>
          </a:prstGeom>
        </p:spPr>
        <p:style>
          <a:lnRef idx="2">
            <a:schemeClr val="dk1"/>
          </a:lnRef>
          <a:fillRef idx="0">
            <a:schemeClr val="dk1"/>
          </a:fillRef>
          <a:effectRef idx="1">
            <a:schemeClr val="dk1"/>
          </a:effectRef>
          <a:fontRef idx="minor">
            <a:schemeClr val="tx1"/>
          </a:fontRef>
        </p:style>
      </p:cxnSp>
      <p:cxnSp>
        <p:nvCxnSpPr>
          <p:cNvPr id="8" name="7 Conector recto"/>
          <p:cNvCxnSpPr/>
          <p:nvPr/>
        </p:nvCxnSpPr>
        <p:spPr>
          <a:xfrm>
            <a:off x="1109566" y="4880914"/>
            <a:ext cx="216000" cy="0"/>
          </a:xfrm>
          <a:prstGeom prst="line">
            <a:avLst/>
          </a:prstGeom>
        </p:spPr>
        <p:style>
          <a:lnRef idx="2">
            <a:schemeClr val="dk1"/>
          </a:lnRef>
          <a:fillRef idx="0">
            <a:schemeClr val="dk1"/>
          </a:fillRef>
          <a:effectRef idx="1">
            <a:schemeClr val="dk1"/>
          </a:effectRef>
          <a:fontRef idx="minor">
            <a:schemeClr val="tx1"/>
          </a:fontRef>
        </p:style>
      </p:cxnSp>
      <p:cxnSp>
        <p:nvCxnSpPr>
          <p:cNvPr id="9" name="8 Conector recto"/>
          <p:cNvCxnSpPr/>
          <p:nvPr/>
        </p:nvCxnSpPr>
        <p:spPr>
          <a:xfrm>
            <a:off x="1109566" y="4166534"/>
            <a:ext cx="216000" cy="0"/>
          </a:xfrm>
          <a:prstGeom prst="line">
            <a:avLst/>
          </a:prstGeom>
        </p:spPr>
        <p:style>
          <a:lnRef idx="2">
            <a:schemeClr val="dk1"/>
          </a:lnRef>
          <a:fillRef idx="0">
            <a:schemeClr val="dk1"/>
          </a:fillRef>
          <a:effectRef idx="1">
            <a:schemeClr val="dk1"/>
          </a:effectRef>
          <a:fontRef idx="minor">
            <a:schemeClr val="tx1"/>
          </a:fontRef>
        </p:style>
      </p:cxnSp>
      <p:cxnSp>
        <p:nvCxnSpPr>
          <p:cNvPr id="21" name="20 Conector recto"/>
          <p:cNvCxnSpPr/>
          <p:nvPr/>
        </p:nvCxnSpPr>
        <p:spPr>
          <a:xfrm rot="5400000">
            <a:off x="1627144" y="5622035"/>
            <a:ext cx="216000" cy="0"/>
          </a:xfrm>
          <a:prstGeom prst="line">
            <a:avLst/>
          </a:prstGeom>
        </p:spPr>
        <p:style>
          <a:lnRef idx="2">
            <a:schemeClr val="dk1"/>
          </a:lnRef>
          <a:fillRef idx="0">
            <a:schemeClr val="dk1"/>
          </a:fillRef>
          <a:effectRef idx="1">
            <a:schemeClr val="dk1"/>
          </a:effectRef>
          <a:fontRef idx="minor">
            <a:schemeClr val="tx1"/>
          </a:fontRef>
        </p:style>
      </p:cxnSp>
      <p:cxnSp>
        <p:nvCxnSpPr>
          <p:cNvPr id="22" name="21 Conector recto"/>
          <p:cNvCxnSpPr/>
          <p:nvPr/>
        </p:nvCxnSpPr>
        <p:spPr>
          <a:xfrm rot="5400000">
            <a:off x="2174834" y="5617273"/>
            <a:ext cx="216000" cy="0"/>
          </a:xfrm>
          <a:prstGeom prst="line">
            <a:avLst/>
          </a:prstGeom>
        </p:spPr>
        <p:style>
          <a:lnRef idx="2">
            <a:schemeClr val="dk1"/>
          </a:lnRef>
          <a:fillRef idx="0">
            <a:schemeClr val="dk1"/>
          </a:fillRef>
          <a:effectRef idx="1">
            <a:schemeClr val="dk1"/>
          </a:effectRef>
          <a:fontRef idx="minor">
            <a:schemeClr val="tx1"/>
          </a:fontRef>
        </p:style>
      </p:cxnSp>
      <p:cxnSp>
        <p:nvCxnSpPr>
          <p:cNvPr id="23" name="22 Conector recto"/>
          <p:cNvCxnSpPr/>
          <p:nvPr/>
        </p:nvCxnSpPr>
        <p:spPr>
          <a:xfrm rot="5400000">
            <a:off x="2717764" y="5622035"/>
            <a:ext cx="216000" cy="0"/>
          </a:xfrm>
          <a:prstGeom prst="line">
            <a:avLst/>
          </a:prstGeom>
        </p:spPr>
        <p:style>
          <a:lnRef idx="2">
            <a:schemeClr val="dk1"/>
          </a:lnRef>
          <a:fillRef idx="0">
            <a:schemeClr val="dk1"/>
          </a:fillRef>
          <a:effectRef idx="1">
            <a:schemeClr val="dk1"/>
          </a:effectRef>
          <a:fontRef idx="minor">
            <a:schemeClr val="tx1"/>
          </a:fontRef>
        </p:style>
      </p:cxnSp>
      <p:cxnSp>
        <p:nvCxnSpPr>
          <p:cNvPr id="24" name="23 Conector recto"/>
          <p:cNvCxnSpPr/>
          <p:nvPr/>
        </p:nvCxnSpPr>
        <p:spPr>
          <a:xfrm rot="5400000">
            <a:off x="3246405" y="5620082"/>
            <a:ext cx="216000" cy="0"/>
          </a:xfrm>
          <a:prstGeom prst="line">
            <a:avLst/>
          </a:prstGeom>
        </p:spPr>
        <p:style>
          <a:lnRef idx="2">
            <a:schemeClr val="dk1"/>
          </a:lnRef>
          <a:fillRef idx="0">
            <a:schemeClr val="dk1"/>
          </a:fillRef>
          <a:effectRef idx="1">
            <a:schemeClr val="dk1"/>
          </a:effectRef>
          <a:fontRef idx="minor">
            <a:schemeClr val="tx1"/>
          </a:fontRef>
        </p:style>
      </p:cxnSp>
      <p:cxnSp>
        <p:nvCxnSpPr>
          <p:cNvPr id="25" name="24 Conector recto"/>
          <p:cNvCxnSpPr/>
          <p:nvPr/>
        </p:nvCxnSpPr>
        <p:spPr>
          <a:xfrm rot="5400000">
            <a:off x="3789334" y="5622035"/>
            <a:ext cx="216000" cy="0"/>
          </a:xfrm>
          <a:prstGeom prst="line">
            <a:avLst/>
          </a:prstGeom>
        </p:spPr>
        <p:style>
          <a:lnRef idx="2">
            <a:schemeClr val="dk1"/>
          </a:lnRef>
          <a:fillRef idx="0">
            <a:schemeClr val="dk1"/>
          </a:fillRef>
          <a:effectRef idx="1">
            <a:schemeClr val="dk1"/>
          </a:effectRef>
          <a:fontRef idx="minor">
            <a:schemeClr val="tx1"/>
          </a:fontRef>
        </p:style>
      </p:cxnSp>
      <p:cxnSp>
        <p:nvCxnSpPr>
          <p:cNvPr id="26" name="25 Conector recto"/>
          <p:cNvCxnSpPr/>
          <p:nvPr/>
        </p:nvCxnSpPr>
        <p:spPr>
          <a:xfrm rot="5400000">
            <a:off x="4327500" y="5629608"/>
            <a:ext cx="216000" cy="0"/>
          </a:xfrm>
          <a:prstGeom prst="line">
            <a:avLst/>
          </a:prstGeom>
        </p:spPr>
        <p:style>
          <a:lnRef idx="2">
            <a:schemeClr val="dk1"/>
          </a:lnRef>
          <a:fillRef idx="0">
            <a:schemeClr val="dk1"/>
          </a:fillRef>
          <a:effectRef idx="1">
            <a:schemeClr val="dk1"/>
          </a:effectRef>
          <a:fontRef idx="minor">
            <a:schemeClr val="tx1"/>
          </a:fontRef>
        </p:style>
      </p:cxnSp>
      <p:cxnSp>
        <p:nvCxnSpPr>
          <p:cNvPr id="28" name="27 Conector recto"/>
          <p:cNvCxnSpPr/>
          <p:nvPr/>
        </p:nvCxnSpPr>
        <p:spPr>
          <a:xfrm rot="5400000">
            <a:off x="4860904" y="5624845"/>
            <a:ext cx="216000" cy="0"/>
          </a:xfrm>
          <a:prstGeom prst="line">
            <a:avLst/>
          </a:prstGeom>
        </p:spPr>
        <p:style>
          <a:lnRef idx="2">
            <a:schemeClr val="dk1"/>
          </a:lnRef>
          <a:fillRef idx="0">
            <a:schemeClr val="dk1"/>
          </a:fillRef>
          <a:effectRef idx="1">
            <a:schemeClr val="dk1"/>
          </a:effectRef>
          <a:fontRef idx="minor">
            <a:schemeClr val="tx1"/>
          </a:fontRef>
        </p:style>
      </p:cxnSp>
      <p:cxnSp>
        <p:nvCxnSpPr>
          <p:cNvPr id="30" name="29 Conector recto"/>
          <p:cNvCxnSpPr/>
          <p:nvPr/>
        </p:nvCxnSpPr>
        <p:spPr>
          <a:xfrm rot="5400000">
            <a:off x="5408596" y="5624845"/>
            <a:ext cx="216000" cy="0"/>
          </a:xfrm>
          <a:prstGeom prst="line">
            <a:avLst/>
          </a:prstGeom>
        </p:spPr>
        <p:style>
          <a:lnRef idx="2">
            <a:schemeClr val="dk1"/>
          </a:lnRef>
          <a:fillRef idx="0">
            <a:schemeClr val="dk1"/>
          </a:fillRef>
          <a:effectRef idx="1">
            <a:schemeClr val="dk1"/>
          </a:effectRef>
          <a:fontRef idx="minor">
            <a:schemeClr val="tx1"/>
          </a:fontRef>
        </p:style>
      </p:cxnSp>
      <p:cxnSp>
        <p:nvCxnSpPr>
          <p:cNvPr id="31" name="30 Conector recto"/>
          <p:cNvCxnSpPr/>
          <p:nvPr/>
        </p:nvCxnSpPr>
        <p:spPr>
          <a:xfrm rot="5400000">
            <a:off x="5961050" y="5617273"/>
            <a:ext cx="216000" cy="0"/>
          </a:xfrm>
          <a:prstGeom prst="line">
            <a:avLst/>
          </a:prstGeom>
        </p:spPr>
        <p:style>
          <a:lnRef idx="2">
            <a:schemeClr val="dk1"/>
          </a:lnRef>
          <a:fillRef idx="0">
            <a:schemeClr val="dk1"/>
          </a:fillRef>
          <a:effectRef idx="1">
            <a:schemeClr val="dk1"/>
          </a:effectRef>
          <a:fontRef idx="minor">
            <a:schemeClr val="tx1"/>
          </a:fontRef>
        </p:style>
      </p:cxnSp>
      <p:cxnSp>
        <p:nvCxnSpPr>
          <p:cNvPr id="32" name="31 Conector recto"/>
          <p:cNvCxnSpPr/>
          <p:nvPr/>
        </p:nvCxnSpPr>
        <p:spPr>
          <a:xfrm rot="5400000">
            <a:off x="6503978" y="5622035"/>
            <a:ext cx="216000" cy="0"/>
          </a:xfrm>
          <a:prstGeom prst="line">
            <a:avLst/>
          </a:prstGeom>
        </p:spPr>
        <p:style>
          <a:lnRef idx="2">
            <a:schemeClr val="dk1"/>
          </a:lnRef>
          <a:fillRef idx="0">
            <a:schemeClr val="dk1"/>
          </a:fillRef>
          <a:effectRef idx="1">
            <a:schemeClr val="dk1"/>
          </a:effectRef>
          <a:fontRef idx="minor">
            <a:schemeClr val="tx1"/>
          </a:fontRef>
        </p:style>
      </p:cxnSp>
      <p:cxnSp>
        <p:nvCxnSpPr>
          <p:cNvPr id="34" name="33 Conector recto"/>
          <p:cNvCxnSpPr/>
          <p:nvPr/>
        </p:nvCxnSpPr>
        <p:spPr>
          <a:xfrm rot="5400000">
            <a:off x="7046907" y="5620083"/>
            <a:ext cx="216000" cy="0"/>
          </a:xfrm>
          <a:prstGeom prst="line">
            <a:avLst/>
          </a:prstGeom>
        </p:spPr>
        <p:style>
          <a:lnRef idx="2">
            <a:schemeClr val="dk1"/>
          </a:lnRef>
          <a:fillRef idx="0">
            <a:schemeClr val="dk1"/>
          </a:fillRef>
          <a:effectRef idx="1">
            <a:schemeClr val="dk1"/>
          </a:effectRef>
          <a:fontRef idx="minor">
            <a:schemeClr val="tx1"/>
          </a:fontRef>
        </p:style>
      </p:cxnSp>
      <p:cxnSp>
        <p:nvCxnSpPr>
          <p:cNvPr id="35" name="34 Conector recto"/>
          <p:cNvCxnSpPr/>
          <p:nvPr/>
        </p:nvCxnSpPr>
        <p:spPr>
          <a:xfrm rot="5400000">
            <a:off x="7575548" y="5622035"/>
            <a:ext cx="216000" cy="0"/>
          </a:xfrm>
          <a:prstGeom prst="line">
            <a:avLst/>
          </a:prstGeom>
        </p:spPr>
        <p:style>
          <a:lnRef idx="2">
            <a:schemeClr val="dk1"/>
          </a:lnRef>
          <a:fillRef idx="0">
            <a:schemeClr val="dk1"/>
          </a:fillRef>
          <a:effectRef idx="1">
            <a:schemeClr val="dk1"/>
          </a:effectRef>
          <a:fontRef idx="minor">
            <a:schemeClr val="tx1"/>
          </a:fontRef>
        </p:style>
      </p:cxnSp>
      <p:cxnSp>
        <p:nvCxnSpPr>
          <p:cNvPr id="36" name="35 Conector recto"/>
          <p:cNvCxnSpPr/>
          <p:nvPr/>
        </p:nvCxnSpPr>
        <p:spPr>
          <a:xfrm rot="5400000">
            <a:off x="8104189" y="5624845"/>
            <a:ext cx="216000" cy="0"/>
          </a:xfrm>
          <a:prstGeom prst="line">
            <a:avLst/>
          </a:prstGeom>
        </p:spPr>
        <p:style>
          <a:lnRef idx="2">
            <a:schemeClr val="dk1"/>
          </a:lnRef>
          <a:fillRef idx="0">
            <a:schemeClr val="dk1"/>
          </a:fillRef>
          <a:effectRef idx="1">
            <a:schemeClr val="dk1"/>
          </a:effectRef>
          <a:fontRef idx="minor">
            <a:schemeClr val="tx1"/>
          </a:fontRef>
        </p:style>
      </p:cxnSp>
      <p:cxnSp>
        <p:nvCxnSpPr>
          <p:cNvPr id="37" name="36 Conector recto"/>
          <p:cNvCxnSpPr/>
          <p:nvPr/>
        </p:nvCxnSpPr>
        <p:spPr>
          <a:xfrm rot="5400000">
            <a:off x="8647117" y="5624845"/>
            <a:ext cx="216000" cy="0"/>
          </a:xfrm>
          <a:prstGeom prst="line">
            <a:avLst/>
          </a:prstGeom>
        </p:spPr>
        <p:style>
          <a:lnRef idx="2">
            <a:schemeClr val="dk1"/>
          </a:lnRef>
          <a:fillRef idx="0">
            <a:schemeClr val="dk1"/>
          </a:fillRef>
          <a:effectRef idx="1">
            <a:schemeClr val="dk1"/>
          </a:effectRef>
          <a:fontRef idx="minor">
            <a:schemeClr val="tx1"/>
          </a:fontRef>
        </p:style>
      </p:cxnSp>
      <p:cxnSp>
        <p:nvCxnSpPr>
          <p:cNvPr id="38" name="37 Conector recto"/>
          <p:cNvCxnSpPr/>
          <p:nvPr/>
        </p:nvCxnSpPr>
        <p:spPr>
          <a:xfrm rot="5400000">
            <a:off x="1089763" y="5624845"/>
            <a:ext cx="216000" cy="0"/>
          </a:xfrm>
          <a:prstGeom prst="line">
            <a:avLst/>
          </a:prstGeom>
        </p:spPr>
        <p:style>
          <a:lnRef idx="2">
            <a:schemeClr val="dk1"/>
          </a:lnRef>
          <a:fillRef idx="0">
            <a:schemeClr val="dk1"/>
          </a:fillRef>
          <a:effectRef idx="1">
            <a:schemeClr val="dk1"/>
          </a:effectRef>
          <a:fontRef idx="minor">
            <a:schemeClr val="tx1"/>
          </a:fontRef>
        </p:style>
      </p:cxnSp>
      <p:sp>
        <p:nvSpPr>
          <p:cNvPr id="39" name="38 CuadroTexto"/>
          <p:cNvSpPr txBox="1"/>
          <p:nvPr/>
        </p:nvSpPr>
        <p:spPr>
          <a:xfrm>
            <a:off x="1039814" y="5738170"/>
            <a:ext cx="269626" cy="276999"/>
          </a:xfrm>
          <a:prstGeom prst="rect">
            <a:avLst/>
          </a:prstGeom>
          <a:noFill/>
        </p:spPr>
        <p:txBody>
          <a:bodyPr wrap="none" rtlCol="0">
            <a:spAutoFit/>
          </a:bodyPr>
          <a:lstStyle/>
          <a:p>
            <a:r>
              <a:rPr lang="es-ES" sz="1200" b="1" dirty="0" smtClean="0">
                <a:latin typeface="Arial" pitchFamily="34" charset="0"/>
                <a:cs typeface="Arial" pitchFamily="34" charset="0"/>
              </a:rPr>
              <a:t>0</a:t>
            </a:r>
            <a:endParaRPr lang="es-ES" sz="1200" b="1" dirty="0">
              <a:latin typeface="Arial" pitchFamily="34" charset="0"/>
              <a:cs typeface="Arial" pitchFamily="34" charset="0"/>
            </a:endParaRPr>
          </a:p>
        </p:txBody>
      </p:sp>
      <p:sp>
        <p:nvSpPr>
          <p:cNvPr id="40" name="39 CuadroTexto"/>
          <p:cNvSpPr txBox="1"/>
          <p:nvPr/>
        </p:nvSpPr>
        <p:spPr>
          <a:xfrm>
            <a:off x="1611318" y="5746923"/>
            <a:ext cx="269626" cy="276999"/>
          </a:xfrm>
          <a:prstGeom prst="rect">
            <a:avLst/>
          </a:prstGeom>
          <a:noFill/>
        </p:spPr>
        <p:txBody>
          <a:bodyPr wrap="none" rtlCol="0">
            <a:spAutoFit/>
          </a:bodyPr>
          <a:lstStyle/>
          <a:p>
            <a:r>
              <a:rPr lang="es-ES" sz="1200" b="1" dirty="0" smtClean="0">
                <a:latin typeface="Arial" pitchFamily="34" charset="0"/>
                <a:cs typeface="Arial" pitchFamily="34" charset="0"/>
              </a:rPr>
              <a:t>1</a:t>
            </a:r>
            <a:endParaRPr lang="es-ES" sz="1200" b="1" dirty="0">
              <a:latin typeface="Arial" pitchFamily="34" charset="0"/>
              <a:cs typeface="Arial" pitchFamily="34" charset="0"/>
            </a:endParaRPr>
          </a:p>
        </p:txBody>
      </p:sp>
      <p:sp>
        <p:nvSpPr>
          <p:cNvPr id="41" name="40 CuadroTexto"/>
          <p:cNvSpPr txBox="1"/>
          <p:nvPr/>
        </p:nvSpPr>
        <p:spPr>
          <a:xfrm>
            <a:off x="2127510" y="5738170"/>
            <a:ext cx="269626" cy="276999"/>
          </a:xfrm>
          <a:prstGeom prst="rect">
            <a:avLst/>
          </a:prstGeom>
          <a:noFill/>
        </p:spPr>
        <p:txBody>
          <a:bodyPr wrap="none" rtlCol="0">
            <a:spAutoFit/>
          </a:bodyPr>
          <a:lstStyle/>
          <a:p>
            <a:r>
              <a:rPr lang="es-ES" sz="1200" b="1" dirty="0" smtClean="0">
                <a:latin typeface="Arial" pitchFamily="34" charset="0"/>
                <a:cs typeface="Arial" pitchFamily="34" charset="0"/>
              </a:rPr>
              <a:t>2</a:t>
            </a:r>
            <a:endParaRPr lang="es-ES" sz="1200" b="1" dirty="0">
              <a:latin typeface="Arial" pitchFamily="34" charset="0"/>
              <a:cs typeface="Arial" pitchFamily="34" charset="0"/>
            </a:endParaRPr>
          </a:p>
        </p:txBody>
      </p:sp>
      <p:sp>
        <p:nvSpPr>
          <p:cNvPr id="42" name="41 CuadroTexto"/>
          <p:cNvSpPr txBox="1"/>
          <p:nvPr/>
        </p:nvSpPr>
        <p:spPr>
          <a:xfrm>
            <a:off x="2699014" y="5746923"/>
            <a:ext cx="269626" cy="276999"/>
          </a:xfrm>
          <a:prstGeom prst="rect">
            <a:avLst/>
          </a:prstGeom>
          <a:noFill/>
        </p:spPr>
        <p:txBody>
          <a:bodyPr wrap="none" rtlCol="0">
            <a:spAutoFit/>
          </a:bodyPr>
          <a:lstStyle/>
          <a:p>
            <a:r>
              <a:rPr lang="es-ES" sz="1200" b="1" dirty="0" smtClean="0">
                <a:latin typeface="Arial" pitchFamily="34" charset="0"/>
                <a:cs typeface="Arial" pitchFamily="34" charset="0"/>
              </a:rPr>
              <a:t>3</a:t>
            </a:r>
            <a:endParaRPr lang="es-ES" sz="1200" b="1" dirty="0">
              <a:latin typeface="Arial" pitchFamily="34" charset="0"/>
              <a:cs typeface="Arial" pitchFamily="34" charset="0"/>
            </a:endParaRPr>
          </a:p>
        </p:txBody>
      </p:sp>
      <p:sp>
        <p:nvSpPr>
          <p:cNvPr id="43" name="42 CuadroTexto"/>
          <p:cNvSpPr txBox="1"/>
          <p:nvPr/>
        </p:nvSpPr>
        <p:spPr>
          <a:xfrm>
            <a:off x="3199080" y="5738170"/>
            <a:ext cx="269626" cy="276999"/>
          </a:xfrm>
          <a:prstGeom prst="rect">
            <a:avLst/>
          </a:prstGeom>
          <a:noFill/>
        </p:spPr>
        <p:txBody>
          <a:bodyPr wrap="none" rtlCol="0">
            <a:spAutoFit/>
          </a:bodyPr>
          <a:lstStyle/>
          <a:p>
            <a:r>
              <a:rPr lang="es-ES" sz="1200" b="1" dirty="0" smtClean="0">
                <a:latin typeface="Arial" pitchFamily="34" charset="0"/>
                <a:cs typeface="Arial" pitchFamily="34" charset="0"/>
              </a:rPr>
              <a:t>4</a:t>
            </a:r>
            <a:endParaRPr lang="es-ES" sz="1200" b="1" dirty="0">
              <a:latin typeface="Arial" pitchFamily="34" charset="0"/>
              <a:cs typeface="Arial" pitchFamily="34" charset="0"/>
            </a:endParaRPr>
          </a:p>
        </p:txBody>
      </p:sp>
      <p:sp>
        <p:nvSpPr>
          <p:cNvPr id="44" name="43 CuadroTexto"/>
          <p:cNvSpPr txBox="1"/>
          <p:nvPr/>
        </p:nvSpPr>
        <p:spPr>
          <a:xfrm>
            <a:off x="3770584" y="5746923"/>
            <a:ext cx="269626" cy="276999"/>
          </a:xfrm>
          <a:prstGeom prst="rect">
            <a:avLst/>
          </a:prstGeom>
          <a:noFill/>
        </p:spPr>
        <p:txBody>
          <a:bodyPr wrap="none" rtlCol="0">
            <a:spAutoFit/>
          </a:bodyPr>
          <a:lstStyle/>
          <a:p>
            <a:r>
              <a:rPr lang="es-ES" sz="1200" b="1" dirty="0" smtClean="0">
                <a:latin typeface="Arial" pitchFamily="34" charset="0"/>
                <a:cs typeface="Arial" pitchFamily="34" charset="0"/>
              </a:rPr>
              <a:t>5</a:t>
            </a:r>
            <a:endParaRPr lang="es-ES" sz="1200" b="1" dirty="0">
              <a:latin typeface="Arial" pitchFamily="34" charset="0"/>
              <a:cs typeface="Arial" pitchFamily="34" charset="0"/>
            </a:endParaRPr>
          </a:p>
        </p:txBody>
      </p:sp>
      <p:sp>
        <p:nvSpPr>
          <p:cNvPr id="45" name="44 CuadroTexto"/>
          <p:cNvSpPr txBox="1"/>
          <p:nvPr/>
        </p:nvSpPr>
        <p:spPr>
          <a:xfrm>
            <a:off x="4325962" y="5738170"/>
            <a:ext cx="269626" cy="276999"/>
          </a:xfrm>
          <a:prstGeom prst="rect">
            <a:avLst/>
          </a:prstGeom>
          <a:noFill/>
        </p:spPr>
        <p:txBody>
          <a:bodyPr wrap="none" rtlCol="0">
            <a:spAutoFit/>
          </a:bodyPr>
          <a:lstStyle/>
          <a:p>
            <a:r>
              <a:rPr lang="es-ES" sz="1200" b="1" dirty="0" smtClean="0">
                <a:latin typeface="Arial" pitchFamily="34" charset="0"/>
                <a:cs typeface="Arial" pitchFamily="34" charset="0"/>
              </a:rPr>
              <a:t>6</a:t>
            </a:r>
            <a:endParaRPr lang="es-ES" sz="1200" b="1" dirty="0">
              <a:latin typeface="Arial" pitchFamily="34" charset="0"/>
              <a:cs typeface="Arial" pitchFamily="34" charset="0"/>
            </a:endParaRPr>
          </a:p>
        </p:txBody>
      </p:sp>
      <p:sp>
        <p:nvSpPr>
          <p:cNvPr id="46" name="45 CuadroTexto"/>
          <p:cNvSpPr txBox="1"/>
          <p:nvPr/>
        </p:nvSpPr>
        <p:spPr>
          <a:xfrm>
            <a:off x="4842154" y="5738170"/>
            <a:ext cx="269626" cy="276999"/>
          </a:xfrm>
          <a:prstGeom prst="rect">
            <a:avLst/>
          </a:prstGeom>
          <a:noFill/>
        </p:spPr>
        <p:txBody>
          <a:bodyPr wrap="none" rtlCol="0">
            <a:spAutoFit/>
          </a:bodyPr>
          <a:lstStyle/>
          <a:p>
            <a:r>
              <a:rPr lang="es-ES" sz="1200" b="1" dirty="0" smtClean="0">
                <a:latin typeface="Arial" pitchFamily="34" charset="0"/>
                <a:cs typeface="Arial" pitchFamily="34" charset="0"/>
              </a:rPr>
              <a:t>7</a:t>
            </a:r>
            <a:endParaRPr lang="es-ES" sz="1200" b="1" dirty="0">
              <a:latin typeface="Arial" pitchFamily="34" charset="0"/>
              <a:cs typeface="Arial" pitchFamily="34" charset="0"/>
            </a:endParaRPr>
          </a:p>
        </p:txBody>
      </p:sp>
      <p:sp>
        <p:nvSpPr>
          <p:cNvPr id="47" name="46 CuadroTexto"/>
          <p:cNvSpPr txBox="1"/>
          <p:nvPr/>
        </p:nvSpPr>
        <p:spPr>
          <a:xfrm>
            <a:off x="5397532" y="5738170"/>
            <a:ext cx="269626" cy="276999"/>
          </a:xfrm>
          <a:prstGeom prst="rect">
            <a:avLst/>
          </a:prstGeom>
          <a:noFill/>
        </p:spPr>
        <p:txBody>
          <a:bodyPr wrap="none" rtlCol="0">
            <a:spAutoFit/>
          </a:bodyPr>
          <a:lstStyle/>
          <a:p>
            <a:r>
              <a:rPr lang="es-ES" sz="1200" b="1" dirty="0" smtClean="0">
                <a:latin typeface="Arial" pitchFamily="34" charset="0"/>
                <a:cs typeface="Arial" pitchFamily="34" charset="0"/>
              </a:rPr>
              <a:t>8</a:t>
            </a:r>
            <a:endParaRPr lang="es-ES" sz="1200" b="1" dirty="0">
              <a:latin typeface="Arial" pitchFamily="34" charset="0"/>
              <a:cs typeface="Arial" pitchFamily="34" charset="0"/>
            </a:endParaRPr>
          </a:p>
        </p:txBody>
      </p:sp>
      <p:sp>
        <p:nvSpPr>
          <p:cNvPr id="48" name="47 CuadroTexto"/>
          <p:cNvSpPr txBox="1"/>
          <p:nvPr/>
        </p:nvSpPr>
        <p:spPr>
          <a:xfrm>
            <a:off x="5913724" y="5738170"/>
            <a:ext cx="269626" cy="276999"/>
          </a:xfrm>
          <a:prstGeom prst="rect">
            <a:avLst/>
          </a:prstGeom>
          <a:noFill/>
        </p:spPr>
        <p:txBody>
          <a:bodyPr wrap="none" rtlCol="0">
            <a:spAutoFit/>
          </a:bodyPr>
          <a:lstStyle/>
          <a:p>
            <a:r>
              <a:rPr lang="es-ES" sz="1200" b="1" dirty="0" smtClean="0">
                <a:latin typeface="Arial" pitchFamily="34" charset="0"/>
                <a:cs typeface="Arial" pitchFamily="34" charset="0"/>
              </a:rPr>
              <a:t>9</a:t>
            </a:r>
            <a:endParaRPr lang="es-ES" sz="1200" b="1" dirty="0">
              <a:latin typeface="Arial" pitchFamily="34" charset="0"/>
              <a:cs typeface="Arial" pitchFamily="34" charset="0"/>
            </a:endParaRPr>
          </a:p>
        </p:txBody>
      </p:sp>
      <p:sp>
        <p:nvSpPr>
          <p:cNvPr id="49" name="48 CuadroTexto"/>
          <p:cNvSpPr txBox="1"/>
          <p:nvPr/>
        </p:nvSpPr>
        <p:spPr>
          <a:xfrm>
            <a:off x="6471708" y="5738170"/>
            <a:ext cx="354584" cy="276999"/>
          </a:xfrm>
          <a:prstGeom prst="rect">
            <a:avLst/>
          </a:prstGeom>
          <a:noFill/>
        </p:spPr>
        <p:txBody>
          <a:bodyPr wrap="none" rtlCol="0">
            <a:spAutoFit/>
          </a:bodyPr>
          <a:lstStyle/>
          <a:p>
            <a:r>
              <a:rPr lang="es-ES" sz="1200" b="1" dirty="0" smtClean="0">
                <a:latin typeface="Arial" pitchFamily="34" charset="0"/>
                <a:cs typeface="Arial" pitchFamily="34" charset="0"/>
              </a:rPr>
              <a:t>10</a:t>
            </a:r>
            <a:endParaRPr lang="es-ES" sz="1200" b="1" dirty="0">
              <a:latin typeface="Arial" pitchFamily="34" charset="0"/>
              <a:cs typeface="Arial" pitchFamily="34" charset="0"/>
            </a:endParaRPr>
          </a:p>
        </p:txBody>
      </p:sp>
      <p:sp>
        <p:nvSpPr>
          <p:cNvPr id="50" name="49 CuadroTexto"/>
          <p:cNvSpPr txBox="1"/>
          <p:nvPr/>
        </p:nvSpPr>
        <p:spPr>
          <a:xfrm>
            <a:off x="6969168" y="5738170"/>
            <a:ext cx="346120" cy="276999"/>
          </a:xfrm>
          <a:prstGeom prst="rect">
            <a:avLst/>
          </a:prstGeom>
          <a:noFill/>
        </p:spPr>
        <p:txBody>
          <a:bodyPr wrap="none" rtlCol="0">
            <a:spAutoFit/>
          </a:bodyPr>
          <a:lstStyle/>
          <a:p>
            <a:r>
              <a:rPr lang="es-ES" sz="1200" b="1" dirty="0" smtClean="0">
                <a:latin typeface="Arial" pitchFamily="34" charset="0"/>
                <a:cs typeface="Arial" pitchFamily="34" charset="0"/>
              </a:rPr>
              <a:t>11</a:t>
            </a:r>
            <a:endParaRPr lang="es-ES" sz="1200" b="1" dirty="0">
              <a:latin typeface="Arial" pitchFamily="34" charset="0"/>
              <a:cs typeface="Arial" pitchFamily="34" charset="0"/>
            </a:endParaRPr>
          </a:p>
        </p:txBody>
      </p:sp>
      <p:sp>
        <p:nvSpPr>
          <p:cNvPr id="51" name="50 CuadroTexto"/>
          <p:cNvSpPr txBox="1"/>
          <p:nvPr/>
        </p:nvSpPr>
        <p:spPr>
          <a:xfrm>
            <a:off x="7543278" y="5746923"/>
            <a:ext cx="354584" cy="276999"/>
          </a:xfrm>
          <a:prstGeom prst="rect">
            <a:avLst/>
          </a:prstGeom>
          <a:noFill/>
        </p:spPr>
        <p:txBody>
          <a:bodyPr wrap="none" rtlCol="0">
            <a:spAutoFit/>
          </a:bodyPr>
          <a:lstStyle/>
          <a:p>
            <a:r>
              <a:rPr lang="es-ES" sz="1200" b="1" dirty="0" smtClean="0">
                <a:latin typeface="Arial" pitchFamily="34" charset="0"/>
                <a:cs typeface="Arial" pitchFamily="34" charset="0"/>
              </a:rPr>
              <a:t>12</a:t>
            </a:r>
            <a:endParaRPr lang="es-ES" sz="1200" b="1" dirty="0">
              <a:latin typeface="Arial" pitchFamily="34" charset="0"/>
              <a:cs typeface="Arial" pitchFamily="34" charset="0"/>
            </a:endParaRPr>
          </a:p>
        </p:txBody>
      </p:sp>
      <p:sp>
        <p:nvSpPr>
          <p:cNvPr id="52" name="51 CuadroTexto"/>
          <p:cNvSpPr txBox="1"/>
          <p:nvPr/>
        </p:nvSpPr>
        <p:spPr>
          <a:xfrm>
            <a:off x="8056864" y="5738170"/>
            <a:ext cx="354584" cy="276999"/>
          </a:xfrm>
          <a:prstGeom prst="rect">
            <a:avLst/>
          </a:prstGeom>
          <a:noFill/>
        </p:spPr>
        <p:txBody>
          <a:bodyPr wrap="none" rtlCol="0">
            <a:spAutoFit/>
          </a:bodyPr>
          <a:lstStyle/>
          <a:p>
            <a:r>
              <a:rPr lang="es-ES" sz="1200" b="1" dirty="0" smtClean="0">
                <a:latin typeface="Arial" pitchFamily="34" charset="0"/>
                <a:cs typeface="Arial" pitchFamily="34" charset="0"/>
              </a:rPr>
              <a:t>13</a:t>
            </a:r>
            <a:endParaRPr lang="es-ES" sz="1200" b="1" dirty="0">
              <a:latin typeface="Arial" pitchFamily="34" charset="0"/>
              <a:cs typeface="Arial" pitchFamily="34" charset="0"/>
            </a:endParaRPr>
          </a:p>
        </p:txBody>
      </p:sp>
      <p:sp>
        <p:nvSpPr>
          <p:cNvPr id="53" name="52 CuadroTexto"/>
          <p:cNvSpPr txBox="1"/>
          <p:nvPr/>
        </p:nvSpPr>
        <p:spPr>
          <a:xfrm>
            <a:off x="8612242" y="5738170"/>
            <a:ext cx="354584" cy="276999"/>
          </a:xfrm>
          <a:prstGeom prst="rect">
            <a:avLst/>
          </a:prstGeom>
          <a:noFill/>
        </p:spPr>
        <p:txBody>
          <a:bodyPr wrap="none" rtlCol="0">
            <a:spAutoFit/>
          </a:bodyPr>
          <a:lstStyle/>
          <a:p>
            <a:r>
              <a:rPr lang="es-ES" sz="1200" b="1" dirty="0" smtClean="0">
                <a:latin typeface="Arial" pitchFamily="34" charset="0"/>
                <a:cs typeface="Arial" pitchFamily="34" charset="0"/>
              </a:rPr>
              <a:t>14</a:t>
            </a:r>
            <a:endParaRPr lang="es-ES" sz="1200" b="1" dirty="0">
              <a:latin typeface="Arial" pitchFamily="34" charset="0"/>
              <a:cs typeface="Arial" pitchFamily="34" charset="0"/>
            </a:endParaRPr>
          </a:p>
        </p:txBody>
      </p:sp>
      <p:cxnSp>
        <p:nvCxnSpPr>
          <p:cNvPr id="70" name="69 Conector recto"/>
          <p:cNvCxnSpPr/>
          <p:nvPr/>
        </p:nvCxnSpPr>
        <p:spPr>
          <a:xfrm rot="5400000">
            <a:off x="8441281" y="3592067"/>
            <a:ext cx="637200" cy="9526"/>
          </a:xfrm>
          <a:prstGeom prst="line">
            <a:avLst/>
          </a:prstGeom>
          <a:ln w="12700"/>
        </p:spPr>
        <p:style>
          <a:lnRef idx="2">
            <a:schemeClr val="dk1"/>
          </a:lnRef>
          <a:fillRef idx="0">
            <a:schemeClr val="dk1"/>
          </a:fillRef>
          <a:effectRef idx="1">
            <a:schemeClr val="dk1"/>
          </a:effectRef>
          <a:fontRef idx="minor">
            <a:schemeClr val="tx1"/>
          </a:fontRef>
        </p:style>
      </p:cxnSp>
      <p:cxnSp>
        <p:nvCxnSpPr>
          <p:cNvPr id="87" name="86 Conector recto"/>
          <p:cNvCxnSpPr/>
          <p:nvPr/>
        </p:nvCxnSpPr>
        <p:spPr>
          <a:xfrm>
            <a:off x="1754194" y="2023394"/>
            <a:ext cx="539411" cy="275149"/>
          </a:xfrm>
          <a:prstGeom prst="line">
            <a:avLst/>
          </a:prstGeom>
        </p:spPr>
        <p:style>
          <a:lnRef idx="2">
            <a:schemeClr val="accent2"/>
          </a:lnRef>
          <a:fillRef idx="0">
            <a:schemeClr val="accent2"/>
          </a:fillRef>
          <a:effectRef idx="1">
            <a:schemeClr val="accent2"/>
          </a:effectRef>
          <a:fontRef idx="minor">
            <a:schemeClr val="tx1"/>
          </a:fontRef>
        </p:style>
      </p:cxnSp>
      <p:cxnSp>
        <p:nvCxnSpPr>
          <p:cNvPr id="89" name="88 Conector recto"/>
          <p:cNvCxnSpPr/>
          <p:nvPr/>
        </p:nvCxnSpPr>
        <p:spPr>
          <a:xfrm>
            <a:off x="2808594" y="1875147"/>
            <a:ext cx="550966" cy="442807"/>
          </a:xfrm>
          <a:prstGeom prst="line">
            <a:avLst/>
          </a:prstGeom>
        </p:spPr>
        <p:style>
          <a:lnRef idx="2">
            <a:schemeClr val="accent2"/>
          </a:lnRef>
          <a:fillRef idx="0">
            <a:schemeClr val="accent2"/>
          </a:fillRef>
          <a:effectRef idx="1">
            <a:schemeClr val="accent2"/>
          </a:effectRef>
          <a:fontRef idx="minor">
            <a:schemeClr val="tx1"/>
          </a:fontRef>
        </p:style>
      </p:cxnSp>
      <p:cxnSp>
        <p:nvCxnSpPr>
          <p:cNvPr id="90" name="89 Conector recto"/>
          <p:cNvCxnSpPr/>
          <p:nvPr/>
        </p:nvCxnSpPr>
        <p:spPr>
          <a:xfrm>
            <a:off x="4438752" y="1976340"/>
            <a:ext cx="552098" cy="319668"/>
          </a:xfrm>
          <a:prstGeom prst="line">
            <a:avLst/>
          </a:prstGeom>
        </p:spPr>
        <p:style>
          <a:lnRef idx="2">
            <a:schemeClr val="accent2"/>
          </a:lnRef>
          <a:fillRef idx="0">
            <a:schemeClr val="accent2"/>
          </a:fillRef>
          <a:effectRef idx="1">
            <a:schemeClr val="accent2"/>
          </a:effectRef>
          <a:fontRef idx="minor">
            <a:schemeClr val="tx1"/>
          </a:fontRef>
        </p:style>
      </p:cxnSp>
      <p:cxnSp>
        <p:nvCxnSpPr>
          <p:cNvPr id="91" name="90 Conector recto"/>
          <p:cNvCxnSpPr/>
          <p:nvPr/>
        </p:nvCxnSpPr>
        <p:spPr>
          <a:xfrm>
            <a:off x="5516748" y="2234811"/>
            <a:ext cx="567724" cy="240419"/>
          </a:xfrm>
          <a:prstGeom prst="line">
            <a:avLst/>
          </a:prstGeom>
        </p:spPr>
        <p:style>
          <a:lnRef idx="2">
            <a:schemeClr val="accent2"/>
          </a:lnRef>
          <a:fillRef idx="0">
            <a:schemeClr val="accent2"/>
          </a:fillRef>
          <a:effectRef idx="1">
            <a:schemeClr val="accent2"/>
          </a:effectRef>
          <a:fontRef idx="minor">
            <a:schemeClr val="tx1"/>
          </a:fontRef>
        </p:style>
      </p:cxnSp>
      <p:cxnSp>
        <p:nvCxnSpPr>
          <p:cNvPr id="92" name="91 Conector recto"/>
          <p:cNvCxnSpPr/>
          <p:nvPr/>
        </p:nvCxnSpPr>
        <p:spPr>
          <a:xfrm flipV="1">
            <a:off x="2287178" y="1882699"/>
            <a:ext cx="531057" cy="411446"/>
          </a:xfrm>
          <a:prstGeom prst="line">
            <a:avLst/>
          </a:prstGeom>
        </p:spPr>
        <p:style>
          <a:lnRef idx="2">
            <a:schemeClr val="accent2"/>
          </a:lnRef>
          <a:fillRef idx="0">
            <a:schemeClr val="accent2"/>
          </a:fillRef>
          <a:effectRef idx="1">
            <a:schemeClr val="accent2"/>
          </a:effectRef>
          <a:fontRef idx="minor">
            <a:schemeClr val="tx1"/>
          </a:fontRef>
        </p:style>
      </p:cxnSp>
      <p:cxnSp>
        <p:nvCxnSpPr>
          <p:cNvPr id="93" name="92 Conector recto"/>
          <p:cNvCxnSpPr/>
          <p:nvPr/>
        </p:nvCxnSpPr>
        <p:spPr>
          <a:xfrm>
            <a:off x="3354847" y="2306876"/>
            <a:ext cx="557011" cy="36681"/>
          </a:xfrm>
          <a:prstGeom prst="line">
            <a:avLst/>
          </a:prstGeom>
        </p:spPr>
        <p:style>
          <a:lnRef idx="2">
            <a:schemeClr val="accent2"/>
          </a:lnRef>
          <a:fillRef idx="0">
            <a:schemeClr val="accent2"/>
          </a:fillRef>
          <a:effectRef idx="1">
            <a:schemeClr val="accent2"/>
          </a:effectRef>
          <a:fontRef idx="minor">
            <a:schemeClr val="tx1"/>
          </a:fontRef>
        </p:style>
      </p:cxnSp>
      <p:cxnSp>
        <p:nvCxnSpPr>
          <p:cNvPr id="94" name="93 Conector recto"/>
          <p:cNvCxnSpPr/>
          <p:nvPr/>
        </p:nvCxnSpPr>
        <p:spPr>
          <a:xfrm flipV="1">
            <a:off x="3903487" y="1970482"/>
            <a:ext cx="538723" cy="367864"/>
          </a:xfrm>
          <a:prstGeom prst="line">
            <a:avLst/>
          </a:prstGeom>
        </p:spPr>
        <p:style>
          <a:lnRef idx="2">
            <a:schemeClr val="accent2"/>
          </a:lnRef>
          <a:fillRef idx="0">
            <a:schemeClr val="accent2"/>
          </a:fillRef>
          <a:effectRef idx="1">
            <a:schemeClr val="accent2"/>
          </a:effectRef>
          <a:fontRef idx="minor">
            <a:schemeClr val="tx1"/>
          </a:fontRef>
        </p:style>
      </p:cxnSp>
      <p:cxnSp>
        <p:nvCxnSpPr>
          <p:cNvPr id="95" name="94 Conector recto"/>
          <p:cNvCxnSpPr/>
          <p:nvPr/>
        </p:nvCxnSpPr>
        <p:spPr>
          <a:xfrm flipV="1">
            <a:off x="4980766" y="2233829"/>
            <a:ext cx="544093" cy="53371"/>
          </a:xfrm>
          <a:prstGeom prst="line">
            <a:avLst/>
          </a:prstGeom>
        </p:spPr>
        <p:style>
          <a:lnRef idx="2">
            <a:schemeClr val="accent2"/>
          </a:lnRef>
          <a:fillRef idx="0">
            <a:schemeClr val="accent2"/>
          </a:fillRef>
          <a:effectRef idx="1">
            <a:schemeClr val="accent2"/>
          </a:effectRef>
          <a:fontRef idx="minor">
            <a:schemeClr val="tx1"/>
          </a:fontRef>
        </p:style>
      </p:cxnSp>
      <p:cxnSp>
        <p:nvCxnSpPr>
          <p:cNvPr id="96" name="95 Conector recto"/>
          <p:cNvCxnSpPr/>
          <p:nvPr/>
        </p:nvCxnSpPr>
        <p:spPr>
          <a:xfrm>
            <a:off x="6079759" y="2471838"/>
            <a:ext cx="553353" cy="157012"/>
          </a:xfrm>
          <a:prstGeom prst="line">
            <a:avLst/>
          </a:prstGeom>
        </p:spPr>
        <p:style>
          <a:lnRef idx="2">
            <a:schemeClr val="accent2"/>
          </a:lnRef>
          <a:fillRef idx="0">
            <a:schemeClr val="accent2"/>
          </a:fillRef>
          <a:effectRef idx="1">
            <a:schemeClr val="accent2"/>
          </a:effectRef>
          <a:fontRef idx="minor">
            <a:schemeClr val="tx1"/>
          </a:fontRef>
        </p:style>
      </p:cxnSp>
      <p:cxnSp>
        <p:nvCxnSpPr>
          <p:cNvPr id="97" name="96 Conector recto"/>
          <p:cNvCxnSpPr/>
          <p:nvPr/>
        </p:nvCxnSpPr>
        <p:spPr>
          <a:xfrm flipV="1">
            <a:off x="6625567" y="2581301"/>
            <a:ext cx="537897" cy="42707"/>
          </a:xfrm>
          <a:prstGeom prst="line">
            <a:avLst/>
          </a:prstGeom>
        </p:spPr>
        <p:style>
          <a:lnRef idx="2">
            <a:schemeClr val="accent2"/>
          </a:lnRef>
          <a:fillRef idx="0">
            <a:schemeClr val="accent2"/>
          </a:fillRef>
          <a:effectRef idx="1">
            <a:schemeClr val="accent2"/>
          </a:effectRef>
          <a:fontRef idx="minor">
            <a:schemeClr val="tx1"/>
          </a:fontRef>
        </p:style>
      </p:cxnSp>
      <p:cxnSp>
        <p:nvCxnSpPr>
          <p:cNvPr id="98" name="97 Conector recto"/>
          <p:cNvCxnSpPr/>
          <p:nvPr/>
        </p:nvCxnSpPr>
        <p:spPr>
          <a:xfrm flipV="1">
            <a:off x="7154221" y="2533752"/>
            <a:ext cx="546910" cy="42399"/>
          </a:xfrm>
          <a:prstGeom prst="line">
            <a:avLst/>
          </a:prstGeom>
        </p:spPr>
        <p:style>
          <a:lnRef idx="2">
            <a:schemeClr val="accent2"/>
          </a:lnRef>
          <a:fillRef idx="0">
            <a:schemeClr val="accent2"/>
          </a:fillRef>
          <a:effectRef idx="1">
            <a:schemeClr val="accent2"/>
          </a:effectRef>
          <a:fontRef idx="minor">
            <a:schemeClr val="tx1"/>
          </a:fontRef>
        </p:style>
      </p:cxnSp>
      <p:cxnSp>
        <p:nvCxnSpPr>
          <p:cNvPr id="99" name="98 Conector recto"/>
          <p:cNvCxnSpPr/>
          <p:nvPr/>
        </p:nvCxnSpPr>
        <p:spPr>
          <a:xfrm flipV="1">
            <a:off x="7699297" y="2522779"/>
            <a:ext cx="532186" cy="7997"/>
          </a:xfrm>
          <a:prstGeom prst="line">
            <a:avLst/>
          </a:prstGeom>
        </p:spPr>
        <p:style>
          <a:lnRef idx="2">
            <a:schemeClr val="accent2"/>
          </a:lnRef>
          <a:fillRef idx="0">
            <a:schemeClr val="accent2"/>
          </a:fillRef>
          <a:effectRef idx="1">
            <a:schemeClr val="accent2"/>
          </a:effectRef>
          <a:fontRef idx="minor">
            <a:schemeClr val="tx1"/>
          </a:fontRef>
        </p:style>
      </p:cxnSp>
      <p:cxnSp>
        <p:nvCxnSpPr>
          <p:cNvPr id="100" name="99 Conector recto"/>
          <p:cNvCxnSpPr/>
          <p:nvPr/>
        </p:nvCxnSpPr>
        <p:spPr>
          <a:xfrm flipV="1">
            <a:off x="8215707" y="2347214"/>
            <a:ext cx="535155" cy="167712"/>
          </a:xfrm>
          <a:prstGeom prst="line">
            <a:avLst/>
          </a:prstGeom>
        </p:spPr>
        <p:style>
          <a:lnRef idx="2">
            <a:schemeClr val="accent2"/>
          </a:lnRef>
          <a:fillRef idx="0">
            <a:schemeClr val="accent2"/>
          </a:fillRef>
          <a:effectRef idx="1">
            <a:schemeClr val="accent2"/>
          </a:effectRef>
          <a:fontRef idx="minor">
            <a:schemeClr val="tx1"/>
          </a:fontRef>
        </p:style>
      </p:cxnSp>
      <p:sp>
        <p:nvSpPr>
          <p:cNvPr id="72" name="71 Estrella de 5 puntas"/>
          <p:cNvSpPr/>
          <p:nvPr/>
        </p:nvSpPr>
        <p:spPr>
          <a:xfrm>
            <a:off x="1716094" y="1985293"/>
            <a:ext cx="71438" cy="7143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3" name="72 Estrella de 5 puntas"/>
          <p:cNvSpPr/>
          <p:nvPr/>
        </p:nvSpPr>
        <p:spPr>
          <a:xfrm>
            <a:off x="2263785" y="2251995"/>
            <a:ext cx="71438" cy="7143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4" name="73 Estrella de 5 puntas"/>
          <p:cNvSpPr/>
          <p:nvPr/>
        </p:nvSpPr>
        <p:spPr>
          <a:xfrm>
            <a:off x="2782902" y="1851942"/>
            <a:ext cx="71438" cy="7143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5" name="74 Estrella de 5 puntas"/>
          <p:cNvSpPr/>
          <p:nvPr/>
        </p:nvSpPr>
        <p:spPr>
          <a:xfrm>
            <a:off x="3325830" y="2275807"/>
            <a:ext cx="71438" cy="7143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6" name="75 Estrella de 5 puntas"/>
          <p:cNvSpPr/>
          <p:nvPr/>
        </p:nvSpPr>
        <p:spPr>
          <a:xfrm>
            <a:off x="3868759" y="2299620"/>
            <a:ext cx="71438" cy="7143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7" name="76 Estrella de 5 puntas"/>
          <p:cNvSpPr/>
          <p:nvPr/>
        </p:nvSpPr>
        <p:spPr>
          <a:xfrm>
            <a:off x="4412871" y="1932343"/>
            <a:ext cx="71438" cy="7143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8" name="77 Estrella de 5 puntas"/>
          <p:cNvSpPr/>
          <p:nvPr/>
        </p:nvSpPr>
        <p:spPr>
          <a:xfrm>
            <a:off x="4948064" y="2244909"/>
            <a:ext cx="71438" cy="7143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9" name="78 Estrella de 5 puntas"/>
          <p:cNvSpPr/>
          <p:nvPr/>
        </p:nvSpPr>
        <p:spPr>
          <a:xfrm>
            <a:off x="5483258" y="2194845"/>
            <a:ext cx="71438" cy="7143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0" name="79 Estrella de 5 puntas"/>
          <p:cNvSpPr/>
          <p:nvPr/>
        </p:nvSpPr>
        <p:spPr>
          <a:xfrm>
            <a:off x="6052209" y="2441202"/>
            <a:ext cx="71438" cy="7143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1" name="80 Estrella de 5 puntas"/>
          <p:cNvSpPr/>
          <p:nvPr/>
        </p:nvSpPr>
        <p:spPr>
          <a:xfrm>
            <a:off x="6597690" y="2585372"/>
            <a:ext cx="71438" cy="7143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2" name="81 Estrella de 5 puntas"/>
          <p:cNvSpPr/>
          <p:nvPr/>
        </p:nvSpPr>
        <p:spPr>
          <a:xfrm>
            <a:off x="7131094" y="2542510"/>
            <a:ext cx="71438" cy="7143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3" name="82 Estrella de 5 puntas"/>
          <p:cNvSpPr/>
          <p:nvPr/>
        </p:nvSpPr>
        <p:spPr>
          <a:xfrm>
            <a:off x="7659735" y="2494883"/>
            <a:ext cx="71438" cy="7143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4" name="83 Estrella de 5 puntas"/>
          <p:cNvSpPr/>
          <p:nvPr/>
        </p:nvSpPr>
        <p:spPr>
          <a:xfrm>
            <a:off x="8193139" y="2485359"/>
            <a:ext cx="71438" cy="7143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5" name="84 Estrella de 5 puntas"/>
          <p:cNvSpPr/>
          <p:nvPr/>
        </p:nvSpPr>
        <p:spPr>
          <a:xfrm>
            <a:off x="8721780" y="2309146"/>
            <a:ext cx="71438" cy="7143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32" name="131 Conector recto"/>
          <p:cNvCxnSpPr/>
          <p:nvPr/>
        </p:nvCxnSpPr>
        <p:spPr>
          <a:xfrm flipV="1">
            <a:off x="1188059" y="3490294"/>
            <a:ext cx="556591" cy="461176"/>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33" name="132 Conector recto"/>
          <p:cNvCxnSpPr/>
          <p:nvPr/>
        </p:nvCxnSpPr>
        <p:spPr>
          <a:xfrm>
            <a:off x="1748626" y="3490294"/>
            <a:ext cx="544664" cy="214685"/>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34" name="133 Conector recto"/>
          <p:cNvCxnSpPr/>
          <p:nvPr/>
        </p:nvCxnSpPr>
        <p:spPr>
          <a:xfrm rot="5400000" flipH="1" flipV="1">
            <a:off x="2291302" y="3158327"/>
            <a:ext cx="544664" cy="540689"/>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35" name="134 Conector recto"/>
          <p:cNvCxnSpPr/>
          <p:nvPr/>
        </p:nvCxnSpPr>
        <p:spPr>
          <a:xfrm rot="16200000" flipH="1">
            <a:off x="2764404" y="3229888"/>
            <a:ext cx="671886" cy="532737"/>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36" name="135 Conector recto"/>
          <p:cNvCxnSpPr/>
          <p:nvPr/>
        </p:nvCxnSpPr>
        <p:spPr>
          <a:xfrm>
            <a:off x="3366716" y="3824249"/>
            <a:ext cx="544665" cy="333954"/>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37" name="136 Conector recto"/>
          <p:cNvCxnSpPr/>
          <p:nvPr/>
        </p:nvCxnSpPr>
        <p:spPr>
          <a:xfrm rot="5400000" flipH="1" flipV="1">
            <a:off x="3674829" y="3380964"/>
            <a:ext cx="997889" cy="540689"/>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38" name="137 Conector recto"/>
          <p:cNvCxnSpPr/>
          <p:nvPr/>
        </p:nvCxnSpPr>
        <p:spPr>
          <a:xfrm>
            <a:off x="4440141" y="3152363"/>
            <a:ext cx="540693" cy="49696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39" name="138 Conector recto"/>
          <p:cNvCxnSpPr/>
          <p:nvPr/>
        </p:nvCxnSpPr>
        <p:spPr>
          <a:xfrm flipV="1">
            <a:off x="4968904" y="3351147"/>
            <a:ext cx="548640" cy="302149"/>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40" name="139 Conector recto"/>
          <p:cNvCxnSpPr/>
          <p:nvPr/>
        </p:nvCxnSpPr>
        <p:spPr>
          <a:xfrm>
            <a:off x="5513567" y="3343195"/>
            <a:ext cx="576474" cy="230591"/>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41" name="140 Conector recto"/>
          <p:cNvCxnSpPr/>
          <p:nvPr/>
        </p:nvCxnSpPr>
        <p:spPr>
          <a:xfrm>
            <a:off x="6078110" y="3565831"/>
            <a:ext cx="544668" cy="270348"/>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42" name="141 Conector recto"/>
          <p:cNvCxnSpPr/>
          <p:nvPr/>
        </p:nvCxnSpPr>
        <p:spPr>
          <a:xfrm flipV="1">
            <a:off x="6618800" y="3422708"/>
            <a:ext cx="544664" cy="405516"/>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43" name="142 Conector recto"/>
          <p:cNvCxnSpPr/>
          <p:nvPr/>
        </p:nvCxnSpPr>
        <p:spPr>
          <a:xfrm flipV="1">
            <a:off x="7159488" y="3386927"/>
            <a:ext cx="536713" cy="23854"/>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44" name="143 Conector recto"/>
          <p:cNvCxnSpPr/>
          <p:nvPr/>
        </p:nvCxnSpPr>
        <p:spPr>
          <a:xfrm rot="16200000" flipH="1">
            <a:off x="7672854" y="3391410"/>
            <a:ext cx="570754" cy="549366"/>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45" name="144 Conector recto"/>
          <p:cNvCxnSpPr/>
          <p:nvPr/>
        </p:nvCxnSpPr>
        <p:spPr>
          <a:xfrm rot="5400000" flipH="1" flipV="1">
            <a:off x="8133523" y="3327293"/>
            <a:ext cx="707666" cy="516835"/>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148" name="147 Elipse"/>
          <p:cNvSpPr>
            <a:spLocks/>
          </p:cNvSpPr>
          <p:nvPr/>
        </p:nvSpPr>
        <p:spPr>
          <a:xfrm>
            <a:off x="1142809" y="3881153"/>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7" name="176 Elipse"/>
          <p:cNvSpPr>
            <a:spLocks/>
          </p:cNvSpPr>
          <p:nvPr/>
        </p:nvSpPr>
        <p:spPr>
          <a:xfrm>
            <a:off x="1697753" y="3440351"/>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8" name="177 Elipse"/>
          <p:cNvSpPr>
            <a:spLocks/>
          </p:cNvSpPr>
          <p:nvPr/>
        </p:nvSpPr>
        <p:spPr>
          <a:xfrm>
            <a:off x="2241552" y="3644434"/>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9" name="178 Elipse"/>
          <p:cNvSpPr>
            <a:spLocks/>
          </p:cNvSpPr>
          <p:nvPr/>
        </p:nvSpPr>
        <p:spPr>
          <a:xfrm>
            <a:off x="2796642" y="3094964"/>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0" name="179 Elipse"/>
          <p:cNvSpPr>
            <a:spLocks/>
          </p:cNvSpPr>
          <p:nvPr/>
        </p:nvSpPr>
        <p:spPr>
          <a:xfrm>
            <a:off x="3321854" y="3777663"/>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1" name="180 Elipse"/>
          <p:cNvSpPr>
            <a:spLocks/>
          </p:cNvSpPr>
          <p:nvPr/>
        </p:nvSpPr>
        <p:spPr>
          <a:xfrm>
            <a:off x="3836918" y="4074313"/>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2" name="181 Elipse"/>
          <p:cNvSpPr>
            <a:spLocks/>
          </p:cNvSpPr>
          <p:nvPr/>
        </p:nvSpPr>
        <p:spPr>
          <a:xfrm>
            <a:off x="4392519" y="3098939"/>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3" name="182 Elipse"/>
          <p:cNvSpPr>
            <a:spLocks/>
          </p:cNvSpPr>
          <p:nvPr/>
        </p:nvSpPr>
        <p:spPr>
          <a:xfrm>
            <a:off x="4936318" y="3586297"/>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4" name="183 Elipse"/>
          <p:cNvSpPr>
            <a:spLocks/>
          </p:cNvSpPr>
          <p:nvPr/>
        </p:nvSpPr>
        <p:spPr>
          <a:xfrm>
            <a:off x="5468970" y="3309278"/>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5" name="184 Elipse"/>
          <p:cNvSpPr>
            <a:spLocks/>
          </p:cNvSpPr>
          <p:nvPr/>
        </p:nvSpPr>
        <p:spPr>
          <a:xfrm>
            <a:off x="6045525" y="3521318"/>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7" name="186 Elipse"/>
          <p:cNvSpPr>
            <a:spLocks/>
          </p:cNvSpPr>
          <p:nvPr/>
        </p:nvSpPr>
        <p:spPr>
          <a:xfrm>
            <a:off x="6575416" y="3772782"/>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8" name="187 Elipse"/>
          <p:cNvSpPr>
            <a:spLocks/>
          </p:cNvSpPr>
          <p:nvPr/>
        </p:nvSpPr>
        <p:spPr>
          <a:xfrm>
            <a:off x="7119091" y="3368912"/>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9" name="188 Elipse"/>
          <p:cNvSpPr>
            <a:spLocks/>
          </p:cNvSpPr>
          <p:nvPr/>
        </p:nvSpPr>
        <p:spPr>
          <a:xfrm>
            <a:off x="7646986" y="3338433"/>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0" name="189 Elipse"/>
          <p:cNvSpPr>
            <a:spLocks/>
          </p:cNvSpPr>
          <p:nvPr/>
        </p:nvSpPr>
        <p:spPr>
          <a:xfrm>
            <a:off x="8170782" y="3875902"/>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1" name="190 Elipse"/>
          <p:cNvSpPr>
            <a:spLocks/>
          </p:cNvSpPr>
          <p:nvPr/>
        </p:nvSpPr>
        <p:spPr>
          <a:xfrm>
            <a:off x="8698678" y="3186156"/>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92" name="191 Conector recto"/>
          <p:cNvCxnSpPr/>
          <p:nvPr/>
        </p:nvCxnSpPr>
        <p:spPr>
          <a:xfrm flipV="1">
            <a:off x="1192034" y="3887860"/>
            <a:ext cx="556592" cy="43731"/>
          </a:xfrm>
          <a:prstGeom prst="line">
            <a:avLst/>
          </a:prstGeom>
          <a:ln>
            <a:solidFill>
              <a:srgbClr val="00B050"/>
            </a:solidFill>
          </a:ln>
        </p:spPr>
        <p:style>
          <a:lnRef idx="2">
            <a:schemeClr val="accent2"/>
          </a:lnRef>
          <a:fillRef idx="0">
            <a:schemeClr val="accent2"/>
          </a:fillRef>
          <a:effectRef idx="1">
            <a:schemeClr val="accent2"/>
          </a:effectRef>
          <a:fontRef idx="minor">
            <a:schemeClr val="tx1"/>
          </a:fontRef>
        </p:style>
      </p:cxnSp>
      <p:sp>
        <p:nvSpPr>
          <p:cNvPr id="207" name="206 Rectángulo"/>
          <p:cNvSpPr/>
          <p:nvPr/>
        </p:nvSpPr>
        <p:spPr>
          <a:xfrm>
            <a:off x="1142607" y="3880189"/>
            <a:ext cx="108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10" name="209 Conector recto"/>
          <p:cNvCxnSpPr/>
          <p:nvPr/>
        </p:nvCxnSpPr>
        <p:spPr>
          <a:xfrm flipV="1">
            <a:off x="1742199" y="3867273"/>
            <a:ext cx="561166" cy="17536"/>
          </a:xfrm>
          <a:prstGeom prst="line">
            <a:avLst/>
          </a:prstGeom>
          <a:ln>
            <a:solidFill>
              <a:srgbClr val="00B050"/>
            </a:solidFill>
          </a:ln>
        </p:spPr>
        <p:style>
          <a:lnRef idx="2">
            <a:schemeClr val="accent2"/>
          </a:lnRef>
          <a:fillRef idx="0">
            <a:schemeClr val="accent2"/>
          </a:fillRef>
          <a:effectRef idx="1">
            <a:schemeClr val="accent2"/>
          </a:effectRef>
          <a:fontRef idx="minor">
            <a:schemeClr val="tx1"/>
          </a:fontRef>
        </p:style>
      </p:cxnSp>
      <p:cxnSp>
        <p:nvCxnSpPr>
          <p:cNvPr id="211" name="210 Conector recto"/>
          <p:cNvCxnSpPr/>
          <p:nvPr/>
        </p:nvCxnSpPr>
        <p:spPr>
          <a:xfrm flipV="1">
            <a:off x="2305871" y="3779591"/>
            <a:ext cx="531103" cy="90187"/>
          </a:xfrm>
          <a:prstGeom prst="line">
            <a:avLst/>
          </a:prstGeom>
          <a:ln>
            <a:solidFill>
              <a:srgbClr val="00B050"/>
            </a:solidFill>
          </a:ln>
        </p:spPr>
        <p:style>
          <a:lnRef idx="2">
            <a:schemeClr val="accent2"/>
          </a:lnRef>
          <a:fillRef idx="0">
            <a:schemeClr val="accent2"/>
          </a:fillRef>
          <a:effectRef idx="1">
            <a:schemeClr val="accent2"/>
          </a:effectRef>
          <a:fontRef idx="minor">
            <a:schemeClr val="tx1"/>
          </a:fontRef>
        </p:style>
      </p:cxnSp>
      <p:cxnSp>
        <p:nvCxnSpPr>
          <p:cNvPr id="212" name="211 Conector recto"/>
          <p:cNvCxnSpPr/>
          <p:nvPr/>
        </p:nvCxnSpPr>
        <p:spPr>
          <a:xfrm flipV="1">
            <a:off x="2839479" y="3772075"/>
            <a:ext cx="516073" cy="5010"/>
          </a:xfrm>
          <a:prstGeom prst="line">
            <a:avLst/>
          </a:prstGeom>
          <a:ln>
            <a:solidFill>
              <a:srgbClr val="00B050"/>
            </a:solidFill>
          </a:ln>
        </p:spPr>
        <p:style>
          <a:lnRef idx="2">
            <a:schemeClr val="accent2"/>
          </a:lnRef>
          <a:fillRef idx="0">
            <a:schemeClr val="accent2"/>
          </a:fillRef>
          <a:effectRef idx="1">
            <a:schemeClr val="accent2"/>
          </a:effectRef>
          <a:fontRef idx="minor">
            <a:schemeClr val="tx1"/>
          </a:fontRef>
        </p:style>
      </p:cxnSp>
      <p:cxnSp>
        <p:nvCxnSpPr>
          <p:cNvPr id="213" name="212 Conector recto"/>
          <p:cNvCxnSpPr/>
          <p:nvPr/>
        </p:nvCxnSpPr>
        <p:spPr>
          <a:xfrm>
            <a:off x="3353046" y="3772075"/>
            <a:ext cx="558661" cy="57620"/>
          </a:xfrm>
          <a:prstGeom prst="line">
            <a:avLst/>
          </a:prstGeom>
          <a:ln>
            <a:solidFill>
              <a:srgbClr val="00B050"/>
            </a:solidFill>
          </a:ln>
        </p:spPr>
        <p:style>
          <a:lnRef idx="2">
            <a:schemeClr val="accent2"/>
          </a:lnRef>
          <a:fillRef idx="0">
            <a:schemeClr val="accent2"/>
          </a:fillRef>
          <a:effectRef idx="1">
            <a:schemeClr val="accent2"/>
          </a:effectRef>
          <a:fontRef idx="minor">
            <a:schemeClr val="tx1"/>
          </a:fontRef>
        </p:style>
      </p:cxnSp>
      <p:cxnSp>
        <p:nvCxnSpPr>
          <p:cNvPr id="214" name="213 Conector recto"/>
          <p:cNvCxnSpPr/>
          <p:nvPr/>
        </p:nvCxnSpPr>
        <p:spPr>
          <a:xfrm flipV="1">
            <a:off x="3911707" y="3744518"/>
            <a:ext cx="531104" cy="85177"/>
          </a:xfrm>
          <a:prstGeom prst="line">
            <a:avLst/>
          </a:prstGeom>
          <a:ln>
            <a:solidFill>
              <a:srgbClr val="00B050"/>
            </a:solidFill>
          </a:ln>
        </p:spPr>
        <p:style>
          <a:lnRef idx="2">
            <a:schemeClr val="accent2"/>
          </a:lnRef>
          <a:fillRef idx="0">
            <a:schemeClr val="accent2"/>
          </a:fillRef>
          <a:effectRef idx="1">
            <a:schemeClr val="accent2"/>
          </a:effectRef>
          <a:fontRef idx="minor">
            <a:schemeClr val="tx1"/>
          </a:fontRef>
        </p:style>
      </p:cxnSp>
      <p:cxnSp>
        <p:nvCxnSpPr>
          <p:cNvPr id="215" name="214 Conector recto"/>
          <p:cNvCxnSpPr/>
          <p:nvPr/>
        </p:nvCxnSpPr>
        <p:spPr>
          <a:xfrm flipV="1">
            <a:off x="4440306" y="3729487"/>
            <a:ext cx="541124" cy="12526"/>
          </a:xfrm>
          <a:prstGeom prst="line">
            <a:avLst/>
          </a:prstGeom>
          <a:ln>
            <a:solidFill>
              <a:srgbClr val="00B050"/>
            </a:solidFill>
          </a:ln>
        </p:spPr>
        <p:style>
          <a:lnRef idx="2">
            <a:schemeClr val="accent2"/>
          </a:lnRef>
          <a:fillRef idx="0">
            <a:schemeClr val="accent2"/>
          </a:fillRef>
          <a:effectRef idx="1">
            <a:schemeClr val="accent2"/>
          </a:effectRef>
          <a:fontRef idx="minor">
            <a:schemeClr val="tx1"/>
          </a:fontRef>
        </p:style>
      </p:cxnSp>
      <p:cxnSp>
        <p:nvCxnSpPr>
          <p:cNvPr id="216" name="215 Conector recto"/>
          <p:cNvCxnSpPr/>
          <p:nvPr/>
        </p:nvCxnSpPr>
        <p:spPr>
          <a:xfrm flipV="1">
            <a:off x="4981430" y="3679382"/>
            <a:ext cx="543630" cy="47599"/>
          </a:xfrm>
          <a:prstGeom prst="line">
            <a:avLst/>
          </a:prstGeom>
          <a:ln>
            <a:solidFill>
              <a:srgbClr val="00B050"/>
            </a:solidFill>
          </a:ln>
        </p:spPr>
        <p:style>
          <a:lnRef idx="2">
            <a:schemeClr val="accent2"/>
          </a:lnRef>
          <a:fillRef idx="0">
            <a:schemeClr val="accent2"/>
          </a:fillRef>
          <a:effectRef idx="1">
            <a:schemeClr val="accent2"/>
          </a:effectRef>
          <a:fontRef idx="minor">
            <a:schemeClr val="tx1"/>
          </a:fontRef>
        </p:style>
      </p:cxnSp>
      <p:cxnSp>
        <p:nvCxnSpPr>
          <p:cNvPr id="217" name="216 Conector recto"/>
          <p:cNvCxnSpPr/>
          <p:nvPr/>
        </p:nvCxnSpPr>
        <p:spPr>
          <a:xfrm flipV="1">
            <a:off x="5517544" y="3671867"/>
            <a:ext cx="566176" cy="2505"/>
          </a:xfrm>
          <a:prstGeom prst="line">
            <a:avLst/>
          </a:prstGeom>
          <a:ln>
            <a:solidFill>
              <a:srgbClr val="00B050"/>
            </a:solidFill>
          </a:ln>
        </p:spPr>
        <p:style>
          <a:lnRef idx="2">
            <a:schemeClr val="accent2"/>
          </a:lnRef>
          <a:fillRef idx="0">
            <a:schemeClr val="accent2"/>
          </a:fillRef>
          <a:effectRef idx="1">
            <a:schemeClr val="accent2"/>
          </a:effectRef>
          <a:fontRef idx="minor">
            <a:schemeClr val="tx1"/>
          </a:fontRef>
        </p:style>
      </p:cxnSp>
      <p:cxnSp>
        <p:nvCxnSpPr>
          <p:cNvPr id="218" name="217 Conector recto"/>
          <p:cNvCxnSpPr/>
          <p:nvPr/>
        </p:nvCxnSpPr>
        <p:spPr>
          <a:xfrm>
            <a:off x="6076204" y="3664351"/>
            <a:ext cx="541128" cy="25055"/>
          </a:xfrm>
          <a:prstGeom prst="line">
            <a:avLst/>
          </a:prstGeom>
          <a:ln>
            <a:solidFill>
              <a:srgbClr val="00B050"/>
            </a:solidFill>
          </a:ln>
        </p:spPr>
        <p:style>
          <a:lnRef idx="2">
            <a:schemeClr val="accent2"/>
          </a:lnRef>
          <a:fillRef idx="0">
            <a:schemeClr val="accent2"/>
          </a:fillRef>
          <a:effectRef idx="1">
            <a:schemeClr val="accent2"/>
          </a:effectRef>
          <a:fontRef idx="minor">
            <a:schemeClr val="tx1"/>
          </a:fontRef>
        </p:style>
      </p:cxnSp>
      <p:cxnSp>
        <p:nvCxnSpPr>
          <p:cNvPr id="219" name="218 Conector recto"/>
          <p:cNvCxnSpPr/>
          <p:nvPr/>
        </p:nvCxnSpPr>
        <p:spPr>
          <a:xfrm flipV="1">
            <a:off x="6617329" y="3656836"/>
            <a:ext cx="541125" cy="30062"/>
          </a:xfrm>
          <a:prstGeom prst="line">
            <a:avLst/>
          </a:prstGeom>
          <a:ln>
            <a:solidFill>
              <a:srgbClr val="00B050"/>
            </a:solidFill>
          </a:ln>
        </p:spPr>
        <p:style>
          <a:lnRef idx="2">
            <a:schemeClr val="accent2"/>
          </a:lnRef>
          <a:fillRef idx="0">
            <a:schemeClr val="accent2"/>
          </a:fillRef>
          <a:effectRef idx="1">
            <a:schemeClr val="accent2"/>
          </a:effectRef>
          <a:fontRef idx="minor">
            <a:schemeClr val="tx1"/>
          </a:fontRef>
        </p:style>
      </p:cxnSp>
      <p:cxnSp>
        <p:nvCxnSpPr>
          <p:cNvPr id="220" name="219 Conector recto"/>
          <p:cNvCxnSpPr/>
          <p:nvPr/>
        </p:nvCxnSpPr>
        <p:spPr>
          <a:xfrm flipV="1">
            <a:off x="7158454" y="3616752"/>
            <a:ext cx="536114" cy="37578"/>
          </a:xfrm>
          <a:prstGeom prst="line">
            <a:avLst/>
          </a:prstGeom>
          <a:ln>
            <a:solidFill>
              <a:srgbClr val="00B050"/>
            </a:solidFill>
          </a:ln>
        </p:spPr>
        <p:style>
          <a:lnRef idx="2">
            <a:schemeClr val="accent2"/>
          </a:lnRef>
          <a:fillRef idx="0">
            <a:schemeClr val="accent2"/>
          </a:fillRef>
          <a:effectRef idx="1">
            <a:schemeClr val="accent2"/>
          </a:effectRef>
          <a:fontRef idx="minor">
            <a:schemeClr val="tx1"/>
          </a:fontRef>
        </p:style>
      </p:cxnSp>
      <p:cxnSp>
        <p:nvCxnSpPr>
          <p:cNvPr id="221" name="220 Conector recto"/>
          <p:cNvCxnSpPr/>
          <p:nvPr/>
        </p:nvCxnSpPr>
        <p:spPr>
          <a:xfrm>
            <a:off x="7692063" y="3616751"/>
            <a:ext cx="538622" cy="35077"/>
          </a:xfrm>
          <a:prstGeom prst="line">
            <a:avLst/>
          </a:prstGeom>
          <a:ln>
            <a:solidFill>
              <a:srgbClr val="00B050"/>
            </a:solidFill>
          </a:ln>
        </p:spPr>
        <p:style>
          <a:lnRef idx="2">
            <a:schemeClr val="accent2"/>
          </a:lnRef>
          <a:fillRef idx="0">
            <a:schemeClr val="accent2"/>
          </a:fillRef>
          <a:effectRef idx="1">
            <a:schemeClr val="accent2"/>
          </a:effectRef>
          <a:fontRef idx="minor">
            <a:schemeClr val="tx1"/>
          </a:fontRef>
        </p:style>
      </p:cxnSp>
      <p:cxnSp>
        <p:nvCxnSpPr>
          <p:cNvPr id="222" name="221 Conector recto"/>
          <p:cNvCxnSpPr/>
          <p:nvPr/>
        </p:nvCxnSpPr>
        <p:spPr>
          <a:xfrm flipV="1">
            <a:off x="8223166" y="3604229"/>
            <a:ext cx="531106" cy="45091"/>
          </a:xfrm>
          <a:prstGeom prst="line">
            <a:avLst/>
          </a:prstGeom>
          <a:ln>
            <a:solidFill>
              <a:srgbClr val="00B050"/>
            </a:solidFill>
          </a:ln>
        </p:spPr>
        <p:style>
          <a:lnRef idx="2">
            <a:schemeClr val="accent2"/>
          </a:lnRef>
          <a:fillRef idx="0">
            <a:schemeClr val="accent2"/>
          </a:fillRef>
          <a:effectRef idx="1">
            <a:schemeClr val="accent2"/>
          </a:effectRef>
          <a:fontRef idx="minor">
            <a:schemeClr val="tx1"/>
          </a:fontRef>
        </p:style>
      </p:cxnSp>
      <p:sp>
        <p:nvSpPr>
          <p:cNvPr id="200" name="199 Rectángulo"/>
          <p:cNvSpPr/>
          <p:nvPr/>
        </p:nvSpPr>
        <p:spPr>
          <a:xfrm>
            <a:off x="5471279" y="3628473"/>
            <a:ext cx="108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1" name="200 Rectángulo"/>
          <p:cNvSpPr/>
          <p:nvPr/>
        </p:nvSpPr>
        <p:spPr>
          <a:xfrm>
            <a:off x="6037772" y="3618034"/>
            <a:ext cx="108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2" name="201 Rectángulo"/>
          <p:cNvSpPr/>
          <p:nvPr/>
        </p:nvSpPr>
        <p:spPr>
          <a:xfrm>
            <a:off x="6569389" y="3621532"/>
            <a:ext cx="108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3" name="202 Rectángulo"/>
          <p:cNvSpPr/>
          <p:nvPr/>
        </p:nvSpPr>
        <p:spPr>
          <a:xfrm>
            <a:off x="7109342" y="3593976"/>
            <a:ext cx="108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4" name="203 Rectángulo"/>
          <p:cNvSpPr/>
          <p:nvPr/>
        </p:nvSpPr>
        <p:spPr>
          <a:xfrm>
            <a:off x="7651996" y="3553892"/>
            <a:ext cx="108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5" name="204 Rectángulo"/>
          <p:cNvSpPr/>
          <p:nvPr/>
        </p:nvSpPr>
        <p:spPr>
          <a:xfrm>
            <a:off x="8177115" y="3591053"/>
            <a:ext cx="108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6" name="205 Rectángulo"/>
          <p:cNvSpPr/>
          <p:nvPr/>
        </p:nvSpPr>
        <p:spPr>
          <a:xfrm>
            <a:off x="8694717" y="3543037"/>
            <a:ext cx="108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3" name="192 Rectángulo"/>
          <p:cNvSpPr/>
          <p:nvPr/>
        </p:nvSpPr>
        <p:spPr>
          <a:xfrm>
            <a:off x="1704088" y="3833007"/>
            <a:ext cx="108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4" name="193 Rectángulo"/>
          <p:cNvSpPr/>
          <p:nvPr/>
        </p:nvSpPr>
        <p:spPr>
          <a:xfrm>
            <a:off x="2250265" y="3818851"/>
            <a:ext cx="108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5" name="194 Rectángulo"/>
          <p:cNvSpPr/>
          <p:nvPr/>
        </p:nvSpPr>
        <p:spPr>
          <a:xfrm>
            <a:off x="2784192" y="3723236"/>
            <a:ext cx="108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6" name="195 Rectángulo"/>
          <p:cNvSpPr/>
          <p:nvPr/>
        </p:nvSpPr>
        <p:spPr>
          <a:xfrm>
            <a:off x="3303086" y="3712797"/>
            <a:ext cx="108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7" name="196 Rectángulo"/>
          <p:cNvSpPr/>
          <p:nvPr/>
        </p:nvSpPr>
        <p:spPr>
          <a:xfrm>
            <a:off x="3859480" y="3772505"/>
            <a:ext cx="108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8" name="197 Rectángulo"/>
          <p:cNvSpPr/>
          <p:nvPr/>
        </p:nvSpPr>
        <p:spPr>
          <a:xfrm>
            <a:off x="4394894" y="3691440"/>
            <a:ext cx="108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9" name="198 Rectángulo"/>
          <p:cNvSpPr/>
          <p:nvPr/>
        </p:nvSpPr>
        <p:spPr>
          <a:xfrm>
            <a:off x="4937353" y="3671061"/>
            <a:ext cx="108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57" name="256 Conector recto"/>
          <p:cNvCxnSpPr/>
          <p:nvPr/>
        </p:nvCxnSpPr>
        <p:spPr>
          <a:xfrm>
            <a:off x="1691830" y="3421239"/>
            <a:ext cx="144000" cy="0"/>
          </a:xfrm>
          <a:prstGeom prst="line">
            <a:avLst/>
          </a:prstGeom>
        </p:spPr>
        <p:style>
          <a:lnRef idx="2">
            <a:schemeClr val="dk1"/>
          </a:lnRef>
          <a:fillRef idx="0">
            <a:schemeClr val="dk1"/>
          </a:fillRef>
          <a:effectRef idx="1">
            <a:schemeClr val="dk1"/>
          </a:effectRef>
          <a:fontRef idx="minor">
            <a:schemeClr val="tx1"/>
          </a:fontRef>
        </p:style>
      </p:cxnSp>
      <p:cxnSp>
        <p:nvCxnSpPr>
          <p:cNvPr id="258" name="257 Conector recto"/>
          <p:cNvCxnSpPr/>
          <p:nvPr/>
        </p:nvCxnSpPr>
        <p:spPr>
          <a:xfrm rot="5400000">
            <a:off x="1908139" y="3863478"/>
            <a:ext cx="784800" cy="9526"/>
          </a:xfrm>
          <a:prstGeom prst="line">
            <a:avLst/>
          </a:prstGeom>
          <a:ln w="12700"/>
        </p:spPr>
        <p:style>
          <a:lnRef idx="2">
            <a:schemeClr val="dk1"/>
          </a:lnRef>
          <a:fillRef idx="0">
            <a:schemeClr val="dk1"/>
          </a:fillRef>
          <a:effectRef idx="1">
            <a:schemeClr val="dk1"/>
          </a:effectRef>
          <a:fontRef idx="minor">
            <a:schemeClr val="tx1"/>
          </a:fontRef>
        </p:style>
      </p:cxnSp>
      <p:cxnSp>
        <p:nvCxnSpPr>
          <p:cNvPr id="259" name="258 Conector recto"/>
          <p:cNvCxnSpPr/>
          <p:nvPr/>
        </p:nvCxnSpPr>
        <p:spPr>
          <a:xfrm rot="5400000">
            <a:off x="2368558" y="3775440"/>
            <a:ext cx="943200" cy="9526"/>
          </a:xfrm>
          <a:prstGeom prst="line">
            <a:avLst/>
          </a:prstGeom>
          <a:ln w="12700"/>
        </p:spPr>
        <p:style>
          <a:lnRef idx="2">
            <a:schemeClr val="dk1"/>
          </a:lnRef>
          <a:fillRef idx="0">
            <a:schemeClr val="dk1"/>
          </a:fillRef>
          <a:effectRef idx="1">
            <a:schemeClr val="dk1"/>
          </a:effectRef>
          <a:fontRef idx="minor">
            <a:schemeClr val="tx1"/>
          </a:fontRef>
        </p:style>
      </p:cxnSp>
      <p:cxnSp>
        <p:nvCxnSpPr>
          <p:cNvPr id="260" name="259 Conector recto"/>
          <p:cNvCxnSpPr/>
          <p:nvPr/>
        </p:nvCxnSpPr>
        <p:spPr>
          <a:xfrm rot="5400000">
            <a:off x="2994990" y="3765246"/>
            <a:ext cx="734400" cy="9526"/>
          </a:xfrm>
          <a:prstGeom prst="line">
            <a:avLst/>
          </a:prstGeom>
          <a:ln w="12700"/>
        </p:spPr>
        <p:style>
          <a:lnRef idx="2">
            <a:schemeClr val="dk1"/>
          </a:lnRef>
          <a:fillRef idx="0">
            <a:schemeClr val="dk1"/>
          </a:fillRef>
          <a:effectRef idx="1">
            <a:schemeClr val="dk1"/>
          </a:effectRef>
          <a:fontRef idx="minor">
            <a:schemeClr val="tx1"/>
          </a:fontRef>
        </p:style>
      </p:cxnSp>
      <p:cxnSp>
        <p:nvCxnSpPr>
          <p:cNvPr id="261" name="260 Conector recto"/>
          <p:cNvCxnSpPr/>
          <p:nvPr/>
        </p:nvCxnSpPr>
        <p:spPr>
          <a:xfrm rot="5400000">
            <a:off x="3543562" y="3817505"/>
            <a:ext cx="738000" cy="9526"/>
          </a:xfrm>
          <a:prstGeom prst="line">
            <a:avLst/>
          </a:prstGeom>
          <a:ln w="12700"/>
        </p:spPr>
        <p:style>
          <a:lnRef idx="2">
            <a:schemeClr val="dk1"/>
          </a:lnRef>
          <a:fillRef idx="0">
            <a:schemeClr val="dk1"/>
          </a:fillRef>
          <a:effectRef idx="1">
            <a:schemeClr val="dk1"/>
          </a:effectRef>
          <a:fontRef idx="minor">
            <a:schemeClr val="tx1"/>
          </a:fontRef>
        </p:style>
      </p:cxnSp>
      <p:cxnSp>
        <p:nvCxnSpPr>
          <p:cNvPr id="262" name="261 Conector recto"/>
          <p:cNvCxnSpPr/>
          <p:nvPr/>
        </p:nvCxnSpPr>
        <p:spPr>
          <a:xfrm rot="5400000">
            <a:off x="4005860" y="3738933"/>
            <a:ext cx="889200" cy="9526"/>
          </a:xfrm>
          <a:prstGeom prst="line">
            <a:avLst/>
          </a:prstGeom>
          <a:ln w="12700"/>
        </p:spPr>
        <p:style>
          <a:lnRef idx="2">
            <a:schemeClr val="dk1"/>
          </a:lnRef>
          <a:fillRef idx="0">
            <a:schemeClr val="dk1"/>
          </a:fillRef>
          <a:effectRef idx="1">
            <a:schemeClr val="dk1"/>
          </a:effectRef>
          <a:fontRef idx="minor">
            <a:schemeClr val="tx1"/>
          </a:fontRef>
        </p:style>
      </p:cxnSp>
      <p:cxnSp>
        <p:nvCxnSpPr>
          <p:cNvPr id="263" name="262 Conector recto"/>
          <p:cNvCxnSpPr/>
          <p:nvPr/>
        </p:nvCxnSpPr>
        <p:spPr>
          <a:xfrm rot="5400000">
            <a:off x="4633514" y="3704247"/>
            <a:ext cx="720000" cy="9526"/>
          </a:xfrm>
          <a:prstGeom prst="line">
            <a:avLst/>
          </a:prstGeom>
          <a:ln w="12700"/>
        </p:spPr>
        <p:style>
          <a:lnRef idx="2">
            <a:schemeClr val="dk1"/>
          </a:lnRef>
          <a:fillRef idx="0">
            <a:schemeClr val="dk1"/>
          </a:fillRef>
          <a:effectRef idx="1">
            <a:schemeClr val="dk1"/>
          </a:effectRef>
          <a:fontRef idx="minor">
            <a:schemeClr val="tx1"/>
          </a:fontRef>
        </p:style>
      </p:cxnSp>
      <p:cxnSp>
        <p:nvCxnSpPr>
          <p:cNvPr id="264" name="263 Conector recto"/>
          <p:cNvCxnSpPr/>
          <p:nvPr/>
        </p:nvCxnSpPr>
        <p:spPr>
          <a:xfrm>
            <a:off x="2245342" y="3471660"/>
            <a:ext cx="144000" cy="0"/>
          </a:xfrm>
          <a:prstGeom prst="line">
            <a:avLst/>
          </a:prstGeom>
        </p:spPr>
        <p:style>
          <a:lnRef idx="2">
            <a:schemeClr val="dk1"/>
          </a:lnRef>
          <a:fillRef idx="0">
            <a:schemeClr val="dk1"/>
          </a:fillRef>
          <a:effectRef idx="1">
            <a:schemeClr val="dk1"/>
          </a:effectRef>
          <a:fontRef idx="minor">
            <a:schemeClr val="tx1"/>
          </a:fontRef>
        </p:style>
      </p:cxnSp>
      <p:cxnSp>
        <p:nvCxnSpPr>
          <p:cNvPr id="265" name="264 Conector recto"/>
          <p:cNvCxnSpPr/>
          <p:nvPr/>
        </p:nvCxnSpPr>
        <p:spPr>
          <a:xfrm>
            <a:off x="2217581" y="4263120"/>
            <a:ext cx="144000" cy="0"/>
          </a:xfrm>
          <a:prstGeom prst="line">
            <a:avLst/>
          </a:prstGeom>
        </p:spPr>
        <p:style>
          <a:lnRef idx="2">
            <a:schemeClr val="dk1"/>
          </a:lnRef>
          <a:fillRef idx="0">
            <a:schemeClr val="dk1"/>
          </a:fillRef>
          <a:effectRef idx="1">
            <a:schemeClr val="dk1"/>
          </a:effectRef>
          <a:fontRef idx="minor">
            <a:schemeClr val="tx1"/>
          </a:fontRef>
        </p:style>
      </p:cxnSp>
      <p:cxnSp>
        <p:nvCxnSpPr>
          <p:cNvPr id="266" name="265 Conector recto"/>
          <p:cNvCxnSpPr/>
          <p:nvPr/>
        </p:nvCxnSpPr>
        <p:spPr>
          <a:xfrm>
            <a:off x="2754098" y="4248957"/>
            <a:ext cx="144000" cy="0"/>
          </a:xfrm>
          <a:prstGeom prst="line">
            <a:avLst/>
          </a:prstGeom>
        </p:spPr>
        <p:style>
          <a:lnRef idx="2">
            <a:schemeClr val="dk1"/>
          </a:lnRef>
          <a:fillRef idx="0">
            <a:schemeClr val="dk1"/>
          </a:fillRef>
          <a:effectRef idx="1">
            <a:schemeClr val="dk1"/>
          </a:effectRef>
          <a:fontRef idx="minor">
            <a:schemeClr val="tx1"/>
          </a:fontRef>
        </p:style>
      </p:cxnSp>
      <p:cxnSp>
        <p:nvCxnSpPr>
          <p:cNvPr id="267" name="266 Conector recto"/>
          <p:cNvCxnSpPr/>
          <p:nvPr/>
        </p:nvCxnSpPr>
        <p:spPr>
          <a:xfrm>
            <a:off x="2767128" y="3306796"/>
            <a:ext cx="144000" cy="0"/>
          </a:xfrm>
          <a:prstGeom prst="line">
            <a:avLst/>
          </a:prstGeom>
        </p:spPr>
        <p:style>
          <a:lnRef idx="2">
            <a:schemeClr val="dk1"/>
          </a:lnRef>
          <a:fillRef idx="0">
            <a:schemeClr val="dk1"/>
          </a:fillRef>
          <a:effectRef idx="1">
            <a:schemeClr val="dk1"/>
          </a:effectRef>
          <a:fontRef idx="minor">
            <a:schemeClr val="tx1"/>
          </a:fontRef>
        </p:style>
      </p:cxnSp>
      <p:cxnSp>
        <p:nvCxnSpPr>
          <p:cNvPr id="268" name="267 Conector recto"/>
          <p:cNvCxnSpPr/>
          <p:nvPr/>
        </p:nvCxnSpPr>
        <p:spPr>
          <a:xfrm>
            <a:off x="3290048" y="3408207"/>
            <a:ext cx="144000" cy="0"/>
          </a:xfrm>
          <a:prstGeom prst="line">
            <a:avLst/>
          </a:prstGeom>
        </p:spPr>
        <p:style>
          <a:lnRef idx="2">
            <a:schemeClr val="dk1"/>
          </a:lnRef>
          <a:fillRef idx="0">
            <a:schemeClr val="dk1"/>
          </a:fillRef>
          <a:effectRef idx="1">
            <a:schemeClr val="dk1"/>
          </a:effectRef>
          <a:fontRef idx="minor">
            <a:schemeClr val="tx1"/>
          </a:fontRef>
        </p:style>
      </p:cxnSp>
      <p:cxnSp>
        <p:nvCxnSpPr>
          <p:cNvPr id="269" name="268 Conector recto"/>
          <p:cNvCxnSpPr/>
          <p:nvPr/>
        </p:nvCxnSpPr>
        <p:spPr>
          <a:xfrm>
            <a:off x="3282683" y="4131682"/>
            <a:ext cx="144000" cy="0"/>
          </a:xfrm>
          <a:prstGeom prst="line">
            <a:avLst/>
          </a:prstGeom>
        </p:spPr>
        <p:style>
          <a:lnRef idx="2">
            <a:schemeClr val="dk1"/>
          </a:lnRef>
          <a:fillRef idx="0">
            <a:schemeClr val="dk1"/>
          </a:fillRef>
          <a:effectRef idx="1">
            <a:schemeClr val="dk1"/>
          </a:effectRef>
          <a:fontRef idx="minor">
            <a:schemeClr val="tx1"/>
          </a:fontRef>
        </p:style>
      </p:cxnSp>
      <p:cxnSp>
        <p:nvCxnSpPr>
          <p:cNvPr id="270" name="269 Conector recto"/>
          <p:cNvCxnSpPr/>
          <p:nvPr/>
        </p:nvCxnSpPr>
        <p:spPr>
          <a:xfrm>
            <a:off x="3832796" y="4188903"/>
            <a:ext cx="144000" cy="0"/>
          </a:xfrm>
          <a:prstGeom prst="line">
            <a:avLst/>
          </a:prstGeom>
        </p:spPr>
        <p:style>
          <a:lnRef idx="2">
            <a:schemeClr val="dk1"/>
          </a:lnRef>
          <a:fillRef idx="0">
            <a:schemeClr val="dk1"/>
          </a:fillRef>
          <a:effectRef idx="1">
            <a:schemeClr val="dk1"/>
          </a:effectRef>
          <a:fontRef idx="minor">
            <a:schemeClr val="tx1"/>
          </a:fontRef>
        </p:style>
      </p:cxnSp>
      <p:cxnSp>
        <p:nvCxnSpPr>
          <p:cNvPr id="271" name="270 Conector recto"/>
          <p:cNvCxnSpPr/>
          <p:nvPr/>
        </p:nvCxnSpPr>
        <p:spPr>
          <a:xfrm>
            <a:off x="3845827" y="3450698"/>
            <a:ext cx="144000" cy="0"/>
          </a:xfrm>
          <a:prstGeom prst="line">
            <a:avLst/>
          </a:prstGeom>
        </p:spPr>
        <p:style>
          <a:lnRef idx="2">
            <a:schemeClr val="dk1"/>
          </a:lnRef>
          <a:fillRef idx="0">
            <a:schemeClr val="dk1"/>
          </a:fillRef>
          <a:effectRef idx="1">
            <a:schemeClr val="dk1"/>
          </a:effectRef>
          <a:fontRef idx="minor">
            <a:schemeClr val="tx1"/>
          </a:fontRef>
        </p:style>
      </p:cxnSp>
      <p:cxnSp>
        <p:nvCxnSpPr>
          <p:cNvPr id="272" name="271 Conector recto"/>
          <p:cNvCxnSpPr/>
          <p:nvPr/>
        </p:nvCxnSpPr>
        <p:spPr>
          <a:xfrm>
            <a:off x="4369082" y="4184371"/>
            <a:ext cx="144000" cy="0"/>
          </a:xfrm>
          <a:prstGeom prst="line">
            <a:avLst/>
          </a:prstGeom>
        </p:spPr>
        <p:style>
          <a:lnRef idx="2">
            <a:schemeClr val="dk1"/>
          </a:lnRef>
          <a:fillRef idx="0">
            <a:schemeClr val="dk1"/>
          </a:fillRef>
          <a:effectRef idx="1">
            <a:schemeClr val="dk1"/>
          </a:effectRef>
          <a:fontRef idx="minor">
            <a:schemeClr val="tx1"/>
          </a:fontRef>
        </p:style>
      </p:cxnSp>
      <p:cxnSp>
        <p:nvCxnSpPr>
          <p:cNvPr id="273" name="272 Conector recto"/>
          <p:cNvCxnSpPr/>
          <p:nvPr/>
        </p:nvCxnSpPr>
        <p:spPr>
          <a:xfrm>
            <a:off x="4381775" y="3299998"/>
            <a:ext cx="144000" cy="0"/>
          </a:xfrm>
          <a:prstGeom prst="line">
            <a:avLst/>
          </a:prstGeom>
        </p:spPr>
        <p:style>
          <a:lnRef idx="2">
            <a:schemeClr val="dk1"/>
          </a:lnRef>
          <a:fillRef idx="0">
            <a:schemeClr val="dk1"/>
          </a:fillRef>
          <a:effectRef idx="1">
            <a:schemeClr val="dk1"/>
          </a:effectRef>
          <a:fontRef idx="minor">
            <a:schemeClr val="tx1"/>
          </a:fontRef>
        </p:style>
      </p:cxnSp>
      <p:cxnSp>
        <p:nvCxnSpPr>
          <p:cNvPr id="274" name="273 Conector recto"/>
          <p:cNvCxnSpPr/>
          <p:nvPr/>
        </p:nvCxnSpPr>
        <p:spPr>
          <a:xfrm>
            <a:off x="4919195" y="3347588"/>
            <a:ext cx="144000" cy="0"/>
          </a:xfrm>
          <a:prstGeom prst="line">
            <a:avLst/>
          </a:prstGeom>
        </p:spPr>
        <p:style>
          <a:lnRef idx="2">
            <a:schemeClr val="dk1"/>
          </a:lnRef>
          <a:fillRef idx="0">
            <a:schemeClr val="dk1"/>
          </a:fillRef>
          <a:effectRef idx="1">
            <a:schemeClr val="dk1"/>
          </a:effectRef>
          <a:fontRef idx="minor">
            <a:schemeClr val="tx1"/>
          </a:fontRef>
        </p:style>
      </p:cxnSp>
      <p:cxnSp>
        <p:nvCxnSpPr>
          <p:cNvPr id="275" name="274 Conector recto"/>
          <p:cNvCxnSpPr/>
          <p:nvPr/>
        </p:nvCxnSpPr>
        <p:spPr>
          <a:xfrm>
            <a:off x="4908431" y="4074463"/>
            <a:ext cx="144000" cy="0"/>
          </a:xfrm>
          <a:prstGeom prst="line">
            <a:avLst/>
          </a:prstGeom>
        </p:spPr>
        <p:style>
          <a:lnRef idx="2">
            <a:schemeClr val="dk1"/>
          </a:lnRef>
          <a:fillRef idx="0">
            <a:schemeClr val="dk1"/>
          </a:fillRef>
          <a:effectRef idx="1">
            <a:schemeClr val="dk1"/>
          </a:effectRef>
          <a:fontRef idx="minor">
            <a:schemeClr val="tx1"/>
          </a:fontRef>
        </p:style>
      </p:cxnSp>
      <p:cxnSp>
        <p:nvCxnSpPr>
          <p:cNvPr id="276" name="275 Conector recto"/>
          <p:cNvCxnSpPr/>
          <p:nvPr/>
        </p:nvCxnSpPr>
        <p:spPr>
          <a:xfrm rot="5400000">
            <a:off x="5163647" y="3663089"/>
            <a:ext cx="723600" cy="9526"/>
          </a:xfrm>
          <a:prstGeom prst="line">
            <a:avLst/>
          </a:prstGeom>
          <a:ln w="12700"/>
        </p:spPr>
        <p:style>
          <a:lnRef idx="2">
            <a:schemeClr val="dk1"/>
          </a:lnRef>
          <a:fillRef idx="0">
            <a:schemeClr val="dk1"/>
          </a:fillRef>
          <a:effectRef idx="1">
            <a:schemeClr val="dk1"/>
          </a:effectRef>
          <a:fontRef idx="minor">
            <a:schemeClr val="tx1"/>
          </a:fontRef>
        </p:style>
      </p:cxnSp>
      <p:cxnSp>
        <p:nvCxnSpPr>
          <p:cNvPr id="277" name="276 Conector recto"/>
          <p:cNvCxnSpPr/>
          <p:nvPr/>
        </p:nvCxnSpPr>
        <p:spPr>
          <a:xfrm rot="5400000">
            <a:off x="5790348" y="3661830"/>
            <a:ext cx="601200" cy="9526"/>
          </a:xfrm>
          <a:prstGeom prst="line">
            <a:avLst/>
          </a:prstGeom>
          <a:ln w="12700"/>
        </p:spPr>
        <p:style>
          <a:lnRef idx="2">
            <a:schemeClr val="dk1"/>
          </a:lnRef>
          <a:fillRef idx="0">
            <a:schemeClr val="dk1"/>
          </a:fillRef>
          <a:effectRef idx="1">
            <a:schemeClr val="dk1"/>
          </a:effectRef>
          <a:fontRef idx="minor">
            <a:schemeClr val="tx1"/>
          </a:fontRef>
        </p:style>
      </p:cxnSp>
      <p:cxnSp>
        <p:nvCxnSpPr>
          <p:cNvPr id="278" name="277 Conector recto"/>
          <p:cNvCxnSpPr/>
          <p:nvPr/>
        </p:nvCxnSpPr>
        <p:spPr>
          <a:xfrm>
            <a:off x="5444051" y="4037040"/>
            <a:ext cx="144000" cy="0"/>
          </a:xfrm>
          <a:prstGeom prst="line">
            <a:avLst/>
          </a:prstGeom>
        </p:spPr>
        <p:style>
          <a:lnRef idx="2">
            <a:schemeClr val="dk1"/>
          </a:lnRef>
          <a:fillRef idx="0">
            <a:schemeClr val="dk1"/>
          </a:fillRef>
          <a:effectRef idx="1">
            <a:schemeClr val="dk1"/>
          </a:effectRef>
          <a:fontRef idx="minor">
            <a:schemeClr val="tx1"/>
          </a:fontRef>
        </p:style>
      </p:cxnSp>
      <p:cxnSp>
        <p:nvCxnSpPr>
          <p:cNvPr id="279" name="278 Conector recto"/>
          <p:cNvCxnSpPr/>
          <p:nvPr/>
        </p:nvCxnSpPr>
        <p:spPr>
          <a:xfrm>
            <a:off x="5457649" y="3309116"/>
            <a:ext cx="144000" cy="0"/>
          </a:xfrm>
          <a:prstGeom prst="line">
            <a:avLst/>
          </a:prstGeom>
        </p:spPr>
        <p:style>
          <a:lnRef idx="2">
            <a:schemeClr val="dk1"/>
          </a:lnRef>
          <a:fillRef idx="0">
            <a:schemeClr val="dk1"/>
          </a:fillRef>
          <a:effectRef idx="1">
            <a:schemeClr val="dk1"/>
          </a:effectRef>
          <a:fontRef idx="minor">
            <a:schemeClr val="tx1"/>
          </a:fontRef>
        </p:style>
      </p:cxnSp>
      <p:cxnSp>
        <p:nvCxnSpPr>
          <p:cNvPr id="280" name="279 Conector recto"/>
          <p:cNvCxnSpPr/>
          <p:nvPr/>
        </p:nvCxnSpPr>
        <p:spPr>
          <a:xfrm>
            <a:off x="6011161" y="3958292"/>
            <a:ext cx="144000" cy="0"/>
          </a:xfrm>
          <a:prstGeom prst="line">
            <a:avLst/>
          </a:prstGeom>
        </p:spPr>
        <p:style>
          <a:lnRef idx="2">
            <a:schemeClr val="dk1"/>
          </a:lnRef>
          <a:fillRef idx="0">
            <a:schemeClr val="dk1"/>
          </a:fillRef>
          <a:effectRef idx="1">
            <a:schemeClr val="dk1"/>
          </a:effectRef>
          <a:fontRef idx="minor">
            <a:schemeClr val="tx1"/>
          </a:fontRef>
        </p:style>
      </p:cxnSp>
      <p:cxnSp>
        <p:nvCxnSpPr>
          <p:cNvPr id="281" name="280 Conector recto"/>
          <p:cNvCxnSpPr/>
          <p:nvPr/>
        </p:nvCxnSpPr>
        <p:spPr>
          <a:xfrm>
            <a:off x="6020792" y="3362855"/>
            <a:ext cx="144000" cy="0"/>
          </a:xfrm>
          <a:prstGeom prst="line">
            <a:avLst/>
          </a:prstGeom>
        </p:spPr>
        <p:style>
          <a:lnRef idx="2">
            <a:schemeClr val="dk1"/>
          </a:lnRef>
          <a:fillRef idx="0">
            <a:schemeClr val="dk1"/>
          </a:fillRef>
          <a:effectRef idx="1">
            <a:schemeClr val="dk1"/>
          </a:effectRef>
          <a:fontRef idx="minor">
            <a:schemeClr val="tx1"/>
          </a:fontRef>
        </p:style>
      </p:cxnSp>
      <p:cxnSp>
        <p:nvCxnSpPr>
          <p:cNvPr id="282" name="281 Conector recto"/>
          <p:cNvCxnSpPr/>
          <p:nvPr/>
        </p:nvCxnSpPr>
        <p:spPr>
          <a:xfrm rot="5400000">
            <a:off x="6356265" y="3666810"/>
            <a:ext cx="529200" cy="9526"/>
          </a:xfrm>
          <a:prstGeom prst="line">
            <a:avLst/>
          </a:prstGeom>
          <a:ln w="12700"/>
        </p:spPr>
        <p:style>
          <a:lnRef idx="2">
            <a:schemeClr val="dk1"/>
          </a:lnRef>
          <a:fillRef idx="0">
            <a:schemeClr val="dk1"/>
          </a:fillRef>
          <a:effectRef idx="1">
            <a:schemeClr val="dk1"/>
          </a:effectRef>
          <a:fontRef idx="minor">
            <a:schemeClr val="tx1"/>
          </a:fontRef>
        </p:style>
      </p:cxnSp>
      <p:cxnSp>
        <p:nvCxnSpPr>
          <p:cNvPr id="283" name="282 Conector recto"/>
          <p:cNvCxnSpPr/>
          <p:nvPr/>
        </p:nvCxnSpPr>
        <p:spPr>
          <a:xfrm>
            <a:off x="6543939" y="3945529"/>
            <a:ext cx="144000" cy="0"/>
          </a:xfrm>
          <a:prstGeom prst="line">
            <a:avLst/>
          </a:prstGeom>
        </p:spPr>
        <p:style>
          <a:lnRef idx="2">
            <a:schemeClr val="dk1"/>
          </a:lnRef>
          <a:fillRef idx="0">
            <a:schemeClr val="dk1"/>
          </a:fillRef>
          <a:effectRef idx="1">
            <a:schemeClr val="dk1"/>
          </a:effectRef>
          <a:fontRef idx="minor">
            <a:schemeClr val="tx1"/>
          </a:fontRef>
        </p:style>
      </p:cxnSp>
      <p:cxnSp>
        <p:nvCxnSpPr>
          <p:cNvPr id="284" name="283 Conector recto"/>
          <p:cNvCxnSpPr/>
          <p:nvPr/>
        </p:nvCxnSpPr>
        <p:spPr>
          <a:xfrm>
            <a:off x="6546772" y="3407880"/>
            <a:ext cx="144000" cy="0"/>
          </a:xfrm>
          <a:prstGeom prst="line">
            <a:avLst/>
          </a:prstGeom>
        </p:spPr>
        <p:style>
          <a:lnRef idx="2">
            <a:schemeClr val="dk1"/>
          </a:lnRef>
          <a:fillRef idx="0">
            <a:schemeClr val="dk1"/>
          </a:fillRef>
          <a:effectRef idx="1">
            <a:schemeClr val="dk1"/>
          </a:effectRef>
          <a:fontRef idx="minor">
            <a:schemeClr val="tx1"/>
          </a:fontRef>
        </p:style>
      </p:cxnSp>
      <p:cxnSp>
        <p:nvCxnSpPr>
          <p:cNvPr id="285" name="284 Conector recto"/>
          <p:cNvCxnSpPr/>
          <p:nvPr/>
        </p:nvCxnSpPr>
        <p:spPr>
          <a:xfrm rot="5400000">
            <a:off x="6898233" y="3628627"/>
            <a:ext cx="536400" cy="9526"/>
          </a:xfrm>
          <a:prstGeom prst="line">
            <a:avLst/>
          </a:prstGeom>
          <a:ln w="12700"/>
        </p:spPr>
        <p:style>
          <a:lnRef idx="2">
            <a:schemeClr val="dk1"/>
          </a:lnRef>
          <a:fillRef idx="0">
            <a:schemeClr val="dk1"/>
          </a:fillRef>
          <a:effectRef idx="1">
            <a:schemeClr val="dk1"/>
          </a:effectRef>
          <a:fontRef idx="minor">
            <a:schemeClr val="tx1"/>
          </a:fontRef>
        </p:style>
      </p:cxnSp>
      <p:cxnSp>
        <p:nvCxnSpPr>
          <p:cNvPr id="286" name="285 Conector recto"/>
          <p:cNvCxnSpPr/>
          <p:nvPr/>
        </p:nvCxnSpPr>
        <p:spPr>
          <a:xfrm>
            <a:off x="7090653" y="3370488"/>
            <a:ext cx="144000" cy="0"/>
          </a:xfrm>
          <a:prstGeom prst="line">
            <a:avLst/>
          </a:prstGeom>
        </p:spPr>
        <p:style>
          <a:lnRef idx="2">
            <a:schemeClr val="dk1"/>
          </a:lnRef>
          <a:fillRef idx="0">
            <a:schemeClr val="dk1"/>
          </a:fillRef>
          <a:effectRef idx="1">
            <a:schemeClr val="dk1"/>
          </a:effectRef>
          <a:fontRef idx="minor">
            <a:schemeClr val="tx1"/>
          </a:fontRef>
        </p:style>
      </p:cxnSp>
      <p:cxnSp>
        <p:nvCxnSpPr>
          <p:cNvPr id="287" name="286 Conector recto"/>
          <p:cNvCxnSpPr/>
          <p:nvPr/>
        </p:nvCxnSpPr>
        <p:spPr>
          <a:xfrm>
            <a:off x="7086687" y="3903605"/>
            <a:ext cx="144000" cy="0"/>
          </a:xfrm>
          <a:prstGeom prst="line">
            <a:avLst/>
          </a:prstGeom>
        </p:spPr>
        <p:style>
          <a:lnRef idx="2">
            <a:schemeClr val="dk1"/>
          </a:lnRef>
          <a:fillRef idx="0">
            <a:schemeClr val="dk1"/>
          </a:fillRef>
          <a:effectRef idx="1">
            <a:schemeClr val="dk1"/>
          </a:effectRef>
          <a:fontRef idx="minor">
            <a:schemeClr val="tx1"/>
          </a:fontRef>
        </p:style>
      </p:cxnSp>
      <p:cxnSp>
        <p:nvCxnSpPr>
          <p:cNvPr id="288" name="287 Conector recto"/>
          <p:cNvCxnSpPr/>
          <p:nvPr/>
        </p:nvCxnSpPr>
        <p:spPr>
          <a:xfrm>
            <a:off x="7634834" y="3882643"/>
            <a:ext cx="144000" cy="0"/>
          </a:xfrm>
          <a:prstGeom prst="line">
            <a:avLst/>
          </a:prstGeom>
        </p:spPr>
        <p:style>
          <a:lnRef idx="2">
            <a:schemeClr val="dk1"/>
          </a:lnRef>
          <a:fillRef idx="0">
            <a:schemeClr val="dk1"/>
          </a:fillRef>
          <a:effectRef idx="1">
            <a:schemeClr val="dk1"/>
          </a:effectRef>
          <a:fontRef idx="minor">
            <a:schemeClr val="tx1"/>
          </a:fontRef>
        </p:style>
      </p:cxnSp>
      <p:cxnSp>
        <p:nvCxnSpPr>
          <p:cNvPr id="289" name="288 Conector recto"/>
          <p:cNvCxnSpPr/>
          <p:nvPr/>
        </p:nvCxnSpPr>
        <p:spPr>
          <a:xfrm>
            <a:off x="8151897" y="3928586"/>
            <a:ext cx="144000" cy="0"/>
          </a:xfrm>
          <a:prstGeom prst="line">
            <a:avLst/>
          </a:prstGeom>
        </p:spPr>
        <p:style>
          <a:lnRef idx="2">
            <a:schemeClr val="dk1"/>
          </a:lnRef>
          <a:fillRef idx="0">
            <a:schemeClr val="dk1"/>
          </a:fillRef>
          <a:effectRef idx="1">
            <a:schemeClr val="dk1"/>
          </a:effectRef>
          <a:fontRef idx="minor">
            <a:schemeClr val="tx1"/>
          </a:fontRef>
        </p:style>
      </p:cxnSp>
      <p:cxnSp>
        <p:nvCxnSpPr>
          <p:cNvPr id="290" name="289 Conector recto"/>
          <p:cNvCxnSpPr/>
          <p:nvPr/>
        </p:nvCxnSpPr>
        <p:spPr>
          <a:xfrm>
            <a:off x="8679103" y="3904631"/>
            <a:ext cx="144000" cy="0"/>
          </a:xfrm>
          <a:prstGeom prst="line">
            <a:avLst/>
          </a:prstGeom>
        </p:spPr>
        <p:style>
          <a:lnRef idx="2">
            <a:schemeClr val="dk1"/>
          </a:lnRef>
          <a:fillRef idx="0">
            <a:schemeClr val="dk1"/>
          </a:fillRef>
          <a:effectRef idx="1">
            <a:schemeClr val="dk1"/>
          </a:effectRef>
          <a:fontRef idx="minor">
            <a:schemeClr val="tx1"/>
          </a:fontRef>
        </p:style>
      </p:cxnSp>
      <p:cxnSp>
        <p:nvCxnSpPr>
          <p:cNvPr id="291" name="290 Conector recto"/>
          <p:cNvCxnSpPr/>
          <p:nvPr/>
        </p:nvCxnSpPr>
        <p:spPr>
          <a:xfrm>
            <a:off x="8675137" y="3288508"/>
            <a:ext cx="144000" cy="0"/>
          </a:xfrm>
          <a:prstGeom prst="line">
            <a:avLst/>
          </a:prstGeom>
        </p:spPr>
        <p:style>
          <a:lnRef idx="2">
            <a:schemeClr val="dk1"/>
          </a:lnRef>
          <a:fillRef idx="0">
            <a:schemeClr val="dk1"/>
          </a:fillRef>
          <a:effectRef idx="1">
            <a:schemeClr val="dk1"/>
          </a:effectRef>
          <a:fontRef idx="minor">
            <a:schemeClr val="tx1"/>
          </a:fontRef>
        </p:style>
      </p:cxnSp>
      <p:cxnSp>
        <p:nvCxnSpPr>
          <p:cNvPr id="292" name="291 Conector recto"/>
          <p:cNvCxnSpPr/>
          <p:nvPr/>
        </p:nvCxnSpPr>
        <p:spPr>
          <a:xfrm>
            <a:off x="8163218" y="3346616"/>
            <a:ext cx="144000" cy="0"/>
          </a:xfrm>
          <a:prstGeom prst="line">
            <a:avLst/>
          </a:prstGeom>
        </p:spPr>
        <p:style>
          <a:lnRef idx="2">
            <a:schemeClr val="dk1"/>
          </a:lnRef>
          <a:fillRef idx="0">
            <a:schemeClr val="dk1"/>
          </a:fillRef>
          <a:effectRef idx="1">
            <a:schemeClr val="dk1"/>
          </a:effectRef>
          <a:fontRef idx="minor">
            <a:schemeClr val="tx1"/>
          </a:fontRef>
        </p:style>
      </p:cxnSp>
      <p:cxnSp>
        <p:nvCxnSpPr>
          <p:cNvPr id="293" name="292 Conector recto"/>
          <p:cNvCxnSpPr/>
          <p:nvPr/>
        </p:nvCxnSpPr>
        <p:spPr>
          <a:xfrm>
            <a:off x="7631435" y="3329513"/>
            <a:ext cx="144000" cy="0"/>
          </a:xfrm>
          <a:prstGeom prst="line">
            <a:avLst/>
          </a:prstGeom>
        </p:spPr>
        <p:style>
          <a:lnRef idx="2">
            <a:schemeClr val="dk1"/>
          </a:lnRef>
          <a:fillRef idx="0">
            <a:schemeClr val="dk1"/>
          </a:fillRef>
          <a:effectRef idx="1">
            <a:schemeClr val="dk1"/>
          </a:effectRef>
          <a:fontRef idx="minor">
            <a:schemeClr val="tx1"/>
          </a:fontRef>
        </p:style>
      </p:cxnSp>
      <p:cxnSp>
        <p:nvCxnSpPr>
          <p:cNvPr id="294" name="293 Conector recto"/>
          <p:cNvCxnSpPr/>
          <p:nvPr/>
        </p:nvCxnSpPr>
        <p:spPr>
          <a:xfrm rot="5400000">
            <a:off x="7436121" y="3598462"/>
            <a:ext cx="540000" cy="9526"/>
          </a:xfrm>
          <a:prstGeom prst="line">
            <a:avLst/>
          </a:prstGeom>
          <a:ln w="12700"/>
        </p:spPr>
        <p:style>
          <a:lnRef idx="2">
            <a:schemeClr val="dk1"/>
          </a:lnRef>
          <a:fillRef idx="0">
            <a:schemeClr val="dk1"/>
          </a:fillRef>
          <a:effectRef idx="1">
            <a:schemeClr val="dk1"/>
          </a:effectRef>
          <a:fontRef idx="minor">
            <a:schemeClr val="tx1"/>
          </a:fontRef>
        </p:style>
      </p:cxnSp>
      <p:cxnSp>
        <p:nvCxnSpPr>
          <p:cNvPr id="295" name="294 Conector recto"/>
          <p:cNvCxnSpPr/>
          <p:nvPr/>
        </p:nvCxnSpPr>
        <p:spPr>
          <a:xfrm rot="5400000">
            <a:off x="7951487" y="3629631"/>
            <a:ext cx="565200" cy="9526"/>
          </a:xfrm>
          <a:prstGeom prst="line">
            <a:avLst/>
          </a:prstGeom>
          <a:ln w="12700"/>
        </p:spPr>
        <p:style>
          <a:lnRef idx="2">
            <a:schemeClr val="dk1"/>
          </a:lnRef>
          <a:fillRef idx="0">
            <a:schemeClr val="dk1"/>
          </a:fillRef>
          <a:effectRef idx="1">
            <a:schemeClr val="dk1"/>
          </a:effectRef>
          <a:fontRef idx="minor">
            <a:schemeClr val="tx1"/>
          </a:fontRef>
        </p:style>
      </p:cxnSp>
      <p:cxnSp>
        <p:nvCxnSpPr>
          <p:cNvPr id="54" name="53 Conector recto"/>
          <p:cNvCxnSpPr/>
          <p:nvPr/>
        </p:nvCxnSpPr>
        <p:spPr>
          <a:xfrm rot="5400000">
            <a:off x="1288114" y="3889668"/>
            <a:ext cx="921600" cy="9526"/>
          </a:xfrm>
          <a:prstGeom prst="line">
            <a:avLst/>
          </a:prstGeom>
          <a:ln w="12700"/>
        </p:spPr>
        <p:style>
          <a:lnRef idx="2">
            <a:schemeClr val="dk1"/>
          </a:lnRef>
          <a:fillRef idx="0">
            <a:schemeClr val="dk1"/>
          </a:fillRef>
          <a:effectRef idx="1">
            <a:schemeClr val="dk1"/>
          </a:effectRef>
          <a:fontRef idx="minor">
            <a:schemeClr val="tx1"/>
          </a:fontRef>
        </p:style>
      </p:cxnSp>
      <p:cxnSp>
        <p:nvCxnSpPr>
          <p:cNvPr id="299" name="298 Conector recto"/>
          <p:cNvCxnSpPr/>
          <p:nvPr/>
        </p:nvCxnSpPr>
        <p:spPr>
          <a:xfrm>
            <a:off x="1109566" y="3452154"/>
            <a:ext cx="216000" cy="0"/>
          </a:xfrm>
          <a:prstGeom prst="line">
            <a:avLst/>
          </a:prstGeom>
        </p:spPr>
        <p:style>
          <a:lnRef idx="2">
            <a:schemeClr val="dk1"/>
          </a:lnRef>
          <a:fillRef idx="0">
            <a:schemeClr val="dk1"/>
          </a:fillRef>
          <a:effectRef idx="1">
            <a:schemeClr val="dk1"/>
          </a:effectRef>
          <a:fontRef idx="minor">
            <a:schemeClr val="tx1"/>
          </a:fontRef>
        </p:style>
      </p:cxnSp>
      <p:cxnSp>
        <p:nvCxnSpPr>
          <p:cNvPr id="301" name="300 Conector recto"/>
          <p:cNvCxnSpPr/>
          <p:nvPr/>
        </p:nvCxnSpPr>
        <p:spPr>
          <a:xfrm>
            <a:off x="1109566" y="2737774"/>
            <a:ext cx="216000" cy="0"/>
          </a:xfrm>
          <a:prstGeom prst="line">
            <a:avLst/>
          </a:prstGeom>
        </p:spPr>
        <p:style>
          <a:lnRef idx="2">
            <a:schemeClr val="dk1"/>
          </a:lnRef>
          <a:fillRef idx="0">
            <a:schemeClr val="dk1"/>
          </a:fillRef>
          <a:effectRef idx="1">
            <a:schemeClr val="dk1"/>
          </a:effectRef>
          <a:fontRef idx="minor">
            <a:schemeClr val="tx1"/>
          </a:fontRef>
        </p:style>
      </p:cxnSp>
      <p:cxnSp>
        <p:nvCxnSpPr>
          <p:cNvPr id="303" name="302 Conector recto"/>
          <p:cNvCxnSpPr/>
          <p:nvPr/>
        </p:nvCxnSpPr>
        <p:spPr>
          <a:xfrm>
            <a:off x="1109566" y="2023394"/>
            <a:ext cx="216000" cy="0"/>
          </a:xfrm>
          <a:prstGeom prst="line">
            <a:avLst/>
          </a:prstGeom>
        </p:spPr>
        <p:style>
          <a:lnRef idx="2">
            <a:schemeClr val="dk1"/>
          </a:lnRef>
          <a:fillRef idx="0">
            <a:schemeClr val="dk1"/>
          </a:fillRef>
          <a:effectRef idx="1">
            <a:schemeClr val="dk1"/>
          </a:effectRef>
          <a:fontRef idx="minor">
            <a:schemeClr val="tx1"/>
          </a:fontRef>
        </p:style>
      </p:cxnSp>
      <p:cxnSp>
        <p:nvCxnSpPr>
          <p:cNvPr id="305" name="304 Conector recto"/>
          <p:cNvCxnSpPr/>
          <p:nvPr/>
        </p:nvCxnSpPr>
        <p:spPr>
          <a:xfrm>
            <a:off x="1109566" y="1309014"/>
            <a:ext cx="216000" cy="0"/>
          </a:xfrm>
          <a:prstGeom prst="line">
            <a:avLst/>
          </a:prstGeom>
        </p:spPr>
        <p:style>
          <a:lnRef idx="2">
            <a:schemeClr val="dk1"/>
          </a:lnRef>
          <a:fillRef idx="0">
            <a:schemeClr val="dk1"/>
          </a:fillRef>
          <a:effectRef idx="1">
            <a:schemeClr val="dk1"/>
          </a:effectRef>
          <a:fontRef idx="minor">
            <a:schemeClr val="tx1"/>
          </a:fontRef>
        </p:style>
      </p:cxnSp>
      <p:cxnSp>
        <p:nvCxnSpPr>
          <p:cNvPr id="306" name="305 Conector recto"/>
          <p:cNvCxnSpPr/>
          <p:nvPr/>
        </p:nvCxnSpPr>
        <p:spPr>
          <a:xfrm>
            <a:off x="1111252" y="5595294"/>
            <a:ext cx="216000" cy="0"/>
          </a:xfrm>
          <a:prstGeom prst="line">
            <a:avLst/>
          </a:prstGeom>
        </p:spPr>
        <p:style>
          <a:lnRef idx="2">
            <a:schemeClr val="dk1"/>
          </a:lnRef>
          <a:fillRef idx="0">
            <a:schemeClr val="dk1"/>
          </a:fillRef>
          <a:effectRef idx="1">
            <a:schemeClr val="dk1"/>
          </a:effectRef>
          <a:fontRef idx="minor">
            <a:schemeClr val="tx1"/>
          </a:fontRef>
        </p:style>
      </p:cxnSp>
      <p:sp>
        <p:nvSpPr>
          <p:cNvPr id="307" name="306 CuadroTexto"/>
          <p:cNvSpPr txBox="1"/>
          <p:nvPr/>
        </p:nvSpPr>
        <p:spPr>
          <a:xfrm>
            <a:off x="852542" y="5452418"/>
            <a:ext cx="269626" cy="276999"/>
          </a:xfrm>
          <a:prstGeom prst="rect">
            <a:avLst/>
          </a:prstGeom>
          <a:noFill/>
        </p:spPr>
        <p:txBody>
          <a:bodyPr wrap="none" rtlCol="0">
            <a:spAutoFit/>
          </a:bodyPr>
          <a:lstStyle/>
          <a:p>
            <a:r>
              <a:rPr lang="es-ES" sz="1200" b="1" dirty="0" smtClean="0">
                <a:latin typeface="Arial" pitchFamily="34" charset="0"/>
                <a:cs typeface="Arial" pitchFamily="34" charset="0"/>
              </a:rPr>
              <a:t>0</a:t>
            </a:r>
            <a:endParaRPr lang="es-ES" sz="1200" b="1" dirty="0">
              <a:latin typeface="Arial" pitchFamily="34" charset="0"/>
              <a:cs typeface="Arial" pitchFamily="34" charset="0"/>
            </a:endParaRPr>
          </a:p>
        </p:txBody>
      </p:sp>
      <p:sp>
        <p:nvSpPr>
          <p:cNvPr id="308" name="307 CuadroTexto"/>
          <p:cNvSpPr txBox="1"/>
          <p:nvPr/>
        </p:nvSpPr>
        <p:spPr>
          <a:xfrm>
            <a:off x="682624" y="4738038"/>
            <a:ext cx="439544" cy="276999"/>
          </a:xfrm>
          <a:prstGeom prst="rect">
            <a:avLst/>
          </a:prstGeom>
          <a:noFill/>
        </p:spPr>
        <p:txBody>
          <a:bodyPr wrap="none" rtlCol="0">
            <a:spAutoFit/>
          </a:bodyPr>
          <a:lstStyle/>
          <a:p>
            <a:r>
              <a:rPr lang="es-ES" sz="1200" b="1" dirty="0" smtClean="0">
                <a:latin typeface="Arial" pitchFamily="34" charset="0"/>
                <a:cs typeface="Arial" pitchFamily="34" charset="0"/>
              </a:rPr>
              <a:t>100</a:t>
            </a:r>
            <a:endParaRPr lang="es-ES" sz="1200" b="1" dirty="0">
              <a:latin typeface="Arial" pitchFamily="34" charset="0"/>
              <a:cs typeface="Arial" pitchFamily="34" charset="0"/>
            </a:endParaRPr>
          </a:p>
        </p:txBody>
      </p:sp>
      <p:sp>
        <p:nvSpPr>
          <p:cNvPr id="309" name="308 CuadroTexto"/>
          <p:cNvSpPr txBox="1"/>
          <p:nvPr/>
        </p:nvSpPr>
        <p:spPr>
          <a:xfrm>
            <a:off x="693540" y="4032411"/>
            <a:ext cx="439544" cy="276999"/>
          </a:xfrm>
          <a:prstGeom prst="rect">
            <a:avLst/>
          </a:prstGeom>
          <a:noFill/>
        </p:spPr>
        <p:txBody>
          <a:bodyPr wrap="none" rtlCol="0">
            <a:spAutoFit/>
          </a:bodyPr>
          <a:lstStyle/>
          <a:p>
            <a:r>
              <a:rPr lang="es-ES" sz="1200" b="1" dirty="0" smtClean="0">
                <a:latin typeface="Arial" pitchFamily="34" charset="0"/>
                <a:cs typeface="Arial" pitchFamily="34" charset="0"/>
              </a:rPr>
              <a:t>200</a:t>
            </a:r>
            <a:endParaRPr lang="es-ES" sz="1200" b="1" dirty="0">
              <a:latin typeface="Arial" pitchFamily="34" charset="0"/>
              <a:cs typeface="Arial" pitchFamily="34" charset="0"/>
            </a:endParaRPr>
          </a:p>
        </p:txBody>
      </p:sp>
      <p:sp>
        <p:nvSpPr>
          <p:cNvPr id="310" name="309 CuadroTexto"/>
          <p:cNvSpPr txBox="1"/>
          <p:nvPr/>
        </p:nvSpPr>
        <p:spPr>
          <a:xfrm>
            <a:off x="693540" y="3318031"/>
            <a:ext cx="439544" cy="276999"/>
          </a:xfrm>
          <a:prstGeom prst="rect">
            <a:avLst/>
          </a:prstGeom>
          <a:noFill/>
        </p:spPr>
        <p:txBody>
          <a:bodyPr wrap="none" rtlCol="0">
            <a:spAutoFit/>
          </a:bodyPr>
          <a:lstStyle/>
          <a:p>
            <a:r>
              <a:rPr lang="es-ES" sz="1200" b="1" dirty="0" smtClean="0">
                <a:latin typeface="Arial" pitchFamily="34" charset="0"/>
                <a:cs typeface="Arial" pitchFamily="34" charset="0"/>
              </a:rPr>
              <a:t>300</a:t>
            </a:r>
            <a:endParaRPr lang="es-ES" sz="1200" b="1" dirty="0">
              <a:latin typeface="Arial" pitchFamily="34" charset="0"/>
              <a:cs typeface="Arial" pitchFamily="34" charset="0"/>
            </a:endParaRPr>
          </a:p>
        </p:txBody>
      </p:sp>
      <p:sp>
        <p:nvSpPr>
          <p:cNvPr id="311" name="310 CuadroTexto"/>
          <p:cNvSpPr txBox="1"/>
          <p:nvPr/>
        </p:nvSpPr>
        <p:spPr>
          <a:xfrm>
            <a:off x="693540" y="2603651"/>
            <a:ext cx="439544" cy="276999"/>
          </a:xfrm>
          <a:prstGeom prst="rect">
            <a:avLst/>
          </a:prstGeom>
          <a:noFill/>
        </p:spPr>
        <p:txBody>
          <a:bodyPr wrap="none" rtlCol="0">
            <a:spAutoFit/>
          </a:bodyPr>
          <a:lstStyle/>
          <a:p>
            <a:r>
              <a:rPr lang="es-ES" sz="1200" b="1" dirty="0" smtClean="0">
                <a:latin typeface="Arial" pitchFamily="34" charset="0"/>
                <a:cs typeface="Arial" pitchFamily="34" charset="0"/>
              </a:rPr>
              <a:t>400</a:t>
            </a:r>
            <a:endParaRPr lang="es-ES" sz="1200" b="1" dirty="0">
              <a:latin typeface="Arial" pitchFamily="34" charset="0"/>
              <a:cs typeface="Arial" pitchFamily="34" charset="0"/>
            </a:endParaRPr>
          </a:p>
        </p:txBody>
      </p:sp>
      <p:sp>
        <p:nvSpPr>
          <p:cNvPr id="312" name="311 CuadroTexto"/>
          <p:cNvSpPr txBox="1"/>
          <p:nvPr/>
        </p:nvSpPr>
        <p:spPr>
          <a:xfrm>
            <a:off x="693540" y="1889271"/>
            <a:ext cx="439544" cy="276999"/>
          </a:xfrm>
          <a:prstGeom prst="rect">
            <a:avLst/>
          </a:prstGeom>
          <a:noFill/>
        </p:spPr>
        <p:txBody>
          <a:bodyPr wrap="none" rtlCol="0">
            <a:spAutoFit/>
          </a:bodyPr>
          <a:lstStyle/>
          <a:p>
            <a:r>
              <a:rPr lang="es-ES" sz="1200" b="1" dirty="0" smtClean="0">
                <a:latin typeface="Arial" pitchFamily="34" charset="0"/>
                <a:cs typeface="Arial" pitchFamily="34" charset="0"/>
              </a:rPr>
              <a:t>500</a:t>
            </a:r>
            <a:endParaRPr lang="es-ES" sz="1200" b="1" dirty="0">
              <a:latin typeface="Arial" pitchFamily="34" charset="0"/>
              <a:cs typeface="Arial" pitchFamily="34" charset="0"/>
            </a:endParaRPr>
          </a:p>
        </p:txBody>
      </p:sp>
      <p:sp>
        <p:nvSpPr>
          <p:cNvPr id="313" name="312 CuadroTexto"/>
          <p:cNvSpPr txBox="1"/>
          <p:nvPr/>
        </p:nvSpPr>
        <p:spPr>
          <a:xfrm>
            <a:off x="693540" y="1174891"/>
            <a:ext cx="439544" cy="276999"/>
          </a:xfrm>
          <a:prstGeom prst="rect">
            <a:avLst/>
          </a:prstGeom>
          <a:noFill/>
        </p:spPr>
        <p:txBody>
          <a:bodyPr wrap="none" rtlCol="0">
            <a:spAutoFit/>
          </a:bodyPr>
          <a:lstStyle/>
          <a:p>
            <a:r>
              <a:rPr lang="es-ES" sz="1200" b="1" dirty="0" smtClean="0">
                <a:latin typeface="Arial" pitchFamily="34" charset="0"/>
                <a:cs typeface="Arial" pitchFamily="34" charset="0"/>
              </a:rPr>
              <a:t>600</a:t>
            </a:r>
            <a:endParaRPr lang="es-ES" sz="1200" b="1" dirty="0">
              <a:latin typeface="Arial" pitchFamily="34" charset="0"/>
              <a:cs typeface="Arial" pitchFamily="34" charset="0"/>
            </a:endParaRPr>
          </a:p>
        </p:txBody>
      </p:sp>
      <p:sp>
        <p:nvSpPr>
          <p:cNvPr id="314" name="313 CuadroTexto"/>
          <p:cNvSpPr txBox="1"/>
          <p:nvPr/>
        </p:nvSpPr>
        <p:spPr>
          <a:xfrm>
            <a:off x="4643438" y="6080959"/>
            <a:ext cx="295274" cy="276999"/>
          </a:xfrm>
          <a:prstGeom prst="rect">
            <a:avLst/>
          </a:prstGeom>
          <a:noFill/>
        </p:spPr>
        <p:txBody>
          <a:bodyPr wrap="none" rtlCol="0">
            <a:spAutoFit/>
          </a:bodyPr>
          <a:lstStyle/>
          <a:p>
            <a:r>
              <a:rPr lang="es-ES" sz="1200" b="1" dirty="0" smtClean="0">
                <a:latin typeface="Arial" pitchFamily="34" charset="0"/>
                <a:cs typeface="Arial" pitchFamily="34" charset="0"/>
              </a:rPr>
              <a:t>N</a:t>
            </a:r>
            <a:endParaRPr lang="es-ES" sz="1200" b="1" dirty="0">
              <a:latin typeface="Arial" pitchFamily="34" charset="0"/>
              <a:cs typeface="Arial" pitchFamily="34" charset="0"/>
            </a:endParaRPr>
          </a:p>
        </p:txBody>
      </p:sp>
      <p:sp>
        <p:nvSpPr>
          <p:cNvPr id="315" name="314 CuadroTexto"/>
          <p:cNvSpPr txBox="1"/>
          <p:nvPr/>
        </p:nvSpPr>
        <p:spPr>
          <a:xfrm>
            <a:off x="71406" y="2857496"/>
            <a:ext cx="730136" cy="461665"/>
          </a:xfrm>
          <a:prstGeom prst="rect">
            <a:avLst/>
          </a:prstGeom>
          <a:noFill/>
        </p:spPr>
        <p:txBody>
          <a:bodyPr wrap="none" rtlCol="0">
            <a:spAutoFit/>
          </a:bodyPr>
          <a:lstStyle/>
          <a:p>
            <a:pPr algn="ctr"/>
            <a:r>
              <a:rPr lang="es-ES" sz="1200" b="1" dirty="0" smtClean="0">
                <a:latin typeface="Arial" pitchFamily="34" charset="0"/>
                <a:cs typeface="Arial" pitchFamily="34" charset="0"/>
              </a:rPr>
              <a:t>Tiempo</a:t>
            </a:r>
          </a:p>
          <a:p>
            <a:pPr algn="ctr"/>
            <a:r>
              <a:rPr lang="es-ES" sz="1200" b="1" dirty="0" smtClean="0">
                <a:latin typeface="Arial" pitchFamily="34" charset="0"/>
                <a:cs typeface="Arial" pitchFamily="34" charset="0"/>
              </a:rPr>
              <a:t>(ms)</a:t>
            </a:r>
            <a:endParaRPr lang="es-ES" sz="1200" b="1" dirty="0">
              <a:latin typeface="Arial" pitchFamily="34" charset="0"/>
              <a:cs typeface="Arial" pitchFamily="34" charset="0"/>
            </a:endParaRPr>
          </a:p>
        </p:txBody>
      </p:sp>
      <p:sp>
        <p:nvSpPr>
          <p:cNvPr id="316" name="315 Rectángulo"/>
          <p:cNvSpPr/>
          <p:nvPr/>
        </p:nvSpPr>
        <p:spPr>
          <a:xfrm>
            <a:off x="5249818" y="4286256"/>
            <a:ext cx="108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7" name="316 Elipse"/>
          <p:cNvSpPr>
            <a:spLocks/>
          </p:cNvSpPr>
          <p:nvPr/>
        </p:nvSpPr>
        <p:spPr>
          <a:xfrm>
            <a:off x="5273891" y="3034486"/>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22" name="321 Conector recto"/>
          <p:cNvCxnSpPr/>
          <p:nvPr/>
        </p:nvCxnSpPr>
        <p:spPr>
          <a:xfrm>
            <a:off x="5143504" y="1877105"/>
            <a:ext cx="558000" cy="0"/>
          </a:xfrm>
          <a:prstGeom prst="line">
            <a:avLst/>
          </a:prstGeom>
        </p:spPr>
        <p:style>
          <a:lnRef idx="2">
            <a:schemeClr val="accent2"/>
          </a:lnRef>
          <a:fillRef idx="0">
            <a:schemeClr val="accent2"/>
          </a:fillRef>
          <a:effectRef idx="1">
            <a:schemeClr val="accent2"/>
          </a:effectRef>
          <a:fontRef idx="minor">
            <a:schemeClr val="tx1"/>
          </a:fontRef>
        </p:style>
      </p:cxnSp>
      <p:sp>
        <p:nvSpPr>
          <p:cNvPr id="324" name="323 Estrella de 5 puntas"/>
          <p:cNvSpPr/>
          <p:nvPr/>
        </p:nvSpPr>
        <p:spPr>
          <a:xfrm>
            <a:off x="5366993" y="1853229"/>
            <a:ext cx="71438" cy="7143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5" name="324 CuadroTexto"/>
          <p:cNvSpPr txBox="1"/>
          <p:nvPr/>
        </p:nvSpPr>
        <p:spPr>
          <a:xfrm>
            <a:off x="5665274" y="1714488"/>
            <a:ext cx="877100" cy="307777"/>
          </a:xfrm>
          <a:prstGeom prst="rect">
            <a:avLst/>
          </a:prstGeom>
          <a:noFill/>
        </p:spPr>
        <p:txBody>
          <a:bodyPr wrap="none" rtlCol="0">
            <a:spAutoFit/>
          </a:bodyPr>
          <a:lstStyle/>
          <a:p>
            <a:r>
              <a:rPr lang="es-ES" sz="1400" b="1" dirty="0" err="1" smtClean="0">
                <a:latin typeface="Arial" pitchFamily="34" charset="0"/>
                <a:cs typeface="Arial" pitchFamily="34" charset="0"/>
              </a:rPr>
              <a:t>Timeout</a:t>
            </a:r>
            <a:endParaRPr lang="es-ES" sz="1400" b="1" dirty="0">
              <a:latin typeface="Arial" pitchFamily="34" charset="0"/>
              <a:cs typeface="Arial" pitchFamily="34" charset="0"/>
            </a:endParaRPr>
          </a:p>
        </p:txBody>
      </p:sp>
      <p:sp>
        <p:nvSpPr>
          <p:cNvPr id="326" name="325 CuadroTexto"/>
          <p:cNvSpPr txBox="1"/>
          <p:nvPr/>
        </p:nvSpPr>
        <p:spPr>
          <a:xfrm>
            <a:off x="5539680" y="2906909"/>
            <a:ext cx="532518" cy="307777"/>
          </a:xfrm>
          <a:prstGeom prst="rect">
            <a:avLst/>
          </a:prstGeom>
          <a:noFill/>
        </p:spPr>
        <p:txBody>
          <a:bodyPr wrap="none" rtlCol="0">
            <a:spAutoFit/>
          </a:bodyPr>
          <a:lstStyle/>
          <a:p>
            <a:r>
              <a:rPr lang="es-ES" sz="1400" b="1" dirty="0" smtClean="0">
                <a:latin typeface="Arial" pitchFamily="34" charset="0"/>
                <a:cs typeface="Arial" pitchFamily="34" charset="0"/>
              </a:rPr>
              <a:t>RTT</a:t>
            </a:r>
            <a:endParaRPr lang="es-ES" sz="1400" b="1" dirty="0">
              <a:latin typeface="Arial" pitchFamily="34" charset="0"/>
              <a:cs typeface="Arial" pitchFamily="34" charset="0"/>
            </a:endParaRPr>
          </a:p>
        </p:txBody>
      </p:sp>
      <p:sp>
        <p:nvSpPr>
          <p:cNvPr id="327" name="326 CuadroTexto"/>
          <p:cNvSpPr txBox="1"/>
          <p:nvPr/>
        </p:nvSpPr>
        <p:spPr>
          <a:xfrm>
            <a:off x="5532780" y="4162016"/>
            <a:ext cx="681597" cy="307777"/>
          </a:xfrm>
          <a:prstGeom prst="rect">
            <a:avLst/>
          </a:prstGeom>
          <a:noFill/>
        </p:spPr>
        <p:txBody>
          <a:bodyPr wrap="none" rtlCol="0">
            <a:spAutoFit/>
          </a:bodyPr>
          <a:lstStyle/>
          <a:p>
            <a:r>
              <a:rPr lang="es-ES" sz="1400" b="1" dirty="0" smtClean="0">
                <a:latin typeface="Arial" pitchFamily="34" charset="0"/>
                <a:cs typeface="Arial" pitchFamily="34" charset="0"/>
              </a:rPr>
              <a:t>MRTT</a:t>
            </a:r>
            <a:endParaRPr lang="es-ES" sz="1400" b="1" dirty="0">
              <a:latin typeface="Arial" pitchFamily="34" charset="0"/>
              <a:cs typeface="Arial" pitchFamily="34" charset="0"/>
            </a:endParaRPr>
          </a:p>
        </p:txBody>
      </p:sp>
      <p:sp>
        <p:nvSpPr>
          <p:cNvPr id="331" name="330 CuadroTexto"/>
          <p:cNvSpPr txBox="1"/>
          <p:nvPr/>
        </p:nvSpPr>
        <p:spPr>
          <a:xfrm>
            <a:off x="4214811" y="4429128"/>
            <a:ext cx="413896" cy="307777"/>
          </a:xfrm>
          <a:prstGeom prst="rect">
            <a:avLst/>
          </a:prstGeom>
          <a:noFill/>
        </p:spPr>
        <p:txBody>
          <a:bodyPr wrap="none" rtlCol="0">
            <a:spAutoFit/>
          </a:bodyPr>
          <a:lstStyle/>
          <a:p>
            <a:r>
              <a:rPr lang="es-ES" sz="1400" b="1" dirty="0" smtClean="0">
                <a:latin typeface="Arial" pitchFamily="34" charset="0"/>
                <a:cs typeface="Arial" pitchFamily="34" charset="0"/>
              </a:rPr>
              <a:t>2D</a:t>
            </a:r>
            <a:endParaRPr lang="es-ES" sz="1400" b="1" dirty="0">
              <a:latin typeface="Arial" pitchFamily="34" charset="0"/>
              <a:cs typeface="Arial" pitchFamily="34" charset="0"/>
            </a:endParaRPr>
          </a:p>
        </p:txBody>
      </p:sp>
      <p:cxnSp>
        <p:nvCxnSpPr>
          <p:cNvPr id="333" name="332 Conector recto de flecha"/>
          <p:cNvCxnSpPr>
            <a:stCxn id="331" idx="0"/>
          </p:cNvCxnSpPr>
          <p:nvPr/>
        </p:nvCxnSpPr>
        <p:spPr>
          <a:xfrm rot="5400000" flipH="1" flipV="1">
            <a:off x="4425443" y="3996820"/>
            <a:ext cx="428625" cy="43599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42" name="341 Conector recto de flecha"/>
          <p:cNvCxnSpPr/>
          <p:nvPr/>
        </p:nvCxnSpPr>
        <p:spPr>
          <a:xfrm rot="5400000" flipH="1" flipV="1">
            <a:off x="250001" y="2606669"/>
            <a:ext cx="35719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44" name="343 Conector recto de flecha"/>
          <p:cNvCxnSpPr/>
          <p:nvPr/>
        </p:nvCxnSpPr>
        <p:spPr>
          <a:xfrm>
            <a:off x="5000628" y="6215082"/>
            <a:ext cx="35719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45" name="344 Abrir llave"/>
          <p:cNvSpPr/>
          <p:nvPr/>
        </p:nvSpPr>
        <p:spPr>
          <a:xfrm rot="10800000">
            <a:off x="1857355" y="2000240"/>
            <a:ext cx="285752" cy="185738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
          </a:p>
        </p:txBody>
      </p:sp>
      <p:sp>
        <p:nvSpPr>
          <p:cNvPr id="346" name="345 CuadroTexto"/>
          <p:cNvSpPr txBox="1"/>
          <p:nvPr/>
        </p:nvSpPr>
        <p:spPr>
          <a:xfrm>
            <a:off x="2086402" y="2786058"/>
            <a:ext cx="413896" cy="307777"/>
          </a:xfrm>
          <a:prstGeom prst="rect">
            <a:avLst/>
          </a:prstGeom>
          <a:solidFill>
            <a:schemeClr val="bg1"/>
          </a:solidFill>
        </p:spPr>
        <p:txBody>
          <a:bodyPr wrap="none" rtlCol="0">
            <a:spAutoFit/>
          </a:bodyPr>
          <a:lstStyle/>
          <a:p>
            <a:r>
              <a:rPr lang="es-ES" sz="1400" b="1" dirty="0" smtClean="0">
                <a:latin typeface="Arial" pitchFamily="34" charset="0"/>
                <a:cs typeface="Arial" pitchFamily="34" charset="0"/>
              </a:rPr>
              <a:t>4D</a:t>
            </a:r>
            <a:endParaRPr lang="es-ES" sz="1400" b="1" dirty="0">
              <a:latin typeface="Arial" pitchFamily="34" charset="0"/>
              <a:cs typeface="Arial" pitchFamily="34" charset="0"/>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2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2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2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4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324" grpId="0" animBg="1"/>
      <p:bldP spid="325" grpId="0"/>
      <p:bldP spid="345" grpId="0" animBg="1"/>
      <p:bldP spid="346"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050"/>
          <p:cNvSpPr>
            <a:spLocks noGrp="1" noChangeArrowheads="1"/>
          </p:cNvSpPr>
          <p:nvPr>
            <p:ph type="title"/>
          </p:nvPr>
        </p:nvSpPr>
        <p:spPr>
          <a:xfrm>
            <a:off x="685800" y="-24"/>
            <a:ext cx="7772400" cy="1143000"/>
          </a:xfrm>
        </p:spPr>
        <p:txBody>
          <a:bodyPr/>
          <a:lstStyle/>
          <a:p>
            <a:pPr eaLnBrk="1" hangingPunct="1"/>
            <a:r>
              <a:rPr lang="es-ES_tradnl" sz="3600" dirty="0" err="1" smtClean="0"/>
              <a:t>Timers</a:t>
            </a:r>
            <a:r>
              <a:rPr lang="es-ES_tradnl" sz="3600" dirty="0" smtClean="0"/>
              <a:t> de TCP</a:t>
            </a:r>
            <a:endParaRPr lang="es-ES" sz="3600" dirty="0" smtClean="0"/>
          </a:p>
        </p:txBody>
      </p:sp>
      <p:graphicFrame>
        <p:nvGraphicFramePr>
          <p:cNvPr id="4" name="3 Tabla"/>
          <p:cNvGraphicFramePr>
            <a:graphicFrameLocks noGrp="1"/>
          </p:cNvGraphicFramePr>
          <p:nvPr>
            <p:extLst>
              <p:ext uri="{D42A27DB-BD31-4B8C-83A1-F6EECF244321}">
                <p14:modId xmlns:p14="http://schemas.microsoft.com/office/powerpoint/2010/main" val="1158047594"/>
              </p:ext>
            </p:extLst>
          </p:nvPr>
        </p:nvGraphicFramePr>
        <p:xfrm>
          <a:off x="642910" y="1025524"/>
          <a:ext cx="7715304" cy="5608320"/>
        </p:xfrm>
        <a:graphic>
          <a:graphicData uri="http://schemas.openxmlformats.org/drawingml/2006/table">
            <a:tbl>
              <a:tblPr firstRow="1" bandRow="1">
                <a:tableStyleId>{1FECB4D8-DB02-4DC6-A0A2-4F2EBAE1DC90}</a:tableStyleId>
              </a:tblPr>
              <a:tblGrid>
                <a:gridCol w="1500198"/>
                <a:gridCol w="5000660"/>
                <a:gridCol w="1214446"/>
              </a:tblGrid>
              <a:tr h="370840">
                <a:tc>
                  <a:txBody>
                    <a:bodyPr/>
                    <a:lstStyle/>
                    <a:p>
                      <a:r>
                        <a:rPr lang="es-ES" sz="1600" dirty="0" err="1" smtClean="0">
                          <a:solidFill>
                            <a:schemeClr val="tx1"/>
                          </a:solidFill>
                        </a:rPr>
                        <a:t>Timer</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600" baseline="0" dirty="0" smtClean="0">
                          <a:solidFill>
                            <a:schemeClr val="tx1"/>
                          </a:solidFill>
                        </a:rPr>
                        <a:t>Cuando se agota …</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S" sz="1600" dirty="0" smtClean="0">
                          <a:solidFill>
                            <a:schemeClr val="tx1"/>
                          </a:solidFill>
                        </a:rPr>
                        <a:t>Valor en BSD UNIX</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ES" sz="1600" dirty="0" smtClean="0">
                          <a:solidFill>
                            <a:schemeClr val="tx1"/>
                          </a:solidFill>
                        </a:rPr>
                        <a:t>Establecimiento de conexión</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S" sz="1600" dirty="0" smtClean="0">
                          <a:solidFill>
                            <a:schemeClr val="tx1"/>
                          </a:solidFill>
                        </a:rPr>
                        <a:t>Se abandona un intento de establecimiento de conexión pendiente (SYN sin respuesta)</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S" sz="1600" dirty="0" smtClean="0">
                          <a:solidFill>
                            <a:schemeClr val="tx1"/>
                          </a:solidFill>
                        </a:rPr>
                        <a:t>75 </a:t>
                      </a:r>
                      <a:r>
                        <a:rPr lang="es-ES" sz="1600" dirty="0" err="1" smtClean="0">
                          <a:solidFill>
                            <a:schemeClr val="tx1"/>
                          </a:solidFill>
                        </a:rPr>
                        <a:t>seg</a:t>
                      </a:r>
                      <a:r>
                        <a:rPr lang="es-ES" sz="1600" dirty="0" smtClean="0">
                          <a:solidFill>
                            <a:schemeClr val="tx1"/>
                          </a:solidFill>
                        </a:rPr>
                        <a:t>.</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ES" sz="1600" dirty="0" smtClean="0">
                          <a:solidFill>
                            <a:schemeClr val="tx1"/>
                          </a:solidFill>
                        </a:rPr>
                        <a:t>Retransmisión</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S" sz="1600" dirty="0" smtClean="0">
                          <a:solidFill>
                            <a:schemeClr val="tx1"/>
                          </a:solidFill>
                        </a:rPr>
                        <a:t>Se retransmite un segmento para el que no se recibió el correspondiente ACK. Se calcula dinámicamente a partir del RTT </a:t>
                      </a:r>
                      <a:r>
                        <a:rPr lang="es-ES" sz="1600" baseline="0" dirty="0" smtClean="0">
                          <a:solidFill>
                            <a:schemeClr val="tx1"/>
                          </a:solidFill>
                        </a:rPr>
                        <a:t>y del número de veces que se ha retransmitido ese segmento.</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S" sz="1600" dirty="0" smtClean="0">
                          <a:solidFill>
                            <a:schemeClr val="tx1"/>
                          </a:solidFill>
                        </a:rPr>
                        <a:t>1-64 </a:t>
                      </a:r>
                      <a:r>
                        <a:rPr lang="es-ES" sz="1600" dirty="0" err="1" smtClean="0">
                          <a:solidFill>
                            <a:schemeClr val="tx1"/>
                          </a:solidFill>
                        </a:rPr>
                        <a:t>seg</a:t>
                      </a:r>
                      <a:r>
                        <a:rPr lang="es-ES" sz="1600" dirty="0" smtClean="0">
                          <a:solidFill>
                            <a:schemeClr val="tx1"/>
                          </a:solidFill>
                        </a:rPr>
                        <a:t>.</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ES" sz="1600" dirty="0" smtClean="0">
                          <a:solidFill>
                            <a:schemeClr val="tx1"/>
                          </a:solidFill>
                        </a:rPr>
                        <a:t>ACK retrasado</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S" sz="1600" dirty="0" smtClean="0">
                          <a:solidFill>
                            <a:schemeClr val="tx1"/>
                          </a:solidFill>
                        </a:rPr>
                        <a:t>Se envía un ACK vacío que estaba retenido</a:t>
                      </a:r>
                      <a:r>
                        <a:rPr lang="es-ES" sz="1600" baseline="0" dirty="0" smtClean="0">
                          <a:solidFill>
                            <a:schemeClr val="tx1"/>
                          </a:solidFill>
                        </a:rPr>
                        <a:t> a la espera de tener datos para enviar</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S" sz="1600" dirty="0" smtClean="0">
                          <a:solidFill>
                            <a:schemeClr val="tx1"/>
                          </a:solidFill>
                        </a:rPr>
                        <a:t>200 </a:t>
                      </a:r>
                      <a:r>
                        <a:rPr lang="es-ES" sz="1600" dirty="0" err="1" smtClean="0">
                          <a:solidFill>
                            <a:schemeClr val="tx1"/>
                          </a:solidFill>
                        </a:rPr>
                        <a:t>mseg</a:t>
                      </a:r>
                      <a:r>
                        <a:rPr lang="es-ES" sz="1600" dirty="0" smtClean="0">
                          <a:solidFill>
                            <a:schemeClr val="tx1"/>
                          </a:solidFill>
                        </a:rPr>
                        <a:t>.</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ES" sz="1600" dirty="0" smtClean="0">
                          <a:solidFill>
                            <a:schemeClr val="tx1"/>
                          </a:solidFill>
                        </a:rPr>
                        <a:t>Persistencia</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S" sz="1600" dirty="0" smtClean="0">
                          <a:solidFill>
                            <a:schemeClr val="tx1"/>
                          </a:solidFill>
                        </a:rPr>
                        <a:t>Con ventana cerrada se envía</a:t>
                      </a:r>
                      <a:r>
                        <a:rPr lang="es-ES" sz="1600" baseline="0" dirty="0" smtClean="0">
                          <a:solidFill>
                            <a:schemeClr val="tx1"/>
                          </a:solidFill>
                        </a:rPr>
                        <a:t> un byte de datos para que el otro TCP confirme si sigue cerrada. Se calcula dinámicamente a partir del RTT</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S" sz="1600" dirty="0" smtClean="0">
                          <a:solidFill>
                            <a:schemeClr val="tx1"/>
                          </a:solidFill>
                        </a:rPr>
                        <a:t>5-60 </a:t>
                      </a:r>
                      <a:r>
                        <a:rPr lang="es-ES" sz="1600" dirty="0" err="1" smtClean="0">
                          <a:solidFill>
                            <a:schemeClr val="tx1"/>
                          </a:solidFill>
                        </a:rPr>
                        <a:t>seg</a:t>
                      </a:r>
                      <a:r>
                        <a:rPr lang="es-ES" sz="1600" dirty="0" smtClean="0">
                          <a:solidFill>
                            <a:schemeClr val="tx1"/>
                          </a:solidFill>
                        </a:rPr>
                        <a:t>.</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ES" sz="1600" dirty="0" err="1" smtClean="0">
                          <a:solidFill>
                            <a:schemeClr val="tx1"/>
                          </a:solidFill>
                        </a:rPr>
                        <a:t>Keepalive</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S" sz="1600" dirty="0" smtClean="0">
                          <a:solidFill>
                            <a:schemeClr val="tx1"/>
                          </a:solidFill>
                        </a:rPr>
                        <a:t>Cuando un TCP no transmite datos se le envía un segmento vacío para forzar un ACK y confirmar que sigue conectado</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S" sz="1600" dirty="0" smtClean="0">
                          <a:solidFill>
                            <a:schemeClr val="tx1"/>
                          </a:solidFill>
                        </a:rPr>
                        <a:t>2 horas</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ES" sz="1600" dirty="0" smtClean="0">
                          <a:solidFill>
                            <a:schemeClr val="tx1"/>
                          </a:solidFill>
                        </a:rPr>
                        <a:t>FIN-WAIT-2</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S" sz="1600" dirty="0" smtClean="0">
                          <a:solidFill>
                            <a:schemeClr val="tx1"/>
                          </a:solidFill>
                        </a:rPr>
                        <a:t>Se termina una conexión que estaba en estado FIN-WAIT-2 a pesar de no </a:t>
                      </a:r>
                      <a:r>
                        <a:rPr lang="es-ES" sz="1600" baseline="0" dirty="0" smtClean="0">
                          <a:solidFill>
                            <a:schemeClr val="tx1"/>
                          </a:solidFill>
                        </a:rPr>
                        <a:t>haber recibido el FIN del otro TCP</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S" sz="1600" dirty="0" smtClean="0">
                          <a:solidFill>
                            <a:schemeClr val="tx1"/>
                          </a:solidFill>
                        </a:rPr>
                        <a:t>10 min.</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ES" sz="1600" dirty="0" smtClean="0">
                          <a:solidFill>
                            <a:schemeClr val="tx1"/>
                          </a:solidFill>
                        </a:rPr>
                        <a:t>TIME-WAIT</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S" sz="1600" dirty="0" smtClean="0">
                          <a:solidFill>
                            <a:schemeClr val="tx1"/>
                          </a:solidFill>
                        </a:rPr>
                        <a:t>Se cierra una conexión que estaba</a:t>
                      </a:r>
                      <a:r>
                        <a:rPr lang="es-ES" sz="1600" baseline="0" dirty="0" smtClean="0">
                          <a:solidFill>
                            <a:schemeClr val="tx1"/>
                          </a:solidFill>
                        </a:rPr>
                        <a:t> en estado TIME-WAIT</a:t>
                      </a:r>
                    </a:p>
                    <a:p>
                      <a:r>
                        <a:rPr lang="es-ES" sz="1600" baseline="0" smtClean="0">
                          <a:solidFill>
                            <a:schemeClr val="tx1"/>
                          </a:solidFill>
                        </a:rPr>
                        <a:t>(2*MSL)</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S" sz="1600" dirty="0" smtClean="0">
                          <a:solidFill>
                            <a:schemeClr val="tx1"/>
                          </a:solidFill>
                        </a:rPr>
                        <a:t>1 min.</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cover dir="ld"/>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s-ES_tradnl" smtClean="0"/>
              <a:t>Sumario</a:t>
            </a:r>
            <a:endParaRPr lang="es-ES" smtClean="0"/>
          </a:p>
        </p:txBody>
      </p:sp>
      <p:sp>
        <p:nvSpPr>
          <p:cNvPr id="105475" name="Rectangle 3"/>
          <p:cNvSpPr>
            <a:spLocks noGrp="1" noChangeArrowheads="1"/>
          </p:cNvSpPr>
          <p:nvPr>
            <p:ph type="body" idx="1"/>
          </p:nvPr>
        </p:nvSpPr>
        <p:spPr/>
        <p:txBody>
          <a:bodyPr/>
          <a:lstStyle/>
          <a:p>
            <a:pPr eaLnBrk="1" hangingPunct="1">
              <a:lnSpc>
                <a:spcPct val="80000"/>
              </a:lnSpc>
            </a:pPr>
            <a:r>
              <a:rPr lang="es-ES_tradnl" sz="2800" dirty="0"/>
              <a:t>Introducción</a:t>
            </a:r>
          </a:p>
          <a:p>
            <a:pPr eaLnBrk="1" hangingPunct="1">
              <a:lnSpc>
                <a:spcPct val="80000"/>
              </a:lnSpc>
            </a:pPr>
            <a:r>
              <a:rPr lang="es-ES_tradnl" sz="2800" dirty="0" smtClean="0"/>
              <a:t>Protocolo UDP</a:t>
            </a:r>
          </a:p>
          <a:p>
            <a:pPr eaLnBrk="1" hangingPunct="1">
              <a:lnSpc>
                <a:spcPct val="80000"/>
              </a:lnSpc>
            </a:pPr>
            <a:r>
              <a:rPr lang="es-ES_tradnl" sz="2800" dirty="0" smtClean="0"/>
              <a:t>Protocolo TCP</a:t>
            </a:r>
          </a:p>
          <a:p>
            <a:pPr lvl="1" eaLnBrk="1" hangingPunct="1">
              <a:lnSpc>
                <a:spcPct val="80000"/>
              </a:lnSpc>
            </a:pPr>
            <a:r>
              <a:rPr lang="es-ES_tradnl" dirty="0" smtClean="0"/>
              <a:t>Generalidades</a:t>
            </a:r>
          </a:p>
          <a:p>
            <a:pPr lvl="1" eaLnBrk="1" hangingPunct="1">
              <a:lnSpc>
                <a:spcPct val="80000"/>
              </a:lnSpc>
            </a:pPr>
            <a:r>
              <a:rPr lang="es-ES_tradnl" dirty="0" err="1" smtClean="0"/>
              <a:t>Multiplexación</a:t>
            </a:r>
            <a:endParaRPr lang="es-ES_tradnl" dirty="0" smtClean="0"/>
          </a:p>
          <a:p>
            <a:pPr lvl="1" eaLnBrk="1" hangingPunct="1">
              <a:lnSpc>
                <a:spcPct val="80000"/>
              </a:lnSpc>
            </a:pPr>
            <a:r>
              <a:rPr lang="es-ES_tradnl" dirty="0" smtClean="0"/>
              <a:t>Conexión/Desconexión</a:t>
            </a:r>
          </a:p>
          <a:p>
            <a:pPr lvl="1" eaLnBrk="1" hangingPunct="1">
              <a:lnSpc>
                <a:spcPct val="80000"/>
              </a:lnSpc>
            </a:pPr>
            <a:r>
              <a:rPr lang="es-ES_tradnl" dirty="0" smtClean="0"/>
              <a:t>Intercambio de datos y control de flujo</a:t>
            </a:r>
          </a:p>
          <a:p>
            <a:pPr lvl="1" eaLnBrk="1" hangingPunct="1">
              <a:lnSpc>
                <a:spcPct val="80000"/>
              </a:lnSpc>
            </a:pPr>
            <a:r>
              <a:rPr lang="es-ES_tradnl" dirty="0" smtClean="0"/>
              <a:t>Control de congestión</a:t>
            </a:r>
          </a:p>
          <a:p>
            <a:pPr lvl="1" eaLnBrk="1" hangingPunct="1">
              <a:lnSpc>
                <a:spcPct val="80000"/>
              </a:lnSpc>
            </a:pPr>
            <a:r>
              <a:rPr lang="es-ES_tradnl" b="1" dirty="0" smtClean="0">
                <a:solidFill>
                  <a:srgbClr val="FF0000"/>
                </a:solidFill>
              </a:rPr>
              <a:t>Redes LFN, factor de escala y opciones de TCP</a:t>
            </a:r>
          </a:p>
        </p:txBody>
      </p:sp>
    </p:spTree>
  </p:cSld>
  <p:clrMapOvr>
    <a:masterClrMapping/>
  </p:clrMapOvr>
  <p:transition>
    <p:cover dir="ld"/>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s-ES" smtClean="0"/>
              <a:t>Redes LFN ¿Qué son?</a:t>
            </a:r>
          </a:p>
        </p:txBody>
      </p:sp>
      <p:sp>
        <p:nvSpPr>
          <p:cNvPr id="106499" name="Rectangle 3"/>
          <p:cNvSpPr>
            <a:spLocks noGrp="1" noChangeArrowheads="1"/>
          </p:cNvSpPr>
          <p:nvPr>
            <p:ph type="body" idx="1"/>
          </p:nvPr>
        </p:nvSpPr>
        <p:spPr/>
        <p:txBody>
          <a:bodyPr/>
          <a:lstStyle/>
          <a:p>
            <a:pPr eaLnBrk="1" hangingPunct="1">
              <a:lnSpc>
                <a:spcPct val="90000"/>
              </a:lnSpc>
            </a:pPr>
            <a:r>
              <a:rPr lang="es-ES" dirty="0" smtClean="0"/>
              <a:t>Las redes LFN (Long, </a:t>
            </a:r>
            <a:r>
              <a:rPr lang="es-ES" dirty="0" err="1" smtClean="0"/>
              <a:t>Fat</a:t>
            </a:r>
            <a:r>
              <a:rPr lang="es-ES" dirty="0" smtClean="0"/>
              <a:t> pipe Networks) son las que tienen un elevado ancho de banda y un elevado RTT (Round </a:t>
            </a:r>
            <a:r>
              <a:rPr lang="es-ES" dirty="0" err="1" smtClean="0"/>
              <a:t>Trip</a:t>
            </a:r>
            <a:r>
              <a:rPr lang="es-ES" dirty="0" smtClean="0"/>
              <a:t> Time). El producto de ambos da una medida de lo LFN que es una red. Ej.: </a:t>
            </a:r>
          </a:p>
          <a:p>
            <a:pPr lvl="1" eaLnBrk="1" hangingPunct="1">
              <a:lnSpc>
                <a:spcPct val="90000"/>
              </a:lnSpc>
            </a:pPr>
            <a:r>
              <a:rPr lang="es-ES" dirty="0" smtClean="0"/>
              <a:t>Enlace vía satélite de 2 Mb/s y retardo 500 ms: BW*RTT = 1 Mb</a:t>
            </a:r>
          </a:p>
          <a:p>
            <a:pPr lvl="1" eaLnBrk="1" hangingPunct="1">
              <a:lnSpc>
                <a:spcPct val="90000"/>
              </a:lnSpc>
            </a:pPr>
            <a:r>
              <a:rPr lang="es-ES" dirty="0" smtClean="0"/>
              <a:t>Enlace por fibra de larga distancia de 1 Gb/s y RTT = 40 ms: BW*RTT = 40 Mb</a:t>
            </a:r>
          </a:p>
        </p:txBody>
      </p:sp>
    </p:spTree>
  </p:cSld>
  <p:clrMapOvr>
    <a:masterClrMapping/>
  </p:clrMapOvr>
  <p:transition>
    <p:cover dir="ld"/>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s-ES" sz="4000" smtClean="0"/>
              <a:t>Problema de TCP con las redes LFN</a:t>
            </a:r>
          </a:p>
        </p:txBody>
      </p:sp>
      <p:sp>
        <p:nvSpPr>
          <p:cNvPr id="107523" name="Rectangle 3"/>
          <p:cNvSpPr>
            <a:spLocks noGrp="1" noChangeArrowheads="1"/>
          </p:cNvSpPr>
          <p:nvPr>
            <p:ph type="body" idx="1"/>
          </p:nvPr>
        </p:nvSpPr>
        <p:spPr/>
        <p:txBody>
          <a:bodyPr/>
          <a:lstStyle/>
          <a:p>
            <a:pPr eaLnBrk="1" hangingPunct="1">
              <a:lnSpc>
                <a:spcPct val="90000"/>
              </a:lnSpc>
            </a:pPr>
            <a:r>
              <a:rPr lang="es-ES" smtClean="0"/>
              <a:t>La ventana de TCP es un campo de 16 bits. Su valor máximo es 65535, y cuenta bytes.</a:t>
            </a:r>
          </a:p>
          <a:p>
            <a:pPr eaLnBrk="1" hangingPunct="1">
              <a:lnSpc>
                <a:spcPct val="90000"/>
              </a:lnSpc>
            </a:pPr>
            <a:r>
              <a:rPr lang="es-ES" smtClean="0"/>
              <a:t>En TCP no es posible enviar más de 65535 bytes  seguidos sin haber recibido un ACK</a:t>
            </a:r>
          </a:p>
          <a:p>
            <a:pPr eaLnBrk="1" hangingPunct="1">
              <a:lnSpc>
                <a:spcPct val="90000"/>
              </a:lnSpc>
            </a:pPr>
            <a:r>
              <a:rPr lang="es-ES" smtClean="0"/>
              <a:t>En una red LFN con BW*RTT &gt; 64 Kbytes el rendimiento se puede ver limitado por este motivo. La limitación es tanto mayor cuanto mayor es el BW*RTT de la red</a:t>
            </a:r>
          </a:p>
        </p:txBody>
      </p:sp>
    </p:spTree>
  </p:cSld>
  <p:clrMapOvr>
    <a:masterClrMapping/>
  </p:clrMapOvr>
  <p:transition>
    <p:cover dir="ld"/>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4"/>
          <p:cNvPicPr>
            <a:picLocks noChangeArrowheads="1"/>
          </p:cNvPicPr>
          <p:nvPr/>
        </p:nvPicPr>
        <p:blipFill>
          <a:blip r:embed="rId3" cstate="print"/>
          <a:srcRect/>
          <a:stretch>
            <a:fillRect/>
          </a:stretch>
        </p:blipFill>
        <p:spPr bwMode="auto">
          <a:xfrm>
            <a:off x="900113" y="1830388"/>
            <a:ext cx="958850" cy="1114425"/>
          </a:xfrm>
          <a:prstGeom prst="rect">
            <a:avLst/>
          </a:prstGeom>
          <a:noFill/>
          <a:ln w="12700">
            <a:noFill/>
            <a:miter lim="800000"/>
            <a:headEnd/>
            <a:tailEnd/>
          </a:ln>
        </p:spPr>
      </p:pic>
      <p:pic>
        <p:nvPicPr>
          <p:cNvPr id="108547" name="Picture 5"/>
          <p:cNvPicPr>
            <a:picLocks noChangeArrowheads="1"/>
          </p:cNvPicPr>
          <p:nvPr/>
        </p:nvPicPr>
        <p:blipFill>
          <a:blip r:embed="rId3" cstate="print"/>
          <a:srcRect/>
          <a:stretch>
            <a:fillRect/>
          </a:stretch>
        </p:blipFill>
        <p:spPr bwMode="auto">
          <a:xfrm>
            <a:off x="7092950" y="1830388"/>
            <a:ext cx="958850" cy="1114425"/>
          </a:xfrm>
          <a:prstGeom prst="rect">
            <a:avLst/>
          </a:prstGeom>
          <a:noFill/>
          <a:ln w="12700">
            <a:noFill/>
            <a:miter lim="800000"/>
            <a:headEnd/>
            <a:tailEnd/>
          </a:ln>
        </p:spPr>
      </p:pic>
      <p:sp>
        <p:nvSpPr>
          <p:cNvPr id="108548" name="AutoShape 6"/>
          <p:cNvSpPr>
            <a:spLocks noChangeArrowheads="1"/>
          </p:cNvSpPr>
          <p:nvPr/>
        </p:nvSpPr>
        <p:spPr bwMode="auto">
          <a:xfrm rot="5400000">
            <a:off x="4175919" y="-62706"/>
            <a:ext cx="503238" cy="4895850"/>
          </a:xfrm>
          <a:prstGeom prst="can">
            <a:avLst>
              <a:gd name="adj" fmla="val 243217"/>
            </a:avLst>
          </a:prstGeom>
          <a:solidFill>
            <a:schemeClr val="accent1"/>
          </a:solidFill>
          <a:ln w="9525">
            <a:solidFill>
              <a:schemeClr val="tx1"/>
            </a:solidFill>
            <a:round/>
            <a:headEnd/>
            <a:tailEnd/>
          </a:ln>
        </p:spPr>
        <p:txBody>
          <a:bodyPr wrap="none" anchor="ctr"/>
          <a:lstStyle/>
          <a:p>
            <a:endParaRPr lang="es-ES"/>
          </a:p>
        </p:txBody>
      </p:sp>
      <p:sp>
        <p:nvSpPr>
          <p:cNvPr id="108549" name="Text Box 7"/>
          <p:cNvSpPr txBox="1">
            <a:spLocks noChangeArrowheads="1"/>
          </p:cNvSpPr>
          <p:nvPr/>
        </p:nvSpPr>
        <p:spPr bwMode="auto">
          <a:xfrm>
            <a:off x="2124075" y="3357563"/>
            <a:ext cx="4211638" cy="304800"/>
          </a:xfrm>
          <a:prstGeom prst="rect">
            <a:avLst/>
          </a:prstGeom>
          <a:noFill/>
          <a:ln w="9525">
            <a:noFill/>
            <a:miter lim="800000"/>
            <a:headEnd/>
            <a:tailEnd/>
          </a:ln>
        </p:spPr>
        <p:txBody>
          <a:bodyPr wrap="none">
            <a:spAutoFit/>
          </a:bodyPr>
          <a:lstStyle/>
          <a:p>
            <a:r>
              <a:rPr lang="es-ES" sz="1400" b="1">
                <a:latin typeface="Arial" charset="0"/>
              </a:rPr>
              <a:t>Enlace vía satélite con BW 2 Mb/s y RTT 500 ms</a:t>
            </a:r>
          </a:p>
        </p:txBody>
      </p:sp>
      <p:sp>
        <p:nvSpPr>
          <p:cNvPr id="108550" name="Line 8"/>
          <p:cNvSpPr>
            <a:spLocks noChangeShapeType="1"/>
          </p:cNvSpPr>
          <p:nvPr/>
        </p:nvSpPr>
        <p:spPr bwMode="auto">
          <a:xfrm flipV="1">
            <a:off x="4140200" y="2708275"/>
            <a:ext cx="0" cy="576263"/>
          </a:xfrm>
          <a:prstGeom prst="line">
            <a:avLst/>
          </a:prstGeom>
          <a:noFill/>
          <a:ln w="9525">
            <a:solidFill>
              <a:schemeClr val="tx1"/>
            </a:solidFill>
            <a:round/>
            <a:headEnd/>
            <a:tailEnd type="triangle" w="med" len="med"/>
          </a:ln>
        </p:spPr>
        <p:txBody>
          <a:bodyPr/>
          <a:lstStyle/>
          <a:p>
            <a:endParaRPr lang="es-ES"/>
          </a:p>
        </p:txBody>
      </p:sp>
      <p:sp>
        <p:nvSpPr>
          <p:cNvPr id="108551" name="Text Box 9"/>
          <p:cNvSpPr txBox="1">
            <a:spLocks noChangeArrowheads="1"/>
          </p:cNvSpPr>
          <p:nvPr/>
        </p:nvSpPr>
        <p:spPr bwMode="auto">
          <a:xfrm>
            <a:off x="900113" y="2982913"/>
            <a:ext cx="884237" cy="517525"/>
          </a:xfrm>
          <a:prstGeom prst="rect">
            <a:avLst/>
          </a:prstGeom>
          <a:noFill/>
          <a:ln w="9525">
            <a:noFill/>
            <a:miter lim="800000"/>
            <a:headEnd/>
            <a:tailEnd/>
          </a:ln>
        </p:spPr>
        <p:txBody>
          <a:bodyPr wrap="none">
            <a:spAutoFit/>
          </a:bodyPr>
          <a:lstStyle/>
          <a:p>
            <a:pPr algn="ctr"/>
            <a:r>
              <a:rPr lang="es-ES" sz="1400" b="1">
                <a:latin typeface="Arial" charset="0"/>
              </a:rPr>
              <a:t>TCP A</a:t>
            </a:r>
          </a:p>
          <a:p>
            <a:pPr algn="ctr"/>
            <a:r>
              <a:rPr lang="es-ES" sz="1400" b="1">
                <a:latin typeface="Arial" charset="0"/>
              </a:rPr>
              <a:t>(emisor)</a:t>
            </a:r>
          </a:p>
        </p:txBody>
      </p:sp>
      <p:sp>
        <p:nvSpPr>
          <p:cNvPr id="108552" name="Text Box 10"/>
          <p:cNvSpPr txBox="1">
            <a:spLocks noChangeArrowheads="1"/>
          </p:cNvSpPr>
          <p:nvPr/>
        </p:nvSpPr>
        <p:spPr bwMode="auto">
          <a:xfrm>
            <a:off x="7089775" y="2982913"/>
            <a:ext cx="1011238" cy="517525"/>
          </a:xfrm>
          <a:prstGeom prst="rect">
            <a:avLst/>
          </a:prstGeom>
          <a:noFill/>
          <a:ln w="9525">
            <a:noFill/>
            <a:miter lim="800000"/>
            <a:headEnd/>
            <a:tailEnd/>
          </a:ln>
        </p:spPr>
        <p:txBody>
          <a:bodyPr wrap="none">
            <a:spAutoFit/>
          </a:bodyPr>
          <a:lstStyle/>
          <a:p>
            <a:pPr algn="ctr"/>
            <a:r>
              <a:rPr lang="es-ES" sz="1400" b="1">
                <a:latin typeface="Arial" charset="0"/>
              </a:rPr>
              <a:t>TCP B</a:t>
            </a:r>
          </a:p>
          <a:p>
            <a:pPr algn="ctr"/>
            <a:r>
              <a:rPr lang="es-ES" sz="1400" b="1">
                <a:latin typeface="Arial" charset="0"/>
              </a:rPr>
              <a:t>(receptor)</a:t>
            </a:r>
          </a:p>
        </p:txBody>
      </p:sp>
      <p:sp>
        <p:nvSpPr>
          <p:cNvPr id="108553" name="Text Box 11"/>
          <p:cNvSpPr txBox="1">
            <a:spLocks noChangeArrowheads="1"/>
          </p:cNvSpPr>
          <p:nvPr/>
        </p:nvSpPr>
        <p:spPr bwMode="auto">
          <a:xfrm>
            <a:off x="769938" y="4076700"/>
            <a:ext cx="7462837" cy="2292350"/>
          </a:xfrm>
          <a:prstGeom prst="rect">
            <a:avLst/>
          </a:prstGeom>
          <a:noFill/>
          <a:ln w="9525">
            <a:noFill/>
            <a:miter lim="800000"/>
            <a:headEnd/>
            <a:tailEnd/>
          </a:ln>
        </p:spPr>
        <p:txBody>
          <a:bodyPr wrap="none">
            <a:spAutoFit/>
          </a:bodyPr>
          <a:lstStyle/>
          <a:p>
            <a:r>
              <a:rPr lang="es-ES" sz="1600" b="1">
                <a:latin typeface="Arial" charset="0"/>
              </a:rPr>
              <a:t>      0 ms: TCP A empieza a enviar datos a 2 Mb/s</a:t>
            </a:r>
          </a:p>
          <a:p>
            <a:r>
              <a:rPr lang="es-ES" sz="1600" b="1">
                <a:latin typeface="Arial" charset="0"/>
              </a:rPr>
              <a:t>  262 ms: TCP A ha enviado 64 KB y tiene que parar</a:t>
            </a:r>
          </a:p>
          <a:p>
            <a:r>
              <a:rPr lang="es-ES" sz="1600" b="1">
                <a:latin typeface="Arial" charset="0"/>
              </a:rPr>
              <a:t>  500 ms: TCP A empieza a recibir los ACK y transmite los siguientes 64 KB</a:t>
            </a:r>
          </a:p>
          <a:p>
            <a:r>
              <a:rPr lang="es-ES" sz="1600" b="1">
                <a:latin typeface="Arial" charset="0"/>
              </a:rPr>
              <a:t>  762 ms: TCP A ha enviado el segundo grupo de 64 KB y tiene que parar</a:t>
            </a:r>
          </a:p>
          <a:p>
            <a:r>
              <a:rPr lang="es-ES" sz="1600" b="1">
                <a:latin typeface="Arial" charset="0"/>
              </a:rPr>
              <a:t>1000 ms: TCP A empieza a recibir los ACK del segundo grupo y transmite</a:t>
            </a:r>
          </a:p>
          <a:p>
            <a:r>
              <a:rPr lang="es-ES" sz="1600" b="1">
                <a:latin typeface="Arial" charset="0"/>
              </a:rPr>
              <a:t>1262 ms: TCP A tiene que parar</a:t>
            </a:r>
          </a:p>
          <a:p>
            <a:r>
              <a:rPr lang="es-ES" sz="1600" b="1">
                <a:latin typeface="Arial" charset="0"/>
              </a:rPr>
              <a:t>…</a:t>
            </a:r>
          </a:p>
          <a:p>
            <a:endParaRPr lang="es-ES" sz="1600" b="1">
              <a:latin typeface="Arial" charset="0"/>
            </a:endParaRPr>
          </a:p>
          <a:p>
            <a:r>
              <a:rPr lang="es-ES" sz="1600" b="1">
                <a:latin typeface="Arial" charset="0"/>
              </a:rPr>
              <a:t>                      Eficiencia: 262/500 = 52,4 %  = 1,048 Mb/s (64 KB/ RTT)</a:t>
            </a:r>
          </a:p>
        </p:txBody>
      </p:sp>
      <p:sp>
        <p:nvSpPr>
          <p:cNvPr id="108554" name="Line 12"/>
          <p:cNvSpPr>
            <a:spLocks noChangeShapeType="1"/>
          </p:cNvSpPr>
          <p:nvPr/>
        </p:nvSpPr>
        <p:spPr bwMode="auto">
          <a:xfrm>
            <a:off x="2482850" y="2349500"/>
            <a:ext cx="431800" cy="0"/>
          </a:xfrm>
          <a:prstGeom prst="line">
            <a:avLst/>
          </a:prstGeom>
          <a:noFill/>
          <a:ln w="9525">
            <a:solidFill>
              <a:schemeClr val="tx1"/>
            </a:solidFill>
            <a:round/>
            <a:headEnd/>
            <a:tailEnd type="triangle" w="med" len="med"/>
          </a:ln>
        </p:spPr>
        <p:txBody>
          <a:bodyPr/>
          <a:lstStyle/>
          <a:p>
            <a:endParaRPr lang="es-ES"/>
          </a:p>
        </p:txBody>
      </p:sp>
      <p:sp>
        <p:nvSpPr>
          <p:cNvPr id="108555" name="Line 14"/>
          <p:cNvSpPr>
            <a:spLocks noChangeShapeType="1"/>
          </p:cNvSpPr>
          <p:nvPr/>
        </p:nvSpPr>
        <p:spPr bwMode="auto">
          <a:xfrm>
            <a:off x="3059113" y="2349500"/>
            <a:ext cx="431800" cy="0"/>
          </a:xfrm>
          <a:prstGeom prst="line">
            <a:avLst/>
          </a:prstGeom>
          <a:noFill/>
          <a:ln w="9525">
            <a:solidFill>
              <a:schemeClr val="tx1"/>
            </a:solidFill>
            <a:round/>
            <a:headEnd/>
            <a:tailEnd type="triangle" w="med" len="med"/>
          </a:ln>
        </p:spPr>
        <p:txBody>
          <a:bodyPr/>
          <a:lstStyle/>
          <a:p>
            <a:endParaRPr lang="es-ES"/>
          </a:p>
        </p:txBody>
      </p:sp>
      <p:sp>
        <p:nvSpPr>
          <p:cNvPr id="108556" name="Line 15"/>
          <p:cNvSpPr>
            <a:spLocks noChangeShapeType="1"/>
          </p:cNvSpPr>
          <p:nvPr/>
        </p:nvSpPr>
        <p:spPr bwMode="auto">
          <a:xfrm>
            <a:off x="3635375" y="2349500"/>
            <a:ext cx="431800" cy="0"/>
          </a:xfrm>
          <a:prstGeom prst="line">
            <a:avLst/>
          </a:prstGeom>
          <a:noFill/>
          <a:ln w="9525">
            <a:solidFill>
              <a:schemeClr val="tx1"/>
            </a:solidFill>
            <a:round/>
            <a:headEnd/>
            <a:tailEnd type="triangle" w="med" len="med"/>
          </a:ln>
        </p:spPr>
        <p:txBody>
          <a:bodyPr/>
          <a:lstStyle/>
          <a:p>
            <a:endParaRPr lang="es-ES"/>
          </a:p>
        </p:txBody>
      </p:sp>
      <p:sp>
        <p:nvSpPr>
          <p:cNvPr id="108557" name="Line 16"/>
          <p:cNvSpPr>
            <a:spLocks noChangeShapeType="1"/>
          </p:cNvSpPr>
          <p:nvPr/>
        </p:nvSpPr>
        <p:spPr bwMode="auto">
          <a:xfrm>
            <a:off x="4211638" y="2349500"/>
            <a:ext cx="431800" cy="0"/>
          </a:xfrm>
          <a:prstGeom prst="line">
            <a:avLst/>
          </a:prstGeom>
          <a:noFill/>
          <a:ln w="9525">
            <a:solidFill>
              <a:schemeClr val="tx1"/>
            </a:solidFill>
            <a:round/>
            <a:headEnd/>
            <a:tailEnd type="triangle" w="med" len="med"/>
          </a:ln>
        </p:spPr>
        <p:txBody>
          <a:bodyPr/>
          <a:lstStyle/>
          <a:p>
            <a:endParaRPr lang="es-ES"/>
          </a:p>
        </p:txBody>
      </p:sp>
      <p:sp>
        <p:nvSpPr>
          <p:cNvPr id="108558" name="Line 17"/>
          <p:cNvSpPr>
            <a:spLocks noChangeShapeType="1"/>
          </p:cNvSpPr>
          <p:nvPr/>
        </p:nvSpPr>
        <p:spPr bwMode="auto">
          <a:xfrm>
            <a:off x="4787900" y="2349500"/>
            <a:ext cx="431800" cy="0"/>
          </a:xfrm>
          <a:prstGeom prst="line">
            <a:avLst/>
          </a:prstGeom>
          <a:noFill/>
          <a:ln w="9525">
            <a:solidFill>
              <a:schemeClr val="tx1"/>
            </a:solidFill>
            <a:round/>
            <a:headEnd/>
            <a:tailEnd type="triangle" w="med" len="med"/>
          </a:ln>
        </p:spPr>
        <p:txBody>
          <a:bodyPr/>
          <a:lstStyle/>
          <a:p>
            <a:endParaRPr lang="es-ES"/>
          </a:p>
        </p:txBody>
      </p:sp>
      <p:sp>
        <p:nvSpPr>
          <p:cNvPr id="108559" name="Rectangle 19"/>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s-ES" sz="3200">
                <a:solidFill>
                  <a:schemeClr val="tx2"/>
                </a:solidFill>
                <a:latin typeface="Arial" charset="0"/>
              </a:rPr>
              <a:t>Funcionamiento de TCP en redes LFN</a:t>
            </a:r>
          </a:p>
        </p:txBody>
      </p:sp>
    </p:spTree>
  </p:cSld>
  <p:clrMapOvr>
    <a:masterClrMapping/>
  </p:clrMapOvr>
  <p:transition>
    <p:cover dir="ld"/>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s-ES" sz="3600" smtClean="0"/>
              <a:t>Solución al problema de TCP con las redes LFN</a:t>
            </a:r>
          </a:p>
        </p:txBody>
      </p:sp>
      <p:sp>
        <p:nvSpPr>
          <p:cNvPr id="109571" name="Rectangle 3"/>
          <p:cNvSpPr>
            <a:spLocks noGrp="1" noChangeArrowheads="1"/>
          </p:cNvSpPr>
          <p:nvPr>
            <p:ph type="body" idx="1"/>
          </p:nvPr>
        </p:nvSpPr>
        <p:spPr/>
        <p:txBody>
          <a:bodyPr/>
          <a:lstStyle/>
          <a:p>
            <a:pPr eaLnBrk="1" hangingPunct="1">
              <a:lnSpc>
                <a:spcPct val="90000"/>
              </a:lnSpc>
            </a:pPr>
            <a:r>
              <a:rPr lang="es-ES" sz="2400" smtClean="0"/>
              <a:t>Es preciso tener ventanas mayores que 64 KB. Pero el campo es de 16 bits y no se puede ampliar</a:t>
            </a:r>
          </a:p>
          <a:p>
            <a:pPr eaLnBrk="1" hangingPunct="1">
              <a:lnSpc>
                <a:spcPct val="90000"/>
              </a:lnSpc>
            </a:pPr>
            <a:r>
              <a:rPr lang="es-ES" sz="2400" smtClean="0"/>
              <a:t>La solución es aplicar un </a:t>
            </a:r>
            <a:r>
              <a:rPr lang="es-ES" sz="2400" u="sng" smtClean="0"/>
              <a:t>factor de escala</a:t>
            </a:r>
            <a:r>
              <a:rPr lang="es-ES" sz="2400" smtClean="0"/>
              <a:t> al tamaño de ventana. Así los bytes no se cuentan de uno en uno sino de dos en dos, de cuatro en cuatro, etc. Siempre se agrupan en potencias de dos (equivale a añadir ceros por la derecha al tamaño de ventana)</a:t>
            </a:r>
          </a:p>
          <a:p>
            <a:pPr eaLnBrk="1" hangingPunct="1">
              <a:lnSpc>
                <a:spcPct val="90000"/>
              </a:lnSpc>
            </a:pPr>
            <a:r>
              <a:rPr lang="es-ES" sz="2400" smtClean="0"/>
              <a:t>Para poder utilizar el factor de escala lo han de soportar los dos TCP que establecen la conexión; lo acuerdan al principio de esta y lo mantienen durante toda la conexión </a:t>
            </a:r>
          </a:p>
        </p:txBody>
      </p:sp>
    </p:spTree>
  </p:cSld>
  <p:clrMapOvr>
    <a:masterClrMapping/>
  </p:clrMapOvr>
  <p:transition>
    <p:cover dir="ld"/>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333375"/>
            <a:ext cx="8229600" cy="1366838"/>
          </a:xfrm>
        </p:spPr>
        <p:txBody>
          <a:bodyPr/>
          <a:lstStyle/>
          <a:p>
            <a:pPr eaLnBrk="1" hangingPunct="1"/>
            <a:r>
              <a:rPr lang="es-ES" smtClean="0"/>
              <a:t>Ejemplo de uso del factor de escala</a:t>
            </a:r>
          </a:p>
        </p:txBody>
      </p:sp>
      <p:sp>
        <p:nvSpPr>
          <p:cNvPr id="110595" name="Rectangle 3"/>
          <p:cNvSpPr>
            <a:spLocks noGrp="1" noChangeArrowheads="1"/>
          </p:cNvSpPr>
          <p:nvPr>
            <p:ph type="body" idx="1"/>
          </p:nvPr>
        </p:nvSpPr>
        <p:spPr>
          <a:xfrm>
            <a:off x="685800" y="2138363"/>
            <a:ext cx="7772400" cy="3565525"/>
          </a:xfrm>
        </p:spPr>
        <p:txBody>
          <a:bodyPr/>
          <a:lstStyle/>
          <a:p>
            <a:pPr eaLnBrk="1" hangingPunct="1"/>
            <a:r>
              <a:rPr lang="es-ES" sz="2400" dirty="0" smtClean="0"/>
              <a:t>El IFIC (Instituto de Física Corpuscular) realiza transferencias de datos masivas entre Valencia y el CERN en Ginebra, Suiza</a:t>
            </a:r>
          </a:p>
          <a:p>
            <a:pPr eaLnBrk="1" hangingPunct="1"/>
            <a:r>
              <a:rPr lang="es-ES" sz="2400" dirty="0" smtClean="0"/>
              <a:t>En pruebas hechas con máquinas conectadas a 100 Mb/s se obtenía un caudal de 9 Mb/s </a:t>
            </a:r>
          </a:p>
          <a:p>
            <a:pPr eaLnBrk="1" hangingPunct="1"/>
            <a:r>
              <a:rPr lang="es-ES" sz="2400" dirty="0" smtClean="0"/>
              <a:t>Se observó que lanzando ocho transferencias en paralelo se obtenían caudales seis veces superiores</a:t>
            </a:r>
          </a:p>
          <a:p>
            <a:pPr eaLnBrk="1" hangingPunct="1"/>
            <a:r>
              <a:rPr lang="es-ES" sz="2400" dirty="0" smtClean="0"/>
              <a:t>Esto hacía sospechar que la limitación no se debía al ancho de banda, sino al BW*RTT de la conexión</a:t>
            </a:r>
          </a:p>
        </p:txBody>
      </p:sp>
    </p:spTree>
  </p:cSld>
  <p:clrMapOvr>
    <a:masterClrMapping/>
  </p:clrMapOvr>
  <p:transition>
    <p:cover dir="ld"/>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290513" y="3175000"/>
            <a:ext cx="8885237" cy="3267075"/>
          </a:xfrm>
          <a:prstGeom prst="rect">
            <a:avLst/>
          </a:prstGeom>
          <a:noFill/>
          <a:ln w="9525">
            <a:noFill/>
            <a:miter lim="800000"/>
            <a:headEnd/>
            <a:tailEnd/>
          </a:ln>
        </p:spPr>
        <p:txBody>
          <a:bodyPr wrap="none">
            <a:spAutoFit/>
          </a:bodyPr>
          <a:lstStyle/>
          <a:p>
            <a:r>
              <a:rPr lang="es-ES" sz="1300" b="1">
                <a:latin typeface="Lucida Console" pitchFamily="49" charset="0"/>
              </a:rPr>
              <a:t>C:\Documents and Settings\montanan &gt;tracert www.cern.ch</a:t>
            </a:r>
          </a:p>
          <a:p>
            <a:endParaRPr lang="es-ES" sz="1300" b="1">
              <a:latin typeface="Lucida Console" pitchFamily="49" charset="0"/>
            </a:endParaRPr>
          </a:p>
          <a:p>
            <a:r>
              <a:rPr lang="es-ES" sz="1300" b="1">
                <a:latin typeface="Lucida Console" pitchFamily="49" charset="0"/>
              </a:rPr>
              <a:t>Traza a la dirección webr2.cern.ch [137.138.28.230] sobre un máximo de 30 saltos:</a:t>
            </a:r>
          </a:p>
          <a:p>
            <a:endParaRPr lang="es-ES" sz="1300" b="1">
              <a:latin typeface="Lucida Console" pitchFamily="49" charset="0"/>
            </a:endParaRPr>
          </a:p>
          <a:p>
            <a:r>
              <a:rPr lang="es-ES" sz="1300" b="1">
                <a:latin typeface="Lucida Console" pitchFamily="49" charset="0"/>
              </a:rPr>
              <a:t>  1    &lt;1 ms    &lt;1 ms    &lt;1 ms  burl3ci.red.uv.es [147.156.2.50]</a:t>
            </a:r>
          </a:p>
          <a:p>
            <a:r>
              <a:rPr lang="es-ES" sz="1300" b="1">
                <a:latin typeface="Lucida Console" pitchFamily="49" charset="0"/>
              </a:rPr>
              <a:t>  2    &lt;1 ms    &lt;1 ms    &lt;1 ms  burladerol3.red.uv.es [147.156.200.184]</a:t>
            </a:r>
          </a:p>
          <a:p>
            <a:r>
              <a:rPr lang="es-ES" sz="1300" b="1">
                <a:latin typeface="Lucida Console" pitchFamily="49" charset="0"/>
              </a:rPr>
              <a:t>  3    &lt;1 ms    &lt;1 ms    &lt;1 ms  neveraout.red.uv.es [147.156.7.1]</a:t>
            </a:r>
          </a:p>
          <a:p>
            <a:r>
              <a:rPr lang="es-ES" sz="1300" b="1">
                <a:latin typeface="Lucida Console" pitchFamily="49" charset="0"/>
              </a:rPr>
              <a:t>  4    &lt;1 ms    &lt;1 ms    &lt;1 ms  AT0-2-0-0.EB-Valencia0.red.rediris.es [130.206.211.181]</a:t>
            </a:r>
          </a:p>
          <a:p>
            <a:r>
              <a:rPr lang="es-ES" sz="1300" b="1">
                <a:latin typeface="Lucida Console" pitchFamily="49" charset="0"/>
              </a:rPr>
              <a:t>  5     6 ms     6 ms     6 ms  VAL.SO3-0-0.EB-IRIS4.red.rediris.es [130.206.240.13]</a:t>
            </a:r>
          </a:p>
          <a:p>
            <a:r>
              <a:rPr lang="es-ES" sz="1300" b="1">
                <a:latin typeface="Lucida Console" pitchFamily="49" charset="0"/>
              </a:rPr>
              <a:t>  6     7 ms     7 ms     7 ms  rediris.es1.es.geant.net [62.40.103.61]</a:t>
            </a:r>
          </a:p>
          <a:p>
            <a:r>
              <a:rPr lang="es-ES" sz="1300" b="1">
                <a:latin typeface="Lucida Console" pitchFamily="49" charset="0"/>
              </a:rPr>
              <a:t>  7    29 ms    29 ms    29 ms  es.it1.it.geant.net [62.40.96.186]</a:t>
            </a:r>
          </a:p>
          <a:p>
            <a:r>
              <a:rPr lang="es-ES" sz="1300" b="1">
                <a:latin typeface="Lucida Console" pitchFamily="49" charset="0"/>
              </a:rPr>
              <a:t>  8    42 ms    42 ms    42 ms  it.ch1.ch.geant.net [62.40.96.33]</a:t>
            </a:r>
          </a:p>
          <a:p>
            <a:r>
              <a:rPr lang="es-ES" sz="1300" b="1">
                <a:latin typeface="Lucida Console" pitchFamily="49" charset="0"/>
              </a:rPr>
              <a:t>  9    43 ms    42 ms    42 ms  swiCE2-P6-1.switch.ch [62.40.103.18]</a:t>
            </a:r>
          </a:p>
          <a:p>
            <a:r>
              <a:rPr lang="es-ES" sz="1300" b="1">
                <a:latin typeface="Lucida Console" pitchFamily="49" charset="0"/>
              </a:rPr>
              <a:t> 10    43 ms    43 ms    42 ms  cernh7-gb1-1.cern.ch [192.65.184.222]</a:t>
            </a:r>
          </a:p>
          <a:p>
            <a:r>
              <a:rPr lang="es-ES" sz="1300" b="1">
                <a:latin typeface="Lucida Console" pitchFamily="49" charset="0"/>
              </a:rPr>
              <a:t> 11    42 ms    43 ms    42 ms  cernh2-vlan2.cern.ch [192.65.192.2]</a:t>
            </a:r>
          </a:p>
          <a:p>
            <a:r>
              <a:rPr lang="es-ES" sz="1300" b="1">
                <a:latin typeface="Lucida Console" pitchFamily="49" charset="0"/>
              </a:rPr>
              <a:t>C:\Documents and Settings\montanan&gt;</a:t>
            </a:r>
          </a:p>
        </p:txBody>
      </p:sp>
      <p:sp>
        <p:nvSpPr>
          <p:cNvPr id="111619" name="Text Box 3"/>
          <p:cNvSpPr txBox="1">
            <a:spLocks noChangeArrowheads="1"/>
          </p:cNvSpPr>
          <p:nvPr/>
        </p:nvSpPr>
        <p:spPr bwMode="auto">
          <a:xfrm>
            <a:off x="520700" y="176213"/>
            <a:ext cx="7185025" cy="2671762"/>
          </a:xfrm>
          <a:prstGeom prst="rect">
            <a:avLst/>
          </a:prstGeom>
          <a:noFill/>
          <a:ln w="9525">
            <a:noFill/>
            <a:miter lim="800000"/>
            <a:headEnd/>
            <a:tailEnd/>
          </a:ln>
        </p:spPr>
        <p:txBody>
          <a:bodyPr wrap="none">
            <a:spAutoFit/>
          </a:bodyPr>
          <a:lstStyle/>
          <a:p>
            <a:r>
              <a:rPr lang="es-ES" sz="1300" b="1">
                <a:latin typeface="Lucida Console" pitchFamily="49" charset="0"/>
              </a:rPr>
              <a:t>C:\Documents and Settings\montanan&gt;ping www.cern.ch</a:t>
            </a:r>
          </a:p>
          <a:p>
            <a:endParaRPr lang="es-ES" sz="1300" b="1">
              <a:latin typeface="Lucida Console" pitchFamily="49" charset="0"/>
            </a:endParaRPr>
          </a:p>
          <a:p>
            <a:r>
              <a:rPr lang="es-ES" sz="1300" b="1">
                <a:latin typeface="Lucida Console" pitchFamily="49" charset="0"/>
              </a:rPr>
              <a:t>Haciendo ping a webr2.cern.ch [137.138.28.230] con 32 bytes de datos:</a:t>
            </a:r>
          </a:p>
          <a:p>
            <a:endParaRPr lang="es-ES" sz="1300" b="1">
              <a:latin typeface="Lucida Console" pitchFamily="49" charset="0"/>
            </a:endParaRPr>
          </a:p>
          <a:p>
            <a:r>
              <a:rPr lang="es-ES" sz="1300" b="1">
                <a:latin typeface="Lucida Console" pitchFamily="49" charset="0"/>
              </a:rPr>
              <a:t>Respuesta desde 137.138.28.230: bytes=32 tiempo=43ms TTL=114</a:t>
            </a:r>
          </a:p>
          <a:p>
            <a:r>
              <a:rPr lang="es-ES" sz="1300" b="1">
                <a:latin typeface="Lucida Console" pitchFamily="49" charset="0"/>
              </a:rPr>
              <a:t>Respuesta desde 137.138.28.230: bytes=32 tiempo=43ms TTL=114</a:t>
            </a:r>
          </a:p>
          <a:p>
            <a:r>
              <a:rPr lang="es-ES" sz="1300" b="1">
                <a:latin typeface="Lucida Console" pitchFamily="49" charset="0"/>
              </a:rPr>
              <a:t>Respuesta desde 137.138.28.230: bytes=32 tiempo=43ms TTL=114</a:t>
            </a:r>
          </a:p>
          <a:p>
            <a:r>
              <a:rPr lang="es-ES" sz="1300" b="1">
                <a:latin typeface="Lucida Console" pitchFamily="49" charset="0"/>
              </a:rPr>
              <a:t>Respuesta desde 137.138.28.230: bytes=32 tiempo=43ms TTL=114</a:t>
            </a:r>
          </a:p>
          <a:p>
            <a:endParaRPr lang="es-ES" sz="1300" b="1">
              <a:latin typeface="Lucida Console" pitchFamily="49" charset="0"/>
            </a:endParaRPr>
          </a:p>
          <a:p>
            <a:r>
              <a:rPr lang="es-ES" sz="1300" b="1">
                <a:latin typeface="Lucida Console" pitchFamily="49" charset="0"/>
              </a:rPr>
              <a:t>Estadísticas de ping para 137.138.28.230:</a:t>
            </a:r>
          </a:p>
          <a:p>
            <a:r>
              <a:rPr lang="es-ES" sz="1300" b="1">
                <a:latin typeface="Lucida Console" pitchFamily="49" charset="0"/>
              </a:rPr>
              <a:t>    Paquetes: enviados = 4, recibidos = 4, perdidos = 0 (0% perdidos),</a:t>
            </a:r>
          </a:p>
          <a:p>
            <a:r>
              <a:rPr lang="es-ES" sz="1300" b="1">
                <a:latin typeface="Lucida Console" pitchFamily="49" charset="0"/>
              </a:rPr>
              <a:t>Tiempos aproximados de ida y vuelta en milisegundos:</a:t>
            </a:r>
          </a:p>
          <a:p>
            <a:r>
              <a:rPr lang="es-ES" sz="1300" b="1">
                <a:latin typeface="Lucida Console" pitchFamily="49" charset="0"/>
              </a:rPr>
              <a:t>    Mínimo = 43ms, Máximo = 43ms, Media = 43ms</a:t>
            </a:r>
          </a:p>
        </p:txBody>
      </p:sp>
      <p:sp>
        <p:nvSpPr>
          <p:cNvPr id="111620" name="AutoShape 4"/>
          <p:cNvSpPr>
            <a:spLocks/>
          </p:cNvSpPr>
          <p:nvPr/>
        </p:nvSpPr>
        <p:spPr bwMode="auto">
          <a:xfrm>
            <a:off x="415925" y="5100638"/>
            <a:ext cx="73025" cy="215900"/>
          </a:xfrm>
          <a:prstGeom prst="leftBrace">
            <a:avLst>
              <a:gd name="adj1" fmla="val 24638"/>
              <a:gd name="adj2" fmla="val 50000"/>
            </a:avLst>
          </a:prstGeom>
          <a:noFill/>
          <a:ln w="9525">
            <a:solidFill>
              <a:schemeClr val="tx1"/>
            </a:solidFill>
            <a:round/>
            <a:headEnd/>
            <a:tailEnd/>
          </a:ln>
        </p:spPr>
        <p:txBody>
          <a:bodyPr wrap="none" anchor="ctr"/>
          <a:lstStyle/>
          <a:p>
            <a:endParaRPr lang="es-ES"/>
          </a:p>
        </p:txBody>
      </p:sp>
      <p:sp>
        <p:nvSpPr>
          <p:cNvPr id="111621" name="AutoShape 5"/>
          <p:cNvSpPr>
            <a:spLocks/>
          </p:cNvSpPr>
          <p:nvPr/>
        </p:nvSpPr>
        <p:spPr bwMode="auto">
          <a:xfrm>
            <a:off x="412750" y="5348288"/>
            <a:ext cx="73025" cy="215900"/>
          </a:xfrm>
          <a:prstGeom prst="leftBrace">
            <a:avLst>
              <a:gd name="adj1" fmla="val 24638"/>
              <a:gd name="adj2" fmla="val 50000"/>
            </a:avLst>
          </a:prstGeom>
          <a:noFill/>
          <a:ln w="9525">
            <a:solidFill>
              <a:schemeClr val="tx1"/>
            </a:solidFill>
            <a:round/>
            <a:headEnd/>
            <a:tailEnd/>
          </a:ln>
        </p:spPr>
        <p:txBody>
          <a:bodyPr wrap="none" anchor="ctr"/>
          <a:lstStyle/>
          <a:p>
            <a:endParaRPr lang="es-ES"/>
          </a:p>
        </p:txBody>
      </p:sp>
      <p:sp>
        <p:nvSpPr>
          <p:cNvPr id="111622" name="Text Box 6"/>
          <p:cNvSpPr txBox="1">
            <a:spLocks noChangeArrowheads="1"/>
          </p:cNvSpPr>
          <p:nvPr/>
        </p:nvSpPr>
        <p:spPr bwMode="auto">
          <a:xfrm>
            <a:off x="-107950" y="5045075"/>
            <a:ext cx="598488" cy="274638"/>
          </a:xfrm>
          <a:prstGeom prst="rect">
            <a:avLst/>
          </a:prstGeom>
          <a:noFill/>
          <a:ln w="9525">
            <a:noFill/>
            <a:miter lim="800000"/>
            <a:headEnd/>
            <a:tailEnd/>
          </a:ln>
        </p:spPr>
        <p:txBody>
          <a:bodyPr wrap="none">
            <a:spAutoFit/>
          </a:bodyPr>
          <a:lstStyle/>
          <a:p>
            <a:r>
              <a:rPr lang="es-ES" sz="1200">
                <a:latin typeface="Arial" charset="0"/>
              </a:rPr>
              <a:t>22 ms</a:t>
            </a:r>
          </a:p>
        </p:txBody>
      </p:sp>
      <p:sp>
        <p:nvSpPr>
          <p:cNvPr id="111623" name="Text Box 7"/>
          <p:cNvSpPr txBox="1">
            <a:spLocks noChangeArrowheads="1"/>
          </p:cNvSpPr>
          <p:nvPr/>
        </p:nvSpPr>
        <p:spPr bwMode="auto">
          <a:xfrm>
            <a:off x="-104775" y="5308600"/>
            <a:ext cx="598488" cy="274638"/>
          </a:xfrm>
          <a:prstGeom prst="rect">
            <a:avLst/>
          </a:prstGeom>
          <a:noFill/>
          <a:ln w="9525">
            <a:noFill/>
            <a:miter lim="800000"/>
            <a:headEnd/>
            <a:tailEnd/>
          </a:ln>
        </p:spPr>
        <p:txBody>
          <a:bodyPr wrap="none">
            <a:spAutoFit/>
          </a:bodyPr>
          <a:lstStyle/>
          <a:p>
            <a:r>
              <a:rPr lang="es-ES" sz="1200">
                <a:latin typeface="Arial" charset="0"/>
              </a:rPr>
              <a:t>13 ms</a:t>
            </a:r>
          </a:p>
        </p:txBody>
      </p:sp>
      <p:sp>
        <p:nvSpPr>
          <p:cNvPr id="111624" name="Text Box 8"/>
          <p:cNvSpPr txBox="1">
            <a:spLocks noChangeArrowheads="1"/>
          </p:cNvSpPr>
          <p:nvPr/>
        </p:nvSpPr>
        <p:spPr bwMode="auto">
          <a:xfrm>
            <a:off x="-46038" y="4652963"/>
            <a:ext cx="514351" cy="274637"/>
          </a:xfrm>
          <a:prstGeom prst="rect">
            <a:avLst/>
          </a:prstGeom>
          <a:noFill/>
          <a:ln w="9525">
            <a:noFill/>
            <a:miter lim="800000"/>
            <a:headEnd/>
            <a:tailEnd/>
          </a:ln>
        </p:spPr>
        <p:txBody>
          <a:bodyPr wrap="none">
            <a:spAutoFit/>
          </a:bodyPr>
          <a:lstStyle/>
          <a:p>
            <a:r>
              <a:rPr lang="es-ES" sz="1200">
                <a:latin typeface="Arial" charset="0"/>
              </a:rPr>
              <a:t>5 ms</a:t>
            </a:r>
          </a:p>
        </p:txBody>
      </p:sp>
      <p:sp>
        <p:nvSpPr>
          <p:cNvPr id="111625" name="AutoShape 9"/>
          <p:cNvSpPr>
            <a:spLocks/>
          </p:cNvSpPr>
          <p:nvPr/>
        </p:nvSpPr>
        <p:spPr bwMode="auto">
          <a:xfrm>
            <a:off x="415925" y="4705350"/>
            <a:ext cx="73025" cy="215900"/>
          </a:xfrm>
          <a:prstGeom prst="leftBrace">
            <a:avLst>
              <a:gd name="adj1" fmla="val 24638"/>
              <a:gd name="adj2" fmla="val 50000"/>
            </a:avLst>
          </a:prstGeom>
          <a:noFill/>
          <a:ln w="9525">
            <a:solidFill>
              <a:schemeClr val="tx1"/>
            </a:solidFill>
            <a:round/>
            <a:headEnd/>
            <a:tailEnd/>
          </a:ln>
        </p:spPr>
        <p:txBody>
          <a:bodyPr wrap="none" anchor="ctr"/>
          <a:lstStyle/>
          <a:p>
            <a:endParaRPr lang="es-ES"/>
          </a:p>
        </p:txBody>
      </p:sp>
    </p:spTree>
  </p:cSld>
  <p:clrMapOvr>
    <a:masterClrMapping/>
  </p:clrMapOvr>
  <p:transition>
    <p:cover dir="ld"/>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3" cstate="print"/>
          <a:srcRect/>
          <a:stretch>
            <a:fillRect/>
          </a:stretch>
        </p:blipFill>
        <p:spPr bwMode="auto">
          <a:xfrm>
            <a:off x="107950" y="404813"/>
            <a:ext cx="8910638" cy="6210300"/>
          </a:xfrm>
          <a:prstGeom prst="rect">
            <a:avLst/>
          </a:prstGeom>
          <a:noFill/>
          <a:ln w="9525">
            <a:noFill/>
            <a:miter lim="800000"/>
            <a:headEnd/>
            <a:tailEnd/>
          </a:ln>
        </p:spPr>
      </p:pic>
      <p:sp>
        <p:nvSpPr>
          <p:cNvPr id="566275" name="Line 3"/>
          <p:cNvSpPr>
            <a:spLocks noChangeShapeType="1"/>
          </p:cNvSpPr>
          <p:nvPr/>
        </p:nvSpPr>
        <p:spPr bwMode="auto">
          <a:xfrm flipH="1" flipV="1">
            <a:off x="603250" y="5475288"/>
            <a:ext cx="2103438" cy="887412"/>
          </a:xfrm>
          <a:prstGeom prst="line">
            <a:avLst/>
          </a:prstGeom>
          <a:ln w="31750">
            <a:solidFill>
              <a:srgbClr val="FF0000"/>
            </a:solidFill>
            <a:headEnd/>
            <a:tailEnd/>
          </a:ln>
        </p:spPr>
        <p:style>
          <a:lnRef idx="2">
            <a:schemeClr val="dk1"/>
          </a:lnRef>
          <a:fillRef idx="0">
            <a:schemeClr val="dk1"/>
          </a:fillRef>
          <a:effectRef idx="1">
            <a:schemeClr val="dk1"/>
          </a:effectRef>
          <a:fontRef idx="minor">
            <a:schemeClr val="tx1"/>
          </a:fontRef>
        </p:style>
        <p:txBody>
          <a:bodyPr/>
          <a:lstStyle/>
          <a:p>
            <a:endParaRPr lang="es-ES"/>
          </a:p>
        </p:txBody>
      </p:sp>
      <p:sp>
        <p:nvSpPr>
          <p:cNvPr id="566276" name="Line 4"/>
          <p:cNvSpPr>
            <a:spLocks noChangeShapeType="1"/>
          </p:cNvSpPr>
          <p:nvPr/>
        </p:nvSpPr>
        <p:spPr bwMode="auto">
          <a:xfrm flipV="1">
            <a:off x="606425" y="1227138"/>
            <a:ext cx="7869238" cy="4248150"/>
          </a:xfrm>
          <a:prstGeom prst="line">
            <a:avLst/>
          </a:prstGeom>
          <a:noFill/>
          <a:ln w="31750">
            <a:solidFill>
              <a:srgbClr val="FF0000"/>
            </a:solidFill>
            <a:round/>
            <a:headEnd/>
            <a:tailEnd/>
          </a:ln>
        </p:spPr>
        <p:txBody>
          <a:bodyPr/>
          <a:lstStyle/>
          <a:p>
            <a:endParaRPr lang="es-ES"/>
          </a:p>
        </p:txBody>
      </p:sp>
      <p:sp>
        <p:nvSpPr>
          <p:cNvPr id="566277" name="Line 5"/>
          <p:cNvSpPr>
            <a:spLocks noChangeShapeType="1"/>
          </p:cNvSpPr>
          <p:nvPr/>
        </p:nvSpPr>
        <p:spPr bwMode="auto">
          <a:xfrm flipH="1" flipV="1">
            <a:off x="6672263" y="730250"/>
            <a:ext cx="1806575" cy="500063"/>
          </a:xfrm>
          <a:prstGeom prst="line">
            <a:avLst/>
          </a:prstGeom>
          <a:noFill/>
          <a:ln w="31750">
            <a:solidFill>
              <a:srgbClr val="FF0000"/>
            </a:solidFill>
            <a:round/>
            <a:headEnd/>
            <a:tailEnd/>
          </a:ln>
        </p:spPr>
        <p:txBody>
          <a:bodyPr/>
          <a:lstStyle/>
          <a:p>
            <a:endParaRPr lang="es-ES"/>
          </a:p>
        </p:txBody>
      </p:sp>
      <p:graphicFrame>
        <p:nvGraphicFramePr>
          <p:cNvPr id="566279" name="Group 7"/>
          <p:cNvGraphicFramePr>
            <a:graphicFrameLocks noGrp="1"/>
          </p:cNvGraphicFramePr>
          <p:nvPr/>
        </p:nvGraphicFramePr>
        <p:xfrm>
          <a:off x="4284663" y="4652963"/>
          <a:ext cx="4089400" cy="1543686"/>
        </p:xfrm>
        <a:graphic>
          <a:graphicData uri="http://schemas.openxmlformats.org/drawingml/2006/table">
            <a:tbl>
              <a:tblPr/>
              <a:tblGrid>
                <a:gridCol w="1465262"/>
                <a:gridCol w="1063625"/>
                <a:gridCol w="666750"/>
                <a:gridCol w="893763"/>
              </a:tblGrid>
              <a:tr h="342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Times New Roman" pitchFamily="18"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Dist. línea recta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RTT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Dist. f.o.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131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Valencia-Madrid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300 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5 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500 Km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29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Madrid-Milán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1200 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22 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2200 Km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131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Milán-Ginebra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250 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13 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1300 Km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66275"/>
                                        </p:tgtEl>
                                        <p:attrNameLst>
                                          <p:attrName>style.visibility</p:attrName>
                                        </p:attrNameLst>
                                      </p:cBhvr>
                                      <p:to>
                                        <p:strVal val="visible"/>
                                      </p:to>
                                    </p:set>
                                    <p:animEffect transition="in" filter="wipe(down)">
                                      <p:cBhvr>
                                        <p:cTn id="7" dur="1000"/>
                                        <p:tgtEl>
                                          <p:spTgt spid="56627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66276"/>
                                        </p:tgtEl>
                                        <p:attrNameLst>
                                          <p:attrName>style.visibility</p:attrName>
                                        </p:attrNameLst>
                                      </p:cBhvr>
                                      <p:to>
                                        <p:strVal val="visible"/>
                                      </p:to>
                                    </p:set>
                                    <p:animEffect transition="in" filter="wipe(down)">
                                      <p:cBhvr>
                                        <p:cTn id="11" dur="3000"/>
                                        <p:tgtEl>
                                          <p:spTgt spid="566276"/>
                                        </p:tgtEl>
                                      </p:cBhvr>
                                    </p:animEffect>
                                  </p:childTnLst>
                                </p:cTn>
                              </p:par>
                            </p:childTnLst>
                          </p:cTn>
                        </p:par>
                        <p:par>
                          <p:cTn id="12" fill="hold">
                            <p:stCondLst>
                              <p:cond delay="4000"/>
                            </p:stCondLst>
                            <p:childTnLst>
                              <p:par>
                                <p:cTn id="13" presetID="22" presetClass="entr" presetSubtype="4" fill="hold" grpId="0" nodeType="afterEffect">
                                  <p:stCondLst>
                                    <p:cond delay="0"/>
                                  </p:stCondLst>
                                  <p:childTnLst>
                                    <p:set>
                                      <p:cBhvr>
                                        <p:cTn id="14" dur="1" fill="hold">
                                          <p:stCondLst>
                                            <p:cond delay="0"/>
                                          </p:stCondLst>
                                        </p:cTn>
                                        <p:tgtEl>
                                          <p:spTgt spid="566277"/>
                                        </p:tgtEl>
                                        <p:attrNameLst>
                                          <p:attrName>style.visibility</p:attrName>
                                        </p:attrNameLst>
                                      </p:cBhvr>
                                      <p:to>
                                        <p:strVal val="visible"/>
                                      </p:to>
                                    </p:set>
                                    <p:animEffect transition="in" filter="wipe(down)">
                                      <p:cBhvr>
                                        <p:cTn id="15" dur="1000"/>
                                        <p:tgtEl>
                                          <p:spTgt spid="56627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66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275" grpId="0" animBg="1"/>
      <p:bldP spid="566276" grpId="0" animBg="1"/>
      <p:bldP spid="56627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2426" name="Group 10"/>
          <p:cNvGraphicFramePr>
            <a:graphicFrameLocks noGrp="1"/>
          </p:cNvGraphicFramePr>
          <p:nvPr/>
        </p:nvGraphicFramePr>
        <p:xfrm>
          <a:off x="2286000" y="5665788"/>
          <a:ext cx="5638800" cy="335280"/>
        </p:xfrm>
        <a:graphic>
          <a:graphicData uri="http://schemas.openxmlformats.org/drawingml/2006/table">
            <a:tbl>
              <a:tblPr/>
              <a:tblGrid>
                <a:gridCol w="2362200"/>
                <a:gridCol w="2597150"/>
                <a:gridCol w="679450"/>
              </a:tblGrid>
              <a:tr h="219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tx1"/>
                          </a:solidFill>
                          <a:effectLst/>
                          <a:latin typeface="Arial" charset="0"/>
                        </a:rPr>
                        <a:t>    Ethertype 0800</a:t>
                      </a:r>
                      <a:endParaRPr kumimoji="0" lang="es-ES"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tx1"/>
                          </a:solidFill>
                          <a:effectLst/>
                          <a:latin typeface="Arial" charset="0"/>
                        </a:rPr>
                        <a:t>DATAGRAMA IP</a:t>
                      </a:r>
                      <a:endParaRPr kumimoji="0" lang="es-ES"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tx1"/>
                          </a:solidFill>
                          <a:effectLst/>
                          <a:latin typeface="Arial" charset="0"/>
                        </a:rPr>
                        <a:t>CRC</a:t>
                      </a:r>
                      <a:endParaRPr kumimoji="0" lang="es-ES"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72473" name="Rectangle 57"/>
          <p:cNvSpPr>
            <a:spLocks noChangeArrowheads="1"/>
          </p:cNvSpPr>
          <p:nvPr/>
        </p:nvSpPr>
        <p:spPr bwMode="auto">
          <a:xfrm>
            <a:off x="7250113" y="5672138"/>
            <a:ext cx="665162" cy="319087"/>
          </a:xfrm>
          <a:prstGeom prst="rect">
            <a:avLst/>
          </a:prstGeom>
          <a:solidFill>
            <a:schemeClr val="accent1"/>
          </a:solidFill>
          <a:ln w="9525">
            <a:noFill/>
            <a:miter lim="800000"/>
            <a:headEnd/>
            <a:tailEnd/>
          </a:ln>
        </p:spPr>
        <p:txBody>
          <a:bodyPr wrap="none" anchor="ctr"/>
          <a:lstStyle/>
          <a:p>
            <a:endParaRPr lang="es-ES"/>
          </a:p>
        </p:txBody>
      </p:sp>
      <p:sp>
        <p:nvSpPr>
          <p:cNvPr id="12301" name="Rectangle 2"/>
          <p:cNvSpPr>
            <a:spLocks noChangeArrowheads="1"/>
          </p:cNvSpPr>
          <p:nvPr/>
        </p:nvSpPr>
        <p:spPr bwMode="auto">
          <a:xfrm>
            <a:off x="2051050" y="1047750"/>
            <a:ext cx="6254750" cy="5334000"/>
          </a:xfrm>
          <a:prstGeom prst="rect">
            <a:avLst/>
          </a:prstGeom>
          <a:noFill/>
          <a:ln w="9525">
            <a:solidFill>
              <a:schemeClr val="tx1"/>
            </a:solidFill>
            <a:miter lim="800000"/>
            <a:headEnd/>
            <a:tailEnd/>
          </a:ln>
        </p:spPr>
        <p:txBody>
          <a:bodyPr wrap="none" anchor="ctr"/>
          <a:lstStyle/>
          <a:p>
            <a:endParaRPr lang="es-ES"/>
          </a:p>
        </p:txBody>
      </p:sp>
      <p:sp>
        <p:nvSpPr>
          <p:cNvPr id="12302" name="Line 3"/>
          <p:cNvSpPr>
            <a:spLocks noChangeShapeType="1"/>
          </p:cNvSpPr>
          <p:nvPr/>
        </p:nvSpPr>
        <p:spPr bwMode="auto">
          <a:xfrm>
            <a:off x="2051050" y="5157788"/>
            <a:ext cx="6254750" cy="4762"/>
          </a:xfrm>
          <a:prstGeom prst="line">
            <a:avLst/>
          </a:prstGeom>
          <a:noFill/>
          <a:ln w="9525">
            <a:solidFill>
              <a:schemeClr val="tx1"/>
            </a:solidFill>
            <a:round/>
            <a:headEnd/>
            <a:tailEnd/>
          </a:ln>
        </p:spPr>
        <p:txBody>
          <a:bodyPr/>
          <a:lstStyle/>
          <a:p>
            <a:endParaRPr lang="es-ES"/>
          </a:p>
        </p:txBody>
      </p:sp>
      <p:sp>
        <p:nvSpPr>
          <p:cNvPr id="12303" name="Line 4"/>
          <p:cNvSpPr>
            <a:spLocks noChangeShapeType="1"/>
          </p:cNvSpPr>
          <p:nvPr/>
        </p:nvSpPr>
        <p:spPr bwMode="auto">
          <a:xfrm>
            <a:off x="2051050" y="3933825"/>
            <a:ext cx="6254750" cy="9525"/>
          </a:xfrm>
          <a:prstGeom prst="line">
            <a:avLst/>
          </a:prstGeom>
          <a:noFill/>
          <a:ln w="9525">
            <a:solidFill>
              <a:schemeClr val="tx1"/>
            </a:solidFill>
            <a:round/>
            <a:headEnd/>
            <a:tailEnd/>
          </a:ln>
        </p:spPr>
        <p:txBody>
          <a:bodyPr/>
          <a:lstStyle/>
          <a:p>
            <a:endParaRPr lang="es-ES"/>
          </a:p>
        </p:txBody>
      </p:sp>
      <p:sp>
        <p:nvSpPr>
          <p:cNvPr id="12304" name="Line 5"/>
          <p:cNvSpPr>
            <a:spLocks noChangeShapeType="1"/>
          </p:cNvSpPr>
          <p:nvPr/>
        </p:nvSpPr>
        <p:spPr bwMode="auto">
          <a:xfrm>
            <a:off x="2051050" y="2708275"/>
            <a:ext cx="6254750" cy="15875"/>
          </a:xfrm>
          <a:prstGeom prst="line">
            <a:avLst/>
          </a:prstGeom>
          <a:noFill/>
          <a:ln w="9525">
            <a:solidFill>
              <a:schemeClr val="tx1"/>
            </a:solidFill>
            <a:round/>
            <a:headEnd/>
            <a:tailEnd/>
          </a:ln>
        </p:spPr>
        <p:txBody>
          <a:bodyPr/>
          <a:lstStyle/>
          <a:p>
            <a:endParaRPr lang="es-ES"/>
          </a:p>
        </p:txBody>
      </p:sp>
      <p:sp>
        <p:nvSpPr>
          <p:cNvPr id="12305" name="Text Box 6"/>
          <p:cNvSpPr txBox="1">
            <a:spLocks noChangeArrowheads="1"/>
          </p:cNvSpPr>
          <p:nvPr/>
        </p:nvSpPr>
        <p:spPr bwMode="auto">
          <a:xfrm>
            <a:off x="2030413" y="5253038"/>
            <a:ext cx="1835150" cy="366712"/>
          </a:xfrm>
          <a:prstGeom prst="rect">
            <a:avLst/>
          </a:prstGeom>
          <a:noFill/>
          <a:ln w="9525">
            <a:noFill/>
            <a:miter lim="800000"/>
            <a:headEnd/>
            <a:tailEnd/>
          </a:ln>
        </p:spPr>
        <p:txBody>
          <a:bodyPr wrap="none">
            <a:spAutoFit/>
          </a:bodyPr>
          <a:lstStyle/>
          <a:p>
            <a:r>
              <a:rPr lang="es-ES_tradnl" sz="1800" b="1">
                <a:latin typeface="Arial" charset="0"/>
              </a:rPr>
              <a:t>Nivel de enlace</a:t>
            </a:r>
            <a:endParaRPr lang="es-ES" sz="1800" b="1">
              <a:latin typeface="Arial" charset="0"/>
            </a:endParaRPr>
          </a:p>
        </p:txBody>
      </p:sp>
      <p:sp>
        <p:nvSpPr>
          <p:cNvPr id="12306" name="Text Box 7"/>
          <p:cNvSpPr txBox="1">
            <a:spLocks noChangeArrowheads="1"/>
          </p:cNvSpPr>
          <p:nvPr/>
        </p:nvSpPr>
        <p:spPr bwMode="auto">
          <a:xfrm>
            <a:off x="2030413" y="4033838"/>
            <a:ext cx="1479550" cy="366712"/>
          </a:xfrm>
          <a:prstGeom prst="rect">
            <a:avLst/>
          </a:prstGeom>
          <a:noFill/>
          <a:ln w="9525">
            <a:noFill/>
            <a:miter lim="800000"/>
            <a:headEnd/>
            <a:tailEnd/>
          </a:ln>
        </p:spPr>
        <p:txBody>
          <a:bodyPr wrap="none">
            <a:spAutoFit/>
          </a:bodyPr>
          <a:lstStyle/>
          <a:p>
            <a:r>
              <a:rPr lang="es-ES_tradnl" sz="1800" b="1">
                <a:latin typeface="Arial" charset="0"/>
              </a:rPr>
              <a:t>Nivel de red</a:t>
            </a:r>
            <a:endParaRPr lang="es-ES" sz="1800" b="1">
              <a:latin typeface="Arial" charset="0"/>
            </a:endParaRPr>
          </a:p>
        </p:txBody>
      </p:sp>
      <p:sp>
        <p:nvSpPr>
          <p:cNvPr id="12307" name="Text Box 8"/>
          <p:cNvSpPr txBox="1">
            <a:spLocks noChangeArrowheads="1"/>
          </p:cNvSpPr>
          <p:nvPr/>
        </p:nvSpPr>
        <p:spPr bwMode="auto">
          <a:xfrm>
            <a:off x="2030413" y="2814638"/>
            <a:ext cx="2254250" cy="366712"/>
          </a:xfrm>
          <a:prstGeom prst="rect">
            <a:avLst/>
          </a:prstGeom>
          <a:noFill/>
          <a:ln w="9525">
            <a:noFill/>
            <a:miter lim="800000"/>
            <a:headEnd/>
            <a:tailEnd/>
          </a:ln>
        </p:spPr>
        <p:txBody>
          <a:bodyPr wrap="none">
            <a:spAutoFit/>
          </a:bodyPr>
          <a:lstStyle/>
          <a:p>
            <a:r>
              <a:rPr lang="es-ES_tradnl" sz="1800" b="1">
                <a:latin typeface="Arial" charset="0"/>
              </a:rPr>
              <a:t>Nivel de transporte</a:t>
            </a:r>
            <a:endParaRPr lang="es-ES" sz="1800" b="1">
              <a:latin typeface="Arial" charset="0"/>
            </a:endParaRPr>
          </a:p>
        </p:txBody>
      </p:sp>
      <p:sp>
        <p:nvSpPr>
          <p:cNvPr id="12308" name="Text Box 9"/>
          <p:cNvSpPr txBox="1">
            <a:spLocks noChangeArrowheads="1"/>
          </p:cNvSpPr>
          <p:nvPr/>
        </p:nvSpPr>
        <p:spPr bwMode="auto">
          <a:xfrm>
            <a:off x="2030413" y="1138238"/>
            <a:ext cx="2241550" cy="366712"/>
          </a:xfrm>
          <a:prstGeom prst="rect">
            <a:avLst/>
          </a:prstGeom>
          <a:noFill/>
          <a:ln w="9525">
            <a:noFill/>
            <a:miter lim="800000"/>
            <a:headEnd/>
            <a:tailEnd/>
          </a:ln>
        </p:spPr>
        <p:txBody>
          <a:bodyPr wrap="none">
            <a:spAutoFit/>
          </a:bodyPr>
          <a:lstStyle/>
          <a:p>
            <a:r>
              <a:rPr lang="es-ES_tradnl" sz="1800" b="1">
                <a:latin typeface="Arial" charset="0"/>
              </a:rPr>
              <a:t>Nivel de aplicación</a:t>
            </a:r>
            <a:endParaRPr lang="es-ES" sz="1800" b="1">
              <a:latin typeface="Arial" charset="0"/>
            </a:endParaRPr>
          </a:p>
        </p:txBody>
      </p:sp>
      <p:graphicFrame>
        <p:nvGraphicFramePr>
          <p:cNvPr id="572472" name="Group 56"/>
          <p:cNvGraphicFramePr>
            <a:graphicFrameLocks noGrp="1"/>
          </p:cNvGraphicFramePr>
          <p:nvPr/>
        </p:nvGraphicFramePr>
        <p:xfrm>
          <a:off x="3662363" y="4476750"/>
          <a:ext cx="4262437" cy="335280"/>
        </p:xfrm>
        <a:graphic>
          <a:graphicData uri="http://schemas.openxmlformats.org/drawingml/2006/table">
            <a:tbl>
              <a:tblPr/>
              <a:tblGrid>
                <a:gridCol w="1665287"/>
                <a:gridCol w="2597150"/>
              </a:tblGrid>
              <a:tr h="219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tx1"/>
                          </a:solidFill>
                          <a:effectLst/>
                          <a:latin typeface="Arial" charset="0"/>
                        </a:rPr>
                        <a:t>  Prot. 17</a:t>
                      </a:r>
                      <a:endParaRPr kumimoji="0" lang="es-ES"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tx1"/>
                          </a:solidFill>
                          <a:effectLst/>
                          <a:latin typeface="Arial" charset="0"/>
                        </a:rPr>
                        <a:t>DATAGRAMA UDP</a:t>
                      </a:r>
                      <a:endParaRPr kumimoji="0" lang="es-ES"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72444" name="Line 28"/>
          <p:cNvSpPr>
            <a:spLocks noChangeShapeType="1"/>
          </p:cNvSpPr>
          <p:nvPr/>
        </p:nvSpPr>
        <p:spPr bwMode="auto">
          <a:xfrm flipH="1" flipV="1">
            <a:off x="3657600" y="4781550"/>
            <a:ext cx="990600" cy="914400"/>
          </a:xfrm>
          <a:prstGeom prst="line">
            <a:avLst/>
          </a:prstGeom>
          <a:noFill/>
          <a:ln w="9525">
            <a:solidFill>
              <a:schemeClr val="tx1"/>
            </a:solidFill>
            <a:prstDash val="dash"/>
            <a:round/>
            <a:headEnd/>
            <a:tailEnd/>
          </a:ln>
        </p:spPr>
        <p:txBody>
          <a:bodyPr/>
          <a:lstStyle/>
          <a:p>
            <a:endParaRPr lang="es-ES"/>
          </a:p>
        </p:txBody>
      </p:sp>
      <p:sp>
        <p:nvSpPr>
          <p:cNvPr id="572445" name="Line 29"/>
          <p:cNvSpPr>
            <a:spLocks noChangeShapeType="1"/>
          </p:cNvSpPr>
          <p:nvPr/>
        </p:nvSpPr>
        <p:spPr bwMode="auto">
          <a:xfrm flipV="1">
            <a:off x="7239000" y="4781550"/>
            <a:ext cx="685800" cy="914400"/>
          </a:xfrm>
          <a:prstGeom prst="line">
            <a:avLst/>
          </a:prstGeom>
          <a:noFill/>
          <a:ln w="9525">
            <a:solidFill>
              <a:schemeClr val="tx1"/>
            </a:solidFill>
            <a:prstDash val="dash"/>
            <a:round/>
            <a:headEnd/>
            <a:tailEnd/>
          </a:ln>
        </p:spPr>
        <p:txBody>
          <a:bodyPr/>
          <a:lstStyle/>
          <a:p>
            <a:endParaRPr lang="es-ES"/>
          </a:p>
        </p:txBody>
      </p:sp>
      <p:graphicFrame>
        <p:nvGraphicFramePr>
          <p:cNvPr id="572446" name="Group 30"/>
          <p:cNvGraphicFramePr>
            <a:graphicFrameLocks noGrp="1"/>
          </p:cNvGraphicFramePr>
          <p:nvPr/>
        </p:nvGraphicFramePr>
        <p:xfrm>
          <a:off x="3352800" y="3257550"/>
          <a:ext cx="4572000" cy="335280"/>
        </p:xfrm>
        <a:graphic>
          <a:graphicData uri="http://schemas.openxmlformats.org/drawingml/2006/table">
            <a:tbl>
              <a:tblPr/>
              <a:tblGrid>
                <a:gridCol w="1974850"/>
                <a:gridCol w="2597150"/>
              </a:tblGrid>
              <a:tr h="219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tx1"/>
                          </a:solidFill>
                          <a:effectLst/>
                          <a:latin typeface="Arial" charset="0"/>
                        </a:rPr>
                        <a:t>   P. dest.  13</a:t>
                      </a:r>
                      <a:endParaRPr kumimoji="0" lang="es-ES"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tx1"/>
                          </a:solidFill>
                          <a:effectLst/>
                          <a:latin typeface="Arial" charset="0"/>
                        </a:rPr>
                        <a:t>DATOS APLICACIÓN</a:t>
                      </a:r>
                      <a:endParaRPr kumimoji="0" lang="es-ES"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72454" name="Rectangle 38"/>
          <p:cNvSpPr>
            <a:spLocks noChangeArrowheads="1"/>
          </p:cNvSpPr>
          <p:nvPr/>
        </p:nvSpPr>
        <p:spPr bwMode="auto">
          <a:xfrm>
            <a:off x="6400800" y="1504950"/>
            <a:ext cx="1524000" cy="914400"/>
          </a:xfrm>
          <a:prstGeom prst="rect">
            <a:avLst/>
          </a:prstGeom>
          <a:noFill/>
          <a:ln w="9525">
            <a:solidFill>
              <a:schemeClr val="tx1"/>
            </a:solidFill>
            <a:miter lim="800000"/>
            <a:headEnd/>
            <a:tailEnd/>
          </a:ln>
        </p:spPr>
        <p:txBody>
          <a:bodyPr wrap="none" anchor="ctr"/>
          <a:lstStyle/>
          <a:p>
            <a:endParaRPr lang="es-ES"/>
          </a:p>
        </p:txBody>
      </p:sp>
      <p:sp>
        <p:nvSpPr>
          <p:cNvPr id="572455" name="Text Box 39"/>
          <p:cNvSpPr txBox="1">
            <a:spLocks noChangeArrowheads="1"/>
          </p:cNvSpPr>
          <p:nvPr/>
        </p:nvSpPr>
        <p:spPr bwMode="auto">
          <a:xfrm>
            <a:off x="6580188" y="1657350"/>
            <a:ext cx="1208087" cy="579438"/>
          </a:xfrm>
          <a:prstGeom prst="rect">
            <a:avLst/>
          </a:prstGeom>
          <a:noFill/>
          <a:ln w="9525">
            <a:noFill/>
            <a:miter lim="800000"/>
            <a:headEnd/>
            <a:tailEnd/>
          </a:ln>
        </p:spPr>
        <p:txBody>
          <a:bodyPr wrap="none">
            <a:spAutoFit/>
          </a:bodyPr>
          <a:lstStyle/>
          <a:p>
            <a:pPr algn="ctr"/>
            <a:r>
              <a:rPr lang="es-ES_tradnl" sz="1800" b="1">
                <a:latin typeface="Arial" charset="0"/>
              </a:rPr>
              <a:t>NTP</a:t>
            </a:r>
          </a:p>
          <a:p>
            <a:pPr algn="ctr"/>
            <a:r>
              <a:rPr lang="es-ES_tradnl" sz="1400" b="1">
                <a:latin typeface="Arial" charset="0"/>
              </a:rPr>
              <a:t>(Puerto 123)</a:t>
            </a:r>
            <a:endParaRPr lang="es-ES" sz="1400" b="1">
              <a:latin typeface="Arial" charset="0"/>
            </a:endParaRPr>
          </a:p>
        </p:txBody>
      </p:sp>
      <p:sp>
        <p:nvSpPr>
          <p:cNvPr id="572456" name="Rectangle 40"/>
          <p:cNvSpPr>
            <a:spLocks noChangeArrowheads="1"/>
          </p:cNvSpPr>
          <p:nvPr/>
        </p:nvSpPr>
        <p:spPr bwMode="auto">
          <a:xfrm>
            <a:off x="4419600" y="1504950"/>
            <a:ext cx="1524000" cy="914400"/>
          </a:xfrm>
          <a:prstGeom prst="rect">
            <a:avLst/>
          </a:prstGeom>
          <a:noFill/>
          <a:ln w="9525">
            <a:solidFill>
              <a:schemeClr val="tx1"/>
            </a:solidFill>
            <a:miter lim="800000"/>
            <a:headEnd/>
            <a:tailEnd/>
          </a:ln>
        </p:spPr>
        <p:txBody>
          <a:bodyPr wrap="none" anchor="ctr"/>
          <a:lstStyle/>
          <a:p>
            <a:endParaRPr lang="es-ES"/>
          </a:p>
        </p:txBody>
      </p:sp>
      <p:sp>
        <p:nvSpPr>
          <p:cNvPr id="572457" name="Text Box 41"/>
          <p:cNvSpPr txBox="1">
            <a:spLocks noChangeArrowheads="1"/>
          </p:cNvSpPr>
          <p:nvPr/>
        </p:nvSpPr>
        <p:spPr bwMode="auto">
          <a:xfrm>
            <a:off x="4648200" y="1657350"/>
            <a:ext cx="1109663" cy="579438"/>
          </a:xfrm>
          <a:prstGeom prst="rect">
            <a:avLst/>
          </a:prstGeom>
          <a:noFill/>
          <a:ln w="9525">
            <a:noFill/>
            <a:miter lim="800000"/>
            <a:headEnd/>
            <a:tailEnd/>
          </a:ln>
        </p:spPr>
        <p:txBody>
          <a:bodyPr wrap="none">
            <a:spAutoFit/>
          </a:bodyPr>
          <a:lstStyle/>
          <a:p>
            <a:pPr algn="ctr"/>
            <a:r>
              <a:rPr lang="es-ES_tradnl" sz="1800" b="1">
                <a:latin typeface="Arial" charset="0"/>
              </a:rPr>
              <a:t>DNS</a:t>
            </a:r>
          </a:p>
          <a:p>
            <a:pPr algn="ctr"/>
            <a:r>
              <a:rPr lang="es-ES_tradnl" sz="1400" b="1">
                <a:latin typeface="Arial" charset="0"/>
              </a:rPr>
              <a:t>(Puerto 53)</a:t>
            </a:r>
            <a:endParaRPr lang="es-ES" sz="1400" b="1">
              <a:latin typeface="Arial" charset="0"/>
            </a:endParaRPr>
          </a:p>
        </p:txBody>
      </p:sp>
      <p:sp>
        <p:nvSpPr>
          <p:cNvPr id="572458" name="Rectangle 42"/>
          <p:cNvSpPr>
            <a:spLocks noChangeArrowheads="1"/>
          </p:cNvSpPr>
          <p:nvPr/>
        </p:nvSpPr>
        <p:spPr bwMode="auto">
          <a:xfrm>
            <a:off x="2362200" y="1504950"/>
            <a:ext cx="1524000" cy="914400"/>
          </a:xfrm>
          <a:prstGeom prst="rect">
            <a:avLst/>
          </a:prstGeom>
          <a:noFill/>
          <a:ln w="9525">
            <a:solidFill>
              <a:schemeClr val="tx1"/>
            </a:solidFill>
            <a:miter lim="800000"/>
            <a:headEnd/>
            <a:tailEnd/>
          </a:ln>
        </p:spPr>
        <p:txBody>
          <a:bodyPr wrap="none" anchor="ctr"/>
          <a:lstStyle/>
          <a:p>
            <a:endParaRPr lang="es-ES"/>
          </a:p>
        </p:txBody>
      </p:sp>
      <p:sp>
        <p:nvSpPr>
          <p:cNvPr id="572459" name="Text Box 43"/>
          <p:cNvSpPr txBox="1">
            <a:spLocks noChangeArrowheads="1"/>
          </p:cNvSpPr>
          <p:nvPr/>
        </p:nvSpPr>
        <p:spPr bwMode="auto">
          <a:xfrm>
            <a:off x="2592388" y="1657350"/>
            <a:ext cx="1109662" cy="579438"/>
          </a:xfrm>
          <a:prstGeom prst="rect">
            <a:avLst/>
          </a:prstGeom>
          <a:noFill/>
          <a:ln w="9525">
            <a:noFill/>
            <a:miter lim="800000"/>
            <a:headEnd/>
            <a:tailEnd/>
          </a:ln>
        </p:spPr>
        <p:txBody>
          <a:bodyPr wrap="none">
            <a:spAutoFit/>
          </a:bodyPr>
          <a:lstStyle/>
          <a:p>
            <a:pPr algn="ctr"/>
            <a:r>
              <a:rPr lang="es-ES_tradnl" sz="1800" b="1">
                <a:latin typeface="Arial" charset="0"/>
              </a:rPr>
              <a:t>Daytime</a:t>
            </a:r>
          </a:p>
          <a:p>
            <a:pPr algn="ctr"/>
            <a:r>
              <a:rPr lang="es-ES_tradnl" sz="1400" b="1">
                <a:latin typeface="Arial" charset="0"/>
              </a:rPr>
              <a:t>(Puerto 13)</a:t>
            </a:r>
            <a:endParaRPr lang="es-ES" sz="1400" b="1">
              <a:latin typeface="Arial" charset="0"/>
            </a:endParaRPr>
          </a:p>
        </p:txBody>
      </p:sp>
      <p:sp>
        <p:nvSpPr>
          <p:cNvPr id="572460" name="Line 44"/>
          <p:cNvSpPr>
            <a:spLocks noChangeShapeType="1"/>
          </p:cNvSpPr>
          <p:nvPr/>
        </p:nvSpPr>
        <p:spPr bwMode="auto">
          <a:xfrm flipV="1">
            <a:off x="6019800" y="4933950"/>
            <a:ext cx="0" cy="609600"/>
          </a:xfrm>
          <a:prstGeom prst="line">
            <a:avLst/>
          </a:prstGeom>
          <a:noFill/>
          <a:ln w="25400">
            <a:solidFill>
              <a:schemeClr val="tx1"/>
            </a:solidFill>
            <a:round/>
            <a:headEnd/>
            <a:tailEnd type="triangle" w="med" len="med"/>
          </a:ln>
        </p:spPr>
        <p:txBody>
          <a:bodyPr/>
          <a:lstStyle/>
          <a:p>
            <a:endParaRPr lang="es-ES"/>
          </a:p>
        </p:txBody>
      </p:sp>
      <p:sp>
        <p:nvSpPr>
          <p:cNvPr id="572461" name="Line 45"/>
          <p:cNvSpPr>
            <a:spLocks noChangeShapeType="1"/>
          </p:cNvSpPr>
          <p:nvPr/>
        </p:nvSpPr>
        <p:spPr bwMode="auto">
          <a:xfrm flipV="1">
            <a:off x="6477000" y="3714750"/>
            <a:ext cx="0" cy="609600"/>
          </a:xfrm>
          <a:prstGeom prst="line">
            <a:avLst/>
          </a:prstGeom>
          <a:noFill/>
          <a:ln w="25400">
            <a:solidFill>
              <a:schemeClr val="tx1"/>
            </a:solidFill>
            <a:round/>
            <a:headEnd/>
            <a:tailEnd type="triangle" w="med" len="med"/>
          </a:ln>
        </p:spPr>
        <p:txBody>
          <a:bodyPr/>
          <a:lstStyle/>
          <a:p>
            <a:endParaRPr lang="es-ES"/>
          </a:p>
        </p:txBody>
      </p:sp>
      <p:sp>
        <p:nvSpPr>
          <p:cNvPr id="572462" name="Line 46"/>
          <p:cNvSpPr>
            <a:spLocks noChangeShapeType="1"/>
          </p:cNvSpPr>
          <p:nvPr/>
        </p:nvSpPr>
        <p:spPr bwMode="auto">
          <a:xfrm flipH="1" flipV="1">
            <a:off x="3802063" y="2571750"/>
            <a:ext cx="2219325" cy="571500"/>
          </a:xfrm>
          <a:prstGeom prst="line">
            <a:avLst/>
          </a:prstGeom>
          <a:noFill/>
          <a:ln w="25400">
            <a:solidFill>
              <a:schemeClr val="tx1"/>
            </a:solidFill>
            <a:round/>
            <a:headEnd/>
            <a:tailEnd type="triangle" w="med" len="med"/>
          </a:ln>
        </p:spPr>
        <p:txBody>
          <a:bodyPr/>
          <a:lstStyle/>
          <a:p>
            <a:endParaRPr lang="es-ES"/>
          </a:p>
        </p:txBody>
      </p:sp>
      <p:sp>
        <p:nvSpPr>
          <p:cNvPr id="572463" name="Line 47"/>
          <p:cNvSpPr>
            <a:spLocks noChangeShapeType="1"/>
          </p:cNvSpPr>
          <p:nvPr/>
        </p:nvSpPr>
        <p:spPr bwMode="auto">
          <a:xfrm flipH="1" flipV="1">
            <a:off x="3352800" y="3562350"/>
            <a:ext cx="1981200" cy="914400"/>
          </a:xfrm>
          <a:prstGeom prst="line">
            <a:avLst/>
          </a:prstGeom>
          <a:noFill/>
          <a:ln w="9525">
            <a:solidFill>
              <a:schemeClr val="tx1"/>
            </a:solidFill>
            <a:prstDash val="dash"/>
            <a:round/>
            <a:headEnd/>
            <a:tailEnd/>
          </a:ln>
        </p:spPr>
        <p:txBody>
          <a:bodyPr/>
          <a:lstStyle/>
          <a:p>
            <a:endParaRPr lang="es-ES"/>
          </a:p>
        </p:txBody>
      </p:sp>
      <p:sp>
        <p:nvSpPr>
          <p:cNvPr id="572464" name="Line 48"/>
          <p:cNvSpPr>
            <a:spLocks noChangeShapeType="1"/>
          </p:cNvSpPr>
          <p:nvPr/>
        </p:nvSpPr>
        <p:spPr bwMode="auto">
          <a:xfrm flipV="1">
            <a:off x="7924800" y="3562350"/>
            <a:ext cx="0" cy="914400"/>
          </a:xfrm>
          <a:prstGeom prst="line">
            <a:avLst/>
          </a:prstGeom>
          <a:noFill/>
          <a:ln w="9525">
            <a:solidFill>
              <a:schemeClr val="tx1"/>
            </a:solidFill>
            <a:prstDash val="dash"/>
            <a:round/>
            <a:headEnd/>
            <a:tailEnd/>
          </a:ln>
        </p:spPr>
        <p:txBody>
          <a:bodyPr/>
          <a:lstStyle/>
          <a:p>
            <a:endParaRPr lang="es-ES"/>
          </a:p>
        </p:txBody>
      </p:sp>
      <p:sp>
        <p:nvSpPr>
          <p:cNvPr id="572465" name="Line 49"/>
          <p:cNvSpPr>
            <a:spLocks noChangeShapeType="1"/>
          </p:cNvSpPr>
          <p:nvPr/>
        </p:nvSpPr>
        <p:spPr bwMode="auto">
          <a:xfrm flipH="1" flipV="1">
            <a:off x="2339975" y="2420938"/>
            <a:ext cx="2994025" cy="836612"/>
          </a:xfrm>
          <a:prstGeom prst="line">
            <a:avLst/>
          </a:prstGeom>
          <a:noFill/>
          <a:ln w="9525">
            <a:solidFill>
              <a:schemeClr val="tx1"/>
            </a:solidFill>
            <a:prstDash val="dash"/>
            <a:round/>
            <a:headEnd/>
            <a:tailEnd/>
          </a:ln>
        </p:spPr>
        <p:txBody>
          <a:bodyPr/>
          <a:lstStyle/>
          <a:p>
            <a:endParaRPr lang="es-ES"/>
          </a:p>
        </p:txBody>
      </p:sp>
      <p:sp>
        <p:nvSpPr>
          <p:cNvPr id="572466" name="Line 50"/>
          <p:cNvSpPr>
            <a:spLocks noChangeShapeType="1"/>
          </p:cNvSpPr>
          <p:nvPr/>
        </p:nvSpPr>
        <p:spPr bwMode="auto">
          <a:xfrm flipH="1" flipV="1">
            <a:off x="3895725" y="2419350"/>
            <a:ext cx="4029075" cy="838200"/>
          </a:xfrm>
          <a:prstGeom prst="line">
            <a:avLst/>
          </a:prstGeom>
          <a:noFill/>
          <a:ln w="9525">
            <a:solidFill>
              <a:schemeClr val="tx1"/>
            </a:solidFill>
            <a:prstDash val="dash"/>
            <a:round/>
            <a:headEnd/>
            <a:tailEnd/>
          </a:ln>
        </p:spPr>
        <p:txBody>
          <a:bodyPr/>
          <a:lstStyle/>
          <a:p>
            <a:endParaRPr lang="es-ES"/>
          </a:p>
        </p:txBody>
      </p:sp>
      <p:sp>
        <p:nvSpPr>
          <p:cNvPr id="572467" name="Text Box 51"/>
          <p:cNvSpPr txBox="1">
            <a:spLocks noChangeArrowheads="1"/>
          </p:cNvSpPr>
          <p:nvPr/>
        </p:nvSpPr>
        <p:spPr bwMode="auto">
          <a:xfrm>
            <a:off x="2366963" y="6002338"/>
            <a:ext cx="2205037" cy="304800"/>
          </a:xfrm>
          <a:prstGeom prst="rect">
            <a:avLst/>
          </a:prstGeom>
          <a:noFill/>
          <a:ln w="9525">
            <a:noFill/>
            <a:miter lim="800000"/>
            <a:headEnd/>
            <a:tailEnd/>
          </a:ln>
        </p:spPr>
        <p:txBody>
          <a:bodyPr wrap="none">
            <a:spAutoFit/>
          </a:bodyPr>
          <a:lstStyle/>
          <a:p>
            <a:r>
              <a:rPr lang="es-ES_tradnl" sz="1400" b="1">
                <a:latin typeface="Arial" charset="0"/>
              </a:rPr>
              <a:t>Cabecera MAC Ethernet</a:t>
            </a:r>
            <a:endParaRPr lang="es-ES" sz="1400" b="1">
              <a:latin typeface="Arial" charset="0"/>
            </a:endParaRPr>
          </a:p>
        </p:txBody>
      </p:sp>
      <p:sp>
        <p:nvSpPr>
          <p:cNvPr id="572468" name="Text Box 52"/>
          <p:cNvSpPr txBox="1">
            <a:spLocks noChangeArrowheads="1"/>
          </p:cNvSpPr>
          <p:nvPr/>
        </p:nvSpPr>
        <p:spPr bwMode="auto">
          <a:xfrm>
            <a:off x="3876675" y="4794250"/>
            <a:ext cx="1200150" cy="304800"/>
          </a:xfrm>
          <a:prstGeom prst="rect">
            <a:avLst/>
          </a:prstGeom>
          <a:noFill/>
          <a:ln w="9525">
            <a:noFill/>
            <a:miter lim="800000"/>
            <a:headEnd/>
            <a:tailEnd/>
          </a:ln>
        </p:spPr>
        <p:txBody>
          <a:bodyPr wrap="none">
            <a:spAutoFit/>
          </a:bodyPr>
          <a:lstStyle/>
          <a:p>
            <a:r>
              <a:rPr lang="es-ES_tradnl" sz="1400" b="1">
                <a:latin typeface="Arial" charset="0"/>
              </a:rPr>
              <a:t>Cabecera IP</a:t>
            </a:r>
            <a:endParaRPr lang="es-ES" sz="1400" b="1">
              <a:latin typeface="Arial" charset="0"/>
            </a:endParaRPr>
          </a:p>
        </p:txBody>
      </p:sp>
      <p:sp>
        <p:nvSpPr>
          <p:cNvPr id="572469" name="Text Box 53"/>
          <p:cNvSpPr txBox="1">
            <a:spLocks noChangeArrowheads="1"/>
          </p:cNvSpPr>
          <p:nvPr/>
        </p:nvSpPr>
        <p:spPr bwMode="auto">
          <a:xfrm>
            <a:off x="3563938" y="3570288"/>
            <a:ext cx="1408112" cy="304800"/>
          </a:xfrm>
          <a:prstGeom prst="rect">
            <a:avLst/>
          </a:prstGeom>
          <a:noFill/>
          <a:ln w="9525">
            <a:noFill/>
            <a:miter lim="800000"/>
            <a:headEnd/>
            <a:tailEnd/>
          </a:ln>
        </p:spPr>
        <p:txBody>
          <a:bodyPr wrap="none">
            <a:spAutoFit/>
          </a:bodyPr>
          <a:lstStyle/>
          <a:p>
            <a:r>
              <a:rPr lang="es-ES_tradnl" sz="1400" b="1">
                <a:latin typeface="Arial" charset="0"/>
              </a:rPr>
              <a:t>Cabecera UDP</a:t>
            </a:r>
            <a:endParaRPr lang="es-ES" sz="1400" b="1">
              <a:latin typeface="Arial" charset="0"/>
            </a:endParaRPr>
          </a:p>
        </p:txBody>
      </p:sp>
      <p:sp>
        <p:nvSpPr>
          <p:cNvPr id="12343" name="Rectangle 54"/>
          <p:cNvSpPr>
            <a:spLocks noChangeArrowheads="1"/>
          </p:cNvSpPr>
          <p:nvPr/>
        </p:nvSpPr>
        <p:spPr bwMode="auto">
          <a:xfrm>
            <a:off x="685800" y="258763"/>
            <a:ext cx="5715000" cy="803275"/>
          </a:xfrm>
          <a:prstGeom prst="rect">
            <a:avLst/>
          </a:prstGeom>
          <a:noFill/>
          <a:ln w="9525">
            <a:noFill/>
            <a:miter lim="800000"/>
            <a:headEnd/>
            <a:tailEnd/>
          </a:ln>
        </p:spPr>
        <p:txBody>
          <a:bodyPr anchor="ctr"/>
          <a:lstStyle/>
          <a:p>
            <a:pPr algn="ctr"/>
            <a:r>
              <a:rPr lang="es-ES_tradnl" sz="3600" dirty="0" err="1">
                <a:solidFill>
                  <a:schemeClr val="tx2"/>
                </a:solidFill>
                <a:latin typeface="Arial" charset="0"/>
              </a:rPr>
              <a:t>Multiplexación</a:t>
            </a:r>
            <a:endParaRPr lang="es-ES" sz="3600" dirty="0">
              <a:solidFill>
                <a:schemeClr val="tx2"/>
              </a:solidFill>
              <a:latin typeface="Arial" charset="0"/>
            </a:endParaRPr>
          </a:p>
        </p:txBody>
      </p:sp>
      <p:sp>
        <p:nvSpPr>
          <p:cNvPr id="572474" name="Rectangle 58"/>
          <p:cNvSpPr>
            <a:spLocks noChangeArrowheads="1"/>
          </p:cNvSpPr>
          <p:nvPr/>
        </p:nvSpPr>
        <p:spPr bwMode="auto">
          <a:xfrm>
            <a:off x="4705350" y="4484688"/>
            <a:ext cx="287338" cy="320675"/>
          </a:xfrm>
          <a:prstGeom prst="rect">
            <a:avLst/>
          </a:prstGeom>
          <a:solidFill>
            <a:schemeClr val="accent1"/>
          </a:solidFill>
          <a:ln w="9525">
            <a:noFill/>
            <a:miter lim="800000"/>
            <a:headEnd/>
            <a:tailEnd/>
          </a:ln>
        </p:spPr>
        <p:txBody>
          <a:bodyPr wrap="none" anchor="ctr"/>
          <a:lstStyle/>
          <a:p>
            <a:endParaRPr lang="es-ES"/>
          </a:p>
        </p:txBody>
      </p:sp>
      <p:sp>
        <p:nvSpPr>
          <p:cNvPr id="572475" name="Text Box 59"/>
          <p:cNvSpPr txBox="1">
            <a:spLocks noChangeArrowheads="1"/>
          </p:cNvSpPr>
          <p:nvPr/>
        </p:nvSpPr>
        <p:spPr bwMode="auto">
          <a:xfrm>
            <a:off x="4368800" y="3941763"/>
            <a:ext cx="952500" cy="274637"/>
          </a:xfrm>
          <a:prstGeom prst="rect">
            <a:avLst/>
          </a:prstGeom>
          <a:noFill/>
          <a:ln w="9525">
            <a:noFill/>
            <a:miter lim="800000"/>
            <a:headEnd/>
            <a:tailEnd/>
          </a:ln>
        </p:spPr>
        <p:txBody>
          <a:bodyPr wrap="none">
            <a:spAutoFit/>
          </a:bodyPr>
          <a:lstStyle/>
          <a:p>
            <a:r>
              <a:rPr lang="es-ES_tradnl" sz="1200" b="1">
                <a:latin typeface="Arial" charset="0"/>
              </a:rPr>
              <a:t>Checksum</a:t>
            </a:r>
            <a:endParaRPr lang="es-ES" sz="1200" b="1">
              <a:latin typeface="Arial" charset="0"/>
            </a:endParaRPr>
          </a:p>
        </p:txBody>
      </p:sp>
      <p:sp>
        <p:nvSpPr>
          <p:cNvPr id="572476" name="Line 60"/>
          <p:cNvSpPr>
            <a:spLocks noChangeShapeType="1"/>
          </p:cNvSpPr>
          <p:nvPr/>
        </p:nvSpPr>
        <p:spPr bwMode="auto">
          <a:xfrm>
            <a:off x="4840288" y="4206875"/>
            <a:ext cx="0" cy="215900"/>
          </a:xfrm>
          <a:prstGeom prst="line">
            <a:avLst/>
          </a:prstGeom>
          <a:noFill/>
          <a:ln w="9525">
            <a:solidFill>
              <a:schemeClr val="tx1"/>
            </a:solidFill>
            <a:round/>
            <a:headEnd/>
            <a:tailEnd type="triangle" w="med" len="med"/>
          </a:ln>
        </p:spPr>
        <p:txBody>
          <a:bodyPr/>
          <a:lstStyle/>
          <a:p>
            <a:endParaRPr lang="es-ES"/>
          </a:p>
        </p:txBody>
      </p:sp>
      <p:sp>
        <p:nvSpPr>
          <p:cNvPr id="572477" name="Rectangle 61"/>
          <p:cNvSpPr>
            <a:spLocks noChangeArrowheads="1"/>
          </p:cNvSpPr>
          <p:nvPr/>
        </p:nvSpPr>
        <p:spPr bwMode="auto">
          <a:xfrm>
            <a:off x="5033963" y="3265488"/>
            <a:ext cx="287337" cy="320675"/>
          </a:xfrm>
          <a:prstGeom prst="rect">
            <a:avLst/>
          </a:prstGeom>
          <a:solidFill>
            <a:schemeClr val="accent1"/>
          </a:solidFill>
          <a:ln w="9525">
            <a:noFill/>
            <a:miter lim="800000"/>
            <a:headEnd/>
            <a:tailEnd/>
          </a:ln>
        </p:spPr>
        <p:txBody>
          <a:bodyPr wrap="none" anchor="ctr"/>
          <a:lstStyle/>
          <a:p>
            <a:endParaRPr lang="es-ES"/>
          </a:p>
        </p:txBody>
      </p:sp>
      <p:sp>
        <p:nvSpPr>
          <p:cNvPr id="572478" name="Text Box 62"/>
          <p:cNvSpPr txBox="1">
            <a:spLocks noChangeArrowheads="1"/>
          </p:cNvSpPr>
          <p:nvPr/>
        </p:nvSpPr>
        <p:spPr bwMode="auto">
          <a:xfrm>
            <a:off x="4843463" y="3702050"/>
            <a:ext cx="952500" cy="274638"/>
          </a:xfrm>
          <a:prstGeom prst="rect">
            <a:avLst/>
          </a:prstGeom>
          <a:noFill/>
          <a:ln w="9525">
            <a:noFill/>
            <a:miter lim="800000"/>
            <a:headEnd/>
            <a:tailEnd/>
          </a:ln>
        </p:spPr>
        <p:txBody>
          <a:bodyPr wrap="none">
            <a:spAutoFit/>
          </a:bodyPr>
          <a:lstStyle/>
          <a:p>
            <a:r>
              <a:rPr lang="es-ES_tradnl" sz="1200" b="1">
                <a:latin typeface="Arial" charset="0"/>
              </a:rPr>
              <a:t>Checksum</a:t>
            </a:r>
            <a:endParaRPr lang="es-ES" sz="1200" b="1">
              <a:latin typeface="Arial" charset="0"/>
            </a:endParaRPr>
          </a:p>
        </p:txBody>
      </p:sp>
      <p:sp>
        <p:nvSpPr>
          <p:cNvPr id="572479" name="Line 63"/>
          <p:cNvSpPr>
            <a:spLocks noChangeShapeType="1"/>
          </p:cNvSpPr>
          <p:nvPr/>
        </p:nvSpPr>
        <p:spPr bwMode="auto">
          <a:xfrm flipV="1">
            <a:off x="5167313" y="3622675"/>
            <a:ext cx="3175" cy="144463"/>
          </a:xfrm>
          <a:prstGeom prst="line">
            <a:avLst/>
          </a:prstGeom>
          <a:noFill/>
          <a:ln w="9525">
            <a:solidFill>
              <a:schemeClr val="tx1"/>
            </a:solidFill>
            <a:round/>
            <a:headEnd/>
            <a:tailEnd type="triangle" w="med" len="med"/>
          </a:ln>
        </p:spPr>
        <p:txBody>
          <a:bodyPr/>
          <a:lstStyle/>
          <a:p>
            <a:endParaRPr lang="es-ES"/>
          </a:p>
        </p:txBody>
      </p:sp>
      <p:sp>
        <p:nvSpPr>
          <p:cNvPr id="572480" name="Text Box 64"/>
          <p:cNvSpPr txBox="1">
            <a:spLocks noChangeArrowheads="1"/>
          </p:cNvSpPr>
          <p:nvPr/>
        </p:nvSpPr>
        <p:spPr bwMode="auto">
          <a:xfrm>
            <a:off x="7372350" y="6100763"/>
            <a:ext cx="512763" cy="274637"/>
          </a:xfrm>
          <a:prstGeom prst="rect">
            <a:avLst/>
          </a:prstGeom>
          <a:noFill/>
          <a:ln w="9525">
            <a:noFill/>
            <a:miter lim="800000"/>
            <a:headEnd/>
            <a:tailEnd/>
          </a:ln>
        </p:spPr>
        <p:txBody>
          <a:bodyPr wrap="none">
            <a:spAutoFit/>
          </a:bodyPr>
          <a:lstStyle/>
          <a:p>
            <a:r>
              <a:rPr lang="es-ES_tradnl" sz="1200" b="1">
                <a:latin typeface="Arial" charset="0"/>
              </a:rPr>
              <a:t>CRC</a:t>
            </a:r>
            <a:endParaRPr lang="es-ES" sz="1200" b="1">
              <a:latin typeface="Arial" charset="0"/>
            </a:endParaRPr>
          </a:p>
        </p:txBody>
      </p:sp>
      <p:sp>
        <p:nvSpPr>
          <p:cNvPr id="572481" name="Line 65"/>
          <p:cNvSpPr>
            <a:spLocks noChangeShapeType="1"/>
          </p:cNvSpPr>
          <p:nvPr/>
        </p:nvSpPr>
        <p:spPr bwMode="auto">
          <a:xfrm flipV="1">
            <a:off x="7615238" y="6021388"/>
            <a:ext cx="3175" cy="144462"/>
          </a:xfrm>
          <a:prstGeom prst="line">
            <a:avLst/>
          </a:prstGeom>
          <a:noFill/>
          <a:ln w="9525">
            <a:solidFill>
              <a:schemeClr val="tx1"/>
            </a:solidFill>
            <a:round/>
            <a:headEnd/>
            <a:tailEnd type="triangle" w="med" len="med"/>
          </a:ln>
        </p:spPr>
        <p:txBody>
          <a:bodyPr/>
          <a:lstStyle/>
          <a:p>
            <a:endParaRPr lang="es-ES"/>
          </a:p>
        </p:txBody>
      </p:sp>
      <p:sp>
        <p:nvSpPr>
          <p:cNvPr id="572482" name="Text Box 66"/>
          <p:cNvSpPr txBox="1">
            <a:spLocks noChangeArrowheads="1"/>
          </p:cNvSpPr>
          <p:nvPr/>
        </p:nvSpPr>
        <p:spPr bwMode="auto">
          <a:xfrm>
            <a:off x="34925" y="5503863"/>
            <a:ext cx="2092325" cy="517525"/>
          </a:xfrm>
          <a:prstGeom prst="rect">
            <a:avLst/>
          </a:prstGeom>
          <a:noFill/>
          <a:ln w="9525">
            <a:noFill/>
            <a:miter lim="800000"/>
            <a:headEnd/>
            <a:tailEnd/>
          </a:ln>
        </p:spPr>
        <p:txBody>
          <a:bodyPr>
            <a:spAutoFit/>
          </a:bodyPr>
          <a:lstStyle/>
          <a:p>
            <a:pPr algn="ctr"/>
            <a:r>
              <a:rPr lang="es-ES_tradnl" sz="1400" b="1">
                <a:latin typeface="Arial" charset="0"/>
              </a:rPr>
              <a:t>Múltiples instancias (una por interfaz)</a:t>
            </a:r>
            <a:endParaRPr lang="es-ES" sz="1400" b="1">
              <a:latin typeface="Arial" charset="0"/>
            </a:endParaRPr>
          </a:p>
        </p:txBody>
      </p:sp>
      <p:sp>
        <p:nvSpPr>
          <p:cNvPr id="572483" name="Text Box 67"/>
          <p:cNvSpPr txBox="1">
            <a:spLocks noChangeArrowheads="1"/>
          </p:cNvSpPr>
          <p:nvPr/>
        </p:nvSpPr>
        <p:spPr bwMode="auto">
          <a:xfrm>
            <a:off x="38100" y="4292600"/>
            <a:ext cx="2092325" cy="730250"/>
          </a:xfrm>
          <a:prstGeom prst="rect">
            <a:avLst/>
          </a:prstGeom>
          <a:noFill/>
          <a:ln w="9525">
            <a:noFill/>
            <a:miter lim="800000"/>
            <a:headEnd/>
            <a:tailEnd/>
          </a:ln>
        </p:spPr>
        <p:txBody>
          <a:bodyPr>
            <a:spAutoFit/>
          </a:bodyPr>
          <a:lstStyle/>
          <a:p>
            <a:pPr algn="ctr"/>
            <a:r>
              <a:rPr lang="es-ES_tradnl" sz="1400" b="1">
                <a:latin typeface="Arial" charset="0"/>
              </a:rPr>
              <a:t>Una instancia IP (puede haber otros protocolos de red)</a:t>
            </a:r>
            <a:endParaRPr lang="es-ES" sz="1400" b="1">
              <a:latin typeface="Arial" charset="0"/>
            </a:endParaRPr>
          </a:p>
        </p:txBody>
      </p:sp>
      <p:sp>
        <p:nvSpPr>
          <p:cNvPr id="572484" name="Text Box 68"/>
          <p:cNvSpPr txBox="1">
            <a:spLocks noChangeArrowheads="1"/>
          </p:cNvSpPr>
          <p:nvPr/>
        </p:nvSpPr>
        <p:spPr bwMode="auto">
          <a:xfrm>
            <a:off x="34925" y="3141663"/>
            <a:ext cx="2092325" cy="517525"/>
          </a:xfrm>
          <a:prstGeom prst="rect">
            <a:avLst/>
          </a:prstGeom>
          <a:noFill/>
          <a:ln w="9525">
            <a:noFill/>
            <a:miter lim="800000"/>
            <a:headEnd/>
            <a:tailEnd/>
          </a:ln>
        </p:spPr>
        <p:txBody>
          <a:bodyPr>
            <a:spAutoFit/>
          </a:bodyPr>
          <a:lstStyle/>
          <a:p>
            <a:pPr algn="ctr"/>
            <a:r>
              <a:rPr lang="es-ES_tradnl" sz="1400" b="1">
                <a:latin typeface="Arial" charset="0"/>
              </a:rPr>
              <a:t>Dos instancias</a:t>
            </a:r>
          </a:p>
          <a:p>
            <a:pPr algn="ctr"/>
            <a:r>
              <a:rPr lang="es-ES_tradnl" sz="1400" b="1">
                <a:latin typeface="Arial" charset="0"/>
              </a:rPr>
              <a:t>(TCP y UDP)</a:t>
            </a:r>
            <a:endParaRPr lang="es-ES" sz="1400" b="1">
              <a:latin typeface="Arial" charset="0"/>
            </a:endParaRPr>
          </a:p>
        </p:txBody>
      </p:sp>
      <p:sp>
        <p:nvSpPr>
          <p:cNvPr id="572485" name="Text Box 69"/>
          <p:cNvSpPr txBox="1">
            <a:spLocks noChangeArrowheads="1"/>
          </p:cNvSpPr>
          <p:nvPr/>
        </p:nvSpPr>
        <p:spPr bwMode="auto">
          <a:xfrm>
            <a:off x="38100" y="1628775"/>
            <a:ext cx="2092325" cy="730250"/>
          </a:xfrm>
          <a:prstGeom prst="rect">
            <a:avLst/>
          </a:prstGeom>
          <a:noFill/>
          <a:ln w="9525">
            <a:noFill/>
            <a:miter lim="800000"/>
            <a:headEnd/>
            <a:tailEnd/>
          </a:ln>
        </p:spPr>
        <p:txBody>
          <a:bodyPr>
            <a:spAutoFit/>
          </a:bodyPr>
          <a:lstStyle/>
          <a:p>
            <a:pPr algn="ctr"/>
            <a:r>
              <a:rPr lang="es-ES_tradnl" sz="1400" b="1">
                <a:latin typeface="Arial" charset="0"/>
              </a:rPr>
              <a:t>Múltiples instancias (una o varias por protocolo)</a:t>
            </a:r>
            <a:endParaRPr lang="es-ES" sz="1400" b="1">
              <a:latin typeface="Arial" charset="0"/>
            </a:endParaRPr>
          </a:p>
        </p:txBody>
      </p:sp>
      <p:sp>
        <p:nvSpPr>
          <p:cNvPr id="45" name="Rectangle 61"/>
          <p:cNvSpPr>
            <a:spLocks noChangeArrowheads="1"/>
          </p:cNvSpPr>
          <p:nvPr/>
        </p:nvSpPr>
        <p:spPr bwMode="auto">
          <a:xfrm>
            <a:off x="5724128" y="476672"/>
            <a:ext cx="287337" cy="320675"/>
          </a:xfrm>
          <a:prstGeom prst="rect">
            <a:avLst/>
          </a:prstGeom>
          <a:solidFill>
            <a:schemeClr val="accent1"/>
          </a:solidFill>
          <a:ln w="9525">
            <a:noFill/>
            <a:miter lim="800000"/>
            <a:headEnd/>
            <a:tailEnd/>
          </a:ln>
        </p:spPr>
        <p:txBody>
          <a:bodyPr wrap="none" anchor="ctr"/>
          <a:lstStyle/>
          <a:p>
            <a:endParaRPr lang="es-ES"/>
          </a:p>
        </p:txBody>
      </p:sp>
      <p:sp>
        <p:nvSpPr>
          <p:cNvPr id="2" name="1 CuadroTexto"/>
          <p:cNvSpPr txBox="1"/>
          <p:nvPr/>
        </p:nvSpPr>
        <p:spPr>
          <a:xfrm>
            <a:off x="6011465" y="332656"/>
            <a:ext cx="2881808" cy="584775"/>
          </a:xfrm>
          <a:prstGeom prst="rect">
            <a:avLst/>
          </a:prstGeom>
          <a:noFill/>
        </p:spPr>
        <p:txBody>
          <a:bodyPr wrap="square" rtlCol="0">
            <a:spAutoFit/>
          </a:bodyPr>
          <a:lstStyle/>
          <a:p>
            <a:pPr algn="ctr"/>
            <a:r>
              <a:rPr lang="es-ES" sz="1600" dirty="0" smtClean="0">
                <a:latin typeface="Arial" pitchFamily="34" charset="0"/>
                <a:cs typeface="Arial" pitchFamily="34" charset="0"/>
              </a:rPr>
              <a:t>Representa campo de control (detección) de errores</a:t>
            </a:r>
            <a:endParaRPr lang="es-ES" sz="1600" dirty="0">
              <a:latin typeface="Arial" pitchFamily="34" charset="0"/>
              <a:cs typeface="Arial" pitchFamily="34" charset="0"/>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24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24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24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247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248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24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72444"/>
                                        </p:tgtEl>
                                        <p:attrNameLst>
                                          <p:attrName>style.visibility</p:attrName>
                                        </p:attrNameLst>
                                      </p:cBhvr>
                                      <p:to>
                                        <p:strVal val="visible"/>
                                      </p:to>
                                    </p:set>
                                    <p:animEffect transition="in" filter="wipe(down)">
                                      <p:cBhvr>
                                        <p:cTn id="23" dur="500"/>
                                        <p:tgtEl>
                                          <p:spTgt spid="57244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72445"/>
                                        </p:tgtEl>
                                        <p:attrNameLst>
                                          <p:attrName>style.visibility</p:attrName>
                                        </p:attrNameLst>
                                      </p:cBhvr>
                                      <p:to>
                                        <p:strVal val="visible"/>
                                      </p:to>
                                    </p:set>
                                    <p:animEffect transition="in" filter="wipe(down)">
                                      <p:cBhvr>
                                        <p:cTn id="26" dur="500"/>
                                        <p:tgtEl>
                                          <p:spTgt spid="572445"/>
                                        </p:tgtEl>
                                      </p:cBhvr>
                                    </p:animEffect>
                                  </p:childTnLst>
                                </p:cTn>
                              </p:par>
                            </p:childTnLst>
                          </p:cTn>
                        </p:par>
                        <p:par>
                          <p:cTn id="27" fill="hold">
                            <p:stCondLst>
                              <p:cond delay="500"/>
                            </p:stCondLst>
                            <p:childTnLst>
                              <p:par>
                                <p:cTn id="28" presetID="22" presetClass="entr" presetSubtype="4" fill="hold" grpId="0" nodeType="afterEffect">
                                  <p:stCondLst>
                                    <p:cond delay="0"/>
                                  </p:stCondLst>
                                  <p:childTnLst>
                                    <p:set>
                                      <p:cBhvr>
                                        <p:cTn id="29" dur="1" fill="hold">
                                          <p:stCondLst>
                                            <p:cond delay="0"/>
                                          </p:stCondLst>
                                        </p:cTn>
                                        <p:tgtEl>
                                          <p:spTgt spid="572460"/>
                                        </p:tgtEl>
                                        <p:attrNameLst>
                                          <p:attrName>style.visibility</p:attrName>
                                        </p:attrNameLst>
                                      </p:cBhvr>
                                      <p:to>
                                        <p:strVal val="visible"/>
                                      </p:to>
                                    </p:set>
                                    <p:animEffect transition="in" filter="wipe(down)">
                                      <p:cBhvr>
                                        <p:cTn id="30" dur="500"/>
                                        <p:tgtEl>
                                          <p:spTgt spid="572460"/>
                                        </p:tgtEl>
                                      </p:cBhvr>
                                    </p:animEffect>
                                  </p:childTnLst>
                                </p:cTn>
                              </p:par>
                            </p:childTnLst>
                          </p:cTn>
                        </p:par>
                        <p:par>
                          <p:cTn id="31" fill="hold">
                            <p:stCondLst>
                              <p:cond delay="1000"/>
                            </p:stCondLst>
                            <p:childTnLst>
                              <p:par>
                                <p:cTn id="32" presetID="1" presetClass="entr" presetSubtype="0" fill="hold" nodeType="afterEffect">
                                  <p:stCondLst>
                                    <p:cond delay="500"/>
                                  </p:stCondLst>
                                  <p:childTnLst>
                                    <p:set>
                                      <p:cBhvr>
                                        <p:cTn id="33" dur="1" fill="hold">
                                          <p:stCondLst>
                                            <p:cond delay="0"/>
                                          </p:stCondLst>
                                        </p:cTn>
                                        <p:tgtEl>
                                          <p:spTgt spid="572472"/>
                                        </p:tgtEl>
                                        <p:attrNameLst>
                                          <p:attrName>style.visibility</p:attrName>
                                        </p:attrNameLst>
                                      </p:cBhvr>
                                      <p:to>
                                        <p:strVal val="visible"/>
                                      </p:to>
                                    </p:set>
                                  </p:childTnLst>
                                </p:cTn>
                              </p:par>
                            </p:childTnLst>
                          </p:cTn>
                        </p:par>
                        <p:par>
                          <p:cTn id="34" fill="hold">
                            <p:stCondLst>
                              <p:cond delay="1500"/>
                            </p:stCondLst>
                            <p:childTnLst>
                              <p:par>
                                <p:cTn id="35" presetID="1" presetClass="entr" presetSubtype="0" fill="hold" grpId="0" nodeType="afterEffect">
                                  <p:stCondLst>
                                    <p:cond delay="0"/>
                                  </p:stCondLst>
                                  <p:childTnLst>
                                    <p:set>
                                      <p:cBhvr>
                                        <p:cTn id="36" dur="1" fill="hold">
                                          <p:stCondLst>
                                            <p:cond delay="0"/>
                                          </p:stCondLst>
                                        </p:cTn>
                                        <p:tgtEl>
                                          <p:spTgt spid="572468"/>
                                        </p:tgtEl>
                                        <p:attrNameLst>
                                          <p:attrName>style.visibility</p:attrName>
                                        </p:attrNameLst>
                                      </p:cBhvr>
                                      <p:to>
                                        <p:strVal val="visible"/>
                                      </p:to>
                                    </p:set>
                                  </p:childTnLst>
                                </p:cTn>
                              </p:par>
                            </p:childTnLst>
                          </p:cTn>
                        </p:par>
                        <p:par>
                          <p:cTn id="37" fill="hold">
                            <p:stCondLst>
                              <p:cond delay="1500"/>
                            </p:stCondLst>
                            <p:childTnLst>
                              <p:par>
                                <p:cTn id="38" presetID="1" presetClass="entr" presetSubtype="0" fill="hold" grpId="0" nodeType="afterEffect">
                                  <p:stCondLst>
                                    <p:cond delay="0"/>
                                  </p:stCondLst>
                                  <p:childTnLst>
                                    <p:set>
                                      <p:cBhvr>
                                        <p:cTn id="39" dur="1" fill="hold">
                                          <p:stCondLst>
                                            <p:cond delay="0"/>
                                          </p:stCondLst>
                                        </p:cTn>
                                        <p:tgtEl>
                                          <p:spTgt spid="57248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572476"/>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57247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57247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72463"/>
                                        </p:tgtEl>
                                        <p:attrNameLst>
                                          <p:attrName>style.visibility</p:attrName>
                                        </p:attrNameLst>
                                      </p:cBhvr>
                                      <p:to>
                                        <p:strVal val="visible"/>
                                      </p:to>
                                    </p:set>
                                    <p:animEffect transition="in" filter="wipe(down)">
                                      <p:cBhvr>
                                        <p:cTn id="52" dur="500"/>
                                        <p:tgtEl>
                                          <p:spTgt spid="572463"/>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572464"/>
                                        </p:tgtEl>
                                        <p:attrNameLst>
                                          <p:attrName>style.visibility</p:attrName>
                                        </p:attrNameLst>
                                      </p:cBhvr>
                                      <p:to>
                                        <p:strVal val="visible"/>
                                      </p:to>
                                    </p:set>
                                    <p:animEffect transition="in" filter="wipe(down)">
                                      <p:cBhvr>
                                        <p:cTn id="55" dur="500"/>
                                        <p:tgtEl>
                                          <p:spTgt spid="572464"/>
                                        </p:tgtEl>
                                      </p:cBhvr>
                                    </p:animEffect>
                                  </p:childTnLst>
                                </p:cTn>
                              </p:par>
                            </p:childTnLst>
                          </p:cTn>
                        </p:par>
                        <p:par>
                          <p:cTn id="56" fill="hold">
                            <p:stCondLst>
                              <p:cond delay="500"/>
                            </p:stCondLst>
                            <p:childTnLst>
                              <p:par>
                                <p:cTn id="57" presetID="22" presetClass="entr" presetSubtype="4" fill="hold" grpId="0" nodeType="afterEffect">
                                  <p:stCondLst>
                                    <p:cond delay="500"/>
                                  </p:stCondLst>
                                  <p:childTnLst>
                                    <p:set>
                                      <p:cBhvr>
                                        <p:cTn id="58" dur="1" fill="hold">
                                          <p:stCondLst>
                                            <p:cond delay="0"/>
                                          </p:stCondLst>
                                        </p:cTn>
                                        <p:tgtEl>
                                          <p:spTgt spid="572461"/>
                                        </p:tgtEl>
                                        <p:attrNameLst>
                                          <p:attrName>style.visibility</p:attrName>
                                        </p:attrNameLst>
                                      </p:cBhvr>
                                      <p:to>
                                        <p:strVal val="visible"/>
                                      </p:to>
                                    </p:set>
                                    <p:animEffect transition="in" filter="wipe(down)">
                                      <p:cBhvr>
                                        <p:cTn id="59" dur="500"/>
                                        <p:tgtEl>
                                          <p:spTgt spid="572461"/>
                                        </p:tgtEl>
                                      </p:cBhvr>
                                    </p:animEffect>
                                  </p:childTnLst>
                                </p:cTn>
                              </p:par>
                            </p:childTnLst>
                          </p:cTn>
                        </p:par>
                        <p:par>
                          <p:cTn id="60" fill="hold">
                            <p:stCondLst>
                              <p:cond delay="1500"/>
                            </p:stCondLst>
                            <p:childTnLst>
                              <p:par>
                                <p:cTn id="61" presetID="1" presetClass="entr" presetSubtype="0" fill="hold" nodeType="afterEffect">
                                  <p:stCondLst>
                                    <p:cond delay="500"/>
                                  </p:stCondLst>
                                  <p:childTnLst>
                                    <p:set>
                                      <p:cBhvr>
                                        <p:cTn id="62" dur="1" fill="hold">
                                          <p:stCondLst>
                                            <p:cond delay="0"/>
                                          </p:stCondLst>
                                        </p:cTn>
                                        <p:tgtEl>
                                          <p:spTgt spid="57244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7248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7246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7247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7247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7247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572465"/>
                                        </p:tgtEl>
                                        <p:attrNameLst>
                                          <p:attrName>style.visibility</p:attrName>
                                        </p:attrNameLst>
                                      </p:cBhvr>
                                      <p:to>
                                        <p:strVal val="visible"/>
                                      </p:to>
                                    </p:set>
                                    <p:animEffect transition="in" filter="wipe(down)">
                                      <p:cBhvr>
                                        <p:cTn id="79" dur="500"/>
                                        <p:tgtEl>
                                          <p:spTgt spid="572465"/>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572466"/>
                                        </p:tgtEl>
                                        <p:attrNameLst>
                                          <p:attrName>style.visibility</p:attrName>
                                        </p:attrNameLst>
                                      </p:cBhvr>
                                      <p:to>
                                        <p:strVal val="visible"/>
                                      </p:to>
                                    </p:set>
                                    <p:animEffect transition="in" filter="wipe(down)">
                                      <p:cBhvr>
                                        <p:cTn id="82" dur="500"/>
                                        <p:tgtEl>
                                          <p:spTgt spid="572466"/>
                                        </p:tgtEl>
                                      </p:cBhvr>
                                    </p:animEffect>
                                  </p:childTnLst>
                                </p:cTn>
                              </p:par>
                            </p:childTnLst>
                          </p:cTn>
                        </p:par>
                        <p:par>
                          <p:cTn id="83" fill="hold">
                            <p:stCondLst>
                              <p:cond delay="500"/>
                            </p:stCondLst>
                            <p:childTnLst>
                              <p:par>
                                <p:cTn id="84" presetID="22" presetClass="entr" presetSubtype="4" fill="hold" grpId="0" nodeType="afterEffect">
                                  <p:stCondLst>
                                    <p:cond delay="500"/>
                                  </p:stCondLst>
                                  <p:childTnLst>
                                    <p:set>
                                      <p:cBhvr>
                                        <p:cTn id="85" dur="1" fill="hold">
                                          <p:stCondLst>
                                            <p:cond delay="0"/>
                                          </p:stCondLst>
                                        </p:cTn>
                                        <p:tgtEl>
                                          <p:spTgt spid="572462"/>
                                        </p:tgtEl>
                                        <p:attrNameLst>
                                          <p:attrName>style.visibility</p:attrName>
                                        </p:attrNameLst>
                                      </p:cBhvr>
                                      <p:to>
                                        <p:strVal val="visible"/>
                                      </p:to>
                                    </p:set>
                                    <p:animEffect transition="in" filter="wipe(down)">
                                      <p:cBhvr>
                                        <p:cTn id="86" dur="500"/>
                                        <p:tgtEl>
                                          <p:spTgt spid="572462"/>
                                        </p:tgtEl>
                                      </p:cBhvr>
                                    </p:animEffect>
                                  </p:childTnLst>
                                </p:cTn>
                              </p:par>
                            </p:childTnLst>
                          </p:cTn>
                        </p:par>
                        <p:par>
                          <p:cTn id="87" fill="hold">
                            <p:stCondLst>
                              <p:cond delay="1500"/>
                            </p:stCondLst>
                            <p:childTnLst>
                              <p:par>
                                <p:cTn id="88" presetID="1" presetClass="entr" presetSubtype="0" fill="hold" grpId="0" nodeType="afterEffect">
                                  <p:stCondLst>
                                    <p:cond delay="0"/>
                                  </p:stCondLst>
                                  <p:childTnLst>
                                    <p:set>
                                      <p:cBhvr>
                                        <p:cTn id="89" dur="1" fill="hold">
                                          <p:stCondLst>
                                            <p:cond delay="0"/>
                                          </p:stCondLst>
                                        </p:cTn>
                                        <p:tgtEl>
                                          <p:spTgt spid="572454"/>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572455"/>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572456"/>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572457"/>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572458"/>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572459"/>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572485"/>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73" grpId="0" animBg="1"/>
      <p:bldP spid="572444" grpId="0" animBg="1"/>
      <p:bldP spid="572445" grpId="0" animBg="1"/>
      <p:bldP spid="572454" grpId="0" animBg="1"/>
      <p:bldP spid="572455" grpId="0"/>
      <p:bldP spid="572456" grpId="0" animBg="1"/>
      <p:bldP spid="572457" grpId="0"/>
      <p:bldP spid="572458" grpId="0" animBg="1"/>
      <p:bldP spid="572459" grpId="0"/>
      <p:bldP spid="572460" grpId="0" animBg="1"/>
      <p:bldP spid="572461" grpId="0" animBg="1"/>
      <p:bldP spid="572462" grpId="0" animBg="1"/>
      <p:bldP spid="572463" grpId="0" animBg="1"/>
      <p:bldP spid="572464" grpId="0" animBg="1"/>
      <p:bldP spid="572465" grpId="0" animBg="1"/>
      <p:bldP spid="572466" grpId="0" animBg="1"/>
      <p:bldP spid="572467" grpId="0"/>
      <p:bldP spid="572468" grpId="0"/>
      <p:bldP spid="572469" grpId="0"/>
      <p:bldP spid="572474" grpId="0" animBg="1"/>
      <p:bldP spid="572475" grpId="0"/>
      <p:bldP spid="572476" grpId="0" animBg="1"/>
      <p:bldP spid="572477" grpId="0" animBg="1"/>
      <p:bldP spid="572478" grpId="0"/>
      <p:bldP spid="572479" grpId="0" animBg="1"/>
      <p:bldP spid="572480" grpId="0"/>
      <p:bldP spid="572481" grpId="0" animBg="1"/>
      <p:bldP spid="572482" grpId="0"/>
      <p:bldP spid="572483" grpId="0"/>
      <p:bldP spid="572484" grpId="0"/>
      <p:bldP spid="572485" grpId="0"/>
      <p:bldP spid="45"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411163"/>
            <a:ext cx="7772400" cy="1143000"/>
          </a:xfrm>
        </p:spPr>
        <p:txBody>
          <a:bodyPr/>
          <a:lstStyle/>
          <a:p>
            <a:pPr eaLnBrk="1" hangingPunct="1"/>
            <a:r>
              <a:rPr lang="es-ES" sz="4000" smtClean="0"/>
              <a:t>Rendimiento con factor de escala</a:t>
            </a:r>
          </a:p>
        </p:txBody>
      </p:sp>
      <p:sp>
        <p:nvSpPr>
          <p:cNvPr id="113667" name="Rectangle 3"/>
          <p:cNvSpPr>
            <a:spLocks noGrp="1" noChangeArrowheads="1"/>
          </p:cNvSpPr>
          <p:nvPr>
            <p:ph type="body" sz="half" idx="1"/>
          </p:nvPr>
        </p:nvSpPr>
        <p:spPr>
          <a:xfrm>
            <a:off x="685800" y="1706563"/>
            <a:ext cx="7773988" cy="2311400"/>
          </a:xfrm>
        </p:spPr>
        <p:txBody>
          <a:bodyPr/>
          <a:lstStyle/>
          <a:p>
            <a:pPr eaLnBrk="1" hangingPunct="1">
              <a:lnSpc>
                <a:spcPct val="90000"/>
              </a:lnSpc>
            </a:pPr>
            <a:r>
              <a:rPr lang="es-ES" sz="2400" dirty="0" smtClean="0"/>
              <a:t>Caudal máximo = ventana / RTT</a:t>
            </a:r>
          </a:p>
          <a:p>
            <a:pPr eaLnBrk="1" hangingPunct="1">
              <a:lnSpc>
                <a:spcPct val="90000"/>
              </a:lnSpc>
            </a:pPr>
            <a:r>
              <a:rPr lang="es-ES" sz="2400" dirty="0" smtClean="0"/>
              <a:t>Con RTT = 43 ms y ventana 524280 bits:</a:t>
            </a:r>
          </a:p>
          <a:p>
            <a:pPr eaLnBrk="1" hangingPunct="1">
              <a:lnSpc>
                <a:spcPct val="90000"/>
              </a:lnSpc>
              <a:buFontTx/>
              <a:buNone/>
            </a:pPr>
            <a:r>
              <a:rPr lang="es-ES" sz="2400" dirty="0" smtClean="0"/>
              <a:t>	Caudal máximo = 524280 / 0,043 = </a:t>
            </a:r>
            <a:r>
              <a:rPr lang="es-ES" sz="2400" b="1" dirty="0" smtClean="0"/>
              <a:t>12,2 Mb/s</a:t>
            </a:r>
          </a:p>
          <a:p>
            <a:pPr eaLnBrk="1" hangingPunct="1">
              <a:lnSpc>
                <a:spcPct val="90000"/>
              </a:lnSpc>
            </a:pPr>
            <a:r>
              <a:rPr lang="es-ES" sz="2400" dirty="0" smtClean="0"/>
              <a:t>Para mejorar el rendimiento se utilizaron implementaciones de TCP que soportan la opción de factor de escala, obteniendo así un mayor tamaño de ventana.</a:t>
            </a:r>
          </a:p>
        </p:txBody>
      </p:sp>
      <p:graphicFrame>
        <p:nvGraphicFramePr>
          <p:cNvPr id="567350" name="Group 54"/>
          <p:cNvGraphicFramePr>
            <a:graphicFrameLocks noGrp="1"/>
          </p:cNvGraphicFramePr>
          <p:nvPr>
            <p:ph sz="half" idx="2"/>
            <p:extLst>
              <p:ext uri="{D42A27DB-BD31-4B8C-83A1-F6EECF244321}">
                <p14:modId xmlns:p14="http://schemas.microsoft.com/office/powerpoint/2010/main" val="2198828604"/>
              </p:ext>
            </p:extLst>
          </p:nvPr>
        </p:nvGraphicFramePr>
        <p:xfrm>
          <a:off x="1619250" y="4221163"/>
          <a:ext cx="5875338" cy="2011680"/>
        </p:xfrm>
        <a:graphic>
          <a:graphicData uri="http://schemas.openxmlformats.org/drawingml/2006/table">
            <a:tbl>
              <a:tblPr/>
              <a:tblGrid>
                <a:gridCol w="1776413"/>
                <a:gridCol w="2060575"/>
                <a:gridCol w="2038350"/>
              </a:tblGrid>
              <a:tr h="209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charset="0"/>
                        </a:rPr>
                        <a:t>Factor de escala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Tam. Ventana (bits)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Caudal max. (Mb/s)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charset="0"/>
                        </a:rPr>
                        <a:t>0 (1x)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charset="0"/>
                        </a:rPr>
                        <a:t>524280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charset="0"/>
                        </a:rPr>
                        <a:t>12,2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9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charset="0"/>
                        </a:rPr>
                        <a:t>1 (2x)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1048560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24,4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charset="0"/>
                        </a:rPr>
                        <a:t>2 (4x)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charset="0"/>
                        </a:rPr>
                        <a:t>2097120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48,8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charset="0"/>
                        </a:rPr>
                        <a:t>3 (8x)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4194240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97,6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9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4 (16x)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8388480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195,2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cover dir="ld"/>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685800" y="609600"/>
            <a:ext cx="7772400" cy="914400"/>
          </a:xfrm>
        </p:spPr>
        <p:txBody>
          <a:bodyPr/>
          <a:lstStyle/>
          <a:p>
            <a:pPr eaLnBrk="1" hangingPunct="1"/>
            <a:r>
              <a:rPr lang="es-ES_tradnl" sz="3600" dirty="0" smtClean="0"/>
              <a:t>Opciones más habituales de TCP</a:t>
            </a:r>
            <a:endParaRPr lang="es-ES" sz="3600" dirty="0" smtClean="0"/>
          </a:p>
        </p:txBody>
      </p:sp>
      <p:sp>
        <p:nvSpPr>
          <p:cNvPr id="114691" name="Rectangle 3"/>
          <p:cNvSpPr>
            <a:spLocks noGrp="1" noChangeArrowheads="1"/>
          </p:cNvSpPr>
          <p:nvPr>
            <p:ph type="body" idx="1"/>
          </p:nvPr>
        </p:nvSpPr>
        <p:spPr>
          <a:xfrm>
            <a:off x="685800" y="1556792"/>
            <a:ext cx="7772400" cy="4310074"/>
          </a:xfrm>
        </p:spPr>
        <p:txBody>
          <a:bodyPr/>
          <a:lstStyle/>
          <a:p>
            <a:pPr eaLnBrk="1" hangingPunct="1"/>
            <a:r>
              <a:rPr lang="es-ES_tradnl" sz="2200" b="1" dirty="0" smtClean="0"/>
              <a:t>Negociación del MSS</a:t>
            </a:r>
            <a:r>
              <a:rPr lang="es-ES_tradnl" sz="2200" dirty="0" smtClean="0"/>
              <a:t>: solo se admite en los segmentos SYN. Realmente no es una negociación, cada TCP impone al otro el MSS que aceptará. El tamaño puede ser diferente para cada sentido. </a:t>
            </a:r>
          </a:p>
          <a:p>
            <a:pPr eaLnBrk="1" hangingPunct="1"/>
            <a:r>
              <a:rPr lang="es-ES_tradnl" sz="2200" b="1" dirty="0" smtClean="0"/>
              <a:t>Factor de escala</a:t>
            </a:r>
            <a:r>
              <a:rPr lang="es-ES_tradnl" sz="2200" dirty="0" smtClean="0"/>
              <a:t>: solo se admite en los segmentos SYN. Mejora la eficiencia en redes ‘LFN’</a:t>
            </a:r>
          </a:p>
          <a:p>
            <a:pPr eaLnBrk="1" hangingPunct="1"/>
            <a:r>
              <a:rPr lang="es-ES_tradnl" sz="2200" b="1" dirty="0" smtClean="0"/>
              <a:t>SACK (ACK selectivo): </a:t>
            </a:r>
            <a:r>
              <a:rPr lang="es-ES_tradnl" sz="2200" dirty="0" smtClean="0"/>
              <a:t>permite que TCP confirme la recepción de segmentos, sin que se hayan recibido todos los anteriores. Puede aparecer en cualquier segmento.</a:t>
            </a:r>
          </a:p>
          <a:p>
            <a:pPr eaLnBrk="1" hangingPunct="1"/>
            <a:r>
              <a:rPr lang="es-ES_tradnl" sz="2200" dirty="0" smtClean="0"/>
              <a:t>La opción MSS ha sido utilizada desde siempre. Las opciones SACK y de factor de escala son frecuentes en las versiones modernas de TCP</a:t>
            </a:r>
          </a:p>
          <a:p>
            <a:pPr eaLnBrk="1" hangingPunct="1">
              <a:buFontTx/>
              <a:buNone/>
            </a:pPr>
            <a:endParaRPr lang="es-ES" sz="2200" dirty="0" smtClean="0"/>
          </a:p>
        </p:txBody>
      </p:sp>
    </p:spTree>
  </p:cSld>
  <p:clrMapOvr>
    <a:masterClrMapping/>
  </p:clrMapOvr>
  <p:transition>
    <p:cover dir="ld"/>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1744663" y="279400"/>
            <a:ext cx="5695950" cy="6318250"/>
          </a:xfrm>
          <a:prstGeom prst="rect">
            <a:avLst/>
          </a:prstGeom>
          <a:noFill/>
          <a:ln w="9525">
            <a:noFill/>
            <a:miter lim="800000"/>
            <a:headEnd/>
            <a:tailEnd/>
          </a:ln>
        </p:spPr>
        <p:txBody>
          <a:bodyPr wrap="none">
            <a:spAutoFit/>
          </a:bodyPr>
          <a:lstStyle/>
          <a:p>
            <a:pPr>
              <a:lnSpc>
                <a:spcPct val="85000"/>
              </a:lnSpc>
            </a:pPr>
            <a:r>
              <a:rPr lang="es-ES_tradnl" sz="1300" b="1">
                <a:latin typeface="Courier New" pitchFamily="49" charset="0"/>
              </a:rPr>
              <a:t>Netstat -p tcp</a:t>
            </a:r>
          </a:p>
          <a:p>
            <a:pPr>
              <a:lnSpc>
                <a:spcPct val="85000"/>
              </a:lnSpc>
            </a:pPr>
            <a:r>
              <a:rPr lang="es-ES_tradnl" sz="1300" b="1">
                <a:latin typeface="Courier New" pitchFamily="49" charset="0"/>
              </a:rPr>
              <a:t>tcp:</a:t>
            </a:r>
          </a:p>
          <a:p>
            <a:pPr>
              <a:lnSpc>
                <a:spcPct val="85000"/>
              </a:lnSpc>
            </a:pPr>
            <a:r>
              <a:rPr lang="es-ES_tradnl" sz="1300" b="1">
                <a:latin typeface="Courier New" pitchFamily="49" charset="0"/>
              </a:rPr>
              <a:t>  978740 packets sent</a:t>
            </a:r>
          </a:p>
          <a:p>
            <a:pPr>
              <a:lnSpc>
                <a:spcPct val="85000"/>
              </a:lnSpc>
            </a:pPr>
            <a:r>
              <a:rPr lang="es-ES_tradnl" sz="1300" b="1">
                <a:latin typeface="Courier New" pitchFamily="49" charset="0"/>
              </a:rPr>
              <a:t>    949215 data packets (1306073886 bytes)</a:t>
            </a:r>
          </a:p>
          <a:p>
            <a:pPr>
              <a:lnSpc>
                <a:spcPct val="85000"/>
              </a:lnSpc>
            </a:pPr>
            <a:r>
              <a:rPr lang="es-ES_tradnl" sz="1300" b="1">
                <a:latin typeface="Courier New" pitchFamily="49" charset="0"/>
              </a:rPr>
              <a:t>    544 data packets (329353 bytes) retransmitted</a:t>
            </a:r>
          </a:p>
          <a:p>
            <a:pPr>
              <a:lnSpc>
                <a:spcPct val="85000"/>
              </a:lnSpc>
            </a:pPr>
            <a:r>
              <a:rPr lang="es-ES_tradnl" sz="1300" b="1">
                <a:latin typeface="Courier New" pitchFamily="49" charset="0"/>
              </a:rPr>
              <a:t>    10186 ack-only packets (8786 delayed)</a:t>
            </a:r>
          </a:p>
          <a:p>
            <a:pPr>
              <a:lnSpc>
                <a:spcPct val="85000"/>
              </a:lnSpc>
            </a:pPr>
            <a:r>
              <a:rPr lang="es-ES_tradnl" sz="1300" b="1">
                <a:latin typeface="Courier New" pitchFamily="49" charset="0"/>
              </a:rPr>
              <a:t>    0 URG only packets</a:t>
            </a:r>
          </a:p>
          <a:p>
            <a:pPr>
              <a:lnSpc>
                <a:spcPct val="85000"/>
              </a:lnSpc>
            </a:pPr>
            <a:r>
              <a:rPr lang="es-ES_tradnl" sz="1300" b="1">
                <a:latin typeface="Courier New" pitchFamily="49" charset="0"/>
              </a:rPr>
              <a:t>    188 window probe packets</a:t>
            </a:r>
          </a:p>
          <a:p>
            <a:pPr>
              <a:lnSpc>
                <a:spcPct val="85000"/>
              </a:lnSpc>
            </a:pPr>
            <a:r>
              <a:rPr lang="es-ES_tradnl" sz="1300" b="1">
                <a:latin typeface="Courier New" pitchFamily="49" charset="0"/>
              </a:rPr>
              <a:t>    17669 window update packets</a:t>
            </a:r>
          </a:p>
          <a:p>
            <a:pPr>
              <a:lnSpc>
                <a:spcPct val="85000"/>
              </a:lnSpc>
            </a:pPr>
            <a:r>
              <a:rPr lang="es-ES_tradnl" sz="1300" b="1">
                <a:latin typeface="Courier New" pitchFamily="49" charset="0"/>
              </a:rPr>
              <a:t>    938 control packets</a:t>
            </a:r>
          </a:p>
          <a:p>
            <a:pPr>
              <a:lnSpc>
                <a:spcPct val="85000"/>
              </a:lnSpc>
            </a:pPr>
            <a:r>
              <a:rPr lang="es-ES_tradnl" sz="1300" b="1">
                <a:latin typeface="Courier New" pitchFamily="49" charset="0"/>
              </a:rPr>
              <a:t>  432947 packets received</a:t>
            </a:r>
          </a:p>
          <a:p>
            <a:pPr>
              <a:lnSpc>
                <a:spcPct val="85000"/>
              </a:lnSpc>
            </a:pPr>
            <a:r>
              <a:rPr lang="es-ES_tradnl" sz="1300" b="1">
                <a:latin typeface="Courier New" pitchFamily="49" charset="0"/>
              </a:rPr>
              <a:t>    251266 acks (for 863756680 bytes)</a:t>
            </a:r>
          </a:p>
          <a:p>
            <a:pPr>
              <a:lnSpc>
                <a:spcPct val="85000"/>
              </a:lnSpc>
            </a:pPr>
            <a:r>
              <a:rPr lang="es-ES_tradnl" sz="1300" b="1">
                <a:latin typeface="Courier New" pitchFamily="49" charset="0"/>
              </a:rPr>
              <a:t>    1294 duplicate acks</a:t>
            </a:r>
          </a:p>
          <a:p>
            <a:pPr>
              <a:lnSpc>
                <a:spcPct val="85000"/>
              </a:lnSpc>
            </a:pPr>
            <a:r>
              <a:rPr lang="es-ES_tradnl" sz="1300" b="1">
                <a:latin typeface="Courier New" pitchFamily="49" charset="0"/>
              </a:rPr>
              <a:t>    0 acks for unsent data</a:t>
            </a:r>
          </a:p>
          <a:p>
            <a:pPr>
              <a:lnSpc>
                <a:spcPct val="85000"/>
              </a:lnSpc>
            </a:pPr>
            <a:r>
              <a:rPr lang="es-ES_tradnl" sz="1300" b="1">
                <a:latin typeface="Courier New" pitchFamily="49" charset="0"/>
              </a:rPr>
              <a:t>    76150 packets (68148251 bytes) received in-sequence)</a:t>
            </a:r>
          </a:p>
          <a:p>
            <a:pPr>
              <a:lnSpc>
                <a:spcPct val="85000"/>
              </a:lnSpc>
            </a:pPr>
            <a:r>
              <a:rPr lang="es-ES_tradnl" sz="1300" b="1">
                <a:latin typeface="Courier New" pitchFamily="49" charset="0"/>
              </a:rPr>
              <a:t>    174 completely duplicated packets (57347 bytes)</a:t>
            </a:r>
          </a:p>
          <a:p>
            <a:pPr>
              <a:lnSpc>
                <a:spcPct val="85000"/>
              </a:lnSpc>
            </a:pPr>
            <a:r>
              <a:rPr lang="es-ES_tradnl" sz="1300" b="1">
                <a:latin typeface="Courier New" pitchFamily="49" charset="0"/>
              </a:rPr>
              <a:t>    15 packets with some dup. data (34 bytes duped)</a:t>
            </a:r>
          </a:p>
          <a:p>
            <a:pPr>
              <a:lnSpc>
                <a:spcPct val="85000"/>
              </a:lnSpc>
            </a:pPr>
            <a:r>
              <a:rPr lang="es-ES_tradnl" sz="1300" b="1">
                <a:latin typeface="Courier New" pitchFamily="49" charset="0"/>
              </a:rPr>
              <a:t>    341 out-of-order packets (4224 bytes)</a:t>
            </a:r>
          </a:p>
          <a:p>
            <a:pPr>
              <a:lnSpc>
                <a:spcPct val="85000"/>
              </a:lnSpc>
            </a:pPr>
            <a:r>
              <a:rPr lang="es-ES_tradnl" sz="1300" b="1">
                <a:latin typeface="Courier New" pitchFamily="49" charset="0"/>
              </a:rPr>
              <a:t>    23 packets (0 bytes) of data after window</a:t>
            </a:r>
          </a:p>
          <a:p>
            <a:pPr>
              <a:lnSpc>
                <a:spcPct val="85000"/>
              </a:lnSpc>
            </a:pPr>
            <a:r>
              <a:rPr lang="es-ES_tradnl" sz="1300" b="1">
                <a:latin typeface="Courier New" pitchFamily="49" charset="0"/>
              </a:rPr>
              <a:t>    0 window probes</a:t>
            </a:r>
          </a:p>
          <a:p>
            <a:pPr>
              <a:lnSpc>
                <a:spcPct val="85000"/>
              </a:lnSpc>
            </a:pPr>
            <a:r>
              <a:rPr lang="es-ES_tradnl" sz="1300" b="1">
                <a:latin typeface="Courier New" pitchFamily="49" charset="0"/>
              </a:rPr>
              <a:t>    23158 window update packets</a:t>
            </a:r>
          </a:p>
          <a:p>
            <a:pPr>
              <a:lnSpc>
                <a:spcPct val="85000"/>
              </a:lnSpc>
            </a:pPr>
            <a:r>
              <a:rPr lang="es-ES_tradnl" sz="1300" b="1">
                <a:latin typeface="Courier New" pitchFamily="49" charset="0"/>
              </a:rPr>
              <a:t>    1 packet received after close</a:t>
            </a:r>
          </a:p>
          <a:p>
            <a:pPr>
              <a:lnSpc>
                <a:spcPct val="85000"/>
              </a:lnSpc>
            </a:pPr>
            <a:r>
              <a:rPr lang="es-ES_tradnl" sz="1300" b="1">
                <a:latin typeface="Courier New" pitchFamily="49" charset="0"/>
              </a:rPr>
              <a:t>    0 discarded for bad checksums</a:t>
            </a:r>
          </a:p>
          <a:p>
            <a:pPr>
              <a:lnSpc>
                <a:spcPct val="85000"/>
              </a:lnSpc>
            </a:pPr>
            <a:r>
              <a:rPr lang="es-ES_tradnl" sz="1300" b="1">
                <a:latin typeface="Courier New" pitchFamily="49" charset="0"/>
              </a:rPr>
              <a:t>    0 discarded for bad header offset fields</a:t>
            </a:r>
          </a:p>
          <a:p>
            <a:pPr>
              <a:lnSpc>
                <a:spcPct val="85000"/>
              </a:lnSpc>
            </a:pPr>
            <a:r>
              <a:rPr lang="es-ES_tradnl" sz="1300" b="1">
                <a:latin typeface="Courier New" pitchFamily="49" charset="0"/>
              </a:rPr>
              <a:t>    0 discarded because packet too short</a:t>
            </a:r>
          </a:p>
          <a:p>
            <a:pPr>
              <a:lnSpc>
                <a:spcPct val="85000"/>
              </a:lnSpc>
            </a:pPr>
            <a:r>
              <a:rPr lang="es-ES_tradnl" sz="1300" b="1">
                <a:latin typeface="Courier New" pitchFamily="49" charset="0"/>
              </a:rPr>
              <a:t>397 connection requests</a:t>
            </a:r>
          </a:p>
          <a:p>
            <a:pPr>
              <a:lnSpc>
                <a:spcPct val="85000"/>
              </a:lnSpc>
            </a:pPr>
            <a:r>
              <a:rPr lang="es-ES_tradnl" sz="1300" b="1">
                <a:latin typeface="Courier New" pitchFamily="49" charset="0"/>
              </a:rPr>
              <a:t>414 connection accepts</a:t>
            </a:r>
          </a:p>
          <a:p>
            <a:pPr>
              <a:lnSpc>
                <a:spcPct val="85000"/>
              </a:lnSpc>
            </a:pPr>
            <a:r>
              <a:rPr lang="es-ES_tradnl" sz="1300" b="1">
                <a:latin typeface="Courier New" pitchFamily="49" charset="0"/>
              </a:rPr>
              <a:t>629 connections established (including accepts)</a:t>
            </a:r>
          </a:p>
          <a:p>
            <a:pPr>
              <a:lnSpc>
                <a:spcPct val="85000"/>
              </a:lnSpc>
            </a:pPr>
            <a:r>
              <a:rPr lang="es-ES_tradnl" sz="1300" b="1">
                <a:latin typeface="Courier New" pitchFamily="49" charset="0"/>
              </a:rPr>
              <a:t>848 connections closed (including 38 drops)</a:t>
            </a:r>
          </a:p>
          <a:p>
            <a:pPr>
              <a:lnSpc>
                <a:spcPct val="85000"/>
              </a:lnSpc>
            </a:pPr>
            <a:r>
              <a:rPr lang="es-ES_tradnl" sz="1300" b="1">
                <a:latin typeface="Courier New" pitchFamily="49" charset="0"/>
              </a:rPr>
              <a:t>179 embryonic connections dropped</a:t>
            </a:r>
          </a:p>
          <a:p>
            <a:pPr>
              <a:lnSpc>
                <a:spcPct val="85000"/>
              </a:lnSpc>
            </a:pPr>
            <a:r>
              <a:rPr lang="es-ES_tradnl" sz="1300" b="1">
                <a:latin typeface="Courier New" pitchFamily="49" charset="0"/>
              </a:rPr>
              <a:t>313267 segments updated rtt (of 314002 attempts)</a:t>
            </a:r>
          </a:p>
          <a:p>
            <a:pPr>
              <a:lnSpc>
                <a:spcPct val="85000"/>
              </a:lnSpc>
            </a:pPr>
            <a:r>
              <a:rPr lang="es-ES_tradnl" sz="1300" b="1">
                <a:latin typeface="Courier New" pitchFamily="49" charset="0"/>
              </a:rPr>
              <a:t>347 retransmit timeouts</a:t>
            </a:r>
          </a:p>
          <a:p>
            <a:pPr>
              <a:lnSpc>
                <a:spcPct val="85000"/>
              </a:lnSpc>
            </a:pPr>
            <a:r>
              <a:rPr lang="es-ES_tradnl" sz="1300" b="1">
                <a:latin typeface="Courier New" pitchFamily="49" charset="0"/>
              </a:rPr>
              <a:t>  2 connections dropped by rexmit timeout</a:t>
            </a:r>
          </a:p>
          <a:p>
            <a:pPr>
              <a:lnSpc>
                <a:spcPct val="85000"/>
              </a:lnSpc>
            </a:pPr>
            <a:r>
              <a:rPr lang="es-ES_tradnl" sz="1300" b="1">
                <a:latin typeface="Courier New" pitchFamily="49" charset="0"/>
              </a:rPr>
              <a:t>190 persist timeouts</a:t>
            </a:r>
          </a:p>
          <a:p>
            <a:pPr>
              <a:lnSpc>
                <a:spcPct val="85000"/>
              </a:lnSpc>
            </a:pPr>
            <a:r>
              <a:rPr lang="es-ES_tradnl" sz="1300" b="1">
                <a:latin typeface="Courier New" pitchFamily="49" charset="0"/>
              </a:rPr>
              <a:t>54 keepalive timeouts</a:t>
            </a:r>
          </a:p>
          <a:p>
            <a:pPr>
              <a:lnSpc>
                <a:spcPct val="85000"/>
              </a:lnSpc>
            </a:pPr>
            <a:r>
              <a:rPr lang="es-ES_tradnl" sz="1300" b="1">
                <a:latin typeface="Courier New" pitchFamily="49" charset="0"/>
              </a:rPr>
              <a:t>  53 keepalive probes sent</a:t>
            </a:r>
          </a:p>
          <a:p>
            <a:pPr>
              <a:lnSpc>
                <a:spcPct val="85000"/>
              </a:lnSpc>
            </a:pPr>
            <a:r>
              <a:rPr lang="es-ES_tradnl" sz="1300" b="1">
                <a:latin typeface="Courier New" pitchFamily="49" charset="0"/>
              </a:rPr>
              <a:t>  1 connection dropped by keepalive</a:t>
            </a:r>
          </a:p>
        </p:txBody>
      </p:sp>
    </p:spTree>
  </p:cSld>
  <p:clrMapOvr>
    <a:masterClrMapping/>
  </p:clrMapOvr>
  <p:transition>
    <p:cover dir="ld"/>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2054"/>
          <p:cNvSpPr>
            <a:spLocks noChangeShapeType="1"/>
          </p:cNvSpPr>
          <p:nvPr/>
        </p:nvSpPr>
        <p:spPr bwMode="auto">
          <a:xfrm>
            <a:off x="2290778" y="3643314"/>
            <a:ext cx="4495800" cy="0"/>
          </a:xfrm>
          <a:prstGeom prst="line">
            <a:avLst/>
          </a:prstGeom>
          <a:noFill/>
          <a:ln w="50800">
            <a:solidFill>
              <a:schemeClr val="accent2"/>
            </a:solidFill>
            <a:round/>
            <a:headEnd/>
            <a:tailEnd/>
          </a:ln>
        </p:spPr>
        <p:txBody>
          <a:bodyPr/>
          <a:lstStyle/>
          <a:p>
            <a:endParaRPr lang="es-ES" sz="1600" b="1"/>
          </a:p>
        </p:txBody>
      </p:sp>
      <p:sp>
        <p:nvSpPr>
          <p:cNvPr id="110594" name="Rectangle 2"/>
          <p:cNvSpPr>
            <a:spLocks noGrp="1" noChangeArrowheads="1"/>
          </p:cNvSpPr>
          <p:nvPr>
            <p:ph type="title"/>
          </p:nvPr>
        </p:nvSpPr>
        <p:spPr>
          <a:xfrm>
            <a:off x="428596" y="561964"/>
            <a:ext cx="8286808" cy="1366838"/>
          </a:xfrm>
        </p:spPr>
        <p:txBody>
          <a:bodyPr/>
          <a:lstStyle/>
          <a:p>
            <a:pPr eaLnBrk="1" hangingPunct="1"/>
            <a:r>
              <a:rPr lang="es-ES" sz="3200" dirty="0" smtClean="0">
                <a:latin typeface="Arial" pitchFamily="34" charset="0"/>
                <a:cs typeface="Arial" pitchFamily="34" charset="0"/>
              </a:rPr>
              <a:t>Factores limitantes en transferencias masivas de datos en TCP</a:t>
            </a:r>
            <a:br>
              <a:rPr lang="es-ES" sz="3200" dirty="0" smtClean="0">
                <a:latin typeface="Arial" pitchFamily="34" charset="0"/>
                <a:cs typeface="Arial" pitchFamily="34" charset="0"/>
              </a:rPr>
            </a:br>
            <a:r>
              <a:rPr lang="es-ES" sz="3200" dirty="0" smtClean="0">
                <a:latin typeface="Arial" pitchFamily="34" charset="0"/>
                <a:cs typeface="Arial" pitchFamily="34" charset="0"/>
              </a:rPr>
              <a:t>Caso 1: control de flujo (receptor poco potente)</a:t>
            </a:r>
          </a:p>
        </p:txBody>
      </p:sp>
      <p:pic>
        <p:nvPicPr>
          <p:cNvPr id="5" name="Picture 4"/>
          <p:cNvPicPr>
            <a:picLocks noChangeArrowheads="1"/>
          </p:cNvPicPr>
          <p:nvPr/>
        </p:nvPicPr>
        <p:blipFill>
          <a:blip r:embed="rId3" cstate="print"/>
          <a:srcRect/>
          <a:stretch>
            <a:fillRect/>
          </a:stretch>
        </p:blipFill>
        <p:spPr bwMode="auto">
          <a:xfrm>
            <a:off x="6399232" y="3000372"/>
            <a:ext cx="815974" cy="928694"/>
          </a:xfrm>
          <a:prstGeom prst="rect">
            <a:avLst/>
          </a:prstGeom>
          <a:noFill/>
          <a:ln w="12700">
            <a:noFill/>
            <a:miter lim="800000"/>
            <a:headEnd/>
            <a:tailEnd/>
          </a:ln>
        </p:spPr>
      </p:pic>
      <p:pic>
        <p:nvPicPr>
          <p:cNvPr id="6" name="Picture 3"/>
          <p:cNvPicPr>
            <a:picLocks noChangeArrowheads="1"/>
          </p:cNvPicPr>
          <p:nvPr/>
        </p:nvPicPr>
        <p:blipFill>
          <a:blip r:embed="rId4" cstate="print"/>
          <a:srcRect/>
          <a:stretch>
            <a:fillRect/>
          </a:stretch>
        </p:blipFill>
        <p:spPr bwMode="auto">
          <a:xfrm>
            <a:off x="1292222" y="2357430"/>
            <a:ext cx="1447800" cy="1998663"/>
          </a:xfrm>
          <a:prstGeom prst="rect">
            <a:avLst/>
          </a:prstGeom>
          <a:noFill/>
          <a:ln w="12700">
            <a:noFill/>
            <a:miter lim="800000"/>
            <a:headEnd/>
            <a:tailEnd/>
          </a:ln>
        </p:spPr>
      </p:pic>
      <p:sp>
        <p:nvSpPr>
          <p:cNvPr id="8" name="7 Flecha derecha"/>
          <p:cNvSpPr/>
          <p:nvPr/>
        </p:nvSpPr>
        <p:spPr>
          <a:xfrm>
            <a:off x="4214810" y="3071810"/>
            <a:ext cx="92869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CuadroTexto"/>
          <p:cNvSpPr txBox="1"/>
          <p:nvPr/>
        </p:nvSpPr>
        <p:spPr>
          <a:xfrm>
            <a:off x="3076297" y="3786190"/>
            <a:ext cx="2613216" cy="584775"/>
          </a:xfrm>
          <a:prstGeom prst="rect">
            <a:avLst/>
          </a:prstGeom>
          <a:noFill/>
        </p:spPr>
        <p:txBody>
          <a:bodyPr wrap="none" rtlCol="0">
            <a:spAutoFit/>
          </a:bodyPr>
          <a:lstStyle/>
          <a:p>
            <a:pPr algn="ctr"/>
            <a:r>
              <a:rPr lang="es-ES" sz="1600" b="1" dirty="0" smtClean="0">
                <a:latin typeface="Arial" pitchFamily="34" charset="0"/>
                <a:cs typeface="Arial" pitchFamily="34" charset="0"/>
              </a:rPr>
              <a:t>Enlace de alta capacidad</a:t>
            </a:r>
          </a:p>
          <a:p>
            <a:pPr algn="ctr"/>
            <a:r>
              <a:rPr lang="es-ES" sz="1600" b="1" dirty="0" smtClean="0">
                <a:latin typeface="Arial" pitchFamily="34" charset="0"/>
                <a:cs typeface="Arial" pitchFamily="34" charset="0"/>
              </a:rPr>
              <a:t>(1 </a:t>
            </a:r>
            <a:r>
              <a:rPr lang="es-ES" sz="1600" b="1" dirty="0" err="1" smtClean="0">
                <a:latin typeface="Arial" pitchFamily="34" charset="0"/>
                <a:cs typeface="Arial" pitchFamily="34" charset="0"/>
              </a:rPr>
              <a:t>Gb</a:t>
            </a:r>
            <a:r>
              <a:rPr lang="es-ES" sz="1600" b="1" dirty="0" smtClean="0">
                <a:latin typeface="Arial" pitchFamily="34" charset="0"/>
                <a:cs typeface="Arial" pitchFamily="34" charset="0"/>
              </a:rPr>
              <a:t>/s)</a:t>
            </a:r>
            <a:endParaRPr lang="es-ES" sz="1600" b="1" dirty="0">
              <a:latin typeface="Arial" pitchFamily="34" charset="0"/>
              <a:cs typeface="Arial" pitchFamily="34" charset="0"/>
            </a:endParaRPr>
          </a:p>
        </p:txBody>
      </p:sp>
      <p:sp>
        <p:nvSpPr>
          <p:cNvPr id="10" name="9 CuadroTexto"/>
          <p:cNvSpPr txBox="1"/>
          <p:nvPr/>
        </p:nvSpPr>
        <p:spPr>
          <a:xfrm>
            <a:off x="785786" y="4386212"/>
            <a:ext cx="2031325" cy="338554"/>
          </a:xfrm>
          <a:prstGeom prst="rect">
            <a:avLst/>
          </a:prstGeom>
          <a:noFill/>
        </p:spPr>
        <p:txBody>
          <a:bodyPr wrap="none" rtlCol="0">
            <a:spAutoFit/>
          </a:bodyPr>
          <a:lstStyle/>
          <a:p>
            <a:r>
              <a:rPr lang="es-ES" sz="1600" b="1" dirty="0" smtClean="0">
                <a:latin typeface="Arial" pitchFamily="34" charset="0"/>
                <a:cs typeface="Arial" pitchFamily="34" charset="0"/>
              </a:rPr>
              <a:t>Ordenador potente</a:t>
            </a:r>
            <a:endParaRPr lang="es-ES" sz="1600" b="1" dirty="0">
              <a:latin typeface="Arial" pitchFamily="34" charset="0"/>
              <a:cs typeface="Arial" pitchFamily="34" charset="0"/>
            </a:endParaRPr>
          </a:p>
        </p:txBody>
      </p:sp>
      <p:sp>
        <p:nvSpPr>
          <p:cNvPr id="11" name="10 CuadroTexto"/>
          <p:cNvSpPr txBox="1"/>
          <p:nvPr/>
        </p:nvSpPr>
        <p:spPr>
          <a:xfrm>
            <a:off x="5881045" y="4000504"/>
            <a:ext cx="1834227" cy="584775"/>
          </a:xfrm>
          <a:prstGeom prst="rect">
            <a:avLst/>
          </a:prstGeom>
          <a:noFill/>
        </p:spPr>
        <p:txBody>
          <a:bodyPr wrap="square" rtlCol="0">
            <a:spAutoFit/>
          </a:bodyPr>
          <a:lstStyle/>
          <a:p>
            <a:pPr algn="ctr"/>
            <a:r>
              <a:rPr lang="es-ES" sz="1600" b="1" dirty="0" smtClean="0">
                <a:latin typeface="Arial" pitchFamily="34" charset="0"/>
                <a:cs typeface="Arial" pitchFamily="34" charset="0"/>
              </a:rPr>
              <a:t>Ordenador poco potente</a:t>
            </a:r>
            <a:endParaRPr lang="es-ES" sz="1600" b="1" dirty="0">
              <a:latin typeface="Arial" pitchFamily="34" charset="0"/>
              <a:cs typeface="Arial" pitchFamily="34" charset="0"/>
            </a:endParaRPr>
          </a:p>
        </p:txBody>
      </p:sp>
      <p:sp>
        <p:nvSpPr>
          <p:cNvPr id="12" name="11 CuadroTexto"/>
          <p:cNvSpPr txBox="1"/>
          <p:nvPr/>
        </p:nvSpPr>
        <p:spPr>
          <a:xfrm>
            <a:off x="795310" y="4929198"/>
            <a:ext cx="7634342" cy="1015663"/>
          </a:xfrm>
          <a:prstGeom prst="rect">
            <a:avLst/>
          </a:prstGeom>
          <a:noFill/>
        </p:spPr>
        <p:txBody>
          <a:bodyPr wrap="square" rtlCol="0">
            <a:spAutoFit/>
          </a:bodyPr>
          <a:lstStyle/>
          <a:p>
            <a:pPr algn="ctr"/>
            <a:r>
              <a:rPr lang="es-ES" sz="2000" dirty="0" smtClean="0">
                <a:latin typeface="Arial" pitchFamily="34" charset="0"/>
                <a:cs typeface="Arial" pitchFamily="34" charset="0"/>
              </a:rPr>
              <a:t>B no es capaz de ‘digerir’ los datos enviados por A. La mayor parte del tiempo B tendrá su buffer de entrada lleno y tendrá cerrada la ventana para que A no le envíe datos.</a:t>
            </a:r>
            <a:endParaRPr lang="es-ES" sz="2000" dirty="0">
              <a:latin typeface="Arial" pitchFamily="34" charset="0"/>
              <a:cs typeface="Arial" pitchFamily="34" charset="0"/>
            </a:endParaRPr>
          </a:p>
        </p:txBody>
      </p:sp>
      <p:sp>
        <p:nvSpPr>
          <p:cNvPr id="13" name="12 CuadroTexto"/>
          <p:cNvSpPr txBox="1"/>
          <p:nvPr/>
        </p:nvSpPr>
        <p:spPr>
          <a:xfrm>
            <a:off x="1614284" y="3429000"/>
            <a:ext cx="332142" cy="338554"/>
          </a:xfrm>
          <a:prstGeom prst="rect">
            <a:avLst/>
          </a:prstGeom>
          <a:solidFill>
            <a:schemeClr val="bg1"/>
          </a:solidFill>
        </p:spPr>
        <p:txBody>
          <a:bodyPr wrap="none" rtlCol="0">
            <a:spAutoFit/>
          </a:bodyPr>
          <a:lstStyle/>
          <a:p>
            <a:r>
              <a:rPr lang="es-ES" sz="1600" b="1" dirty="0" smtClean="0">
                <a:latin typeface="Arial" pitchFamily="34" charset="0"/>
                <a:cs typeface="Arial" pitchFamily="34" charset="0"/>
              </a:rPr>
              <a:t>A</a:t>
            </a:r>
            <a:endParaRPr lang="es-ES" sz="1600" b="1" dirty="0">
              <a:latin typeface="Arial" pitchFamily="34" charset="0"/>
              <a:cs typeface="Arial" pitchFamily="34" charset="0"/>
            </a:endParaRPr>
          </a:p>
        </p:txBody>
      </p:sp>
      <p:sp>
        <p:nvSpPr>
          <p:cNvPr id="14" name="13 CuadroTexto"/>
          <p:cNvSpPr txBox="1"/>
          <p:nvPr/>
        </p:nvSpPr>
        <p:spPr>
          <a:xfrm>
            <a:off x="6643702" y="3143248"/>
            <a:ext cx="332142" cy="338554"/>
          </a:xfrm>
          <a:prstGeom prst="rect">
            <a:avLst/>
          </a:prstGeom>
          <a:solidFill>
            <a:schemeClr val="bg1"/>
          </a:solidFill>
        </p:spPr>
        <p:txBody>
          <a:bodyPr wrap="none" rtlCol="0">
            <a:spAutoFit/>
          </a:bodyPr>
          <a:lstStyle/>
          <a:p>
            <a:r>
              <a:rPr lang="es-ES" sz="1600" b="1" dirty="0" smtClean="0">
                <a:latin typeface="Arial" pitchFamily="34" charset="0"/>
                <a:cs typeface="Arial" pitchFamily="34" charset="0"/>
              </a:rPr>
              <a:t>B</a:t>
            </a:r>
            <a:endParaRPr lang="es-ES" sz="1600" b="1" dirty="0">
              <a:latin typeface="Arial" pitchFamily="34" charset="0"/>
              <a:cs typeface="Arial" pitchFamily="34" charset="0"/>
            </a:endParaRPr>
          </a:p>
        </p:txBody>
      </p:sp>
      <p:sp>
        <p:nvSpPr>
          <p:cNvPr id="15" name="14 CuadroTexto"/>
          <p:cNvSpPr txBox="1"/>
          <p:nvPr/>
        </p:nvSpPr>
        <p:spPr>
          <a:xfrm>
            <a:off x="5039335" y="6519470"/>
            <a:ext cx="889987" cy="307777"/>
          </a:xfrm>
          <a:prstGeom prst="rect">
            <a:avLst/>
          </a:prstGeom>
          <a:noFill/>
        </p:spPr>
        <p:txBody>
          <a:bodyPr wrap="none" rtlCol="0">
            <a:spAutoFit/>
          </a:bodyPr>
          <a:lstStyle/>
          <a:p>
            <a:r>
              <a:rPr lang="es-ES" sz="1400" b="1" dirty="0" smtClean="0">
                <a:latin typeface="Arial" pitchFamily="34" charset="0"/>
                <a:cs typeface="Arial" pitchFamily="34" charset="0"/>
              </a:rPr>
              <a:t>Añadida</a:t>
            </a:r>
            <a:endParaRPr lang="es-ES" sz="1400" b="1" dirty="0">
              <a:latin typeface="Arial" pitchFamily="34" charset="0"/>
              <a:cs typeface="Arial" pitchFamily="34" charset="0"/>
            </a:endParaRPr>
          </a:p>
        </p:txBody>
      </p:sp>
    </p:spTree>
  </p:cSld>
  <p:clrMapOvr>
    <a:masterClrMapping/>
  </p:clrMapOvr>
  <p:transition>
    <p:cover dir="ld"/>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2054"/>
          <p:cNvSpPr>
            <a:spLocks noChangeShapeType="1"/>
          </p:cNvSpPr>
          <p:nvPr/>
        </p:nvSpPr>
        <p:spPr bwMode="auto">
          <a:xfrm>
            <a:off x="2290778" y="3500438"/>
            <a:ext cx="4495800" cy="0"/>
          </a:xfrm>
          <a:prstGeom prst="line">
            <a:avLst/>
          </a:prstGeom>
          <a:noFill/>
          <a:ln w="50800">
            <a:solidFill>
              <a:schemeClr val="accent2"/>
            </a:solidFill>
            <a:round/>
            <a:headEnd/>
            <a:tailEnd/>
          </a:ln>
        </p:spPr>
        <p:txBody>
          <a:bodyPr/>
          <a:lstStyle/>
          <a:p>
            <a:endParaRPr lang="es-ES" sz="1600" b="1"/>
          </a:p>
        </p:txBody>
      </p:sp>
      <p:sp>
        <p:nvSpPr>
          <p:cNvPr id="110594" name="Rectangle 2"/>
          <p:cNvSpPr>
            <a:spLocks noGrp="1" noChangeArrowheads="1"/>
          </p:cNvSpPr>
          <p:nvPr>
            <p:ph type="title"/>
          </p:nvPr>
        </p:nvSpPr>
        <p:spPr>
          <a:xfrm>
            <a:off x="428596" y="561964"/>
            <a:ext cx="8286808" cy="1366838"/>
          </a:xfrm>
        </p:spPr>
        <p:txBody>
          <a:bodyPr/>
          <a:lstStyle/>
          <a:p>
            <a:pPr eaLnBrk="1" hangingPunct="1"/>
            <a:r>
              <a:rPr lang="es-ES" sz="3200" dirty="0" smtClean="0">
                <a:latin typeface="Arial" pitchFamily="34" charset="0"/>
                <a:cs typeface="Arial" pitchFamily="34" charset="0"/>
              </a:rPr>
              <a:t>Factores limitantes en transferencias masivas de datos en TCP</a:t>
            </a:r>
            <a:br>
              <a:rPr lang="es-ES" sz="3200" dirty="0" smtClean="0">
                <a:latin typeface="Arial" pitchFamily="34" charset="0"/>
                <a:cs typeface="Arial" pitchFamily="34" charset="0"/>
              </a:rPr>
            </a:br>
            <a:r>
              <a:rPr lang="es-ES" sz="3200" dirty="0" smtClean="0">
                <a:latin typeface="Arial" pitchFamily="34" charset="0"/>
                <a:cs typeface="Arial" pitchFamily="34" charset="0"/>
              </a:rPr>
              <a:t>Caso 2: emisor poco potente </a:t>
            </a:r>
          </a:p>
        </p:txBody>
      </p:sp>
      <p:pic>
        <p:nvPicPr>
          <p:cNvPr id="5" name="Picture 4"/>
          <p:cNvPicPr>
            <a:picLocks noChangeArrowheads="1"/>
          </p:cNvPicPr>
          <p:nvPr/>
        </p:nvPicPr>
        <p:blipFill>
          <a:blip r:embed="rId3" cstate="print"/>
          <a:srcRect/>
          <a:stretch>
            <a:fillRect/>
          </a:stretch>
        </p:blipFill>
        <p:spPr bwMode="auto">
          <a:xfrm>
            <a:off x="1684324" y="2857496"/>
            <a:ext cx="815974" cy="928694"/>
          </a:xfrm>
          <a:prstGeom prst="rect">
            <a:avLst/>
          </a:prstGeom>
          <a:noFill/>
          <a:ln w="12700">
            <a:noFill/>
            <a:miter lim="800000"/>
            <a:headEnd/>
            <a:tailEnd/>
          </a:ln>
        </p:spPr>
      </p:pic>
      <p:pic>
        <p:nvPicPr>
          <p:cNvPr id="6" name="Picture 3"/>
          <p:cNvPicPr>
            <a:picLocks noChangeArrowheads="1"/>
          </p:cNvPicPr>
          <p:nvPr/>
        </p:nvPicPr>
        <p:blipFill>
          <a:blip r:embed="rId4" cstate="print"/>
          <a:srcRect/>
          <a:stretch>
            <a:fillRect/>
          </a:stretch>
        </p:blipFill>
        <p:spPr bwMode="auto">
          <a:xfrm>
            <a:off x="6333259" y="2214554"/>
            <a:ext cx="1447800" cy="1998663"/>
          </a:xfrm>
          <a:prstGeom prst="rect">
            <a:avLst/>
          </a:prstGeom>
          <a:noFill/>
          <a:ln w="12700">
            <a:noFill/>
            <a:miter lim="800000"/>
            <a:headEnd/>
            <a:tailEnd/>
          </a:ln>
        </p:spPr>
      </p:pic>
      <p:sp>
        <p:nvSpPr>
          <p:cNvPr id="8" name="7 Flecha derecha"/>
          <p:cNvSpPr/>
          <p:nvPr/>
        </p:nvSpPr>
        <p:spPr>
          <a:xfrm>
            <a:off x="4214810" y="2928934"/>
            <a:ext cx="92869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CuadroTexto"/>
          <p:cNvSpPr txBox="1"/>
          <p:nvPr/>
        </p:nvSpPr>
        <p:spPr>
          <a:xfrm>
            <a:off x="3076297" y="3643314"/>
            <a:ext cx="2613216" cy="584775"/>
          </a:xfrm>
          <a:prstGeom prst="rect">
            <a:avLst/>
          </a:prstGeom>
          <a:noFill/>
        </p:spPr>
        <p:txBody>
          <a:bodyPr wrap="none" rtlCol="0">
            <a:spAutoFit/>
          </a:bodyPr>
          <a:lstStyle/>
          <a:p>
            <a:pPr algn="ctr"/>
            <a:r>
              <a:rPr lang="es-ES" sz="1600" b="1" dirty="0" smtClean="0">
                <a:latin typeface="Arial" pitchFamily="34" charset="0"/>
                <a:cs typeface="Arial" pitchFamily="34" charset="0"/>
              </a:rPr>
              <a:t>Enlace de alta capacidad</a:t>
            </a:r>
          </a:p>
          <a:p>
            <a:pPr algn="ctr"/>
            <a:r>
              <a:rPr lang="es-ES" sz="1600" b="1" dirty="0" smtClean="0">
                <a:latin typeface="Arial" pitchFamily="34" charset="0"/>
                <a:cs typeface="Arial" pitchFamily="34" charset="0"/>
              </a:rPr>
              <a:t>(1 </a:t>
            </a:r>
            <a:r>
              <a:rPr lang="es-ES" sz="1600" b="1" dirty="0" err="1" smtClean="0">
                <a:latin typeface="Arial" pitchFamily="34" charset="0"/>
                <a:cs typeface="Arial" pitchFamily="34" charset="0"/>
              </a:rPr>
              <a:t>Gb</a:t>
            </a:r>
            <a:r>
              <a:rPr lang="es-ES" sz="1600" b="1" dirty="0" smtClean="0">
                <a:latin typeface="Arial" pitchFamily="34" charset="0"/>
                <a:cs typeface="Arial" pitchFamily="34" charset="0"/>
              </a:rPr>
              <a:t>/s)</a:t>
            </a:r>
            <a:endParaRPr lang="es-ES" sz="1600" b="1" dirty="0">
              <a:latin typeface="Arial" pitchFamily="34" charset="0"/>
              <a:cs typeface="Arial" pitchFamily="34" charset="0"/>
            </a:endParaRPr>
          </a:p>
        </p:txBody>
      </p:sp>
      <p:sp>
        <p:nvSpPr>
          <p:cNvPr id="10" name="9 CuadroTexto"/>
          <p:cNvSpPr txBox="1"/>
          <p:nvPr/>
        </p:nvSpPr>
        <p:spPr>
          <a:xfrm>
            <a:off x="5826823" y="4243336"/>
            <a:ext cx="2031325" cy="338554"/>
          </a:xfrm>
          <a:prstGeom prst="rect">
            <a:avLst/>
          </a:prstGeom>
          <a:noFill/>
        </p:spPr>
        <p:txBody>
          <a:bodyPr wrap="none" rtlCol="0">
            <a:spAutoFit/>
          </a:bodyPr>
          <a:lstStyle/>
          <a:p>
            <a:r>
              <a:rPr lang="es-ES" sz="1600" b="1" dirty="0" smtClean="0">
                <a:latin typeface="Arial" pitchFamily="34" charset="0"/>
                <a:cs typeface="Arial" pitchFamily="34" charset="0"/>
              </a:rPr>
              <a:t>Ordenador potente</a:t>
            </a:r>
            <a:endParaRPr lang="es-ES" sz="1600" b="1" dirty="0">
              <a:latin typeface="Arial" pitchFamily="34" charset="0"/>
              <a:cs typeface="Arial" pitchFamily="34" charset="0"/>
            </a:endParaRPr>
          </a:p>
        </p:txBody>
      </p:sp>
      <p:sp>
        <p:nvSpPr>
          <p:cNvPr id="11" name="10 CuadroTexto"/>
          <p:cNvSpPr txBox="1"/>
          <p:nvPr/>
        </p:nvSpPr>
        <p:spPr>
          <a:xfrm>
            <a:off x="1166137" y="3857628"/>
            <a:ext cx="1834227" cy="584775"/>
          </a:xfrm>
          <a:prstGeom prst="rect">
            <a:avLst/>
          </a:prstGeom>
          <a:noFill/>
        </p:spPr>
        <p:txBody>
          <a:bodyPr wrap="square" rtlCol="0">
            <a:spAutoFit/>
          </a:bodyPr>
          <a:lstStyle/>
          <a:p>
            <a:pPr algn="ctr"/>
            <a:r>
              <a:rPr lang="es-ES" sz="1600" b="1" dirty="0" smtClean="0">
                <a:latin typeface="Arial" pitchFamily="34" charset="0"/>
                <a:cs typeface="Arial" pitchFamily="34" charset="0"/>
              </a:rPr>
              <a:t>Ordenador poco potente</a:t>
            </a:r>
            <a:endParaRPr lang="es-ES" sz="1600" b="1" dirty="0">
              <a:latin typeface="Arial" pitchFamily="34" charset="0"/>
              <a:cs typeface="Arial" pitchFamily="34" charset="0"/>
            </a:endParaRPr>
          </a:p>
        </p:txBody>
      </p:sp>
      <p:sp>
        <p:nvSpPr>
          <p:cNvPr id="12" name="11 CuadroTexto"/>
          <p:cNvSpPr txBox="1"/>
          <p:nvPr/>
        </p:nvSpPr>
        <p:spPr>
          <a:xfrm>
            <a:off x="795310" y="5000636"/>
            <a:ext cx="7634342" cy="1015663"/>
          </a:xfrm>
          <a:prstGeom prst="rect">
            <a:avLst/>
          </a:prstGeom>
          <a:noFill/>
        </p:spPr>
        <p:txBody>
          <a:bodyPr wrap="square" rtlCol="0">
            <a:spAutoFit/>
          </a:bodyPr>
          <a:lstStyle/>
          <a:p>
            <a:pPr algn="ctr"/>
            <a:r>
              <a:rPr lang="es-ES" sz="2000" dirty="0" smtClean="0">
                <a:latin typeface="Arial" pitchFamily="34" charset="0"/>
                <a:cs typeface="Arial" pitchFamily="34" charset="0"/>
              </a:rPr>
              <a:t>A no es capaz de generar suficiente ‘comida’ para B. El enlace estará infrautilizado ya que el TCP de A se encontrará la mayor parte del tiempo sin datos que transmitir</a:t>
            </a:r>
            <a:endParaRPr lang="es-ES" sz="2000" dirty="0">
              <a:latin typeface="Arial" pitchFamily="34" charset="0"/>
              <a:cs typeface="Arial" pitchFamily="34" charset="0"/>
            </a:endParaRPr>
          </a:p>
        </p:txBody>
      </p:sp>
      <p:sp>
        <p:nvSpPr>
          <p:cNvPr id="13" name="12 CuadroTexto"/>
          <p:cNvSpPr txBox="1"/>
          <p:nvPr/>
        </p:nvSpPr>
        <p:spPr>
          <a:xfrm>
            <a:off x="1923197" y="3000372"/>
            <a:ext cx="332142" cy="338554"/>
          </a:xfrm>
          <a:prstGeom prst="rect">
            <a:avLst/>
          </a:prstGeom>
          <a:solidFill>
            <a:schemeClr val="bg1"/>
          </a:solidFill>
        </p:spPr>
        <p:txBody>
          <a:bodyPr wrap="none" rtlCol="0">
            <a:spAutoFit/>
          </a:bodyPr>
          <a:lstStyle/>
          <a:p>
            <a:r>
              <a:rPr lang="es-ES" sz="1600" b="1" dirty="0" smtClean="0">
                <a:latin typeface="Arial" pitchFamily="34" charset="0"/>
                <a:cs typeface="Arial" pitchFamily="34" charset="0"/>
              </a:rPr>
              <a:t>A</a:t>
            </a:r>
            <a:endParaRPr lang="es-ES" sz="1600" b="1" dirty="0">
              <a:latin typeface="Arial" pitchFamily="34" charset="0"/>
              <a:cs typeface="Arial" pitchFamily="34" charset="0"/>
            </a:endParaRPr>
          </a:p>
        </p:txBody>
      </p:sp>
      <p:sp>
        <p:nvSpPr>
          <p:cNvPr id="14" name="13 CuadroTexto"/>
          <p:cNvSpPr txBox="1"/>
          <p:nvPr/>
        </p:nvSpPr>
        <p:spPr>
          <a:xfrm>
            <a:off x="6643702" y="3304760"/>
            <a:ext cx="332142" cy="338554"/>
          </a:xfrm>
          <a:prstGeom prst="rect">
            <a:avLst/>
          </a:prstGeom>
          <a:solidFill>
            <a:schemeClr val="bg1"/>
          </a:solidFill>
        </p:spPr>
        <p:txBody>
          <a:bodyPr wrap="none" rtlCol="0">
            <a:spAutoFit/>
          </a:bodyPr>
          <a:lstStyle/>
          <a:p>
            <a:r>
              <a:rPr lang="es-ES" sz="1600" b="1" dirty="0" smtClean="0">
                <a:latin typeface="Arial" pitchFamily="34" charset="0"/>
                <a:cs typeface="Arial" pitchFamily="34" charset="0"/>
              </a:rPr>
              <a:t>B</a:t>
            </a:r>
            <a:endParaRPr lang="es-ES" sz="1600" b="1" dirty="0">
              <a:latin typeface="Arial" pitchFamily="34" charset="0"/>
              <a:cs typeface="Arial" pitchFamily="34" charset="0"/>
            </a:endParaRPr>
          </a:p>
        </p:txBody>
      </p:sp>
      <p:sp>
        <p:nvSpPr>
          <p:cNvPr id="15" name="14 CuadroTexto"/>
          <p:cNvSpPr txBox="1"/>
          <p:nvPr/>
        </p:nvSpPr>
        <p:spPr>
          <a:xfrm>
            <a:off x="5072066" y="6519470"/>
            <a:ext cx="889987" cy="307777"/>
          </a:xfrm>
          <a:prstGeom prst="rect">
            <a:avLst/>
          </a:prstGeom>
          <a:noFill/>
        </p:spPr>
        <p:txBody>
          <a:bodyPr wrap="none" rtlCol="0">
            <a:spAutoFit/>
          </a:bodyPr>
          <a:lstStyle/>
          <a:p>
            <a:r>
              <a:rPr lang="es-ES" sz="1400" b="1" dirty="0" smtClean="0">
                <a:latin typeface="Arial" pitchFamily="34" charset="0"/>
                <a:cs typeface="Arial" pitchFamily="34" charset="0"/>
              </a:rPr>
              <a:t>Añadida</a:t>
            </a:r>
            <a:endParaRPr lang="es-ES" sz="1400" b="1" dirty="0">
              <a:latin typeface="Arial" pitchFamily="34" charset="0"/>
              <a:cs typeface="Arial" pitchFamily="34" charset="0"/>
            </a:endParaRPr>
          </a:p>
        </p:txBody>
      </p:sp>
    </p:spTree>
  </p:cSld>
  <p:clrMapOvr>
    <a:masterClrMapping/>
  </p:clrMapOvr>
  <p:transition>
    <p:cover dir="ld"/>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Line 2054"/>
          <p:cNvSpPr>
            <a:spLocks noChangeShapeType="1"/>
          </p:cNvSpPr>
          <p:nvPr/>
        </p:nvSpPr>
        <p:spPr bwMode="auto">
          <a:xfrm>
            <a:off x="5357818" y="3356992"/>
            <a:ext cx="2141430" cy="0"/>
          </a:xfrm>
          <a:prstGeom prst="line">
            <a:avLst/>
          </a:prstGeom>
          <a:noFill/>
          <a:ln w="50800">
            <a:solidFill>
              <a:schemeClr val="accent2"/>
            </a:solidFill>
            <a:round/>
            <a:headEnd/>
            <a:tailEnd/>
          </a:ln>
        </p:spPr>
        <p:txBody>
          <a:bodyPr/>
          <a:lstStyle/>
          <a:p>
            <a:endParaRPr lang="es-ES" sz="1600" b="1"/>
          </a:p>
        </p:txBody>
      </p:sp>
      <p:sp>
        <p:nvSpPr>
          <p:cNvPr id="17" name="Line 2054"/>
          <p:cNvSpPr>
            <a:spLocks noChangeShapeType="1"/>
          </p:cNvSpPr>
          <p:nvPr/>
        </p:nvSpPr>
        <p:spPr bwMode="auto">
          <a:xfrm>
            <a:off x="3973136" y="3367078"/>
            <a:ext cx="2357454" cy="0"/>
          </a:xfrm>
          <a:prstGeom prst="line">
            <a:avLst/>
          </a:prstGeom>
          <a:noFill/>
          <a:ln w="25400">
            <a:solidFill>
              <a:schemeClr val="accent2"/>
            </a:solidFill>
            <a:round/>
            <a:headEnd/>
            <a:tailEnd/>
          </a:ln>
        </p:spPr>
        <p:txBody>
          <a:bodyPr/>
          <a:lstStyle/>
          <a:p>
            <a:endParaRPr lang="es-ES" sz="1600" b="1"/>
          </a:p>
        </p:txBody>
      </p:sp>
      <p:sp>
        <p:nvSpPr>
          <p:cNvPr id="7" name="Line 2054"/>
          <p:cNvSpPr>
            <a:spLocks noChangeShapeType="1"/>
          </p:cNvSpPr>
          <p:nvPr/>
        </p:nvSpPr>
        <p:spPr bwMode="auto">
          <a:xfrm>
            <a:off x="1522584" y="3367078"/>
            <a:ext cx="2357454" cy="0"/>
          </a:xfrm>
          <a:prstGeom prst="line">
            <a:avLst/>
          </a:prstGeom>
          <a:noFill/>
          <a:ln w="50800">
            <a:solidFill>
              <a:schemeClr val="accent2"/>
            </a:solidFill>
            <a:round/>
            <a:headEnd/>
            <a:tailEnd/>
          </a:ln>
        </p:spPr>
        <p:txBody>
          <a:bodyPr/>
          <a:lstStyle/>
          <a:p>
            <a:endParaRPr lang="es-ES" sz="1600" b="1"/>
          </a:p>
        </p:txBody>
      </p:sp>
      <p:sp>
        <p:nvSpPr>
          <p:cNvPr id="110594" name="Rectangle 2"/>
          <p:cNvSpPr>
            <a:spLocks noGrp="1" noChangeArrowheads="1"/>
          </p:cNvSpPr>
          <p:nvPr>
            <p:ph type="title"/>
          </p:nvPr>
        </p:nvSpPr>
        <p:spPr>
          <a:xfrm>
            <a:off x="428596" y="500042"/>
            <a:ext cx="8286808" cy="1366838"/>
          </a:xfrm>
        </p:spPr>
        <p:txBody>
          <a:bodyPr/>
          <a:lstStyle/>
          <a:p>
            <a:pPr eaLnBrk="1" hangingPunct="1"/>
            <a:r>
              <a:rPr lang="es-ES" sz="3200" dirty="0" smtClean="0">
                <a:latin typeface="Arial" pitchFamily="34" charset="0"/>
                <a:cs typeface="Arial" pitchFamily="34" charset="0"/>
              </a:rPr>
              <a:t>Factores limitantes en transferencias masivas de datos en TCP</a:t>
            </a:r>
            <a:br>
              <a:rPr lang="es-ES" sz="3200" dirty="0" smtClean="0">
                <a:latin typeface="Arial" pitchFamily="34" charset="0"/>
                <a:cs typeface="Arial" pitchFamily="34" charset="0"/>
              </a:rPr>
            </a:br>
            <a:r>
              <a:rPr lang="es-ES" sz="3200" dirty="0" smtClean="0">
                <a:latin typeface="Arial" pitchFamily="34" charset="0"/>
                <a:cs typeface="Arial" pitchFamily="34" charset="0"/>
              </a:rPr>
              <a:t>Caso 3: control de congestión</a:t>
            </a:r>
          </a:p>
        </p:txBody>
      </p:sp>
      <p:pic>
        <p:nvPicPr>
          <p:cNvPr id="6" name="Picture 3"/>
          <p:cNvPicPr>
            <a:picLocks noChangeArrowheads="1"/>
          </p:cNvPicPr>
          <p:nvPr/>
        </p:nvPicPr>
        <p:blipFill>
          <a:blip r:embed="rId3" cstate="print"/>
          <a:srcRect/>
          <a:stretch>
            <a:fillRect/>
          </a:stretch>
        </p:blipFill>
        <p:spPr bwMode="auto">
          <a:xfrm>
            <a:off x="1115616" y="2295508"/>
            <a:ext cx="1311294" cy="1784349"/>
          </a:xfrm>
          <a:prstGeom prst="rect">
            <a:avLst/>
          </a:prstGeom>
          <a:noFill/>
          <a:ln w="12700">
            <a:noFill/>
            <a:miter lim="800000"/>
            <a:headEnd/>
            <a:tailEnd/>
          </a:ln>
        </p:spPr>
      </p:pic>
      <p:sp>
        <p:nvSpPr>
          <p:cNvPr id="8" name="7 Flecha derecha"/>
          <p:cNvSpPr/>
          <p:nvPr/>
        </p:nvSpPr>
        <p:spPr>
          <a:xfrm>
            <a:off x="2530696" y="2795574"/>
            <a:ext cx="655273"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CuadroTexto"/>
          <p:cNvSpPr txBox="1"/>
          <p:nvPr/>
        </p:nvSpPr>
        <p:spPr>
          <a:xfrm>
            <a:off x="2386680" y="3438516"/>
            <a:ext cx="813043" cy="338554"/>
          </a:xfrm>
          <a:prstGeom prst="rect">
            <a:avLst/>
          </a:prstGeom>
          <a:noFill/>
        </p:spPr>
        <p:txBody>
          <a:bodyPr wrap="none" rtlCol="0">
            <a:spAutoFit/>
          </a:bodyPr>
          <a:lstStyle/>
          <a:p>
            <a:pPr algn="ctr"/>
            <a:r>
              <a:rPr lang="es-ES" sz="1600" b="1" dirty="0" smtClean="0">
                <a:latin typeface="Arial" pitchFamily="34" charset="0"/>
                <a:cs typeface="Arial" pitchFamily="34" charset="0"/>
              </a:rPr>
              <a:t>1 </a:t>
            </a:r>
            <a:r>
              <a:rPr lang="es-ES" sz="1600" b="1" dirty="0" err="1" smtClean="0">
                <a:latin typeface="Arial" pitchFamily="34" charset="0"/>
                <a:cs typeface="Arial" pitchFamily="34" charset="0"/>
              </a:rPr>
              <a:t>Gb</a:t>
            </a:r>
            <a:r>
              <a:rPr lang="es-ES" sz="1600" b="1" dirty="0" smtClean="0">
                <a:latin typeface="Arial" pitchFamily="34" charset="0"/>
                <a:cs typeface="Arial" pitchFamily="34" charset="0"/>
              </a:rPr>
              <a:t>/s</a:t>
            </a:r>
            <a:endParaRPr lang="es-ES" sz="1600" b="1" dirty="0">
              <a:latin typeface="Arial" pitchFamily="34" charset="0"/>
              <a:cs typeface="Arial" pitchFamily="34" charset="0"/>
            </a:endParaRPr>
          </a:p>
        </p:txBody>
      </p:sp>
      <p:sp>
        <p:nvSpPr>
          <p:cNvPr id="12" name="11 CuadroTexto"/>
          <p:cNvSpPr txBox="1"/>
          <p:nvPr/>
        </p:nvSpPr>
        <p:spPr>
          <a:xfrm>
            <a:off x="795310" y="4295772"/>
            <a:ext cx="7920094" cy="1631216"/>
          </a:xfrm>
          <a:prstGeom prst="rect">
            <a:avLst/>
          </a:prstGeom>
          <a:noFill/>
        </p:spPr>
        <p:txBody>
          <a:bodyPr wrap="square" rtlCol="0">
            <a:spAutoFit/>
          </a:bodyPr>
          <a:lstStyle/>
          <a:p>
            <a:pPr algn="ctr"/>
            <a:r>
              <a:rPr lang="es-ES" sz="2000" dirty="0" smtClean="0">
                <a:latin typeface="Arial" pitchFamily="34" charset="0"/>
                <a:cs typeface="Arial" pitchFamily="34" charset="0"/>
              </a:rPr>
              <a:t>Los buffers del conmutador X se llenarán y empezará a descartar paquetes, lo cual provocará en A el reinicio del </a:t>
            </a:r>
            <a:r>
              <a:rPr lang="es-ES" sz="2000" dirty="0" err="1" smtClean="0">
                <a:latin typeface="Arial" pitchFamily="34" charset="0"/>
                <a:cs typeface="Arial" pitchFamily="34" charset="0"/>
              </a:rPr>
              <a:t>slow-start</a:t>
            </a:r>
            <a:r>
              <a:rPr lang="es-ES" sz="2000" dirty="0" smtClean="0">
                <a:latin typeface="Arial" pitchFamily="34" charset="0"/>
                <a:cs typeface="Arial" pitchFamily="34" charset="0"/>
              </a:rPr>
              <a:t> seguido de ‘</a:t>
            </a:r>
            <a:r>
              <a:rPr lang="es-ES" sz="2000" dirty="0" err="1" smtClean="0">
                <a:latin typeface="Arial" pitchFamily="34" charset="0"/>
                <a:cs typeface="Arial" pitchFamily="34" charset="0"/>
              </a:rPr>
              <a:t>congestion</a:t>
            </a:r>
            <a:r>
              <a:rPr lang="es-ES" sz="2000" dirty="0" smtClean="0">
                <a:latin typeface="Arial" pitchFamily="34" charset="0"/>
                <a:cs typeface="Arial" pitchFamily="34" charset="0"/>
              </a:rPr>
              <a:t> </a:t>
            </a:r>
            <a:r>
              <a:rPr lang="es-ES" sz="2000" dirty="0" err="1" smtClean="0">
                <a:latin typeface="Arial" pitchFamily="34" charset="0"/>
                <a:cs typeface="Arial" pitchFamily="34" charset="0"/>
              </a:rPr>
              <a:t>avoidance</a:t>
            </a:r>
            <a:r>
              <a:rPr lang="es-ES" sz="2000" dirty="0" smtClean="0">
                <a:latin typeface="Arial" pitchFamily="34" charset="0"/>
                <a:cs typeface="Arial" pitchFamily="34" charset="0"/>
              </a:rPr>
              <a:t>’; esto reducirá la velocidad de transferencia que, con algunas oscilaciones, terminará ajustándose al caudal disponible.</a:t>
            </a:r>
            <a:endParaRPr lang="es-ES" sz="2000" dirty="0">
              <a:latin typeface="Arial" pitchFamily="34" charset="0"/>
              <a:cs typeface="Arial" pitchFamily="34" charset="0"/>
            </a:endParaRPr>
          </a:p>
        </p:txBody>
      </p:sp>
      <p:sp>
        <p:nvSpPr>
          <p:cNvPr id="13" name="12 CuadroTexto"/>
          <p:cNvSpPr txBox="1"/>
          <p:nvPr/>
        </p:nvSpPr>
        <p:spPr>
          <a:xfrm>
            <a:off x="1301172" y="3152764"/>
            <a:ext cx="332142" cy="338554"/>
          </a:xfrm>
          <a:prstGeom prst="rect">
            <a:avLst/>
          </a:prstGeom>
          <a:solidFill>
            <a:schemeClr val="bg1"/>
          </a:solidFill>
        </p:spPr>
        <p:txBody>
          <a:bodyPr wrap="none" rtlCol="0">
            <a:spAutoFit/>
          </a:bodyPr>
          <a:lstStyle/>
          <a:p>
            <a:r>
              <a:rPr lang="es-ES" sz="1600" b="1" dirty="0" smtClean="0">
                <a:latin typeface="Arial" pitchFamily="34" charset="0"/>
                <a:cs typeface="Arial" pitchFamily="34" charset="0"/>
              </a:rPr>
              <a:t>A</a:t>
            </a:r>
            <a:endParaRPr lang="es-ES" sz="1600" b="1" dirty="0">
              <a:latin typeface="Arial" pitchFamily="34" charset="0"/>
              <a:cs typeface="Arial" pitchFamily="34" charset="0"/>
            </a:endParaRPr>
          </a:p>
        </p:txBody>
      </p:sp>
      <p:pic>
        <p:nvPicPr>
          <p:cNvPr id="15" name="Picture 22"/>
          <p:cNvPicPr>
            <a:picLocks noChangeArrowheads="1"/>
          </p:cNvPicPr>
          <p:nvPr/>
        </p:nvPicPr>
        <p:blipFill>
          <a:blip r:embed="rId4" cstate="print"/>
          <a:srcRect/>
          <a:stretch>
            <a:fillRect/>
          </a:stretch>
        </p:blipFill>
        <p:spPr bwMode="auto">
          <a:xfrm>
            <a:off x="3250776" y="3152764"/>
            <a:ext cx="915988" cy="414337"/>
          </a:xfrm>
          <a:prstGeom prst="rect">
            <a:avLst/>
          </a:prstGeom>
          <a:noFill/>
          <a:ln w="12700">
            <a:noFill/>
            <a:miter lim="800000"/>
            <a:headEnd/>
            <a:tailEnd/>
          </a:ln>
        </p:spPr>
      </p:pic>
      <p:pic>
        <p:nvPicPr>
          <p:cNvPr id="16" name="Picture 3"/>
          <p:cNvPicPr>
            <a:picLocks noChangeArrowheads="1"/>
          </p:cNvPicPr>
          <p:nvPr/>
        </p:nvPicPr>
        <p:blipFill>
          <a:blip r:embed="rId3" cstate="print"/>
          <a:srcRect/>
          <a:stretch>
            <a:fillRect/>
          </a:stretch>
        </p:blipFill>
        <p:spPr bwMode="auto">
          <a:xfrm>
            <a:off x="6908034" y="2295508"/>
            <a:ext cx="1311294" cy="1784349"/>
          </a:xfrm>
          <a:prstGeom prst="rect">
            <a:avLst/>
          </a:prstGeom>
          <a:noFill/>
          <a:ln w="12700">
            <a:noFill/>
            <a:miter lim="800000"/>
            <a:headEnd/>
            <a:tailEnd/>
          </a:ln>
        </p:spPr>
      </p:pic>
      <p:sp>
        <p:nvSpPr>
          <p:cNvPr id="14" name="13 CuadroTexto"/>
          <p:cNvSpPr txBox="1"/>
          <p:nvPr/>
        </p:nvSpPr>
        <p:spPr>
          <a:xfrm>
            <a:off x="7336662" y="3152764"/>
            <a:ext cx="332142" cy="338554"/>
          </a:xfrm>
          <a:prstGeom prst="rect">
            <a:avLst/>
          </a:prstGeom>
          <a:solidFill>
            <a:schemeClr val="bg1"/>
          </a:solidFill>
        </p:spPr>
        <p:txBody>
          <a:bodyPr wrap="none" rtlCol="0">
            <a:spAutoFit/>
          </a:bodyPr>
          <a:lstStyle/>
          <a:p>
            <a:r>
              <a:rPr lang="es-ES" sz="1600" b="1" dirty="0" smtClean="0">
                <a:latin typeface="Arial" pitchFamily="34" charset="0"/>
                <a:cs typeface="Arial" pitchFamily="34" charset="0"/>
              </a:rPr>
              <a:t>B</a:t>
            </a:r>
            <a:endParaRPr lang="es-ES" sz="1600" b="1" dirty="0">
              <a:latin typeface="Arial" pitchFamily="34" charset="0"/>
              <a:cs typeface="Arial" pitchFamily="34" charset="0"/>
            </a:endParaRPr>
          </a:p>
        </p:txBody>
      </p:sp>
      <p:sp>
        <p:nvSpPr>
          <p:cNvPr id="18" name="17 CuadroTexto"/>
          <p:cNvSpPr txBox="1"/>
          <p:nvPr/>
        </p:nvSpPr>
        <p:spPr>
          <a:xfrm>
            <a:off x="4171779" y="3438516"/>
            <a:ext cx="938077" cy="338554"/>
          </a:xfrm>
          <a:prstGeom prst="rect">
            <a:avLst/>
          </a:prstGeom>
          <a:noFill/>
        </p:spPr>
        <p:txBody>
          <a:bodyPr wrap="none" rtlCol="0">
            <a:spAutoFit/>
          </a:bodyPr>
          <a:lstStyle/>
          <a:p>
            <a:pPr algn="ctr"/>
            <a:r>
              <a:rPr lang="es-ES" sz="1600" b="1" dirty="0" smtClean="0">
                <a:latin typeface="Arial" pitchFamily="34" charset="0"/>
                <a:cs typeface="Arial" pitchFamily="34" charset="0"/>
              </a:rPr>
              <a:t>10 Mb/s</a:t>
            </a:r>
            <a:endParaRPr lang="es-ES" sz="1600" b="1" dirty="0">
              <a:latin typeface="Arial" pitchFamily="34" charset="0"/>
              <a:cs typeface="Arial" pitchFamily="34" charset="0"/>
            </a:endParaRPr>
          </a:p>
        </p:txBody>
      </p:sp>
      <p:sp>
        <p:nvSpPr>
          <p:cNvPr id="19" name="18 Flecha derecha"/>
          <p:cNvSpPr/>
          <p:nvPr/>
        </p:nvSpPr>
        <p:spPr>
          <a:xfrm>
            <a:off x="4474912" y="3068960"/>
            <a:ext cx="504056" cy="1552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CuadroTexto"/>
          <p:cNvSpPr txBox="1"/>
          <p:nvPr/>
        </p:nvSpPr>
        <p:spPr>
          <a:xfrm>
            <a:off x="5072066" y="6519470"/>
            <a:ext cx="889987" cy="307777"/>
          </a:xfrm>
          <a:prstGeom prst="rect">
            <a:avLst/>
          </a:prstGeom>
          <a:noFill/>
        </p:spPr>
        <p:txBody>
          <a:bodyPr wrap="none" rtlCol="0">
            <a:spAutoFit/>
          </a:bodyPr>
          <a:lstStyle/>
          <a:p>
            <a:r>
              <a:rPr lang="es-ES" sz="1400" b="1" dirty="0" smtClean="0">
                <a:latin typeface="Arial" pitchFamily="34" charset="0"/>
                <a:cs typeface="Arial" pitchFamily="34" charset="0"/>
              </a:rPr>
              <a:t>Añadida</a:t>
            </a:r>
            <a:endParaRPr lang="es-ES" sz="1400" b="1" dirty="0">
              <a:latin typeface="Arial" pitchFamily="34" charset="0"/>
              <a:cs typeface="Arial" pitchFamily="34" charset="0"/>
            </a:endParaRPr>
          </a:p>
        </p:txBody>
      </p:sp>
      <p:pic>
        <p:nvPicPr>
          <p:cNvPr id="21" name="Picture 22"/>
          <p:cNvPicPr>
            <a:picLocks noChangeArrowheads="1"/>
          </p:cNvPicPr>
          <p:nvPr/>
        </p:nvPicPr>
        <p:blipFill>
          <a:blip r:embed="rId4" cstate="print"/>
          <a:srcRect/>
          <a:stretch>
            <a:fillRect/>
          </a:stretch>
        </p:blipFill>
        <p:spPr bwMode="auto">
          <a:xfrm>
            <a:off x="5143100" y="3158679"/>
            <a:ext cx="915988" cy="414337"/>
          </a:xfrm>
          <a:prstGeom prst="rect">
            <a:avLst/>
          </a:prstGeom>
          <a:noFill/>
          <a:ln w="12700">
            <a:noFill/>
            <a:miter lim="800000"/>
            <a:headEnd/>
            <a:tailEnd/>
          </a:ln>
        </p:spPr>
      </p:pic>
      <p:sp>
        <p:nvSpPr>
          <p:cNvPr id="22" name="21 Flecha derecha"/>
          <p:cNvSpPr/>
          <p:nvPr/>
        </p:nvSpPr>
        <p:spPr>
          <a:xfrm>
            <a:off x="6123895" y="2780928"/>
            <a:ext cx="655273"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CuadroTexto"/>
          <p:cNvSpPr txBox="1"/>
          <p:nvPr/>
        </p:nvSpPr>
        <p:spPr>
          <a:xfrm>
            <a:off x="6063213" y="3429000"/>
            <a:ext cx="813043" cy="338554"/>
          </a:xfrm>
          <a:prstGeom prst="rect">
            <a:avLst/>
          </a:prstGeom>
          <a:noFill/>
        </p:spPr>
        <p:txBody>
          <a:bodyPr wrap="none" rtlCol="0">
            <a:spAutoFit/>
          </a:bodyPr>
          <a:lstStyle/>
          <a:p>
            <a:pPr algn="ctr"/>
            <a:r>
              <a:rPr lang="es-ES" sz="1600" b="1" dirty="0" smtClean="0">
                <a:latin typeface="Arial" pitchFamily="34" charset="0"/>
                <a:cs typeface="Arial" pitchFamily="34" charset="0"/>
              </a:rPr>
              <a:t>1 </a:t>
            </a:r>
            <a:r>
              <a:rPr lang="es-ES" sz="1600" b="1" dirty="0" err="1" smtClean="0">
                <a:latin typeface="Arial" pitchFamily="34" charset="0"/>
                <a:cs typeface="Arial" pitchFamily="34" charset="0"/>
              </a:rPr>
              <a:t>Gb</a:t>
            </a:r>
            <a:r>
              <a:rPr lang="es-ES" sz="1600" b="1" dirty="0" smtClean="0">
                <a:latin typeface="Arial" pitchFamily="34" charset="0"/>
                <a:cs typeface="Arial" pitchFamily="34" charset="0"/>
              </a:rPr>
              <a:t>/s</a:t>
            </a:r>
            <a:endParaRPr lang="es-ES" sz="1600" b="1" dirty="0">
              <a:latin typeface="Arial" pitchFamily="34" charset="0"/>
              <a:cs typeface="Arial" pitchFamily="34" charset="0"/>
            </a:endParaRPr>
          </a:p>
        </p:txBody>
      </p:sp>
      <p:sp>
        <p:nvSpPr>
          <p:cNvPr id="25" name="24 CuadroTexto"/>
          <p:cNvSpPr txBox="1"/>
          <p:nvPr/>
        </p:nvSpPr>
        <p:spPr>
          <a:xfrm>
            <a:off x="3519778" y="3212976"/>
            <a:ext cx="304892" cy="307777"/>
          </a:xfrm>
          <a:prstGeom prst="rect">
            <a:avLst/>
          </a:prstGeom>
          <a:solidFill>
            <a:schemeClr val="bg1"/>
          </a:solidFill>
        </p:spPr>
        <p:txBody>
          <a:bodyPr wrap="none" rtlCol="0">
            <a:spAutoFit/>
          </a:bodyPr>
          <a:lstStyle/>
          <a:p>
            <a:r>
              <a:rPr lang="es-ES" sz="1400" b="1" dirty="0" smtClean="0">
                <a:latin typeface="Arial" pitchFamily="34" charset="0"/>
                <a:cs typeface="Arial" pitchFamily="34" charset="0"/>
              </a:rPr>
              <a:t>X</a:t>
            </a:r>
            <a:endParaRPr lang="es-ES" sz="1400" b="1" dirty="0">
              <a:latin typeface="Arial" pitchFamily="34" charset="0"/>
              <a:cs typeface="Arial" pitchFamily="34" charset="0"/>
            </a:endParaRPr>
          </a:p>
        </p:txBody>
      </p:sp>
    </p:spTree>
  </p:cSld>
  <p:clrMapOvr>
    <a:masterClrMapping/>
  </p:clrMapOvr>
  <p:transition>
    <p:cover dir="ld"/>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2054"/>
          <p:cNvSpPr>
            <a:spLocks noChangeShapeType="1"/>
          </p:cNvSpPr>
          <p:nvPr/>
        </p:nvSpPr>
        <p:spPr bwMode="auto">
          <a:xfrm>
            <a:off x="2071670" y="3643314"/>
            <a:ext cx="2357454" cy="0"/>
          </a:xfrm>
          <a:prstGeom prst="line">
            <a:avLst/>
          </a:prstGeom>
          <a:noFill/>
          <a:ln w="25400">
            <a:solidFill>
              <a:schemeClr val="accent2"/>
            </a:solidFill>
            <a:round/>
            <a:headEnd/>
            <a:tailEnd/>
          </a:ln>
        </p:spPr>
        <p:txBody>
          <a:bodyPr/>
          <a:lstStyle/>
          <a:p>
            <a:endParaRPr lang="es-ES" sz="1600" b="1"/>
          </a:p>
        </p:txBody>
      </p:sp>
      <p:sp>
        <p:nvSpPr>
          <p:cNvPr id="7" name="Line 2054"/>
          <p:cNvSpPr>
            <a:spLocks noChangeShapeType="1"/>
          </p:cNvSpPr>
          <p:nvPr/>
        </p:nvSpPr>
        <p:spPr bwMode="auto">
          <a:xfrm>
            <a:off x="4214810" y="3643314"/>
            <a:ext cx="2357454" cy="0"/>
          </a:xfrm>
          <a:prstGeom prst="line">
            <a:avLst/>
          </a:prstGeom>
          <a:noFill/>
          <a:ln w="50800">
            <a:solidFill>
              <a:schemeClr val="accent2"/>
            </a:solidFill>
            <a:round/>
            <a:headEnd/>
            <a:tailEnd/>
          </a:ln>
        </p:spPr>
        <p:txBody>
          <a:bodyPr/>
          <a:lstStyle/>
          <a:p>
            <a:endParaRPr lang="es-ES" sz="1600" b="1"/>
          </a:p>
        </p:txBody>
      </p:sp>
      <p:sp>
        <p:nvSpPr>
          <p:cNvPr id="110594" name="Rectangle 2"/>
          <p:cNvSpPr>
            <a:spLocks noGrp="1" noChangeArrowheads="1"/>
          </p:cNvSpPr>
          <p:nvPr>
            <p:ph type="title"/>
          </p:nvPr>
        </p:nvSpPr>
        <p:spPr>
          <a:xfrm>
            <a:off x="428596" y="561964"/>
            <a:ext cx="8286808" cy="1366838"/>
          </a:xfrm>
        </p:spPr>
        <p:txBody>
          <a:bodyPr/>
          <a:lstStyle/>
          <a:p>
            <a:pPr eaLnBrk="1" hangingPunct="1"/>
            <a:r>
              <a:rPr lang="es-ES" sz="3200" dirty="0" smtClean="0">
                <a:latin typeface="Arial" pitchFamily="34" charset="0"/>
                <a:cs typeface="Arial" pitchFamily="34" charset="0"/>
              </a:rPr>
              <a:t>Factores limitantes en transferencias masivas de datos en TCP</a:t>
            </a:r>
            <a:br>
              <a:rPr lang="es-ES" sz="3200" dirty="0" smtClean="0">
                <a:latin typeface="Arial" pitchFamily="34" charset="0"/>
                <a:cs typeface="Arial" pitchFamily="34" charset="0"/>
              </a:rPr>
            </a:br>
            <a:r>
              <a:rPr lang="es-ES" sz="3200" dirty="0" smtClean="0">
                <a:latin typeface="Arial" pitchFamily="34" charset="0"/>
                <a:cs typeface="Arial" pitchFamily="34" charset="0"/>
              </a:rPr>
              <a:t>Caso 4: interfaz de salida de poca velocidad</a:t>
            </a:r>
          </a:p>
        </p:txBody>
      </p:sp>
      <p:pic>
        <p:nvPicPr>
          <p:cNvPr id="6" name="Picture 3"/>
          <p:cNvPicPr>
            <a:picLocks noChangeArrowheads="1"/>
          </p:cNvPicPr>
          <p:nvPr/>
        </p:nvPicPr>
        <p:blipFill>
          <a:blip r:embed="rId3" cstate="print"/>
          <a:srcRect/>
          <a:stretch>
            <a:fillRect/>
          </a:stretch>
        </p:blipFill>
        <p:spPr bwMode="auto">
          <a:xfrm>
            <a:off x="1428728" y="2571744"/>
            <a:ext cx="1311294" cy="1784349"/>
          </a:xfrm>
          <a:prstGeom prst="rect">
            <a:avLst/>
          </a:prstGeom>
          <a:noFill/>
          <a:ln w="12700">
            <a:noFill/>
            <a:miter lim="800000"/>
            <a:headEnd/>
            <a:tailEnd/>
          </a:ln>
        </p:spPr>
      </p:pic>
      <p:sp>
        <p:nvSpPr>
          <p:cNvPr id="9" name="8 CuadroTexto"/>
          <p:cNvSpPr txBox="1"/>
          <p:nvPr/>
        </p:nvSpPr>
        <p:spPr>
          <a:xfrm>
            <a:off x="4973403" y="3733388"/>
            <a:ext cx="813043" cy="338554"/>
          </a:xfrm>
          <a:prstGeom prst="rect">
            <a:avLst/>
          </a:prstGeom>
          <a:noFill/>
        </p:spPr>
        <p:txBody>
          <a:bodyPr wrap="none" rtlCol="0">
            <a:spAutoFit/>
          </a:bodyPr>
          <a:lstStyle/>
          <a:p>
            <a:pPr algn="ctr"/>
            <a:r>
              <a:rPr lang="es-ES" sz="1600" b="1" dirty="0" smtClean="0">
                <a:latin typeface="Arial" pitchFamily="34" charset="0"/>
                <a:cs typeface="Arial" pitchFamily="34" charset="0"/>
              </a:rPr>
              <a:t>1 </a:t>
            </a:r>
            <a:r>
              <a:rPr lang="es-ES" sz="1600" b="1" dirty="0" err="1" smtClean="0">
                <a:latin typeface="Arial" pitchFamily="34" charset="0"/>
                <a:cs typeface="Arial" pitchFamily="34" charset="0"/>
              </a:rPr>
              <a:t>Gb</a:t>
            </a:r>
            <a:r>
              <a:rPr lang="es-ES" sz="1600" b="1" dirty="0" smtClean="0">
                <a:latin typeface="Arial" pitchFamily="34" charset="0"/>
                <a:cs typeface="Arial" pitchFamily="34" charset="0"/>
              </a:rPr>
              <a:t>/s</a:t>
            </a:r>
            <a:endParaRPr lang="es-ES" sz="1600" b="1" dirty="0">
              <a:latin typeface="Arial" pitchFamily="34" charset="0"/>
              <a:cs typeface="Arial" pitchFamily="34" charset="0"/>
            </a:endParaRPr>
          </a:p>
        </p:txBody>
      </p:sp>
      <p:sp>
        <p:nvSpPr>
          <p:cNvPr id="12" name="11 CuadroTexto"/>
          <p:cNvSpPr txBox="1"/>
          <p:nvPr/>
        </p:nvSpPr>
        <p:spPr>
          <a:xfrm>
            <a:off x="1009624" y="4929198"/>
            <a:ext cx="7420028" cy="1015663"/>
          </a:xfrm>
          <a:prstGeom prst="rect">
            <a:avLst/>
          </a:prstGeom>
          <a:noFill/>
        </p:spPr>
        <p:txBody>
          <a:bodyPr wrap="square" rtlCol="0">
            <a:spAutoFit/>
          </a:bodyPr>
          <a:lstStyle/>
          <a:p>
            <a:pPr algn="ctr"/>
            <a:r>
              <a:rPr lang="es-ES" sz="2000" dirty="0" smtClean="0">
                <a:latin typeface="Arial" pitchFamily="34" charset="0"/>
                <a:cs typeface="Arial" pitchFamily="34" charset="0"/>
              </a:rPr>
              <a:t>La interfaz del host emisor (A) limita el caudal máximo, a pesar de que tanto la red como los hosts podrían soportar caudales superiores</a:t>
            </a:r>
            <a:endParaRPr lang="es-ES" sz="2000" dirty="0">
              <a:latin typeface="Arial" pitchFamily="34" charset="0"/>
              <a:cs typeface="Arial" pitchFamily="34" charset="0"/>
            </a:endParaRPr>
          </a:p>
        </p:txBody>
      </p:sp>
      <p:sp>
        <p:nvSpPr>
          <p:cNvPr id="13" name="12 CuadroTexto"/>
          <p:cNvSpPr txBox="1"/>
          <p:nvPr/>
        </p:nvSpPr>
        <p:spPr>
          <a:xfrm>
            <a:off x="1614284" y="3429000"/>
            <a:ext cx="332142" cy="338554"/>
          </a:xfrm>
          <a:prstGeom prst="rect">
            <a:avLst/>
          </a:prstGeom>
          <a:solidFill>
            <a:schemeClr val="bg1"/>
          </a:solidFill>
        </p:spPr>
        <p:txBody>
          <a:bodyPr wrap="none" rtlCol="0">
            <a:spAutoFit/>
          </a:bodyPr>
          <a:lstStyle/>
          <a:p>
            <a:r>
              <a:rPr lang="es-ES" sz="1600" b="1" dirty="0" smtClean="0">
                <a:latin typeface="Arial" pitchFamily="34" charset="0"/>
                <a:cs typeface="Arial" pitchFamily="34" charset="0"/>
              </a:rPr>
              <a:t>A</a:t>
            </a:r>
            <a:endParaRPr lang="es-ES" sz="1600" b="1" dirty="0">
              <a:latin typeface="Arial" pitchFamily="34" charset="0"/>
              <a:cs typeface="Arial" pitchFamily="34" charset="0"/>
            </a:endParaRPr>
          </a:p>
        </p:txBody>
      </p:sp>
      <p:pic>
        <p:nvPicPr>
          <p:cNvPr id="15" name="Picture 22"/>
          <p:cNvPicPr>
            <a:picLocks noChangeArrowheads="1"/>
          </p:cNvPicPr>
          <p:nvPr/>
        </p:nvPicPr>
        <p:blipFill>
          <a:blip r:embed="rId4" cstate="print"/>
          <a:srcRect/>
          <a:stretch>
            <a:fillRect/>
          </a:stretch>
        </p:blipFill>
        <p:spPr bwMode="auto">
          <a:xfrm>
            <a:off x="3929058" y="3429000"/>
            <a:ext cx="915988" cy="414337"/>
          </a:xfrm>
          <a:prstGeom prst="rect">
            <a:avLst/>
          </a:prstGeom>
          <a:noFill/>
          <a:ln w="12700">
            <a:noFill/>
            <a:miter lim="800000"/>
            <a:headEnd/>
            <a:tailEnd/>
          </a:ln>
        </p:spPr>
      </p:pic>
      <p:pic>
        <p:nvPicPr>
          <p:cNvPr id="16" name="Picture 3"/>
          <p:cNvPicPr>
            <a:picLocks noChangeArrowheads="1"/>
          </p:cNvPicPr>
          <p:nvPr/>
        </p:nvPicPr>
        <p:blipFill>
          <a:blip r:embed="rId3" cstate="print"/>
          <a:srcRect/>
          <a:stretch>
            <a:fillRect/>
          </a:stretch>
        </p:blipFill>
        <p:spPr bwMode="auto">
          <a:xfrm>
            <a:off x="6072198" y="2571744"/>
            <a:ext cx="1311294" cy="1784349"/>
          </a:xfrm>
          <a:prstGeom prst="rect">
            <a:avLst/>
          </a:prstGeom>
          <a:noFill/>
          <a:ln w="12700">
            <a:noFill/>
            <a:miter lim="800000"/>
            <a:headEnd/>
            <a:tailEnd/>
          </a:ln>
        </p:spPr>
      </p:pic>
      <p:sp>
        <p:nvSpPr>
          <p:cNvPr id="14" name="13 CuadroTexto"/>
          <p:cNvSpPr txBox="1"/>
          <p:nvPr/>
        </p:nvSpPr>
        <p:spPr>
          <a:xfrm>
            <a:off x="6500826" y="3429000"/>
            <a:ext cx="332142" cy="338554"/>
          </a:xfrm>
          <a:prstGeom prst="rect">
            <a:avLst/>
          </a:prstGeom>
          <a:solidFill>
            <a:schemeClr val="bg1"/>
          </a:solidFill>
        </p:spPr>
        <p:txBody>
          <a:bodyPr wrap="none" rtlCol="0">
            <a:spAutoFit/>
          </a:bodyPr>
          <a:lstStyle/>
          <a:p>
            <a:r>
              <a:rPr lang="es-ES" sz="1600" b="1" dirty="0" smtClean="0">
                <a:latin typeface="Arial" pitchFamily="34" charset="0"/>
                <a:cs typeface="Arial" pitchFamily="34" charset="0"/>
              </a:rPr>
              <a:t>B</a:t>
            </a:r>
            <a:endParaRPr lang="es-ES" sz="1600" b="1" dirty="0">
              <a:latin typeface="Arial" pitchFamily="34" charset="0"/>
              <a:cs typeface="Arial" pitchFamily="34" charset="0"/>
            </a:endParaRPr>
          </a:p>
        </p:txBody>
      </p:sp>
      <p:sp>
        <p:nvSpPr>
          <p:cNvPr id="18" name="17 CuadroTexto"/>
          <p:cNvSpPr txBox="1"/>
          <p:nvPr/>
        </p:nvSpPr>
        <p:spPr>
          <a:xfrm>
            <a:off x="2914395" y="3733388"/>
            <a:ext cx="938077" cy="338554"/>
          </a:xfrm>
          <a:prstGeom prst="rect">
            <a:avLst/>
          </a:prstGeom>
          <a:noFill/>
        </p:spPr>
        <p:txBody>
          <a:bodyPr wrap="none" rtlCol="0">
            <a:spAutoFit/>
          </a:bodyPr>
          <a:lstStyle/>
          <a:p>
            <a:pPr algn="ctr"/>
            <a:r>
              <a:rPr lang="es-ES" sz="1600" b="1" dirty="0" smtClean="0">
                <a:latin typeface="Arial" pitchFamily="34" charset="0"/>
                <a:cs typeface="Arial" pitchFamily="34" charset="0"/>
              </a:rPr>
              <a:t>10 Mb/s</a:t>
            </a:r>
            <a:endParaRPr lang="es-ES" sz="1600" b="1" dirty="0">
              <a:latin typeface="Arial" pitchFamily="34" charset="0"/>
              <a:cs typeface="Arial" pitchFamily="34" charset="0"/>
            </a:endParaRPr>
          </a:p>
        </p:txBody>
      </p:sp>
      <p:sp>
        <p:nvSpPr>
          <p:cNvPr id="20" name="19 Flecha derecha"/>
          <p:cNvSpPr/>
          <p:nvPr/>
        </p:nvSpPr>
        <p:spPr>
          <a:xfrm>
            <a:off x="5072066" y="3214686"/>
            <a:ext cx="714380"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CuadroTexto"/>
          <p:cNvSpPr txBox="1"/>
          <p:nvPr/>
        </p:nvSpPr>
        <p:spPr>
          <a:xfrm>
            <a:off x="5072066" y="6519470"/>
            <a:ext cx="889987" cy="307777"/>
          </a:xfrm>
          <a:prstGeom prst="rect">
            <a:avLst/>
          </a:prstGeom>
          <a:noFill/>
        </p:spPr>
        <p:txBody>
          <a:bodyPr wrap="none" rtlCol="0">
            <a:spAutoFit/>
          </a:bodyPr>
          <a:lstStyle/>
          <a:p>
            <a:r>
              <a:rPr lang="es-ES" sz="1400" b="1" dirty="0" smtClean="0">
                <a:latin typeface="Arial" pitchFamily="34" charset="0"/>
                <a:cs typeface="Arial" pitchFamily="34" charset="0"/>
              </a:rPr>
              <a:t>Añadida</a:t>
            </a:r>
            <a:endParaRPr lang="es-ES" sz="1400" b="1" dirty="0">
              <a:latin typeface="Arial" pitchFamily="34" charset="0"/>
              <a:cs typeface="Arial" pitchFamily="34" charset="0"/>
            </a:endParaRPr>
          </a:p>
        </p:txBody>
      </p:sp>
      <p:sp>
        <p:nvSpPr>
          <p:cNvPr id="22" name="21 Flecha derecha"/>
          <p:cNvSpPr/>
          <p:nvPr/>
        </p:nvSpPr>
        <p:spPr>
          <a:xfrm>
            <a:off x="3131840" y="3345766"/>
            <a:ext cx="504056" cy="1552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cover dir="ld"/>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2054"/>
          <p:cNvSpPr>
            <a:spLocks noChangeShapeType="1"/>
          </p:cNvSpPr>
          <p:nvPr/>
        </p:nvSpPr>
        <p:spPr bwMode="auto">
          <a:xfrm>
            <a:off x="4302778" y="3645024"/>
            <a:ext cx="2357454" cy="0"/>
          </a:xfrm>
          <a:prstGeom prst="line">
            <a:avLst/>
          </a:prstGeom>
          <a:noFill/>
          <a:ln w="25400">
            <a:solidFill>
              <a:schemeClr val="accent2"/>
            </a:solidFill>
            <a:round/>
            <a:headEnd/>
            <a:tailEnd/>
          </a:ln>
        </p:spPr>
        <p:txBody>
          <a:bodyPr/>
          <a:lstStyle/>
          <a:p>
            <a:endParaRPr lang="es-ES" sz="1600" b="1"/>
          </a:p>
        </p:txBody>
      </p:sp>
      <p:sp>
        <p:nvSpPr>
          <p:cNvPr id="7" name="Line 2054"/>
          <p:cNvSpPr>
            <a:spLocks noChangeShapeType="1"/>
          </p:cNvSpPr>
          <p:nvPr/>
        </p:nvSpPr>
        <p:spPr bwMode="auto">
          <a:xfrm>
            <a:off x="2051720" y="3643314"/>
            <a:ext cx="2357454" cy="0"/>
          </a:xfrm>
          <a:prstGeom prst="line">
            <a:avLst/>
          </a:prstGeom>
          <a:noFill/>
          <a:ln w="50800">
            <a:solidFill>
              <a:schemeClr val="accent2"/>
            </a:solidFill>
            <a:round/>
            <a:headEnd/>
            <a:tailEnd/>
          </a:ln>
        </p:spPr>
        <p:txBody>
          <a:bodyPr/>
          <a:lstStyle/>
          <a:p>
            <a:endParaRPr lang="es-ES" sz="1600" b="1"/>
          </a:p>
        </p:txBody>
      </p:sp>
      <p:sp>
        <p:nvSpPr>
          <p:cNvPr id="110594" name="Rectangle 2"/>
          <p:cNvSpPr>
            <a:spLocks noGrp="1" noChangeArrowheads="1"/>
          </p:cNvSpPr>
          <p:nvPr>
            <p:ph type="title"/>
          </p:nvPr>
        </p:nvSpPr>
        <p:spPr>
          <a:xfrm>
            <a:off x="428596" y="561964"/>
            <a:ext cx="8286808" cy="1366838"/>
          </a:xfrm>
        </p:spPr>
        <p:txBody>
          <a:bodyPr/>
          <a:lstStyle/>
          <a:p>
            <a:pPr eaLnBrk="1" hangingPunct="1"/>
            <a:r>
              <a:rPr lang="es-ES" sz="3200" dirty="0" smtClean="0">
                <a:latin typeface="Arial" pitchFamily="34" charset="0"/>
                <a:cs typeface="Arial" pitchFamily="34" charset="0"/>
              </a:rPr>
              <a:t>Factores limitantes en transferencias masivas de datos en TCP</a:t>
            </a:r>
            <a:br>
              <a:rPr lang="es-ES" sz="3200" dirty="0" smtClean="0">
                <a:latin typeface="Arial" pitchFamily="34" charset="0"/>
                <a:cs typeface="Arial" pitchFamily="34" charset="0"/>
              </a:rPr>
            </a:br>
            <a:r>
              <a:rPr lang="es-ES" sz="3200" dirty="0" smtClean="0">
                <a:latin typeface="Arial" pitchFamily="34" charset="0"/>
                <a:cs typeface="Arial" pitchFamily="34" charset="0"/>
              </a:rPr>
              <a:t>Caso 5: interfaz de llegada de poca velocidad</a:t>
            </a:r>
          </a:p>
        </p:txBody>
      </p:sp>
      <p:pic>
        <p:nvPicPr>
          <p:cNvPr id="6" name="Picture 3"/>
          <p:cNvPicPr>
            <a:picLocks noChangeArrowheads="1"/>
          </p:cNvPicPr>
          <p:nvPr/>
        </p:nvPicPr>
        <p:blipFill>
          <a:blip r:embed="rId3" cstate="print"/>
          <a:srcRect/>
          <a:stretch>
            <a:fillRect/>
          </a:stretch>
        </p:blipFill>
        <p:spPr bwMode="auto">
          <a:xfrm>
            <a:off x="1428728" y="2571744"/>
            <a:ext cx="1311294" cy="1784349"/>
          </a:xfrm>
          <a:prstGeom prst="rect">
            <a:avLst/>
          </a:prstGeom>
          <a:noFill/>
          <a:ln w="12700">
            <a:noFill/>
            <a:miter lim="800000"/>
            <a:headEnd/>
            <a:tailEnd/>
          </a:ln>
        </p:spPr>
      </p:pic>
      <p:sp>
        <p:nvSpPr>
          <p:cNvPr id="9" name="8 CuadroTexto"/>
          <p:cNvSpPr txBox="1"/>
          <p:nvPr/>
        </p:nvSpPr>
        <p:spPr>
          <a:xfrm>
            <a:off x="2915816" y="3733388"/>
            <a:ext cx="813043" cy="338554"/>
          </a:xfrm>
          <a:prstGeom prst="rect">
            <a:avLst/>
          </a:prstGeom>
          <a:noFill/>
        </p:spPr>
        <p:txBody>
          <a:bodyPr wrap="none" rtlCol="0">
            <a:spAutoFit/>
          </a:bodyPr>
          <a:lstStyle/>
          <a:p>
            <a:pPr algn="ctr"/>
            <a:r>
              <a:rPr lang="es-ES" sz="1600" b="1" dirty="0" smtClean="0">
                <a:latin typeface="Arial" pitchFamily="34" charset="0"/>
                <a:cs typeface="Arial" pitchFamily="34" charset="0"/>
              </a:rPr>
              <a:t>1 </a:t>
            </a:r>
            <a:r>
              <a:rPr lang="es-ES" sz="1600" b="1" dirty="0" err="1" smtClean="0">
                <a:latin typeface="Arial" pitchFamily="34" charset="0"/>
                <a:cs typeface="Arial" pitchFamily="34" charset="0"/>
              </a:rPr>
              <a:t>Gb</a:t>
            </a:r>
            <a:r>
              <a:rPr lang="es-ES" sz="1600" b="1" dirty="0" smtClean="0">
                <a:latin typeface="Arial" pitchFamily="34" charset="0"/>
                <a:cs typeface="Arial" pitchFamily="34" charset="0"/>
              </a:rPr>
              <a:t>/s</a:t>
            </a:r>
            <a:endParaRPr lang="es-ES" sz="1600" b="1" dirty="0">
              <a:latin typeface="Arial" pitchFamily="34" charset="0"/>
              <a:cs typeface="Arial" pitchFamily="34" charset="0"/>
            </a:endParaRPr>
          </a:p>
        </p:txBody>
      </p:sp>
      <p:sp>
        <p:nvSpPr>
          <p:cNvPr id="12" name="11 CuadroTexto"/>
          <p:cNvSpPr txBox="1"/>
          <p:nvPr/>
        </p:nvSpPr>
        <p:spPr>
          <a:xfrm>
            <a:off x="1009624" y="4929198"/>
            <a:ext cx="7420028" cy="1015663"/>
          </a:xfrm>
          <a:prstGeom prst="rect">
            <a:avLst/>
          </a:prstGeom>
          <a:noFill/>
        </p:spPr>
        <p:txBody>
          <a:bodyPr wrap="square" rtlCol="0">
            <a:spAutoFit/>
          </a:bodyPr>
          <a:lstStyle/>
          <a:p>
            <a:pPr algn="ctr"/>
            <a:r>
              <a:rPr lang="es-ES" sz="2000" dirty="0" smtClean="0">
                <a:latin typeface="Arial" pitchFamily="34" charset="0"/>
                <a:cs typeface="Arial" pitchFamily="34" charset="0"/>
              </a:rPr>
              <a:t>El problema de la interfaz de poca velocidad puede darse también en el host receptor, aunque este caso es realmente una variante del caso 3 antes descrito (control de congestión)</a:t>
            </a:r>
            <a:endParaRPr lang="es-ES" sz="2000" dirty="0">
              <a:latin typeface="Arial" pitchFamily="34" charset="0"/>
              <a:cs typeface="Arial" pitchFamily="34" charset="0"/>
            </a:endParaRPr>
          </a:p>
        </p:txBody>
      </p:sp>
      <p:sp>
        <p:nvSpPr>
          <p:cNvPr id="13" name="12 CuadroTexto"/>
          <p:cNvSpPr txBox="1"/>
          <p:nvPr/>
        </p:nvSpPr>
        <p:spPr>
          <a:xfrm>
            <a:off x="1614284" y="3429000"/>
            <a:ext cx="332142" cy="338554"/>
          </a:xfrm>
          <a:prstGeom prst="rect">
            <a:avLst/>
          </a:prstGeom>
          <a:solidFill>
            <a:schemeClr val="bg1"/>
          </a:solidFill>
        </p:spPr>
        <p:txBody>
          <a:bodyPr wrap="none" rtlCol="0">
            <a:spAutoFit/>
          </a:bodyPr>
          <a:lstStyle/>
          <a:p>
            <a:r>
              <a:rPr lang="es-ES" sz="1600" b="1" dirty="0" smtClean="0">
                <a:latin typeface="Arial" pitchFamily="34" charset="0"/>
                <a:cs typeface="Arial" pitchFamily="34" charset="0"/>
              </a:rPr>
              <a:t>A</a:t>
            </a:r>
            <a:endParaRPr lang="es-ES" sz="1600" b="1" dirty="0">
              <a:latin typeface="Arial" pitchFamily="34" charset="0"/>
              <a:cs typeface="Arial" pitchFamily="34" charset="0"/>
            </a:endParaRPr>
          </a:p>
        </p:txBody>
      </p:sp>
      <p:pic>
        <p:nvPicPr>
          <p:cNvPr id="15" name="Picture 22"/>
          <p:cNvPicPr>
            <a:picLocks noChangeArrowheads="1"/>
          </p:cNvPicPr>
          <p:nvPr/>
        </p:nvPicPr>
        <p:blipFill>
          <a:blip r:embed="rId4" cstate="print"/>
          <a:srcRect/>
          <a:stretch>
            <a:fillRect/>
          </a:stretch>
        </p:blipFill>
        <p:spPr bwMode="auto">
          <a:xfrm>
            <a:off x="3929058" y="3429000"/>
            <a:ext cx="915988" cy="414337"/>
          </a:xfrm>
          <a:prstGeom prst="rect">
            <a:avLst/>
          </a:prstGeom>
          <a:noFill/>
          <a:ln w="12700">
            <a:noFill/>
            <a:miter lim="800000"/>
            <a:headEnd/>
            <a:tailEnd/>
          </a:ln>
        </p:spPr>
      </p:pic>
      <p:pic>
        <p:nvPicPr>
          <p:cNvPr id="16" name="Picture 3"/>
          <p:cNvPicPr>
            <a:picLocks noChangeArrowheads="1"/>
          </p:cNvPicPr>
          <p:nvPr/>
        </p:nvPicPr>
        <p:blipFill>
          <a:blip r:embed="rId3" cstate="print"/>
          <a:srcRect/>
          <a:stretch>
            <a:fillRect/>
          </a:stretch>
        </p:blipFill>
        <p:spPr bwMode="auto">
          <a:xfrm>
            <a:off x="6072198" y="2571744"/>
            <a:ext cx="1311294" cy="1784349"/>
          </a:xfrm>
          <a:prstGeom prst="rect">
            <a:avLst/>
          </a:prstGeom>
          <a:noFill/>
          <a:ln w="12700">
            <a:noFill/>
            <a:miter lim="800000"/>
            <a:headEnd/>
            <a:tailEnd/>
          </a:ln>
        </p:spPr>
      </p:pic>
      <p:sp>
        <p:nvSpPr>
          <p:cNvPr id="14" name="13 CuadroTexto"/>
          <p:cNvSpPr txBox="1"/>
          <p:nvPr/>
        </p:nvSpPr>
        <p:spPr>
          <a:xfrm>
            <a:off x="6500826" y="3429000"/>
            <a:ext cx="332142" cy="338554"/>
          </a:xfrm>
          <a:prstGeom prst="rect">
            <a:avLst/>
          </a:prstGeom>
          <a:solidFill>
            <a:schemeClr val="bg1"/>
          </a:solidFill>
        </p:spPr>
        <p:txBody>
          <a:bodyPr wrap="none" rtlCol="0">
            <a:spAutoFit/>
          </a:bodyPr>
          <a:lstStyle/>
          <a:p>
            <a:r>
              <a:rPr lang="es-ES" sz="1600" b="1" dirty="0" smtClean="0">
                <a:latin typeface="Arial" pitchFamily="34" charset="0"/>
                <a:cs typeface="Arial" pitchFamily="34" charset="0"/>
              </a:rPr>
              <a:t>B</a:t>
            </a:r>
            <a:endParaRPr lang="es-ES" sz="1600" b="1" dirty="0">
              <a:latin typeface="Arial" pitchFamily="34" charset="0"/>
              <a:cs typeface="Arial" pitchFamily="34" charset="0"/>
            </a:endParaRPr>
          </a:p>
        </p:txBody>
      </p:sp>
      <p:sp>
        <p:nvSpPr>
          <p:cNvPr id="18" name="17 CuadroTexto"/>
          <p:cNvSpPr txBox="1"/>
          <p:nvPr/>
        </p:nvSpPr>
        <p:spPr>
          <a:xfrm>
            <a:off x="5017176" y="3789040"/>
            <a:ext cx="938077" cy="338554"/>
          </a:xfrm>
          <a:prstGeom prst="rect">
            <a:avLst/>
          </a:prstGeom>
          <a:noFill/>
        </p:spPr>
        <p:txBody>
          <a:bodyPr wrap="none" rtlCol="0">
            <a:spAutoFit/>
          </a:bodyPr>
          <a:lstStyle/>
          <a:p>
            <a:pPr algn="ctr"/>
            <a:r>
              <a:rPr lang="es-ES" sz="1600" b="1" dirty="0" smtClean="0">
                <a:latin typeface="Arial" pitchFamily="34" charset="0"/>
                <a:cs typeface="Arial" pitchFamily="34" charset="0"/>
              </a:rPr>
              <a:t>10 Mb/s</a:t>
            </a:r>
            <a:endParaRPr lang="es-ES" sz="1600" b="1" dirty="0">
              <a:latin typeface="Arial" pitchFamily="34" charset="0"/>
              <a:cs typeface="Arial" pitchFamily="34" charset="0"/>
            </a:endParaRPr>
          </a:p>
        </p:txBody>
      </p:sp>
      <p:sp>
        <p:nvSpPr>
          <p:cNvPr id="21" name="20 CuadroTexto"/>
          <p:cNvSpPr txBox="1"/>
          <p:nvPr/>
        </p:nvSpPr>
        <p:spPr>
          <a:xfrm>
            <a:off x="5072066" y="6519470"/>
            <a:ext cx="889987" cy="307777"/>
          </a:xfrm>
          <a:prstGeom prst="rect">
            <a:avLst/>
          </a:prstGeom>
          <a:noFill/>
        </p:spPr>
        <p:txBody>
          <a:bodyPr wrap="none" rtlCol="0">
            <a:spAutoFit/>
          </a:bodyPr>
          <a:lstStyle/>
          <a:p>
            <a:r>
              <a:rPr lang="es-ES" sz="1400" b="1" dirty="0" smtClean="0">
                <a:latin typeface="Arial" pitchFamily="34" charset="0"/>
                <a:cs typeface="Arial" pitchFamily="34" charset="0"/>
              </a:rPr>
              <a:t>Añadida</a:t>
            </a:r>
            <a:endParaRPr lang="es-ES" sz="1400" b="1" dirty="0">
              <a:latin typeface="Arial" pitchFamily="34" charset="0"/>
              <a:cs typeface="Arial" pitchFamily="34" charset="0"/>
            </a:endParaRPr>
          </a:p>
        </p:txBody>
      </p:sp>
      <p:sp>
        <p:nvSpPr>
          <p:cNvPr id="22" name="21 Flecha derecha"/>
          <p:cNvSpPr/>
          <p:nvPr/>
        </p:nvSpPr>
        <p:spPr>
          <a:xfrm>
            <a:off x="3052631" y="3072380"/>
            <a:ext cx="655273"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Flecha derecha"/>
          <p:cNvSpPr/>
          <p:nvPr/>
        </p:nvSpPr>
        <p:spPr>
          <a:xfrm>
            <a:off x="5148064" y="3201750"/>
            <a:ext cx="504056" cy="1552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cover dir="ld"/>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2054"/>
          <p:cNvSpPr>
            <a:spLocks noChangeShapeType="1"/>
          </p:cNvSpPr>
          <p:nvPr/>
        </p:nvSpPr>
        <p:spPr bwMode="auto">
          <a:xfrm>
            <a:off x="2357422" y="3643314"/>
            <a:ext cx="4286280" cy="0"/>
          </a:xfrm>
          <a:prstGeom prst="line">
            <a:avLst/>
          </a:prstGeom>
          <a:noFill/>
          <a:ln w="25400">
            <a:solidFill>
              <a:schemeClr val="accent2"/>
            </a:solidFill>
            <a:round/>
            <a:headEnd/>
            <a:tailEnd/>
          </a:ln>
        </p:spPr>
        <p:txBody>
          <a:bodyPr/>
          <a:lstStyle/>
          <a:p>
            <a:endParaRPr lang="es-ES" sz="1600" b="1"/>
          </a:p>
        </p:txBody>
      </p:sp>
      <p:sp>
        <p:nvSpPr>
          <p:cNvPr id="110594" name="Rectangle 2"/>
          <p:cNvSpPr>
            <a:spLocks noGrp="1" noChangeArrowheads="1"/>
          </p:cNvSpPr>
          <p:nvPr>
            <p:ph type="title"/>
          </p:nvPr>
        </p:nvSpPr>
        <p:spPr>
          <a:xfrm>
            <a:off x="428596" y="428604"/>
            <a:ext cx="8286808" cy="1366838"/>
          </a:xfrm>
        </p:spPr>
        <p:txBody>
          <a:bodyPr/>
          <a:lstStyle/>
          <a:p>
            <a:pPr eaLnBrk="1" hangingPunct="1"/>
            <a:r>
              <a:rPr lang="es-ES" sz="3200" dirty="0" smtClean="0">
                <a:latin typeface="Arial" pitchFamily="34" charset="0"/>
                <a:cs typeface="Arial" pitchFamily="34" charset="0"/>
              </a:rPr>
              <a:t>Factores limitantes en transferencias masivas de datos en TCP</a:t>
            </a:r>
            <a:br>
              <a:rPr lang="es-ES" sz="3200" dirty="0" smtClean="0">
                <a:latin typeface="Arial" pitchFamily="34" charset="0"/>
                <a:cs typeface="Arial" pitchFamily="34" charset="0"/>
              </a:rPr>
            </a:br>
            <a:r>
              <a:rPr lang="es-ES" sz="3200" dirty="0" smtClean="0">
                <a:latin typeface="Arial" pitchFamily="34" charset="0"/>
                <a:cs typeface="Arial" pitchFamily="34" charset="0"/>
              </a:rPr>
              <a:t>Caso 6: redes LFN sin factor de escala</a:t>
            </a:r>
          </a:p>
        </p:txBody>
      </p:sp>
      <p:pic>
        <p:nvPicPr>
          <p:cNvPr id="6" name="Picture 3"/>
          <p:cNvPicPr>
            <a:picLocks noChangeArrowheads="1"/>
          </p:cNvPicPr>
          <p:nvPr/>
        </p:nvPicPr>
        <p:blipFill>
          <a:blip r:embed="rId3" cstate="print"/>
          <a:srcRect/>
          <a:stretch>
            <a:fillRect/>
          </a:stretch>
        </p:blipFill>
        <p:spPr bwMode="auto">
          <a:xfrm>
            <a:off x="1428728" y="2571744"/>
            <a:ext cx="1311294" cy="1784349"/>
          </a:xfrm>
          <a:prstGeom prst="rect">
            <a:avLst/>
          </a:prstGeom>
          <a:noFill/>
          <a:ln w="12700">
            <a:noFill/>
            <a:miter lim="800000"/>
            <a:headEnd/>
            <a:tailEnd/>
          </a:ln>
        </p:spPr>
      </p:pic>
      <p:sp>
        <p:nvSpPr>
          <p:cNvPr id="12" name="11 CuadroTexto"/>
          <p:cNvSpPr txBox="1"/>
          <p:nvPr/>
        </p:nvSpPr>
        <p:spPr>
          <a:xfrm>
            <a:off x="866748" y="5056543"/>
            <a:ext cx="7277152" cy="1323439"/>
          </a:xfrm>
          <a:prstGeom prst="rect">
            <a:avLst/>
          </a:prstGeom>
          <a:noFill/>
        </p:spPr>
        <p:txBody>
          <a:bodyPr wrap="square" rtlCol="0">
            <a:spAutoFit/>
          </a:bodyPr>
          <a:lstStyle/>
          <a:p>
            <a:pPr algn="ctr"/>
            <a:r>
              <a:rPr lang="es-ES" sz="2000" dirty="0" smtClean="0">
                <a:latin typeface="Arial" pitchFamily="34" charset="0"/>
                <a:cs typeface="Arial" pitchFamily="34" charset="0"/>
              </a:rPr>
              <a:t>Con un retardo elevado, especialmente si no se utiliza factor de escala, la velocidad de transferencia vendrá limitada por el tamaño de ventana, ya que no se consigue ‘llenar de datos’ la tubería</a:t>
            </a:r>
            <a:endParaRPr lang="es-ES" sz="2000" dirty="0">
              <a:latin typeface="Arial" pitchFamily="34" charset="0"/>
              <a:cs typeface="Arial" pitchFamily="34" charset="0"/>
            </a:endParaRPr>
          </a:p>
        </p:txBody>
      </p:sp>
      <p:sp>
        <p:nvSpPr>
          <p:cNvPr id="13" name="12 CuadroTexto"/>
          <p:cNvSpPr txBox="1"/>
          <p:nvPr/>
        </p:nvSpPr>
        <p:spPr>
          <a:xfrm>
            <a:off x="1614284" y="3429000"/>
            <a:ext cx="332142" cy="338554"/>
          </a:xfrm>
          <a:prstGeom prst="rect">
            <a:avLst/>
          </a:prstGeom>
          <a:solidFill>
            <a:schemeClr val="bg1"/>
          </a:solidFill>
        </p:spPr>
        <p:txBody>
          <a:bodyPr wrap="none" rtlCol="0">
            <a:spAutoFit/>
          </a:bodyPr>
          <a:lstStyle/>
          <a:p>
            <a:r>
              <a:rPr lang="es-ES" sz="1600" b="1" dirty="0" smtClean="0">
                <a:latin typeface="Arial" pitchFamily="34" charset="0"/>
                <a:cs typeface="Arial" pitchFamily="34" charset="0"/>
              </a:rPr>
              <a:t>A</a:t>
            </a:r>
            <a:endParaRPr lang="es-ES" sz="1600" b="1" dirty="0">
              <a:latin typeface="Arial" pitchFamily="34" charset="0"/>
              <a:cs typeface="Arial" pitchFamily="34" charset="0"/>
            </a:endParaRPr>
          </a:p>
        </p:txBody>
      </p:sp>
      <p:pic>
        <p:nvPicPr>
          <p:cNvPr id="16" name="Picture 3"/>
          <p:cNvPicPr>
            <a:picLocks noChangeArrowheads="1"/>
          </p:cNvPicPr>
          <p:nvPr/>
        </p:nvPicPr>
        <p:blipFill>
          <a:blip r:embed="rId3" cstate="print"/>
          <a:srcRect/>
          <a:stretch>
            <a:fillRect/>
          </a:stretch>
        </p:blipFill>
        <p:spPr bwMode="auto">
          <a:xfrm>
            <a:off x="6072198" y="2571744"/>
            <a:ext cx="1311294" cy="1784349"/>
          </a:xfrm>
          <a:prstGeom prst="rect">
            <a:avLst/>
          </a:prstGeom>
          <a:noFill/>
          <a:ln w="12700">
            <a:noFill/>
            <a:miter lim="800000"/>
            <a:headEnd/>
            <a:tailEnd/>
          </a:ln>
        </p:spPr>
      </p:pic>
      <p:sp>
        <p:nvSpPr>
          <p:cNvPr id="14" name="13 CuadroTexto"/>
          <p:cNvSpPr txBox="1"/>
          <p:nvPr/>
        </p:nvSpPr>
        <p:spPr>
          <a:xfrm>
            <a:off x="6500826" y="3429000"/>
            <a:ext cx="332142" cy="338554"/>
          </a:xfrm>
          <a:prstGeom prst="rect">
            <a:avLst/>
          </a:prstGeom>
          <a:solidFill>
            <a:schemeClr val="bg1"/>
          </a:solidFill>
        </p:spPr>
        <p:txBody>
          <a:bodyPr wrap="none" rtlCol="0">
            <a:spAutoFit/>
          </a:bodyPr>
          <a:lstStyle/>
          <a:p>
            <a:r>
              <a:rPr lang="es-ES" sz="1600" b="1" dirty="0" smtClean="0">
                <a:latin typeface="Arial" pitchFamily="34" charset="0"/>
                <a:cs typeface="Arial" pitchFamily="34" charset="0"/>
              </a:rPr>
              <a:t>B</a:t>
            </a:r>
            <a:endParaRPr lang="es-ES" sz="1600" b="1" dirty="0">
              <a:latin typeface="Arial" pitchFamily="34" charset="0"/>
              <a:cs typeface="Arial" pitchFamily="34" charset="0"/>
            </a:endParaRPr>
          </a:p>
        </p:txBody>
      </p:sp>
      <p:sp>
        <p:nvSpPr>
          <p:cNvPr id="18" name="17 CuadroTexto"/>
          <p:cNvSpPr txBox="1"/>
          <p:nvPr/>
        </p:nvSpPr>
        <p:spPr>
          <a:xfrm>
            <a:off x="3929058" y="3643314"/>
            <a:ext cx="1051891" cy="338554"/>
          </a:xfrm>
          <a:prstGeom prst="rect">
            <a:avLst/>
          </a:prstGeom>
          <a:noFill/>
        </p:spPr>
        <p:txBody>
          <a:bodyPr wrap="none" rtlCol="0">
            <a:spAutoFit/>
          </a:bodyPr>
          <a:lstStyle/>
          <a:p>
            <a:pPr algn="ctr"/>
            <a:r>
              <a:rPr lang="es-ES" sz="1600" b="1" dirty="0" smtClean="0">
                <a:latin typeface="Arial" pitchFamily="34" charset="0"/>
                <a:cs typeface="Arial" pitchFamily="34" charset="0"/>
              </a:rPr>
              <a:t>100 Mb/s</a:t>
            </a:r>
            <a:endParaRPr lang="es-ES" sz="1600" b="1" dirty="0">
              <a:latin typeface="Arial" pitchFamily="34" charset="0"/>
              <a:cs typeface="Arial" pitchFamily="34" charset="0"/>
            </a:endParaRPr>
          </a:p>
        </p:txBody>
      </p:sp>
      <p:sp>
        <p:nvSpPr>
          <p:cNvPr id="21" name="20 Cerrar llave"/>
          <p:cNvSpPr/>
          <p:nvPr/>
        </p:nvSpPr>
        <p:spPr>
          <a:xfrm rot="-5400000">
            <a:off x="4143372" y="1357298"/>
            <a:ext cx="428628" cy="242889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
          </a:p>
        </p:txBody>
      </p:sp>
      <p:sp>
        <p:nvSpPr>
          <p:cNvPr id="22" name="21 CuadroTexto"/>
          <p:cNvSpPr txBox="1"/>
          <p:nvPr/>
        </p:nvSpPr>
        <p:spPr>
          <a:xfrm>
            <a:off x="3596332" y="2018876"/>
            <a:ext cx="1574470" cy="338554"/>
          </a:xfrm>
          <a:prstGeom prst="rect">
            <a:avLst/>
          </a:prstGeom>
          <a:noFill/>
        </p:spPr>
        <p:txBody>
          <a:bodyPr wrap="none" rtlCol="0">
            <a:spAutoFit/>
          </a:bodyPr>
          <a:lstStyle/>
          <a:p>
            <a:pPr algn="ctr"/>
            <a:r>
              <a:rPr lang="es-ES" sz="1600" b="1" dirty="0" smtClean="0">
                <a:latin typeface="Arial" pitchFamily="34" charset="0"/>
                <a:cs typeface="Arial" pitchFamily="34" charset="0"/>
              </a:rPr>
              <a:t>RTT 130 </a:t>
            </a:r>
            <a:r>
              <a:rPr lang="es-ES" sz="1600" b="1" dirty="0" err="1" smtClean="0">
                <a:latin typeface="Arial" pitchFamily="34" charset="0"/>
                <a:cs typeface="Arial" pitchFamily="34" charset="0"/>
              </a:rPr>
              <a:t>mseg</a:t>
            </a:r>
            <a:endParaRPr lang="es-ES" sz="1600" b="1" dirty="0">
              <a:latin typeface="Arial" pitchFamily="34" charset="0"/>
              <a:cs typeface="Arial" pitchFamily="34" charset="0"/>
            </a:endParaRPr>
          </a:p>
        </p:txBody>
      </p:sp>
      <p:sp>
        <p:nvSpPr>
          <p:cNvPr id="23" name="22 Flecha derecha"/>
          <p:cNvSpPr/>
          <p:nvPr/>
        </p:nvSpPr>
        <p:spPr>
          <a:xfrm>
            <a:off x="3214678" y="3214686"/>
            <a:ext cx="2357454"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CuadroTexto"/>
          <p:cNvSpPr txBox="1"/>
          <p:nvPr/>
        </p:nvSpPr>
        <p:spPr>
          <a:xfrm>
            <a:off x="3899995" y="2928934"/>
            <a:ext cx="824265" cy="338554"/>
          </a:xfrm>
          <a:prstGeom prst="rect">
            <a:avLst/>
          </a:prstGeom>
          <a:noFill/>
        </p:spPr>
        <p:txBody>
          <a:bodyPr wrap="none" rtlCol="0">
            <a:spAutoFit/>
          </a:bodyPr>
          <a:lstStyle/>
          <a:p>
            <a:pPr algn="ctr"/>
            <a:r>
              <a:rPr lang="es-ES" sz="1600" b="1" dirty="0" smtClean="0">
                <a:latin typeface="Arial" pitchFamily="34" charset="0"/>
                <a:cs typeface="Arial" pitchFamily="34" charset="0"/>
              </a:rPr>
              <a:t>4 Mb/s</a:t>
            </a:r>
            <a:endParaRPr lang="es-ES" sz="1600" b="1" dirty="0">
              <a:latin typeface="Arial" pitchFamily="34" charset="0"/>
              <a:cs typeface="Arial" pitchFamily="34" charset="0"/>
            </a:endParaRPr>
          </a:p>
        </p:txBody>
      </p:sp>
      <p:sp>
        <p:nvSpPr>
          <p:cNvPr id="25" name="24 CuadroTexto"/>
          <p:cNvSpPr txBox="1"/>
          <p:nvPr/>
        </p:nvSpPr>
        <p:spPr>
          <a:xfrm>
            <a:off x="1438241" y="4429132"/>
            <a:ext cx="889987" cy="338554"/>
          </a:xfrm>
          <a:prstGeom prst="rect">
            <a:avLst/>
          </a:prstGeom>
          <a:noFill/>
        </p:spPr>
        <p:txBody>
          <a:bodyPr wrap="none" rtlCol="0">
            <a:spAutoFit/>
          </a:bodyPr>
          <a:lstStyle/>
          <a:p>
            <a:pPr algn="ctr"/>
            <a:r>
              <a:rPr lang="es-ES" sz="1600" b="1" dirty="0" smtClean="0">
                <a:latin typeface="Arial" pitchFamily="34" charset="0"/>
                <a:cs typeface="Arial" pitchFamily="34" charset="0"/>
              </a:rPr>
              <a:t>Europa</a:t>
            </a:r>
            <a:endParaRPr lang="es-ES" sz="1600" b="1" dirty="0">
              <a:latin typeface="Arial" pitchFamily="34" charset="0"/>
              <a:cs typeface="Arial" pitchFamily="34" charset="0"/>
            </a:endParaRPr>
          </a:p>
        </p:txBody>
      </p:sp>
      <p:sp>
        <p:nvSpPr>
          <p:cNvPr id="26" name="25 CuadroTexto"/>
          <p:cNvSpPr txBox="1"/>
          <p:nvPr/>
        </p:nvSpPr>
        <p:spPr>
          <a:xfrm>
            <a:off x="6130246" y="4429132"/>
            <a:ext cx="994182" cy="338554"/>
          </a:xfrm>
          <a:prstGeom prst="rect">
            <a:avLst/>
          </a:prstGeom>
          <a:noFill/>
        </p:spPr>
        <p:txBody>
          <a:bodyPr wrap="none" rtlCol="0">
            <a:spAutoFit/>
          </a:bodyPr>
          <a:lstStyle/>
          <a:p>
            <a:pPr algn="ctr"/>
            <a:r>
              <a:rPr lang="es-ES" sz="1600" b="1" dirty="0" smtClean="0">
                <a:latin typeface="Arial" pitchFamily="34" charset="0"/>
                <a:cs typeface="Arial" pitchFamily="34" charset="0"/>
              </a:rPr>
              <a:t>América</a:t>
            </a:r>
            <a:endParaRPr lang="es-ES" sz="1600" b="1" dirty="0">
              <a:latin typeface="Arial" pitchFamily="34" charset="0"/>
              <a:cs typeface="Arial" pitchFamily="34" charset="0"/>
            </a:endParaRPr>
          </a:p>
        </p:txBody>
      </p:sp>
      <p:sp>
        <p:nvSpPr>
          <p:cNvPr id="27" name="26 CuadroTexto"/>
          <p:cNvSpPr txBox="1"/>
          <p:nvPr/>
        </p:nvSpPr>
        <p:spPr>
          <a:xfrm>
            <a:off x="5072066" y="6519470"/>
            <a:ext cx="889987" cy="307777"/>
          </a:xfrm>
          <a:prstGeom prst="rect">
            <a:avLst/>
          </a:prstGeom>
          <a:noFill/>
        </p:spPr>
        <p:txBody>
          <a:bodyPr wrap="none" rtlCol="0">
            <a:spAutoFit/>
          </a:bodyPr>
          <a:lstStyle/>
          <a:p>
            <a:r>
              <a:rPr lang="es-ES" sz="1400" b="1" dirty="0" smtClean="0">
                <a:latin typeface="Arial" pitchFamily="34" charset="0"/>
                <a:cs typeface="Arial" pitchFamily="34" charset="0"/>
              </a:rPr>
              <a:t>Añadida</a:t>
            </a:r>
            <a:endParaRPr lang="es-ES" sz="1400" b="1" dirty="0">
              <a:latin typeface="Arial" pitchFamily="34" charset="0"/>
              <a:cs typeface="Arial" pitchFamily="34" charset="0"/>
            </a:endParaRPr>
          </a:p>
        </p:txBody>
      </p:sp>
    </p:spTree>
  </p:cSld>
  <p:clrMapOvr>
    <a:masterClrMapping/>
  </p:clrMapOvr>
  <p:transition>
    <p:cover dir="ld"/>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9922" name="Group 2"/>
          <p:cNvGraphicFramePr>
            <a:graphicFrameLocks noGrp="1"/>
          </p:cNvGraphicFramePr>
          <p:nvPr/>
        </p:nvGraphicFramePr>
        <p:xfrm>
          <a:off x="1828800" y="1250950"/>
          <a:ext cx="5524500" cy="4096512"/>
        </p:xfrm>
        <a:graphic>
          <a:graphicData uri="http://schemas.openxmlformats.org/drawingml/2006/table">
            <a:tbl>
              <a:tblPr/>
              <a:tblGrid>
                <a:gridCol w="3192463"/>
                <a:gridCol w="793750"/>
                <a:gridCol w="1538287"/>
              </a:tblGrid>
              <a:tr h="300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400" b="1" i="0" u="none" strike="noStrike" cap="none" normalizeH="0" baseline="0" smtClean="0">
                          <a:ln>
                            <a:noFill/>
                          </a:ln>
                          <a:solidFill>
                            <a:schemeClr val="tx1"/>
                          </a:solidFill>
                          <a:effectLst/>
                          <a:latin typeface="Times New Roman" pitchFamily="18" charset="0"/>
                        </a:rPr>
                        <a:t>Función</a:t>
                      </a:r>
                      <a:endParaRPr kumimoji="0" lang="es-ES" sz="24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400" b="1" i="0" u="none" strike="noStrike" cap="none" normalizeH="0" baseline="0" smtClean="0">
                          <a:ln>
                            <a:noFill/>
                          </a:ln>
                          <a:solidFill>
                            <a:schemeClr val="tx1"/>
                          </a:solidFill>
                          <a:effectLst/>
                          <a:latin typeface="Times New Roman" pitchFamily="18" charset="0"/>
                        </a:rPr>
                        <a:t>TCP</a:t>
                      </a:r>
                      <a:endParaRPr kumimoji="0" lang="es-ES" sz="2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400" b="1" i="0" u="none" strike="noStrike" cap="none" normalizeH="0" baseline="0" smtClean="0">
                          <a:ln>
                            <a:noFill/>
                          </a:ln>
                          <a:solidFill>
                            <a:schemeClr val="tx1"/>
                          </a:solidFill>
                          <a:effectLst/>
                          <a:latin typeface="Times New Roman" pitchFamily="18" charset="0"/>
                        </a:rPr>
                        <a:t>UDP</a:t>
                      </a:r>
                      <a:endParaRPr kumimoji="0" lang="es-ES" sz="2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400" b="0" i="0" u="none" strike="noStrike" cap="none" normalizeH="0" baseline="0" smtClean="0">
                          <a:ln>
                            <a:noFill/>
                          </a:ln>
                          <a:solidFill>
                            <a:schemeClr val="tx1"/>
                          </a:solidFill>
                          <a:effectLst/>
                          <a:latin typeface="Times New Roman" pitchFamily="18" charset="0"/>
                        </a:rPr>
                        <a:t>Transporte</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400" b="0" i="0" u="none" strike="noStrike" cap="none" normalizeH="0" baseline="0" smtClean="0">
                          <a:ln>
                            <a:noFill/>
                          </a:ln>
                          <a:solidFill>
                            <a:schemeClr val="tx1"/>
                          </a:solidFill>
                          <a:effectLst/>
                          <a:latin typeface="Times New Roman" pitchFamily="18" charset="0"/>
                        </a:rPr>
                        <a:t>Sí</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400" b="0" i="0" u="none" strike="noStrike" cap="none" normalizeH="0" baseline="0" smtClean="0">
                          <a:ln>
                            <a:noFill/>
                          </a:ln>
                          <a:solidFill>
                            <a:schemeClr val="tx1"/>
                          </a:solidFill>
                          <a:effectLst/>
                          <a:latin typeface="Times New Roman" pitchFamily="18" charset="0"/>
                        </a:rPr>
                        <a:t>Sí</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400" b="0" i="0" u="none" strike="noStrike" cap="none" normalizeH="0" baseline="0" smtClean="0">
                          <a:ln>
                            <a:noFill/>
                          </a:ln>
                          <a:solidFill>
                            <a:schemeClr val="tx1"/>
                          </a:solidFill>
                          <a:effectLst/>
                          <a:latin typeface="Times New Roman" pitchFamily="18" charset="0"/>
                        </a:rPr>
                        <a:t>Multiplexación</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400" b="0" i="0" u="none" strike="noStrike" cap="none" normalizeH="0" baseline="0" smtClean="0">
                          <a:ln>
                            <a:noFill/>
                          </a:ln>
                          <a:solidFill>
                            <a:schemeClr val="tx1"/>
                          </a:solidFill>
                          <a:effectLst/>
                          <a:latin typeface="Times New Roman" pitchFamily="18" charset="0"/>
                        </a:rPr>
                        <a:t>Sí</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400" b="0" i="0" u="none" strike="noStrike" cap="none" normalizeH="0" baseline="0" smtClean="0">
                          <a:ln>
                            <a:noFill/>
                          </a:ln>
                          <a:solidFill>
                            <a:schemeClr val="tx1"/>
                          </a:solidFill>
                          <a:effectLst/>
                          <a:latin typeface="Times New Roman" pitchFamily="18" charset="0"/>
                        </a:rPr>
                        <a:t>Sí</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400" b="0" i="0" u="none" strike="noStrike" cap="none" normalizeH="0" baseline="0" smtClean="0">
                          <a:ln>
                            <a:noFill/>
                          </a:ln>
                          <a:solidFill>
                            <a:schemeClr val="tx1"/>
                          </a:solidFill>
                          <a:effectLst/>
                          <a:latin typeface="Times New Roman" pitchFamily="18" charset="0"/>
                        </a:rPr>
                        <a:t>Detección de errores</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400" b="0" i="0" u="none" strike="noStrike" cap="none" normalizeH="0" baseline="0" smtClean="0">
                          <a:ln>
                            <a:noFill/>
                          </a:ln>
                          <a:solidFill>
                            <a:schemeClr val="tx1"/>
                          </a:solidFill>
                          <a:effectLst/>
                          <a:latin typeface="Times New Roman" pitchFamily="18" charset="0"/>
                        </a:rPr>
                        <a:t>Sí</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400" b="0" i="0" u="none" strike="noStrike" cap="none" normalizeH="0" baseline="0" smtClean="0">
                          <a:ln>
                            <a:noFill/>
                          </a:ln>
                          <a:solidFill>
                            <a:schemeClr val="tx1"/>
                          </a:solidFill>
                          <a:effectLst/>
                          <a:latin typeface="Times New Roman" pitchFamily="18" charset="0"/>
                        </a:rPr>
                        <a:t>Opcional</a:t>
                      </a:r>
                      <a:r>
                        <a:rPr kumimoji="0" lang="es-ES_tradnl" sz="2400" b="0" i="0" u="none" strike="noStrike" cap="none" normalizeH="0" baseline="30000" smtClean="0">
                          <a:ln>
                            <a:noFill/>
                          </a:ln>
                          <a:solidFill>
                            <a:schemeClr val="tx1"/>
                          </a:solidFill>
                          <a:effectLst/>
                          <a:latin typeface="Times New Roman" pitchFamily="18" charset="0"/>
                        </a:rPr>
                        <a:t>(*)</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400" b="0" i="0" u="none" strike="noStrike" cap="none" normalizeH="0" baseline="0" smtClean="0">
                          <a:ln>
                            <a:noFill/>
                          </a:ln>
                          <a:solidFill>
                            <a:schemeClr val="tx1"/>
                          </a:solidFill>
                          <a:effectLst/>
                          <a:latin typeface="Times New Roman" pitchFamily="18" charset="0"/>
                        </a:rPr>
                        <a:t>Corrección de errores</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400" b="0" i="0" u="none" strike="noStrike" cap="none" normalizeH="0" baseline="0" smtClean="0">
                          <a:ln>
                            <a:noFill/>
                          </a:ln>
                          <a:solidFill>
                            <a:schemeClr val="tx1"/>
                          </a:solidFill>
                          <a:effectLst/>
                          <a:latin typeface="Times New Roman" pitchFamily="18" charset="0"/>
                        </a:rPr>
                        <a:t>Sí</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400" b="0" i="0" u="none" strike="noStrike" cap="none" normalizeH="0" baseline="0" smtClean="0">
                          <a:ln>
                            <a:noFill/>
                          </a:ln>
                          <a:solidFill>
                            <a:schemeClr val="tx1"/>
                          </a:solidFill>
                          <a:effectLst/>
                          <a:latin typeface="Times New Roman" pitchFamily="18" charset="0"/>
                        </a:rPr>
                        <a:t>No</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400" b="0" i="0" u="none" strike="noStrike" cap="none" normalizeH="0" baseline="0" smtClean="0">
                          <a:ln>
                            <a:noFill/>
                          </a:ln>
                          <a:solidFill>
                            <a:schemeClr val="tx1"/>
                          </a:solidFill>
                          <a:effectLst/>
                          <a:latin typeface="Times New Roman" pitchFamily="18" charset="0"/>
                        </a:rPr>
                        <a:t>Control de flujo</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400" b="0" i="0" u="none" strike="noStrike" cap="none" normalizeH="0" baseline="0" smtClean="0">
                          <a:ln>
                            <a:noFill/>
                          </a:ln>
                          <a:solidFill>
                            <a:schemeClr val="tx1"/>
                          </a:solidFill>
                          <a:effectLst/>
                          <a:latin typeface="Times New Roman" pitchFamily="18" charset="0"/>
                        </a:rPr>
                        <a:t>Sí</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400" b="0" i="0" u="none" strike="noStrike" cap="none" normalizeH="0" baseline="0" smtClean="0">
                          <a:ln>
                            <a:noFill/>
                          </a:ln>
                          <a:solidFill>
                            <a:schemeClr val="tx1"/>
                          </a:solidFill>
                          <a:effectLst/>
                          <a:latin typeface="Times New Roman" pitchFamily="18" charset="0"/>
                        </a:rPr>
                        <a:t>No</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400" b="0" i="0" u="none" strike="noStrike" cap="none" normalizeH="0" baseline="0" smtClean="0">
                          <a:ln>
                            <a:noFill/>
                          </a:ln>
                          <a:solidFill>
                            <a:schemeClr val="tx1"/>
                          </a:solidFill>
                          <a:effectLst/>
                          <a:latin typeface="Times New Roman" pitchFamily="18" charset="0"/>
                        </a:rPr>
                        <a:t>Control de congestión</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400" b="0" i="0" u="none" strike="noStrike" cap="none" normalizeH="0" baseline="0" smtClean="0">
                          <a:ln>
                            <a:noFill/>
                          </a:ln>
                          <a:solidFill>
                            <a:schemeClr val="tx1"/>
                          </a:solidFill>
                          <a:effectLst/>
                          <a:latin typeface="Times New Roman" pitchFamily="18" charset="0"/>
                        </a:rPr>
                        <a:t>Sí</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400" b="0" i="0" u="none" strike="noStrike" cap="none" normalizeH="0" baseline="0" smtClean="0">
                          <a:ln>
                            <a:noFill/>
                          </a:ln>
                          <a:solidFill>
                            <a:schemeClr val="tx1"/>
                          </a:solidFill>
                          <a:effectLst/>
                          <a:latin typeface="Times New Roman" pitchFamily="18" charset="0"/>
                        </a:rPr>
                        <a:t>No</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400" b="0" i="0" u="none" strike="noStrike" cap="none" normalizeH="0" baseline="0" smtClean="0">
                          <a:ln>
                            <a:noFill/>
                          </a:ln>
                          <a:solidFill>
                            <a:schemeClr val="tx1"/>
                          </a:solidFill>
                          <a:effectLst/>
                          <a:latin typeface="Times New Roman" pitchFamily="18" charset="0"/>
                        </a:rPr>
                        <a:t>Establecimiento/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400" b="0" i="0" u="none" strike="noStrike" cap="none" normalizeH="0" baseline="0" smtClean="0">
                          <a:ln>
                            <a:noFill/>
                          </a:ln>
                          <a:solidFill>
                            <a:schemeClr val="tx1"/>
                          </a:solidFill>
                          <a:effectLst/>
                          <a:latin typeface="Times New Roman" pitchFamily="18" charset="0"/>
                        </a:rPr>
                        <a:t>terminación de conexión</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400" b="0" i="0" u="none" strike="noStrike" cap="none" normalizeH="0" baseline="0" smtClean="0">
                          <a:ln>
                            <a:noFill/>
                          </a:ln>
                          <a:solidFill>
                            <a:schemeClr val="tx1"/>
                          </a:solidFill>
                          <a:effectLst/>
                          <a:latin typeface="Times New Roman" pitchFamily="18" charset="0"/>
                        </a:rPr>
                        <a:t>Sí</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400" b="0" i="0" u="none" strike="noStrike" cap="none" normalizeH="0" baseline="0" smtClean="0">
                          <a:ln>
                            <a:noFill/>
                          </a:ln>
                          <a:solidFill>
                            <a:schemeClr val="tx1"/>
                          </a:solidFill>
                          <a:effectLst/>
                          <a:latin typeface="Times New Roman" pitchFamily="18" charset="0"/>
                        </a:rPr>
                        <a:t>No</a:t>
                      </a:r>
                      <a:endParaRPr kumimoji="0" lang="es-E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6776" name="Text Box 40"/>
          <p:cNvSpPr txBox="1">
            <a:spLocks noChangeArrowheads="1"/>
          </p:cNvSpPr>
          <p:nvPr/>
        </p:nvSpPr>
        <p:spPr bwMode="auto">
          <a:xfrm>
            <a:off x="1828800" y="5470525"/>
            <a:ext cx="3352800" cy="396875"/>
          </a:xfrm>
          <a:prstGeom prst="rect">
            <a:avLst/>
          </a:prstGeom>
          <a:noFill/>
          <a:ln w="9525">
            <a:noFill/>
            <a:miter lim="800000"/>
            <a:headEnd/>
            <a:tailEnd/>
          </a:ln>
        </p:spPr>
        <p:txBody>
          <a:bodyPr>
            <a:spAutoFit/>
          </a:bodyPr>
          <a:lstStyle/>
          <a:p>
            <a:pPr>
              <a:spcBef>
                <a:spcPct val="50000"/>
              </a:spcBef>
            </a:pPr>
            <a:r>
              <a:rPr lang="es-ES_tradnl" sz="2000"/>
              <a:t>(*) Obligatorio en IPv6</a:t>
            </a:r>
            <a:endParaRPr lang="es-ES" sz="2000"/>
          </a:p>
        </p:txBody>
      </p:sp>
      <p:sp>
        <p:nvSpPr>
          <p:cNvPr id="116777" name="Text Box 41"/>
          <p:cNvSpPr txBox="1">
            <a:spLocks noChangeArrowheads="1"/>
          </p:cNvSpPr>
          <p:nvPr/>
        </p:nvSpPr>
        <p:spPr bwMode="auto">
          <a:xfrm>
            <a:off x="1965325" y="304800"/>
            <a:ext cx="5127625" cy="641350"/>
          </a:xfrm>
          <a:prstGeom prst="rect">
            <a:avLst/>
          </a:prstGeom>
          <a:noFill/>
          <a:ln w="9525">
            <a:noFill/>
            <a:miter lim="800000"/>
            <a:headEnd/>
            <a:tailEnd/>
          </a:ln>
        </p:spPr>
        <p:txBody>
          <a:bodyPr>
            <a:spAutoFit/>
          </a:bodyPr>
          <a:lstStyle/>
          <a:p>
            <a:pPr>
              <a:spcBef>
                <a:spcPct val="50000"/>
              </a:spcBef>
            </a:pPr>
            <a:r>
              <a:rPr lang="es-ES_tradnl" sz="3600"/>
              <a:t>Comparación TCP - UDP</a:t>
            </a:r>
            <a:endParaRPr lang="es-ES" sz="3600"/>
          </a:p>
        </p:txBody>
      </p:sp>
    </p:spTree>
  </p:cSld>
  <p:clrMapOvr>
    <a:masterClrMapping/>
  </p:clrMapOvr>
  <p:transition>
    <p:cover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539552" y="1772816"/>
            <a:ext cx="8208912" cy="4104456"/>
          </a:xfrm>
        </p:spPr>
        <p:txBody>
          <a:bodyPr/>
          <a:lstStyle/>
          <a:p>
            <a:pPr eaLnBrk="1" hangingPunct="1">
              <a:lnSpc>
                <a:spcPct val="80000"/>
              </a:lnSpc>
            </a:pPr>
            <a:r>
              <a:rPr lang="es-ES_tradnl" sz="2200" dirty="0" smtClean="0"/>
              <a:t>Para describir los servicios del nivel de transporte y de aplicación se suele utilizar un modelo basado en dos protagonistas:</a:t>
            </a:r>
          </a:p>
          <a:p>
            <a:pPr lvl="1" eaLnBrk="1" hangingPunct="1">
              <a:lnSpc>
                <a:spcPct val="80000"/>
              </a:lnSpc>
            </a:pPr>
            <a:r>
              <a:rPr lang="es-ES_tradnl" sz="2200" dirty="0" smtClean="0"/>
              <a:t>Cliente: el que inicia la conexión</a:t>
            </a:r>
          </a:p>
          <a:p>
            <a:pPr lvl="1" eaLnBrk="1" hangingPunct="1">
              <a:lnSpc>
                <a:spcPct val="80000"/>
              </a:lnSpc>
            </a:pPr>
            <a:r>
              <a:rPr lang="es-ES_tradnl" sz="2200" dirty="0" smtClean="0"/>
              <a:t>Servidor: el que está a la espera de recibir peticiones de conexión</a:t>
            </a:r>
          </a:p>
          <a:p>
            <a:pPr lvl="1" eaLnBrk="1" hangingPunct="1">
              <a:lnSpc>
                <a:spcPct val="80000"/>
              </a:lnSpc>
            </a:pPr>
            <a:r>
              <a:rPr lang="es-ES_tradnl" sz="2200" dirty="0" smtClean="0"/>
              <a:t>Del 49152 al 65535: puertos </a:t>
            </a:r>
            <a:r>
              <a:rPr lang="es-ES_tradnl" sz="2200" b="1" dirty="0" smtClean="0"/>
              <a:t>dinámicos</a:t>
            </a:r>
            <a:r>
              <a:rPr lang="es-ES_tradnl" sz="2200" dirty="0" smtClean="0"/>
              <a:t> o </a:t>
            </a:r>
            <a:r>
              <a:rPr lang="es-ES_tradnl" sz="2200" b="1" dirty="0" smtClean="0"/>
              <a:t>privados</a:t>
            </a:r>
            <a:r>
              <a:rPr lang="es-ES_tradnl" sz="2200" dirty="0" smtClean="0"/>
              <a:t>. Sólo se usan para clientes.</a:t>
            </a:r>
          </a:p>
          <a:p>
            <a:pPr eaLnBrk="1" hangingPunct="1">
              <a:lnSpc>
                <a:spcPct val="80000"/>
              </a:lnSpc>
            </a:pPr>
            <a:r>
              <a:rPr lang="es-ES_tradnl" sz="2200" dirty="0" smtClean="0"/>
              <a:t>La </a:t>
            </a:r>
            <a:r>
              <a:rPr lang="es-ES_tradnl" sz="2200" dirty="0" err="1" smtClean="0"/>
              <a:t>cnexión</a:t>
            </a:r>
            <a:r>
              <a:rPr lang="es-ES_tradnl" sz="2200" dirty="0" smtClean="0"/>
              <a:t> puede terminarse tanto por iniciativa del cliente como del servidor</a:t>
            </a:r>
          </a:p>
          <a:p>
            <a:pPr eaLnBrk="1" hangingPunct="1">
              <a:lnSpc>
                <a:spcPct val="80000"/>
              </a:lnSpc>
            </a:pPr>
            <a:r>
              <a:rPr lang="es-ES_tradnl" sz="2200" dirty="0" smtClean="0"/>
              <a:t>En el nivel de aplicación algunos protocolos (Emule, </a:t>
            </a:r>
            <a:r>
              <a:rPr lang="es-ES_tradnl" sz="2200" dirty="0" err="1" smtClean="0"/>
              <a:t>Skype</a:t>
            </a:r>
            <a:r>
              <a:rPr lang="es-ES_tradnl" sz="2200" dirty="0" smtClean="0"/>
              <a:t>, </a:t>
            </a:r>
            <a:r>
              <a:rPr lang="es-ES_tradnl" sz="2200" dirty="0" err="1" smtClean="0"/>
              <a:t>Spotify</a:t>
            </a:r>
            <a:r>
              <a:rPr lang="es-ES_tradnl" sz="2200" dirty="0" smtClean="0"/>
              <a:t>) utilizan el modelo simétrico o de igual a igual (peer-</a:t>
            </a:r>
            <a:r>
              <a:rPr lang="es-ES_tradnl" sz="2200" dirty="0" err="1" smtClean="0"/>
              <a:t>to</a:t>
            </a:r>
            <a:r>
              <a:rPr lang="es-ES_tradnl" sz="2200" dirty="0" smtClean="0"/>
              <a:t>-peer) pero a nivel de transporte casi siempre se utiliza el modelo cliente-servidor</a:t>
            </a:r>
          </a:p>
        </p:txBody>
      </p:sp>
      <p:sp>
        <p:nvSpPr>
          <p:cNvPr id="11267" name="Rectangle 2"/>
          <p:cNvSpPr>
            <a:spLocks noGrp="1" noChangeArrowheads="1"/>
          </p:cNvSpPr>
          <p:nvPr>
            <p:ph type="title"/>
          </p:nvPr>
        </p:nvSpPr>
        <p:spPr>
          <a:xfrm>
            <a:off x="685800" y="188913"/>
            <a:ext cx="7772400" cy="1143000"/>
          </a:xfrm>
        </p:spPr>
        <p:txBody>
          <a:bodyPr/>
          <a:lstStyle/>
          <a:p>
            <a:pPr eaLnBrk="1" hangingPunct="1"/>
            <a:r>
              <a:rPr lang="es-ES_tradnl" sz="4000" dirty="0" smtClean="0"/>
              <a:t>Modelo cliente-servidor</a:t>
            </a:r>
            <a:endParaRPr lang="es-ES" sz="4000" dirty="0" smtClean="0"/>
          </a:p>
        </p:txBody>
      </p:sp>
    </p:spTree>
    <p:extLst>
      <p:ext uri="{BB962C8B-B14F-4D97-AF65-F5344CB8AC3E}">
        <p14:creationId xmlns:p14="http://schemas.microsoft.com/office/powerpoint/2010/main" val="1042800572"/>
      </p:ext>
    </p:extLst>
  </p:cSld>
  <p:clrMapOvr>
    <a:masterClrMapping/>
  </p:clrMapOvr>
  <p:transition>
    <p:cover dir="ld"/>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Line 2"/>
          <p:cNvSpPr>
            <a:spLocks noChangeShapeType="1"/>
          </p:cNvSpPr>
          <p:nvPr/>
        </p:nvSpPr>
        <p:spPr bwMode="auto">
          <a:xfrm flipV="1">
            <a:off x="4284663" y="1484313"/>
            <a:ext cx="0" cy="193675"/>
          </a:xfrm>
          <a:prstGeom prst="line">
            <a:avLst/>
          </a:prstGeom>
          <a:noFill/>
          <a:ln w="25400">
            <a:solidFill>
              <a:schemeClr val="tx1"/>
            </a:solidFill>
            <a:round/>
            <a:headEnd/>
            <a:tailEnd type="triangle" w="med" len="med"/>
          </a:ln>
        </p:spPr>
        <p:txBody>
          <a:bodyPr/>
          <a:lstStyle/>
          <a:p>
            <a:endParaRPr lang="es-ES"/>
          </a:p>
        </p:txBody>
      </p:sp>
      <p:sp>
        <p:nvSpPr>
          <p:cNvPr id="549891" name="Rectangle 3"/>
          <p:cNvSpPr>
            <a:spLocks noChangeArrowheads="1"/>
          </p:cNvSpPr>
          <p:nvPr/>
        </p:nvSpPr>
        <p:spPr bwMode="auto">
          <a:xfrm>
            <a:off x="6569075" y="5741988"/>
            <a:ext cx="1387475" cy="358775"/>
          </a:xfrm>
          <a:prstGeom prst="rect">
            <a:avLst/>
          </a:prstGeom>
          <a:solidFill>
            <a:srgbClr val="FFFF00"/>
          </a:solidFill>
          <a:ln w="9525">
            <a:solidFill>
              <a:schemeClr val="tx1"/>
            </a:solidFill>
            <a:miter lim="800000"/>
            <a:headEnd/>
            <a:tailEnd/>
          </a:ln>
        </p:spPr>
        <p:txBody>
          <a:bodyPr wrap="none" anchor="ctr"/>
          <a:lstStyle/>
          <a:p>
            <a:pPr algn="ctr"/>
            <a:r>
              <a:rPr lang="es-ES" sz="1400" b="1">
                <a:latin typeface="Arial" charset="0"/>
              </a:rPr>
              <a:t>Descartar</a:t>
            </a:r>
          </a:p>
        </p:txBody>
      </p:sp>
      <p:sp>
        <p:nvSpPr>
          <p:cNvPr id="549892" name="Line 4"/>
          <p:cNvSpPr>
            <a:spLocks noChangeShapeType="1"/>
          </p:cNvSpPr>
          <p:nvPr/>
        </p:nvSpPr>
        <p:spPr bwMode="auto">
          <a:xfrm>
            <a:off x="6113463" y="5916613"/>
            <a:ext cx="452437" cy="1587"/>
          </a:xfrm>
          <a:prstGeom prst="line">
            <a:avLst/>
          </a:prstGeom>
          <a:noFill/>
          <a:ln w="25400">
            <a:solidFill>
              <a:schemeClr val="tx1"/>
            </a:solidFill>
            <a:round/>
            <a:headEnd/>
            <a:tailEnd type="triangle" w="med" len="med"/>
          </a:ln>
        </p:spPr>
        <p:txBody>
          <a:bodyPr/>
          <a:lstStyle/>
          <a:p>
            <a:endParaRPr lang="es-ES"/>
          </a:p>
        </p:txBody>
      </p:sp>
      <p:sp>
        <p:nvSpPr>
          <p:cNvPr id="549893" name="AutoShape 5"/>
          <p:cNvSpPr>
            <a:spLocks noChangeArrowheads="1"/>
          </p:cNvSpPr>
          <p:nvPr/>
        </p:nvSpPr>
        <p:spPr bwMode="auto">
          <a:xfrm>
            <a:off x="2484438" y="5783263"/>
            <a:ext cx="3635375" cy="317500"/>
          </a:xfrm>
          <a:prstGeom prst="flowChartPreparation">
            <a:avLst/>
          </a:prstGeom>
          <a:solidFill>
            <a:srgbClr val="FFFF00"/>
          </a:solidFill>
          <a:ln w="9525">
            <a:solidFill>
              <a:schemeClr val="tx1"/>
            </a:solidFill>
            <a:miter lim="800000"/>
            <a:headEnd/>
            <a:tailEnd/>
          </a:ln>
        </p:spPr>
        <p:txBody>
          <a:bodyPr wrap="none" anchor="ctr"/>
          <a:lstStyle/>
          <a:p>
            <a:pPr algn="ctr">
              <a:lnSpc>
                <a:spcPct val="75000"/>
              </a:lnSpc>
            </a:pPr>
            <a:r>
              <a:rPr lang="es-ES_tradnl" sz="1400" b="1">
                <a:latin typeface="Arial" charset="0"/>
              </a:rPr>
              <a:t>¿Trama long. entera </a:t>
            </a:r>
            <a:r>
              <a:rPr lang="es-ES_tradnl" sz="1400" b="1">
                <a:latin typeface="Arial" charset="0"/>
                <a:sym typeface="Symbol" pitchFamily="18" charset="2"/>
              </a:rPr>
              <a:t> 64  1518</a:t>
            </a:r>
            <a:r>
              <a:rPr lang="es-ES_tradnl" sz="1400" b="1">
                <a:latin typeface="Arial" charset="0"/>
              </a:rPr>
              <a:t>? </a:t>
            </a:r>
            <a:endParaRPr lang="es-ES" sz="1400" b="1">
              <a:latin typeface="Arial" charset="0"/>
            </a:endParaRPr>
          </a:p>
        </p:txBody>
      </p:sp>
      <p:sp>
        <p:nvSpPr>
          <p:cNvPr id="549894" name="Rectangle 6"/>
          <p:cNvSpPr>
            <a:spLocks noChangeArrowheads="1"/>
          </p:cNvSpPr>
          <p:nvPr/>
        </p:nvSpPr>
        <p:spPr bwMode="auto">
          <a:xfrm>
            <a:off x="3419475" y="6316663"/>
            <a:ext cx="1747838" cy="287337"/>
          </a:xfrm>
          <a:prstGeom prst="rect">
            <a:avLst/>
          </a:prstGeom>
          <a:solidFill>
            <a:srgbClr val="FFFF00"/>
          </a:solidFill>
          <a:ln w="9525">
            <a:solidFill>
              <a:schemeClr val="tx1"/>
            </a:solidFill>
            <a:miter lim="800000"/>
            <a:headEnd/>
            <a:tailEnd/>
          </a:ln>
        </p:spPr>
        <p:txBody>
          <a:bodyPr wrap="none" anchor="ctr"/>
          <a:lstStyle/>
          <a:p>
            <a:pPr algn="ctr"/>
            <a:r>
              <a:rPr lang="es-ES" sz="1400" b="1">
                <a:latin typeface="Arial" charset="0"/>
              </a:rPr>
              <a:t>Trama recibida</a:t>
            </a:r>
          </a:p>
        </p:txBody>
      </p:sp>
      <p:sp>
        <p:nvSpPr>
          <p:cNvPr id="549895" name="AutoShape 7"/>
          <p:cNvSpPr>
            <a:spLocks noChangeArrowheads="1"/>
          </p:cNvSpPr>
          <p:nvPr/>
        </p:nvSpPr>
        <p:spPr bwMode="auto">
          <a:xfrm>
            <a:off x="2484438" y="5211763"/>
            <a:ext cx="3635375" cy="350837"/>
          </a:xfrm>
          <a:prstGeom prst="flowChartPreparation">
            <a:avLst/>
          </a:prstGeom>
          <a:solidFill>
            <a:srgbClr val="FFFF00"/>
          </a:solidFill>
          <a:ln w="9525">
            <a:solidFill>
              <a:schemeClr val="tx1"/>
            </a:solidFill>
            <a:miter lim="800000"/>
            <a:headEnd/>
            <a:tailEnd/>
          </a:ln>
        </p:spPr>
        <p:txBody>
          <a:bodyPr wrap="none" anchor="ctr"/>
          <a:lstStyle/>
          <a:p>
            <a:pPr algn="ctr">
              <a:lnSpc>
                <a:spcPct val="75000"/>
              </a:lnSpc>
            </a:pPr>
            <a:r>
              <a:rPr lang="es-ES_tradnl" sz="1400" b="1">
                <a:latin typeface="Arial" charset="0"/>
              </a:rPr>
              <a:t>¿CRC correcto? </a:t>
            </a:r>
            <a:endParaRPr lang="es-ES" sz="1400" b="1">
              <a:latin typeface="Arial" charset="0"/>
            </a:endParaRPr>
          </a:p>
        </p:txBody>
      </p:sp>
      <p:sp>
        <p:nvSpPr>
          <p:cNvPr id="549896" name="Text Box 8"/>
          <p:cNvSpPr txBox="1">
            <a:spLocks noChangeArrowheads="1"/>
          </p:cNvSpPr>
          <p:nvPr/>
        </p:nvSpPr>
        <p:spPr bwMode="auto">
          <a:xfrm>
            <a:off x="6096000" y="5580063"/>
            <a:ext cx="420688" cy="304800"/>
          </a:xfrm>
          <a:prstGeom prst="rect">
            <a:avLst/>
          </a:prstGeom>
          <a:noFill/>
          <a:ln w="9525">
            <a:noFill/>
            <a:miter lim="800000"/>
            <a:headEnd/>
            <a:tailEnd/>
          </a:ln>
        </p:spPr>
        <p:txBody>
          <a:bodyPr wrap="none">
            <a:spAutoFit/>
          </a:bodyPr>
          <a:lstStyle/>
          <a:p>
            <a:pPr algn="ctr"/>
            <a:r>
              <a:rPr lang="es-ES_tradnl" sz="1400" b="1">
                <a:latin typeface="Arial" charset="0"/>
              </a:rPr>
              <a:t>No</a:t>
            </a:r>
            <a:endParaRPr lang="es-ES" sz="1400" b="1">
              <a:latin typeface="Arial" charset="0"/>
            </a:endParaRPr>
          </a:p>
        </p:txBody>
      </p:sp>
      <p:sp>
        <p:nvSpPr>
          <p:cNvPr id="549897" name="Text Box 9"/>
          <p:cNvSpPr txBox="1">
            <a:spLocks noChangeArrowheads="1"/>
          </p:cNvSpPr>
          <p:nvPr/>
        </p:nvSpPr>
        <p:spPr bwMode="auto">
          <a:xfrm>
            <a:off x="4284663" y="5507038"/>
            <a:ext cx="352425" cy="304800"/>
          </a:xfrm>
          <a:prstGeom prst="rect">
            <a:avLst/>
          </a:prstGeom>
          <a:noFill/>
          <a:ln w="9525">
            <a:noFill/>
            <a:miter lim="800000"/>
            <a:headEnd/>
            <a:tailEnd/>
          </a:ln>
        </p:spPr>
        <p:txBody>
          <a:bodyPr wrap="none">
            <a:spAutoFit/>
          </a:bodyPr>
          <a:lstStyle/>
          <a:p>
            <a:pPr algn="ctr"/>
            <a:r>
              <a:rPr lang="es-ES_tradnl" sz="1400" b="1">
                <a:latin typeface="Arial" charset="0"/>
              </a:rPr>
              <a:t>Sí</a:t>
            </a:r>
            <a:endParaRPr lang="es-ES" sz="1400" b="1">
              <a:latin typeface="Arial" charset="0"/>
            </a:endParaRPr>
          </a:p>
        </p:txBody>
      </p:sp>
      <p:sp>
        <p:nvSpPr>
          <p:cNvPr id="549898" name="Rectangle 10"/>
          <p:cNvSpPr>
            <a:spLocks noChangeArrowheads="1"/>
          </p:cNvSpPr>
          <p:nvPr/>
        </p:nvSpPr>
        <p:spPr bwMode="auto">
          <a:xfrm>
            <a:off x="6562725" y="5180013"/>
            <a:ext cx="1387475" cy="358775"/>
          </a:xfrm>
          <a:prstGeom prst="rect">
            <a:avLst/>
          </a:prstGeom>
          <a:solidFill>
            <a:srgbClr val="FFFF00"/>
          </a:solidFill>
          <a:ln w="9525">
            <a:solidFill>
              <a:schemeClr val="tx1"/>
            </a:solidFill>
            <a:miter lim="800000"/>
            <a:headEnd/>
            <a:tailEnd/>
          </a:ln>
        </p:spPr>
        <p:txBody>
          <a:bodyPr wrap="none" anchor="ctr"/>
          <a:lstStyle/>
          <a:p>
            <a:pPr algn="ctr"/>
            <a:r>
              <a:rPr lang="es-ES" sz="1400" b="1">
                <a:latin typeface="Arial" charset="0"/>
              </a:rPr>
              <a:t>Descartar</a:t>
            </a:r>
          </a:p>
        </p:txBody>
      </p:sp>
      <p:sp>
        <p:nvSpPr>
          <p:cNvPr id="549899" name="Line 11"/>
          <p:cNvSpPr>
            <a:spLocks noChangeShapeType="1"/>
          </p:cNvSpPr>
          <p:nvPr/>
        </p:nvSpPr>
        <p:spPr bwMode="auto">
          <a:xfrm>
            <a:off x="6119813" y="5343525"/>
            <a:ext cx="452437" cy="1588"/>
          </a:xfrm>
          <a:prstGeom prst="line">
            <a:avLst/>
          </a:prstGeom>
          <a:noFill/>
          <a:ln w="25400">
            <a:solidFill>
              <a:schemeClr val="tx1"/>
            </a:solidFill>
            <a:round/>
            <a:headEnd/>
            <a:tailEnd type="triangle" w="med" len="med"/>
          </a:ln>
        </p:spPr>
        <p:txBody>
          <a:bodyPr/>
          <a:lstStyle/>
          <a:p>
            <a:endParaRPr lang="es-ES"/>
          </a:p>
        </p:txBody>
      </p:sp>
      <p:sp>
        <p:nvSpPr>
          <p:cNvPr id="549900" name="Text Box 12"/>
          <p:cNvSpPr txBox="1">
            <a:spLocks noChangeArrowheads="1"/>
          </p:cNvSpPr>
          <p:nvPr/>
        </p:nvSpPr>
        <p:spPr bwMode="auto">
          <a:xfrm>
            <a:off x="6089650" y="5092700"/>
            <a:ext cx="420688" cy="304800"/>
          </a:xfrm>
          <a:prstGeom prst="rect">
            <a:avLst/>
          </a:prstGeom>
          <a:noFill/>
          <a:ln w="9525">
            <a:noFill/>
            <a:miter lim="800000"/>
            <a:headEnd/>
            <a:tailEnd/>
          </a:ln>
        </p:spPr>
        <p:txBody>
          <a:bodyPr wrap="none">
            <a:spAutoFit/>
          </a:bodyPr>
          <a:lstStyle/>
          <a:p>
            <a:pPr algn="ctr"/>
            <a:r>
              <a:rPr lang="es-ES_tradnl" sz="1400" b="1">
                <a:latin typeface="Arial" charset="0"/>
              </a:rPr>
              <a:t>No</a:t>
            </a:r>
            <a:endParaRPr lang="es-ES" sz="1400" b="1">
              <a:latin typeface="Arial" charset="0"/>
            </a:endParaRPr>
          </a:p>
        </p:txBody>
      </p:sp>
      <p:sp>
        <p:nvSpPr>
          <p:cNvPr id="549901" name="Text Box 13"/>
          <p:cNvSpPr txBox="1">
            <a:spLocks noChangeArrowheads="1"/>
          </p:cNvSpPr>
          <p:nvPr/>
        </p:nvSpPr>
        <p:spPr bwMode="auto">
          <a:xfrm>
            <a:off x="4291013" y="4948238"/>
            <a:ext cx="352425" cy="304800"/>
          </a:xfrm>
          <a:prstGeom prst="rect">
            <a:avLst/>
          </a:prstGeom>
          <a:noFill/>
          <a:ln w="9525">
            <a:noFill/>
            <a:miter lim="800000"/>
            <a:headEnd/>
            <a:tailEnd/>
          </a:ln>
        </p:spPr>
        <p:txBody>
          <a:bodyPr wrap="none">
            <a:spAutoFit/>
          </a:bodyPr>
          <a:lstStyle/>
          <a:p>
            <a:pPr algn="ctr"/>
            <a:r>
              <a:rPr lang="es-ES_tradnl" sz="1400" b="1">
                <a:latin typeface="Arial" charset="0"/>
              </a:rPr>
              <a:t>Sí</a:t>
            </a:r>
            <a:endParaRPr lang="es-ES" sz="1400" b="1">
              <a:latin typeface="Arial" charset="0"/>
            </a:endParaRPr>
          </a:p>
        </p:txBody>
      </p:sp>
      <p:sp>
        <p:nvSpPr>
          <p:cNvPr id="549902" name="AutoShape 14"/>
          <p:cNvSpPr>
            <a:spLocks noChangeArrowheads="1"/>
          </p:cNvSpPr>
          <p:nvPr/>
        </p:nvSpPr>
        <p:spPr bwMode="auto">
          <a:xfrm>
            <a:off x="2484438" y="4668838"/>
            <a:ext cx="3635375" cy="350837"/>
          </a:xfrm>
          <a:prstGeom prst="flowChartPreparation">
            <a:avLst/>
          </a:prstGeom>
          <a:solidFill>
            <a:srgbClr val="FFFF00"/>
          </a:solidFill>
          <a:ln w="9525">
            <a:solidFill>
              <a:schemeClr val="tx1"/>
            </a:solidFill>
            <a:miter lim="800000"/>
            <a:headEnd/>
            <a:tailEnd/>
          </a:ln>
        </p:spPr>
        <p:txBody>
          <a:bodyPr wrap="none" anchor="ctr"/>
          <a:lstStyle/>
          <a:p>
            <a:pPr algn="ctr">
              <a:lnSpc>
                <a:spcPct val="75000"/>
              </a:lnSpc>
            </a:pPr>
            <a:r>
              <a:rPr lang="es-ES_tradnl" sz="1400" b="1">
                <a:latin typeface="Arial" charset="0"/>
              </a:rPr>
              <a:t>¿MAC destino reconocida? </a:t>
            </a:r>
            <a:endParaRPr lang="es-ES" sz="1400" b="1">
              <a:latin typeface="Arial" charset="0"/>
            </a:endParaRPr>
          </a:p>
        </p:txBody>
      </p:sp>
      <p:sp>
        <p:nvSpPr>
          <p:cNvPr id="549903" name="Rectangle 15"/>
          <p:cNvSpPr>
            <a:spLocks noChangeArrowheads="1"/>
          </p:cNvSpPr>
          <p:nvPr/>
        </p:nvSpPr>
        <p:spPr bwMode="auto">
          <a:xfrm>
            <a:off x="6556375" y="4635500"/>
            <a:ext cx="1387475" cy="358775"/>
          </a:xfrm>
          <a:prstGeom prst="rect">
            <a:avLst/>
          </a:prstGeom>
          <a:solidFill>
            <a:srgbClr val="FFFF00"/>
          </a:solidFill>
          <a:ln w="9525">
            <a:solidFill>
              <a:schemeClr val="tx1"/>
            </a:solidFill>
            <a:miter lim="800000"/>
            <a:headEnd/>
            <a:tailEnd/>
          </a:ln>
        </p:spPr>
        <p:txBody>
          <a:bodyPr wrap="none" anchor="ctr"/>
          <a:lstStyle/>
          <a:p>
            <a:pPr algn="ctr"/>
            <a:r>
              <a:rPr lang="es-ES" sz="1400" b="1">
                <a:latin typeface="Arial" charset="0"/>
              </a:rPr>
              <a:t>Descartar</a:t>
            </a:r>
          </a:p>
        </p:txBody>
      </p:sp>
      <p:sp>
        <p:nvSpPr>
          <p:cNvPr id="549904" name="Line 16"/>
          <p:cNvSpPr>
            <a:spLocks noChangeShapeType="1"/>
          </p:cNvSpPr>
          <p:nvPr/>
        </p:nvSpPr>
        <p:spPr bwMode="auto">
          <a:xfrm>
            <a:off x="6113463" y="4833938"/>
            <a:ext cx="452437" cy="1587"/>
          </a:xfrm>
          <a:prstGeom prst="line">
            <a:avLst/>
          </a:prstGeom>
          <a:noFill/>
          <a:ln w="25400">
            <a:solidFill>
              <a:schemeClr val="tx1"/>
            </a:solidFill>
            <a:round/>
            <a:headEnd/>
            <a:tailEnd type="triangle" w="med" len="med"/>
          </a:ln>
        </p:spPr>
        <p:txBody>
          <a:bodyPr/>
          <a:lstStyle/>
          <a:p>
            <a:endParaRPr lang="es-ES"/>
          </a:p>
        </p:txBody>
      </p:sp>
      <p:sp>
        <p:nvSpPr>
          <p:cNvPr id="549905" name="Text Box 17"/>
          <p:cNvSpPr txBox="1">
            <a:spLocks noChangeArrowheads="1"/>
          </p:cNvSpPr>
          <p:nvPr/>
        </p:nvSpPr>
        <p:spPr bwMode="auto">
          <a:xfrm>
            <a:off x="6096000" y="4516438"/>
            <a:ext cx="420688" cy="304800"/>
          </a:xfrm>
          <a:prstGeom prst="rect">
            <a:avLst/>
          </a:prstGeom>
          <a:noFill/>
          <a:ln w="9525">
            <a:noFill/>
            <a:miter lim="800000"/>
            <a:headEnd/>
            <a:tailEnd/>
          </a:ln>
        </p:spPr>
        <p:txBody>
          <a:bodyPr wrap="none">
            <a:spAutoFit/>
          </a:bodyPr>
          <a:lstStyle/>
          <a:p>
            <a:pPr algn="ctr"/>
            <a:r>
              <a:rPr lang="es-ES_tradnl" sz="1400" b="1">
                <a:latin typeface="Arial" charset="0"/>
              </a:rPr>
              <a:t>No</a:t>
            </a:r>
            <a:endParaRPr lang="es-ES" sz="1400" b="1">
              <a:latin typeface="Arial" charset="0"/>
            </a:endParaRPr>
          </a:p>
        </p:txBody>
      </p:sp>
      <p:sp>
        <p:nvSpPr>
          <p:cNvPr id="549906" name="Text Box 18"/>
          <p:cNvSpPr txBox="1">
            <a:spLocks noChangeArrowheads="1"/>
          </p:cNvSpPr>
          <p:nvPr/>
        </p:nvSpPr>
        <p:spPr bwMode="auto">
          <a:xfrm>
            <a:off x="4291013" y="4427538"/>
            <a:ext cx="352425" cy="304800"/>
          </a:xfrm>
          <a:prstGeom prst="rect">
            <a:avLst/>
          </a:prstGeom>
          <a:noFill/>
          <a:ln w="9525">
            <a:noFill/>
            <a:miter lim="800000"/>
            <a:headEnd/>
            <a:tailEnd/>
          </a:ln>
        </p:spPr>
        <p:txBody>
          <a:bodyPr wrap="none">
            <a:spAutoFit/>
          </a:bodyPr>
          <a:lstStyle/>
          <a:p>
            <a:pPr algn="ctr"/>
            <a:r>
              <a:rPr lang="es-ES_tradnl" sz="1400" b="1">
                <a:latin typeface="Arial" charset="0"/>
              </a:rPr>
              <a:t>Sí</a:t>
            </a:r>
            <a:endParaRPr lang="es-ES" sz="1400" b="1">
              <a:latin typeface="Arial" charset="0"/>
            </a:endParaRPr>
          </a:p>
        </p:txBody>
      </p:sp>
      <p:sp>
        <p:nvSpPr>
          <p:cNvPr id="549907" name="AutoShape 19"/>
          <p:cNvSpPr>
            <a:spLocks noChangeArrowheads="1"/>
          </p:cNvSpPr>
          <p:nvPr/>
        </p:nvSpPr>
        <p:spPr bwMode="auto">
          <a:xfrm>
            <a:off x="2484438" y="4092575"/>
            <a:ext cx="3635375" cy="350838"/>
          </a:xfrm>
          <a:prstGeom prst="flowChartPreparation">
            <a:avLst/>
          </a:prstGeom>
          <a:solidFill>
            <a:srgbClr val="FFFF00"/>
          </a:solidFill>
          <a:ln w="9525">
            <a:solidFill>
              <a:schemeClr val="tx1"/>
            </a:solidFill>
            <a:miter lim="800000"/>
            <a:headEnd/>
            <a:tailEnd/>
          </a:ln>
        </p:spPr>
        <p:txBody>
          <a:bodyPr wrap="none" anchor="ctr"/>
          <a:lstStyle/>
          <a:p>
            <a:pPr algn="ctr">
              <a:lnSpc>
                <a:spcPct val="75000"/>
              </a:lnSpc>
            </a:pPr>
            <a:r>
              <a:rPr lang="es-ES_tradnl" sz="1400" b="1">
                <a:latin typeface="Arial" charset="0"/>
              </a:rPr>
              <a:t>¿Checksum IP correcto? </a:t>
            </a:r>
            <a:endParaRPr lang="es-ES" sz="1400" b="1">
              <a:latin typeface="Arial" charset="0"/>
            </a:endParaRPr>
          </a:p>
        </p:txBody>
      </p:sp>
      <p:sp>
        <p:nvSpPr>
          <p:cNvPr id="549908" name="Rectangle 20"/>
          <p:cNvSpPr>
            <a:spLocks noChangeArrowheads="1"/>
          </p:cNvSpPr>
          <p:nvPr/>
        </p:nvSpPr>
        <p:spPr bwMode="auto">
          <a:xfrm>
            <a:off x="6569075" y="4084638"/>
            <a:ext cx="1387475" cy="358775"/>
          </a:xfrm>
          <a:prstGeom prst="rect">
            <a:avLst/>
          </a:prstGeom>
          <a:solidFill>
            <a:srgbClr val="FFFF00"/>
          </a:solidFill>
          <a:ln w="9525">
            <a:solidFill>
              <a:schemeClr val="tx1"/>
            </a:solidFill>
            <a:miter lim="800000"/>
            <a:headEnd/>
            <a:tailEnd/>
          </a:ln>
        </p:spPr>
        <p:txBody>
          <a:bodyPr wrap="none" anchor="ctr"/>
          <a:lstStyle/>
          <a:p>
            <a:pPr algn="ctr"/>
            <a:r>
              <a:rPr lang="es-ES" sz="1400" b="1">
                <a:latin typeface="Arial" charset="0"/>
              </a:rPr>
              <a:t>Descartar</a:t>
            </a:r>
          </a:p>
        </p:txBody>
      </p:sp>
      <p:sp>
        <p:nvSpPr>
          <p:cNvPr id="549909" name="Line 21"/>
          <p:cNvSpPr>
            <a:spLocks noChangeShapeType="1"/>
          </p:cNvSpPr>
          <p:nvPr/>
        </p:nvSpPr>
        <p:spPr bwMode="auto">
          <a:xfrm>
            <a:off x="6126163" y="4249738"/>
            <a:ext cx="452437" cy="1587"/>
          </a:xfrm>
          <a:prstGeom prst="line">
            <a:avLst/>
          </a:prstGeom>
          <a:noFill/>
          <a:ln w="25400">
            <a:solidFill>
              <a:schemeClr val="tx1"/>
            </a:solidFill>
            <a:round/>
            <a:headEnd/>
            <a:tailEnd type="triangle" w="med" len="med"/>
          </a:ln>
        </p:spPr>
        <p:txBody>
          <a:bodyPr/>
          <a:lstStyle/>
          <a:p>
            <a:endParaRPr lang="es-ES"/>
          </a:p>
        </p:txBody>
      </p:sp>
      <p:sp>
        <p:nvSpPr>
          <p:cNvPr id="549910" name="Text Box 22"/>
          <p:cNvSpPr txBox="1">
            <a:spLocks noChangeArrowheads="1"/>
          </p:cNvSpPr>
          <p:nvPr/>
        </p:nvSpPr>
        <p:spPr bwMode="auto">
          <a:xfrm>
            <a:off x="6096000" y="3927475"/>
            <a:ext cx="420688" cy="304800"/>
          </a:xfrm>
          <a:prstGeom prst="rect">
            <a:avLst/>
          </a:prstGeom>
          <a:noFill/>
          <a:ln w="9525">
            <a:noFill/>
            <a:miter lim="800000"/>
            <a:headEnd/>
            <a:tailEnd/>
          </a:ln>
        </p:spPr>
        <p:txBody>
          <a:bodyPr wrap="none">
            <a:spAutoFit/>
          </a:bodyPr>
          <a:lstStyle/>
          <a:p>
            <a:pPr algn="ctr"/>
            <a:r>
              <a:rPr lang="es-ES_tradnl" sz="1400" b="1">
                <a:latin typeface="Arial" charset="0"/>
              </a:rPr>
              <a:t>No</a:t>
            </a:r>
            <a:endParaRPr lang="es-ES" sz="1400" b="1">
              <a:latin typeface="Arial" charset="0"/>
            </a:endParaRPr>
          </a:p>
        </p:txBody>
      </p:sp>
      <p:sp>
        <p:nvSpPr>
          <p:cNvPr id="549911" name="Text Box 23"/>
          <p:cNvSpPr txBox="1">
            <a:spLocks noChangeArrowheads="1"/>
          </p:cNvSpPr>
          <p:nvPr/>
        </p:nvSpPr>
        <p:spPr bwMode="auto">
          <a:xfrm>
            <a:off x="4291013" y="3851275"/>
            <a:ext cx="352425" cy="304800"/>
          </a:xfrm>
          <a:prstGeom prst="rect">
            <a:avLst/>
          </a:prstGeom>
          <a:noFill/>
          <a:ln w="9525">
            <a:noFill/>
            <a:miter lim="800000"/>
            <a:headEnd/>
            <a:tailEnd/>
          </a:ln>
        </p:spPr>
        <p:txBody>
          <a:bodyPr wrap="none">
            <a:spAutoFit/>
          </a:bodyPr>
          <a:lstStyle/>
          <a:p>
            <a:pPr algn="ctr"/>
            <a:r>
              <a:rPr lang="es-ES_tradnl" sz="1400" b="1">
                <a:latin typeface="Arial" charset="0"/>
              </a:rPr>
              <a:t>Sí</a:t>
            </a:r>
            <a:endParaRPr lang="es-ES" sz="1400" b="1">
              <a:latin typeface="Arial" charset="0"/>
            </a:endParaRPr>
          </a:p>
        </p:txBody>
      </p:sp>
      <p:sp>
        <p:nvSpPr>
          <p:cNvPr id="117784" name="AutoShape 24"/>
          <p:cNvSpPr>
            <a:spLocks/>
          </p:cNvSpPr>
          <p:nvPr/>
        </p:nvSpPr>
        <p:spPr bwMode="auto">
          <a:xfrm>
            <a:off x="1908175" y="5160963"/>
            <a:ext cx="431800" cy="1441450"/>
          </a:xfrm>
          <a:prstGeom prst="leftBrace">
            <a:avLst>
              <a:gd name="adj1" fmla="val 27819"/>
              <a:gd name="adj2" fmla="val 50000"/>
            </a:avLst>
          </a:prstGeom>
          <a:noFill/>
          <a:ln w="19050">
            <a:solidFill>
              <a:schemeClr val="tx1"/>
            </a:solidFill>
            <a:round/>
            <a:headEnd/>
            <a:tailEnd/>
          </a:ln>
        </p:spPr>
        <p:txBody>
          <a:bodyPr wrap="none" anchor="ctr"/>
          <a:lstStyle/>
          <a:p>
            <a:endParaRPr lang="es-ES"/>
          </a:p>
        </p:txBody>
      </p:sp>
      <p:sp>
        <p:nvSpPr>
          <p:cNvPr id="117785" name="Text Box 25"/>
          <p:cNvSpPr txBox="1">
            <a:spLocks noChangeArrowheads="1"/>
          </p:cNvSpPr>
          <p:nvPr/>
        </p:nvSpPr>
        <p:spPr bwMode="auto">
          <a:xfrm>
            <a:off x="539750" y="5722938"/>
            <a:ext cx="1346200" cy="304800"/>
          </a:xfrm>
          <a:prstGeom prst="rect">
            <a:avLst/>
          </a:prstGeom>
          <a:noFill/>
          <a:ln w="9525">
            <a:noFill/>
            <a:miter lim="800000"/>
            <a:headEnd/>
            <a:tailEnd/>
          </a:ln>
        </p:spPr>
        <p:txBody>
          <a:bodyPr wrap="none">
            <a:spAutoFit/>
          </a:bodyPr>
          <a:lstStyle/>
          <a:p>
            <a:pPr algn="ctr"/>
            <a:r>
              <a:rPr lang="es-ES_tradnl" sz="1400" b="1">
                <a:latin typeface="Arial" charset="0"/>
              </a:rPr>
              <a:t>Tarjeta de red</a:t>
            </a:r>
            <a:endParaRPr lang="es-ES" sz="1400" b="1">
              <a:latin typeface="Arial" charset="0"/>
            </a:endParaRPr>
          </a:p>
        </p:txBody>
      </p:sp>
      <p:sp>
        <p:nvSpPr>
          <p:cNvPr id="117786" name="Text Box 26"/>
          <p:cNvSpPr txBox="1">
            <a:spLocks noChangeArrowheads="1"/>
          </p:cNvSpPr>
          <p:nvPr/>
        </p:nvSpPr>
        <p:spPr bwMode="auto">
          <a:xfrm>
            <a:off x="579438" y="4714875"/>
            <a:ext cx="1328737" cy="304800"/>
          </a:xfrm>
          <a:prstGeom prst="rect">
            <a:avLst/>
          </a:prstGeom>
          <a:noFill/>
          <a:ln w="9525">
            <a:noFill/>
            <a:miter lim="800000"/>
            <a:headEnd/>
            <a:tailEnd/>
          </a:ln>
        </p:spPr>
        <p:txBody>
          <a:bodyPr wrap="none">
            <a:spAutoFit/>
          </a:bodyPr>
          <a:lstStyle/>
          <a:p>
            <a:pPr algn="ctr"/>
            <a:r>
              <a:rPr lang="es-ES_tradnl" sz="1400" b="1">
                <a:latin typeface="Arial" charset="0"/>
              </a:rPr>
              <a:t>Driver Tarjeta</a:t>
            </a:r>
            <a:endParaRPr lang="es-ES" sz="1400" b="1">
              <a:latin typeface="Arial" charset="0"/>
            </a:endParaRPr>
          </a:p>
        </p:txBody>
      </p:sp>
      <p:sp>
        <p:nvSpPr>
          <p:cNvPr id="117787" name="AutoShape 27"/>
          <p:cNvSpPr>
            <a:spLocks/>
          </p:cNvSpPr>
          <p:nvPr/>
        </p:nvSpPr>
        <p:spPr bwMode="auto">
          <a:xfrm>
            <a:off x="1908175" y="4637088"/>
            <a:ext cx="431800" cy="455612"/>
          </a:xfrm>
          <a:prstGeom prst="leftBrace">
            <a:avLst>
              <a:gd name="adj1" fmla="val 10649"/>
              <a:gd name="adj2" fmla="val 50000"/>
            </a:avLst>
          </a:prstGeom>
          <a:noFill/>
          <a:ln w="19050">
            <a:solidFill>
              <a:schemeClr val="tx1"/>
            </a:solidFill>
            <a:round/>
            <a:headEnd/>
            <a:tailEnd/>
          </a:ln>
        </p:spPr>
        <p:txBody>
          <a:bodyPr wrap="none" anchor="ctr"/>
          <a:lstStyle/>
          <a:p>
            <a:endParaRPr lang="es-ES"/>
          </a:p>
        </p:txBody>
      </p:sp>
      <p:sp>
        <p:nvSpPr>
          <p:cNvPr id="117788" name="Text Box 28"/>
          <p:cNvSpPr txBox="1">
            <a:spLocks noChangeArrowheads="1"/>
          </p:cNvSpPr>
          <p:nvPr/>
        </p:nvSpPr>
        <p:spPr bwMode="auto">
          <a:xfrm>
            <a:off x="755650" y="3490913"/>
            <a:ext cx="1101725" cy="304800"/>
          </a:xfrm>
          <a:prstGeom prst="rect">
            <a:avLst/>
          </a:prstGeom>
          <a:noFill/>
          <a:ln w="9525">
            <a:noFill/>
            <a:miter lim="800000"/>
            <a:headEnd/>
            <a:tailEnd/>
          </a:ln>
        </p:spPr>
        <p:txBody>
          <a:bodyPr wrap="none">
            <a:spAutoFit/>
          </a:bodyPr>
          <a:lstStyle/>
          <a:p>
            <a:pPr algn="ctr"/>
            <a:r>
              <a:rPr lang="es-ES_tradnl" sz="1400" b="1">
                <a:latin typeface="Arial" charset="0"/>
              </a:rPr>
              <a:t>Proceso IP</a:t>
            </a:r>
            <a:endParaRPr lang="es-ES" sz="1400" b="1">
              <a:latin typeface="Arial" charset="0"/>
            </a:endParaRPr>
          </a:p>
        </p:txBody>
      </p:sp>
      <p:sp>
        <p:nvSpPr>
          <p:cNvPr id="117789" name="AutoShape 29"/>
          <p:cNvSpPr>
            <a:spLocks/>
          </p:cNvSpPr>
          <p:nvPr/>
        </p:nvSpPr>
        <p:spPr bwMode="auto">
          <a:xfrm>
            <a:off x="1908175" y="2859088"/>
            <a:ext cx="431800" cy="1558925"/>
          </a:xfrm>
          <a:prstGeom prst="leftBrace">
            <a:avLst>
              <a:gd name="adj1" fmla="val 30086"/>
              <a:gd name="adj2" fmla="val 50000"/>
            </a:avLst>
          </a:prstGeom>
          <a:noFill/>
          <a:ln w="19050">
            <a:solidFill>
              <a:schemeClr val="tx1"/>
            </a:solidFill>
            <a:round/>
            <a:headEnd/>
            <a:tailEnd/>
          </a:ln>
        </p:spPr>
        <p:txBody>
          <a:bodyPr wrap="none" anchor="ctr"/>
          <a:lstStyle/>
          <a:p>
            <a:endParaRPr lang="es-ES"/>
          </a:p>
        </p:txBody>
      </p:sp>
      <p:sp>
        <p:nvSpPr>
          <p:cNvPr id="549918" name="Line 30"/>
          <p:cNvSpPr>
            <a:spLocks noChangeShapeType="1"/>
          </p:cNvSpPr>
          <p:nvPr/>
        </p:nvSpPr>
        <p:spPr bwMode="auto">
          <a:xfrm flipV="1">
            <a:off x="4284663" y="836613"/>
            <a:ext cx="0" cy="288925"/>
          </a:xfrm>
          <a:prstGeom prst="line">
            <a:avLst/>
          </a:prstGeom>
          <a:noFill/>
          <a:ln w="25400">
            <a:solidFill>
              <a:schemeClr val="tx1"/>
            </a:solidFill>
            <a:round/>
            <a:headEnd/>
            <a:tailEnd type="triangle" w="med" len="med"/>
          </a:ln>
        </p:spPr>
        <p:txBody>
          <a:bodyPr/>
          <a:lstStyle/>
          <a:p>
            <a:endParaRPr lang="es-ES"/>
          </a:p>
        </p:txBody>
      </p:sp>
      <p:sp>
        <p:nvSpPr>
          <p:cNvPr id="117791" name="Text Box 31"/>
          <p:cNvSpPr txBox="1">
            <a:spLocks noChangeArrowheads="1"/>
          </p:cNvSpPr>
          <p:nvPr/>
        </p:nvSpPr>
        <p:spPr bwMode="auto">
          <a:xfrm>
            <a:off x="179388" y="1690688"/>
            <a:ext cx="1714500" cy="304800"/>
          </a:xfrm>
          <a:prstGeom prst="rect">
            <a:avLst/>
          </a:prstGeom>
          <a:noFill/>
          <a:ln w="9525">
            <a:noFill/>
            <a:miter lim="800000"/>
            <a:headEnd/>
            <a:tailEnd/>
          </a:ln>
        </p:spPr>
        <p:txBody>
          <a:bodyPr wrap="none">
            <a:spAutoFit/>
          </a:bodyPr>
          <a:lstStyle/>
          <a:p>
            <a:pPr algn="ctr"/>
            <a:r>
              <a:rPr lang="es-ES_tradnl" sz="1400" b="1">
                <a:latin typeface="Arial" charset="0"/>
              </a:rPr>
              <a:t>Proceso TCP/UDP</a:t>
            </a:r>
            <a:endParaRPr lang="es-ES" sz="1400" b="1">
              <a:latin typeface="Arial" charset="0"/>
            </a:endParaRPr>
          </a:p>
        </p:txBody>
      </p:sp>
      <p:sp>
        <p:nvSpPr>
          <p:cNvPr id="117792" name="AutoShape 32"/>
          <p:cNvSpPr>
            <a:spLocks/>
          </p:cNvSpPr>
          <p:nvPr/>
        </p:nvSpPr>
        <p:spPr bwMode="auto">
          <a:xfrm>
            <a:off x="1908175" y="914400"/>
            <a:ext cx="431800" cy="1801813"/>
          </a:xfrm>
          <a:prstGeom prst="leftBrace">
            <a:avLst>
              <a:gd name="adj1" fmla="val 34773"/>
              <a:gd name="adj2" fmla="val 50000"/>
            </a:avLst>
          </a:prstGeom>
          <a:noFill/>
          <a:ln w="19050">
            <a:solidFill>
              <a:schemeClr val="tx1"/>
            </a:solidFill>
            <a:round/>
            <a:headEnd/>
            <a:tailEnd/>
          </a:ln>
        </p:spPr>
        <p:txBody>
          <a:bodyPr wrap="none" anchor="ctr"/>
          <a:lstStyle/>
          <a:p>
            <a:endParaRPr lang="es-ES"/>
          </a:p>
        </p:txBody>
      </p:sp>
      <p:sp>
        <p:nvSpPr>
          <p:cNvPr id="549921" name="Rectangle 33"/>
          <p:cNvSpPr>
            <a:spLocks noChangeArrowheads="1"/>
          </p:cNvSpPr>
          <p:nvPr/>
        </p:nvSpPr>
        <p:spPr bwMode="auto">
          <a:xfrm>
            <a:off x="611188" y="477838"/>
            <a:ext cx="7272337" cy="358775"/>
          </a:xfrm>
          <a:prstGeom prst="rect">
            <a:avLst/>
          </a:prstGeom>
          <a:solidFill>
            <a:srgbClr val="FFFF00"/>
          </a:solidFill>
          <a:ln w="9525">
            <a:solidFill>
              <a:schemeClr val="tx1"/>
            </a:solidFill>
            <a:miter lim="800000"/>
            <a:headEnd/>
            <a:tailEnd/>
          </a:ln>
        </p:spPr>
        <p:txBody>
          <a:bodyPr wrap="none" anchor="ctr"/>
          <a:lstStyle/>
          <a:p>
            <a:pPr algn="ctr"/>
            <a:r>
              <a:rPr lang="es-ES" sz="1400" b="1">
                <a:latin typeface="Arial" charset="0"/>
              </a:rPr>
              <a:t>Depositar contenido en buffer para proceso en puerto destino y devolver ACK (TCP)</a:t>
            </a:r>
          </a:p>
        </p:txBody>
      </p:sp>
      <p:sp>
        <p:nvSpPr>
          <p:cNvPr id="549922" name="AutoShape 34"/>
          <p:cNvSpPr>
            <a:spLocks noChangeArrowheads="1"/>
          </p:cNvSpPr>
          <p:nvPr/>
        </p:nvSpPr>
        <p:spPr bwMode="auto">
          <a:xfrm>
            <a:off x="2484438" y="3516313"/>
            <a:ext cx="3635375" cy="350837"/>
          </a:xfrm>
          <a:prstGeom prst="flowChartPreparation">
            <a:avLst/>
          </a:prstGeom>
          <a:solidFill>
            <a:srgbClr val="FFFF00"/>
          </a:solidFill>
          <a:ln w="9525">
            <a:solidFill>
              <a:schemeClr val="tx1"/>
            </a:solidFill>
            <a:miter lim="800000"/>
            <a:headEnd/>
            <a:tailEnd/>
          </a:ln>
        </p:spPr>
        <p:txBody>
          <a:bodyPr wrap="none" anchor="ctr"/>
          <a:lstStyle/>
          <a:p>
            <a:pPr algn="ctr">
              <a:lnSpc>
                <a:spcPct val="75000"/>
              </a:lnSpc>
            </a:pPr>
            <a:r>
              <a:rPr lang="es-ES_tradnl" sz="1400" b="1">
                <a:latin typeface="Arial" charset="0"/>
              </a:rPr>
              <a:t>¿IP destino reconocida? </a:t>
            </a:r>
            <a:endParaRPr lang="es-ES" sz="1400" b="1">
              <a:latin typeface="Arial" charset="0"/>
            </a:endParaRPr>
          </a:p>
        </p:txBody>
      </p:sp>
      <p:sp>
        <p:nvSpPr>
          <p:cNvPr id="549923" name="Rectangle 35"/>
          <p:cNvSpPr>
            <a:spLocks noChangeArrowheads="1"/>
          </p:cNvSpPr>
          <p:nvPr/>
        </p:nvSpPr>
        <p:spPr bwMode="auto">
          <a:xfrm>
            <a:off x="6569075" y="3497263"/>
            <a:ext cx="1387475" cy="358775"/>
          </a:xfrm>
          <a:prstGeom prst="rect">
            <a:avLst/>
          </a:prstGeom>
          <a:solidFill>
            <a:srgbClr val="FFFF00"/>
          </a:solidFill>
          <a:ln w="9525">
            <a:solidFill>
              <a:schemeClr val="tx1"/>
            </a:solidFill>
            <a:miter lim="800000"/>
            <a:headEnd/>
            <a:tailEnd/>
          </a:ln>
        </p:spPr>
        <p:txBody>
          <a:bodyPr wrap="none" anchor="ctr"/>
          <a:lstStyle/>
          <a:p>
            <a:pPr algn="ctr"/>
            <a:r>
              <a:rPr lang="es-ES" sz="1400" b="1">
                <a:latin typeface="Arial" charset="0"/>
              </a:rPr>
              <a:t>Descartar</a:t>
            </a:r>
          </a:p>
        </p:txBody>
      </p:sp>
      <p:sp>
        <p:nvSpPr>
          <p:cNvPr id="549924" name="Line 36"/>
          <p:cNvSpPr>
            <a:spLocks noChangeShapeType="1"/>
          </p:cNvSpPr>
          <p:nvPr/>
        </p:nvSpPr>
        <p:spPr bwMode="auto">
          <a:xfrm>
            <a:off x="6111875" y="3689350"/>
            <a:ext cx="452438" cy="1588"/>
          </a:xfrm>
          <a:prstGeom prst="line">
            <a:avLst/>
          </a:prstGeom>
          <a:noFill/>
          <a:ln w="25400">
            <a:solidFill>
              <a:schemeClr val="tx1"/>
            </a:solidFill>
            <a:round/>
            <a:headEnd/>
            <a:tailEnd type="triangle" w="med" len="med"/>
          </a:ln>
        </p:spPr>
        <p:txBody>
          <a:bodyPr/>
          <a:lstStyle/>
          <a:p>
            <a:endParaRPr lang="es-ES"/>
          </a:p>
        </p:txBody>
      </p:sp>
      <p:sp>
        <p:nvSpPr>
          <p:cNvPr id="549925" name="Text Box 37"/>
          <p:cNvSpPr txBox="1">
            <a:spLocks noChangeArrowheads="1"/>
          </p:cNvSpPr>
          <p:nvPr/>
        </p:nvSpPr>
        <p:spPr bwMode="auto">
          <a:xfrm>
            <a:off x="6096000" y="3346450"/>
            <a:ext cx="420688" cy="304800"/>
          </a:xfrm>
          <a:prstGeom prst="rect">
            <a:avLst/>
          </a:prstGeom>
          <a:noFill/>
          <a:ln w="9525">
            <a:noFill/>
            <a:miter lim="800000"/>
            <a:headEnd/>
            <a:tailEnd/>
          </a:ln>
        </p:spPr>
        <p:txBody>
          <a:bodyPr wrap="none">
            <a:spAutoFit/>
          </a:bodyPr>
          <a:lstStyle/>
          <a:p>
            <a:pPr algn="ctr"/>
            <a:r>
              <a:rPr lang="es-ES_tradnl" sz="1400" b="1">
                <a:latin typeface="Arial" charset="0"/>
              </a:rPr>
              <a:t>No</a:t>
            </a:r>
            <a:endParaRPr lang="es-ES" sz="1400" b="1">
              <a:latin typeface="Arial" charset="0"/>
            </a:endParaRPr>
          </a:p>
        </p:txBody>
      </p:sp>
      <p:sp>
        <p:nvSpPr>
          <p:cNvPr id="549926" name="Text Box 38"/>
          <p:cNvSpPr txBox="1">
            <a:spLocks noChangeArrowheads="1"/>
          </p:cNvSpPr>
          <p:nvPr/>
        </p:nvSpPr>
        <p:spPr bwMode="auto">
          <a:xfrm>
            <a:off x="4291013" y="3275013"/>
            <a:ext cx="352425" cy="304800"/>
          </a:xfrm>
          <a:prstGeom prst="rect">
            <a:avLst/>
          </a:prstGeom>
          <a:noFill/>
          <a:ln w="9525">
            <a:noFill/>
            <a:miter lim="800000"/>
            <a:headEnd/>
            <a:tailEnd/>
          </a:ln>
        </p:spPr>
        <p:txBody>
          <a:bodyPr wrap="none">
            <a:spAutoFit/>
          </a:bodyPr>
          <a:lstStyle/>
          <a:p>
            <a:pPr algn="ctr"/>
            <a:r>
              <a:rPr lang="es-ES_tradnl" sz="1400" b="1">
                <a:latin typeface="Arial" charset="0"/>
              </a:rPr>
              <a:t>Sí</a:t>
            </a:r>
            <a:endParaRPr lang="es-ES" sz="1400" b="1">
              <a:latin typeface="Arial" charset="0"/>
            </a:endParaRPr>
          </a:p>
        </p:txBody>
      </p:sp>
      <p:sp>
        <p:nvSpPr>
          <p:cNvPr id="549927" name="AutoShape 39"/>
          <p:cNvSpPr>
            <a:spLocks noChangeArrowheads="1"/>
          </p:cNvSpPr>
          <p:nvPr/>
        </p:nvSpPr>
        <p:spPr bwMode="auto">
          <a:xfrm>
            <a:off x="2484438" y="2292350"/>
            <a:ext cx="3635375" cy="350838"/>
          </a:xfrm>
          <a:prstGeom prst="flowChartPreparation">
            <a:avLst/>
          </a:prstGeom>
          <a:solidFill>
            <a:srgbClr val="FFFF00"/>
          </a:solidFill>
          <a:ln w="9525">
            <a:solidFill>
              <a:schemeClr val="tx1"/>
            </a:solidFill>
            <a:miter lim="800000"/>
            <a:headEnd/>
            <a:tailEnd/>
          </a:ln>
        </p:spPr>
        <p:txBody>
          <a:bodyPr wrap="none" anchor="ctr"/>
          <a:lstStyle/>
          <a:p>
            <a:pPr algn="ctr">
              <a:lnSpc>
                <a:spcPct val="75000"/>
              </a:lnSpc>
            </a:pPr>
            <a:r>
              <a:rPr lang="es-ES_tradnl" sz="1400" b="1">
                <a:latin typeface="Arial" charset="0"/>
              </a:rPr>
              <a:t>¿Checksum TCP/UDP correcto? </a:t>
            </a:r>
            <a:endParaRPr lang="es-ES" sz="1400" b="1">
              <a:latin typeface="Arial" charset="0"/>
            </a:endParaRPr>
          </a:p>
        </p:txBody>
      </p:sp>
      <p:sp>
        <p:nvSpPr>
          <p:cNvPr id="549928" name="Rectangle 40"/>
          <p:cNvSpPr>
            <a:spLocks noChangeArrowheads="1"/>
          </p:cNvSpPr>
          <p:nvPr/>
        </p:nvSpPr>
        <p:spPr bwMode="auto">
          <a:xfrm>
            <a:off x="6569075" y="2284413"/>
            <a:ext cx="1387475" cy="358775"/>
          </a:xfrm>
          <a:prstGeom prst="rect">
            <a:avLst/>
          </a:prstGeom>
          <a:solidFill>
            <a:srgbClr val="FFFF00"/>
          </a:solidFill>
          <a:ln w="9525">
            <a:solidFill>
              <a:schemeClr val="tx1"/>
            </a:solidFill>
            <a:miter lim="800000"/>
            <a:headEnd/>
            <a:tailEnd/>
          </a:ln>
        </p:spPr>
        <p:txBody>
          <a:bodyPr wrap="none" anchor="ctr"/>
          <a:lstStyle/>
          <a:p>
            <a:pPr algn="ctr"/>
            <a:r>
              <a:rPr lang="es-ES" sz="1400" b="1">
                <a:latin typeface="Arial" charset="0"/>
              </a:rPr>
              <a:t>Descartar</a:t>
            </a:r>
          </a:p>
        </p:txBody>
      </p:sp>
      <p:sp>
        <p:nvSpPr>
          <p:cNvPr id="549929" name="Line 41"/>
          <p:cNvSpPr>
            <a:spLocks noChangeShapeType="1"/>
          </p:cNvSpPr>
          <p:nvPr/>
        </p:nvSpPr>
        <p:spPr bwMode="auto">
          <a:xfrm>
            <a:off x="6121400" y="2463800"/>
            <a:ext cx="452438" cy="1588"/>
          </a:xfrm>
          <a:prstGeom prst="line">
            <a:avLst/>
          </a:prstGeom>
          <a:noFill/>
          <a:ln w="25400">
            <a:solidFill>
              <a:schemeClr val="tx1"/>
            </a:solidFill>
            <a:round/>
            <a:headEnd/>
            <a:tailEnd type="triangle" w="med" len="med"/>
          </a:ln>
        </p:spPr>
        <p:txBody>
          <a:bodyPr/>
          <a:lstStyle/>
          <a:p>
            <a:endParaRPr lang="es-ES"/>
          </a:p>
        </p:txBody>
      </p:sp>
      <p:sp>
        <p:nvSpPr>
          <p:cNvPr id="549930" name="Text Box 42"/>
          <p:cNvSpPr txBox="1">
            <a:spLocks noChangeArrowheads="1"/>
          </p:cNvSpPr>
          <p:nvPr/>
        </p:nvSpPr>
        <p:spPr bwMode="auto">
          <a:xfrm>
            <a:off x="6096000" y="2139950"/>
            <a:ext cx="420688" cy="304800"/>
          </a:xfrm>
          <a:prstGeom prst="rect">
            <a:avLst/>
          </a:prstGeom>
          <a:noFill/>
          <a:ln w="9525">
            <a:noFill/>
            <a:miter lim="800000"/>
            <a:headEnd/>
            <a:tailEnd/>
          </a:ln>
        </p:spPr>
        <p:txBody>
          <a:bodyPr wrap="none">
            <a:spAutoFit/>
          </a:bodyPr>
          <a:lstStyle/>
          <a:p>
            <a:pPr algn="ctr"/>
            <a:r>
              <a:rPr lang="es-ES_tradnl" sz="1400" b="1">
                <a:latin typeface="Arial" charset="0"/>
              </a:rPr>
              <a:t>No</a:t>
            </a:r>
            <a:endParaRPr lang="es-ES" sz="1400" b="1">
              <a:latin typeface="Arial" charset="0"/>
            </a:endParaRPr>
          </a:p>
        </p:txBody>
      </p:sp>
      <p:sp>
        <p:nvSpPr>
          <p:cNvPr id="549931" name="Text Box 43"/>
          <p:cNvSpPr txBox="1">
            <a:spLocks noChangeArrowheads="1"/>
          </p:cNvSpPr>
          <p:nvPr/>
        </p:nvSpPr>
        <p:spPr bwMode="auto">
          <a:xfrm>
            <a:off x="4291013" y="2044700"/>
            <a:ext cx="352425" cy="304800"/>
          </a:xfrm>
          <a:prstGeom prst="rect">
            <a:avLst/>
          </a:prstGeom>
          <a:noFill/>
          <a:ln w="9525">
            <a:noFill/>
            <a:miter lim="800000"/>
            <a:headEnd/>
            <a:tailEnd/>
          </a:ln>
        </p:spPr>
        <p:txBody>
          <a:bodyPr wrap="none">
            <a:spAutoFit/>
          </a:bodyPr>
          <a:lstStyle/>
          <a:p>
            <a:pPr algn="ctr"/>
            <a:r>
              <a:rPr lang="es-ES_tradnl" sz="1400" b="1">
                <a:latin typeface="Arial" charset="0"/>
              </a:rPr>
              <a:t>Sí</a:t>
            </a:r>
            <a:endParaRPr lang="es-ES" sz="1400" b="1">
              <a:latin typeface="Arial" charset="0"/>
            </a:endParaRPr>
          </a:p>
        </p:txBody>
      </p:sp>
      <p:sp>
        <p:nvSpPr>
          <p:cNvPr id="549932" name="AutoShape 44"/>
          <p:cNvSpPr>
            <a:spLocks noChangeArrowheads="1"/>
          </p:cNvSpPr>
          <p:nvPr/>
        </p:nvSpPr>
        <p:spPr bwMode="auto">
          <a:xfrm>
            <a:off x="2484438" y="1717675"/>
            <a:ext cx="3635375" cy="350838"/>
          </a:xfrm>
          <a:prstGeom prst="flowChartPreparation">
            <a:avLst/>
          </a:prstGeom>
          <a:solidFill>
            <a:srgbClr val="FFFF00"/>
          </a:solidFill>
          <a:ln w="9525">
            <a:solidFill>
              <a:schemeClr val="tx1"/>
            </a:solidFill>
            <a:miter lim="800000"/>
            <a:headEnd/>
            <a:tailEnd/>
          </a:ln>
        </p:spPr>
        <p:txBody>
          <a:bodyPr wrap="none" anchor="ctr"/>
          <a:lstStyle/>
          <a:p>
            <a:pPr algn="ctr">
              <a:lnSpc>
                <a:spcPct val="75000"/>
              </a:lnSpc>
            </a:pPr>
            <a:r>
              <a:rPr lang="es-ES_tradnl" sz="1400" b="1">
                <a:latin typeface="Arial" charset="0"/>
              </a:rPr>
              <a:t>¿Puerto destino reconocido? </a:t>
            </a:r>
            <a:endParaRPr lang="es-ES" sz="1400" b="1">
              <a:latin typeface="Arial" charset="0"/>
            </a:endParaRPr>
          </a:p>
        </p:txBody>
      </p:sp>
      <p:sp>
        <p:nvSpPr>
          <p:cNvPr id="549933" name="Rectangle 45"/>
          <p:cNvSpPr>
            <a:spLocks noChangeArrowheads="1"/>
          </p:cNvSpPr>
          <p:nvPr/>
        </p:nvSpPr>
        <p:spPr bwMode="auto">
          <a:xfrm>
            <a:off x="6469063" y="1547813"/>
            <a:ext cx="1819275" cy="647700"/>
          </a:xfrm>
          <a:prstGeom prst="rect">
            <a:avLst/>
          </a:prstGeom>
          <a:solidFill>
            <a:srgbClr val="FFFF00"/>
          </a:solidFill>
          <a:ln w="9525">
            <a:solidFill>
              <a:schemeClr val="tx1"/>
            </a:solidFill>
            <a:miter lim="800000"/>
            <a:headEnd/>
            <a:tailEnd/>
          </a:ln>
        </p:spPr>
        <p:txBody>
          <a:bodyPr wrap="none" anchor="ctr"/>
          <a:lstStyle/>
          <a:p>
            <a:r>
              <a:rPr lang="es-ES" sz="1400" b="1">
                <a:latin typeface="Arial" charset="0"/>
              </a:rPr>
              <a:t>Descartar, devolver</a:t>
            </a:r>
          </a:p>
          <a:p>
            <a:r>
              <a:rPr lang="es-ES" sz="1400" b="1">
                <a:latin typeface="Arial" charset="0"/>
              </a:rPr>
              <a:t>ICMP destino inacc.</a:t>
            </a:r>
          </a:p>
          <a:p>
            <a:r>
              <a:rPr lang="es-ES" sz="1400" b="1">
                <a:latin typeface="Arial" charset="0"/>
              </a:rPr>
              <a:t>(UDP) o RST (TCP)</a:t>
            </a:r>
          </a:p>
        </p:txBody>
      </p:sp>
      <p:sp>
        <p:nvSpPr>
          <p:cNvPr id="549934" name="Line 46"/>
          <p:cNvSpPr>
            <a:spLocks noChangeShapeType="1"/>
          </p:cNvSpPr>
          <p:nvPr/>
        </p:nvSpPr>
        <p:spPr bwMode="auto">
          <a:xfrm>
            <a:off x="6011863" y="1895475"/>
            <a:ext cx="452437" cy="1588"/>
          </a:xfrm>
          <a:prstGeom prst="line">
            <a:avLst/>
          </a:prstGeom>
          <a:noFill/>
          <a:ln w="25400">
            <a:solidFill>
              <a:schemeClr val="tx1"/>
            </a:solidFill>
            <a:round/>
            <a:headEnd/>
            <a:tailEnd type="triangle" w="med" len="med"/>
          </a:ln>
        </p:spPr>
        <p:txBody>
          <a:bodyPr/>
          <a:lstStyle/>
          <a:p>
            <a:endParaRPr lang="es-ES"/>
          </a:p>
        </p:txBody>
      </p:sp>
      <p:sp>
        <p:nvSpPr>
          <p:cNvPr id="549935" name="Text Box 47"/>
          <p:cNvSpPr txBox="1">
            <a:spLocks noChangeArrowheads="1"/>
          </p:cNvSpPr>
          <p:nvPr/>
        </p:nvSpPr>
        <p:spPr bwMode="auto">
          <a:xfrm>
            <a:off x="6011863" y="1557338"/>
            <a:ext cx="420687" cy="304800"/>
          </a:xfrm>
          <a:prstGeom prst="rect">
            <a:avLst/>
          </a:prstGeom>
          <a:noFill/>
          <a:ln w="9525">
            <a:noFill/>
            <a:miter lim="800000"/>
            <a:headEnd/>
            <a:tailEnd/>
          </a:ln>
        </p:spPr>
        <p:txBody>
          <a:bodyPr wrap="none">
            <a:spAutoFit/>
          </a:bodyPr>
          <a:lstStyle/>
          <a:p>
            <a:pPr algn="ctr"/>
            <a:r>
              <a:rPr lang="es-ES_tradnl" sz="1400" b="1">
                <a:latin typeface="Arial" charset="0"/>
              </a:rPr>
              <a:t>No</a:t>
            </a:r>
            <a:endParaRPr lang="es-ES" sz="1400" b="1">
              <a:latin typeface="Arial" charset="0"/>
            </a:endParaRPr>
          </a:p>
        </p:txBody>
      </p:sp>
      <p:sp>
        <p:nvSpPr>
          <p:cNvPr id="549936" name="Text Box 48"/>
          <p:cNvSpPr txBox="1">
            <a:spLocks noChangeArrowheads="1"/>
          </p:cNvSpPr>
          <p:nvPr/>
        </p:nvSpPr>
        <p:spPr bwMode="auto">
          <a:xfrm>
            <a:off x="4291013" y="1468438"/>
            <a:ext cx="352425" cy="304800"/>
          </a:xfrm>
          <a:prstGeom prst="rect">
            <a:avLst/>
          </a:prstGeom>
          <a:noFill/>
          <a:ln w="9525">
            <a:noFill/>
            <a:miter lim="800000"/>
            <a:headEnd/>
            <a:tailEnd/>
          </a:ln>
        </p:spPr>
        <p:txBody>
          <a:bodyPr wrap="none">
            <a:spAutoFit/>
          </a:bodyPr>
          <a:lstStyle/>
          <a:p>
            <a:pPr algn="ctr"/>
            <a:r>
              <a:rPr lang="es-ES_tradnl" sz="1400" b="1">
                <a:latin typeface="Arial" charset="0"/>
              </a:rPr>
              <a:t>Sí</a:t>
            </a:r>
            <a:endParaRPr lang="es-ES" sz="1400" b="1">
              <a:latin typeface="Arial" charset="0"/>
            </a:endParaRPr>
          </a:p>
        </p:txBody>
      </p:sp>
      <p:sp>
        <p:nvSpPr>
          <p:cNvPr id="549937" name="AutoShape 49"/>
          <p:cNvSpPr>
            <a:spLocks noChangeArrowheads="1"/>
          </p:cNvSpPr>
          <p:nvPr/>
        </p:nvSpPr>
        <p:spPr bwMode="auto">
          <a:xfrm>
            <a:off x="2484438" y="1101725"/>
            <a:ext cx="3635375" cy="350838"/>
          </a:xfrm>
          <a:prstGeom prst="flowChartPreparation">
            <a:avLst/>
          </a:prstGeom>
          <a:solidFill>
            <a:srgbClr val="FFFF00"/>
          </a:solidFill>
          <a:ln w="9525">
            <a:solidFill>
              <a:schemeClr val="tx1"/>
            </a:solidFill>
            <a:miter lim="800000"/>
            <a:headEnd/>
            <a:tailEnd/>
          </a:ln>
        </p:spPr>
        <p:txBody>
          <a:bodyPr wrap="none" anchor="ctr"/>
          <a:lstStyle/>
          <a:p>
            <a:pPr algn="ctr">
              <a:lnSpc>
                <a:spcPct val="75000"/>
              </a:lnSpc>
            </a:pPr>
            <a:r>
              <a:rPr lang="es-ES_tradnl" sz="1400" b="1">
                <a:latin typeface="Arial" charset="0"/>
              </a:rPr>
              <a:t>¿Datos duplicados (TCP)? </a:t>
            </a:r>
            <a:endParaRPr lang="es-ES" sz="1400" b="1">
              <a:latin typeface="Arial" charset="0"/>
            </a:endParaRPr>
          </a:p>
        </p:txBody>
      </p:sp>
      <p:sp>
        <p:nvSpPr>
          <p:cNvPr id="549938" name="Rectangle 50"/>
          <p:cNvSpPr>
            <a:spLocks noChangeArrowheads="1"/>
          </p:cNvSpPr>
          <p:nvPr/>
        </p:nvSpPr>
        <p:spPr bwMode="auto">
          <a:xfrm>
            <a:off x="6557963" y="1054100"/>
            <a:ext cx="1398587" cy="417513"/>
          </a:xfrm>
          <a:prstGeom prst="rect">
            <a:avLst/>
          </a:prstGeom>
          <a:solidFill>
            <a:srgbClr val="FFFF00"/>
          </a:solidFill>
          <a:ln w="9525">
            <a:solidFill>
              <a:schemeClr val="tx1"/>
            </a:solidFill>
            <a:miter lim="800000"/>
            <a:headEnd/>
            <a:tailEnd/>
          </a:ln>
        </p:spPr>
        <p:txBody>
          <a:bodyPr wrap="none" anchor="ctr"/>
          <a:lstStyle/>
          <a:p>
            <a:pPr algn="ctr"/>
            <a:r>
              <a:rPr lang="es-ES" sz="1400" b="1">
                <a:latin typeface="Arial" charset="0"/>
              </a:rPr>
              <a:t>Descartar y</a:t>
            </a:r>
          </a:p>
          <a:p>
            <a:pPr algn="ctr"/>
            <a:r>
              <a:rPr lang="es-ES" sz="1400" b="1">
                <a:latin typeface="Arial" charset="0"/>
              </a:rPr>
              <a:t>devolver ACK</a:t>
            </a:r>
          </a:p>
        </p:txBody>
      </p:sp>
      <p:sp>
        <p:nvSpPr>
          <p:cNvPr id="549939" name="Line 51"/>
          <p:cNvSpPr>
            <a:spLocks noChangeShapeType="1"/>
          </p:cNvSpPr>
          <p:nvPr/>
        </p:nvSpPr>
        <p:spPr bwMode="auto">
          <a:xfrm>
            <a:off x="6118225" y="1277938"/>
            <a:ext cx="452438" cy="1587"/>
          </a:xfrm>
          <a:prstGeom prst="line">
            <a:avLst/>
          </a:prstGeom>
          <a:noFill/>
          <a:ln w="25400">
            <a:solidFill>
              <a:schemeClr val="tx1"/>
            </a:solidFill>
            <a:round/>
            <a:headEnd/>
            <a:tailEnd type="triangle" w="med" len="med"/>
          </a:ln>
        </p:spPr>
        <p:txBody>
          <a:bodyPr/>
          <a:lstStyle/>
          <a:p>
            <a:endParaRPr lang="es-ES"/>
          </a:p>
        </p:txBody>
      </p:sp>
      <p:sp>
        <p:nvSpPr>
          <p:cNvPr id="549940" name="Text Box 52"/>
          <p:cNvSpPr txBox="1">
            <a:spLocks noChangeArrowheads="1"/>
          </p:cNvSpPr>
          <p:nvPr/>
        </p:nvSpPr>
        <p:spPr bwMode="auto">
          <a:xfrm>
            <a:off x="6122988" y="963613"/>
            <a:ext cx="352425" cy="304800"/>
          </a:xfrm>
          <a:prstGeom prst="rect">
            <a:avLst/>
          </a:prstGeom>
          <a:noFill/>
          <a:ln w="9525">
            <a:noFill/>
            <a:miter lim="800000"/>
            <a:headEnd/>
            <a:tailEnd/>
          </a:ln>
        </p:spPr>
        <p:txBody>
          <a:bodyPr wrap="none">
            <a:spAutoFit/>
          </a:bodyPr>
          <a:lstStyle/>
          <a:p>
            <a:pPr algn="ctr"/>
            <a:r>
              <a:rPr lang="es-ES_tradnl" sz="1400" b="1">
                <a:latin typeface="Arial" charset="0"/>
              </a:rPr>
              <a:t>Sí</a:t>
            </a:r>
            <a:endParaRPr lang="es-ES" sz="1400" b="1">
              <a:latin typeface="Arial" charset="0"/>
            </a:endParaRPr>
          </a:p>
        </p:txBody>
      </p:sp>
      <p:sp>
        <p:nvSpPr>
          <p:cNvPr id="549941" name="Text Box 53"/>
          <p:cNvSpPr txBox="1">
            <a:spLocks noChangeArrowheads="1"/>
          </p:cNvSpPr>
          <p:nvPr/>
        </p:nvSpPr>
        <p:spPr bwMode="auto">
          <a:xfrm>
            <a:off x="4284663" y="819150"/>
            <a:ext cx="420687" cy="304800"/>
          </a:xfrm>
          <a:prstGeom prst="rect">
            <a:avLst/>
          </a:prstGeom>
          <a:noFill/>
          <a:ln w="9525">
            <a:noFill/>
            <a:miter lim="800000"/>
            <a:headEnd/>
            <a:tailEnd/>
          </a:ln>
        </p:spPr>
        <p:txBody>
          <a:bodyPr wrap="none">
            <a:spAutoFit/>
          </a:bodyPr>
          <a:lstStyle/>
          <a:p>
            <a:pPr algn="ctr"/>
            <a:r>
              <a:rPr lang="es-ES_tradnl" sz="1400" b="1">
                <a:latin typeface="Arial" charset="0"/>
              </a:rPr>
              <a:t>No</a:t>
            </a:r>
            <a:endParaRPr lang="es-ES" sz="1400" b="1">
              <a:latin typeface="Arial" charset="0"/>
            </a:endParaRPr>
          </a:p>
        </p:txBody>
      </p:sp>
      <p:sp>
        <p:nvSpPr>
          <p:cNvPr id="117814" name="Line 54"/>
          <p:cNvSpPr>
            <a:spLocks noChangeShapeType="1"/>
          </p:cNvSpPr>
          <p:nvPr/>
        </p:nvSpPr>
        <p:spPr bwMode="auto">
          <a:xfrm>
            <a:off x="611188" y="4443413"/>
            <a:ext cx="8208962" cy="0"/>
          </a:xfrm>
          <a:prstGeom prst="line">
            <a:avLst/>
          </a:prstGeom>
          <a:noFill/>
          <a:ln w="9525">
            <a:solidFill>
              <a:schemeClr val="tx1"/>
            </a:solidFill>
            <a:prstDash val="sysDot"/>
            <a:round/>
            <a:headEnd/>
            <a:tailEnd/>
          </a:ln>
        </p:spPr>
        <p:txBody>
          <a:bodyPr/>
          <a:lstStyle/>
          <a:p>
            <a:endParaRPr lang="es-ES"/>
          </a:p>
        </p:txBody>
      </p:sp>
      <p:sp>
        <p:nvSpPr>
          <p:cNvPr id="117815" name="Text Box 55"/>
          <p:cNvSpPr txBox="1">
            <a:spLocks noChangeArrowheads="1"/>
          </p:cNvSpPr>
          <p:nvPr/>
        </p:nvSpPr>
        <p:spPr bwMode="auto">
          <a:xfrm>
            <a:off x="8270875" y="5308600"/>
            <a:ext cx="765175" cy="517525"/>
          </a:xfrm>
          <a:prstGeom prst="rect">
            <a:avLst/>
          </a:prstGeom>
          <a:noFill/>
          <a:ln w="9525">
            <a:noFill/>
            <a:miter lim="800000"/>
            <a:headEnd/>
            <a:tailEnd/>
          </a:ln>
        </p:spPr>
        <p:txBody>
          <a:bodyPr wrap="none">
            <a:spAutoFit/>
          </a:bodyPr>
          <a:lstStyle/>
          <a:p>
            <a:pPr algn="ctr"/>
            <a:r>
              <a:rPr lang="es-ES_tradnl" sz="1400" b="1">
                <a:latin typeface="Arial" charset="0"/>
              </a:rPr>
              <a:t>Tarjeta</a:t>
            </a:r>
          </a:p>
          <a:p>
            <a:pPr algn="ctr"/>
            <a:r>
              <a:rPr lang="es-ES_tradnl" sz="1400" b="1">
                <a:latin typeface="Arial" charset="0"/>
              </a:rPr>
              <a:t>red</a:t>
            </a:r>
            <a:endParaRPr lang="es-ES" sz="1400" b="1">
              <a:latin typeface="Arial" charset="0"/>
            </a:endParaRPr>
          </a:p>
        </p:txBody>
      </p:sp>
      <p:sp>
        <p:nvSpPr>
          <p:cNvPr id="117816" name="Text Box 56"/>
          <p:cNvSpPr txBox="1">
            <a:spLocks noChangeArrowheads="1"/>
          </p:cNvSpPr>
          <p:nvPr/>
        </p:nvSpPr>
        <p:spPr bwMode="auto">
          <a:xfrm>
            <a:off x="8475663" y="2211388"/>
            <a:ext cx="560387" cy="304800"/>
          </a:xfrm>
          <a:prstGeom prst="rect">
            <a:avLst/>
          </a:prstGeom>
          <a:noFill/>
          <a:ln w="9525">
            <a:noFill/>
            <a:miter lim="800000"/>
            <a:headEnd/>
            <a:tailEnd/>
          </a:ln>
        </p:spPr>
        <p:txBody>
          <a:bodyPr wrap="none">
            <a:spAutoFit/>
          </a:bodyPr>
          <a:lstStyle/>
          <a:p>
            <a:pPr algn="ctr"/>
            <a:r>
              <a:rPr lang="es-ES_tradnl" sz="1400" b="1">
                <a:latin typeface="Arial" charset="0"/>
              </a:rPr>
              <a:t>CPU</a:t>
            </a:r>
            <a:endParaRPr lang="es-ES" sz="1400" b="1">
              <a:latin typeface="Arial" charset="0"/>
            </a:endParaRPr>
          </a:p>
        </p:txBody>
      </p:sp>
      <p:sp>
        <p:nvSpPr>
          <p:cNvPr id="117817" name="AutoShape 57"/>
          <p:cNvSpPr>
            <a:spLocks/>
          </p:cNvSpPr>
          <p:nvPr/>
        </p:nvSpPr>
        <p:spPr bwMode="auto">
          <a:xfrm>
            <a:off x="8245475" y="295275"/>
            <a:ext cx="287338" cy="4122738"/>
          </a:xfrm>
          <a:prstGeom prst="rightBrace">
            <a:avLst>
              <a:gd name="adj1" fmla="val 119567"/>
              <a:gd name="adj2" fmla="val 50000"/>
            </a:avLst>
          </a:prstGeom>
          <a:noFill/>
          <a:ln w="19050">
            <a:solidFill>
              <a:schemeClr val="tx1"/>
            </a:solidFill>
            <a:round/>
            <a:headEnd/>
            <a:tailEnd/>
          </a:ln>
        </p:spPr>
        <p:txBody>
          <a:bodyPr wrap="none" anchor="ctr"/>
          <a:lstStyle/>
          <a:p>
            <a:endParaRPr lang="es-ES"/>
          </a:p>
        </p:txBody>
      </p:sp>
      <p:sp>
        <p:nvSpPr>
          <p:cNvPr id="117818" name="AutoShape 58"/>
          <p:cNvSpPr>
            <a:spLocks/>
          </p:cNvSpPr>
          <p:nvPr/>
        </p:nvSpPr>
        <p:spPr bwMode="auto">
          <a:xfrm>
            <a:off x="8101013" y="4568825"/>
            <a:ext cx="287337" cy="2035175"/>
          </a:xfrm>
          <a:prstGeom prst="rightBrace">
            <a:avLst>
              <a:gd name="adj1" fmla="val 59024"/>
              <a:gd name="adj2" fmla="val 50000"/>
            </a:avLst>
          </a:prstGeom>
          <a:noFill/>
          <a:ln w="19050">
            <a:solidFill>
              <a:schemeClr val="tx1"/>
            </a:solidFill>
            <a:round/>
            <a:headEnd/>
            <a:tailEnd/>
          </a:ln>
        </p:spPr>
        <p:txBody>
          <a:bodyPr wrap="none" anchor="ctr"/>
          <a:lstStyle/>
          <a:p>
            <a:endParaRPr lang="es-ES"/>
          </a:p>
        </p:txBody>
      </p:sp>
      <p:sp>
        <p:nvSpPr>
          <p:cNvPr id="549947" name="Line 59"/>
          <p:cNvSpPr>
            <a:spLocks noChangeShapeType="1"/>
          </p:cNvSpPr>
          <p:nvPr/>
        </p:nvSpPr>
        <p:spPr bwMode="auto">
          <a:xfrm flipV="1">
            <a:off x="4284663" y="2066925"/>
            <a:ext cx="0" cy="193675"/>
          </a:xfrm>
          <a:prstGeom prst="line">
            <a:avLst/>
          </a:prstGeom>
          <a:noFill/>
          <a:ln w="25400">
            <a:solidFill>
              <a:schemeClr val="tx1"/>
            </a:solidFill>
            <a:round/>
            <a:headEnd/>
            <a:tailEnd type="triangle" w="med" len="med"/>
          </a:ln>
        </p:spPr>
        <p:txBody>
          <a:bodyPr/>
          <a:lstStyle/>
          <a:p>
            <a:endParaRPr lang="es-ES"/>
          </a:p>
        </p:txBody>
      </p:sp>
      <p:sp>
        <p:nvSpPr>
          <p:cNvPr id="549948" name="Line 60"/>
          <p:cNvSpPr>
            <a:spLocks noChangeShapeType="1"/>
          </p:cNvSpPr>
          <p:nvPr/>
        </p:nvSpPr>
        <p:spPr bwMode="auto">
          <a:xfrm flipV="1">
            <a:off x="4284663" y="3314700"/>
            <a:ext cx="0" cy="193675"/>
          </a:xfrm>
          <a:prstGeom prst="line">
            <a:avLst/>
          </a:prstGeom>
          <a:noFill/>
          <a:ln w="25400">
            <a:solidFill>
              <a:schemeClr val="tx1"/>
            </a:solidFill>
            <a:round/>
            <a:headEnd/>
            <a:tailEnd type="triangle" w="med" len="med"/>
          </a:ln>
        </p:spPr>
        <p:txBody>
          <a:bodyPr/>
          <a:lstStyle/>
          <a:p>
            <a:endParaRPr lang="es-ES"/>
          </a:p>
        </p:txBody>
      </p:sp>
      <p:sp>
        <p:nvSpPr>
          <p:cNvPr id="549949" name="Line 61"/>
          <p:cNvSpPr>
            <a:spLocks noChangeShapeType="1"/>
          </p:cNvSpPr>
          <p:nvPr/>
        </p:nvSpPr>
        <p:spPr bwMode="auto">
          <a:xfrm flipV="1">
            <a:off x="4284663" y="3889375"/>
            <a:ext cx="0" cy="193675"/>
          </a:xfrm>
          <a:prstGeom prst="line">
            <a:avLst/>
          </a:prstGeom>
          <a:noFill/>
          <a:ln w="25400">
            <a:solidFill>
              <a:schemeClr val="tx1"/>
            </a:solidFill>
            <a:round/>
            <a:headEnd/>
            <a:tailEnd type="triangle" w="med" len="med"/>
          </a:ln>
        </p:spPr>
        <p:txBody>
          <a:bodyPr/>
          <a:lstStyle/>
          <a:p>
            <a:endParaRPr lang="es-ES"/>
          </a:p>
        </p:txBody>
      </p:sp>
      <p:sp>
        <p:nvSpPr>
          <p:cNvPr id="549950" name="Line 62"/>
          <p:cNvSpPr>
            <a:spLocks noChangeShapeType="1"/>
          </p:cNvSpPr>
          <p:nvPr/>
        </p:nvSpPr>
        <p:spPr bwMode="auto">
          <a:xfrm flipV="1">
            <a:off x="4284663" y="4467225"/>
            <a:ext cx="0" cy="193675"/>
          </a:xfrm>
          <a:prstGeom prst="line">
            <a:avLst/>
          </a:prstGeom>
          <a:noFill/>
          <a:ln w="25400">
            <a:solidFill>
              <a:schemeClr val="tx1"/>
            </a:solidFill>
            <a:round/>
            <a:headEnd/>
            <a:tailEnd type="triangle" w="med" len="med"/>
          </a:ln>
        </p:spPr>
        <p:txBody>
          <a:bodyPr/>
          <a:lstStyle/>
          <a:p>
            <a:endParaRPr lang="es-ES"/>
          </a:p>
        </p:txBody>
      </p:sp>
      <p:sp>
        <p:nvSpPr>
          <p:cNvPr id="549951" name="Line 63"/>
          <p:cNvSpPr>
            <a:spLocks noChangeShapeType="1"/>
          </p:cNvSpPr>
          <p:nvPr/>
        </p:nvSpPr>
        <p:spPr bwMode="auto">
          <a:xfrm flipV="1">
            <a:off x="4284663" y="5019675"/>
            <a:ext cx="0" cy="193675"/>
          </a:xfrm>
          <a:prstGeom prst="line">
            <a:avLst/>
          </a:prstGeom>
          <a:noFill/>
          <a:ln w="25400">
            <a:solidFill>
              <a:schemeClr val="tx1"/>
            </a:solidFill>
            <a:round/>
            <a:headEnd/>
            <a:tailEnd type="triangle" w="med" len="med"/>
          </a:ln>
        </p:spPr>
        <p:txBody>
          <a:bodyPr/>
          <a:lstStyle/>
          <a:p>
            <a:endParaRPr lang="es-ES"/>
          </a:p>
        </p:txBody>
      </p:sp>
      <p:sp>
        <p:nvSpPr>
          <p:cNvPr id="549952" name="Line 64"/>
          <p:cNvSpPr>
            <a:spLocks noChangeShapeType="1"/>
          </p:cNvSpPr>
          <p:nvPr/>
        </p:nvSpPr>
        <p:spPr bwMode="auto">
          <a:xfrm flipV="1">
            <a:off x="4284663" y="5595938"/>
            <a:ext cx="0" cy="193675"/>
          </a:xfrm>
          <a:prstGeom prst="line">
            <a:avLst/>
          </a:prstGeom>
          <a:noFill/>
          <a:ln w="25400">
            <a:solidFill>
              <a:schemeClr val="tx1"/>
            </a:solidFill>
            <a:round/>
            <a:headEnd/>
            <a:tailEnd type="triangle" w="med" len="med"/>
          </a:ln>
        </p:spPr>
        <p:txBody>
          <a:bodyPr/>
          <a:lstStyle/>
          <a:p>
            <a:endParaRPr lang="es-ES"/>
          </a:p>
        </p:txBody>
      </p:sp>
      <p:sp>
        <p:nvSpPr>
          <p:cNvPr id="549953" name="Line 65"/>
          <p:cNvSpPr>
            <a:spLocks noChangeShapeType="1"/>
          </p:cNvSpPr>
          <p:nvPr/>
        </p:nvSpPr>
        <p:spPr bwMode="auto">
          <a:xfrm flipV="1">
            <a:off x="4284663" y="6122988"/>
            <a:ext cx="0" cy="193675"/>
          </a:xfrm>
          <a:prstGeom prst="line">
            <a:avLst/>
          </a:prstGeom>
          <a:noFill/>
          <a:ln w="25400">
            <a:solidFill>
              <a:schemeClr val="tx1"/>
            </a:solidFill>
            <a:round/>
            <a:headEnd/>
            <a:tailEnd type="triangle" w="med" len="med"/>
          </a:ln>
        </p:spPr>
        <p:txBody>
          <a:bodyPr/>
          <a:lstStyle/>
          <a:p>
            <a:endParaRPr lang="es-ES"/>
          </a:p>
        </p:txBody>
      </p:sp>
      <p:sp>
        <p:nvSpPr>
          <p:cNvPr id="549954" name="AutoShape 66"/>
          <p:cNvSpPr>
            <a:spLocks noChangeArrowheads="1"/>
          </p:cNvSpPr>
          <p:nvPr/>
        </p:nvSpPr>
        <p:spPr bwMode="auto">
          <a:xfrm>
            <a:off x="2484438" y="2941638"/>
            <a:ext cx="3635375" cy="350837"/>
          </a:xfrm>
          <a:prstGeom prst="flowChartPreparation">
            <a:avLst/>
          </a:prstGeom>
          <a:solidFill>
            <a:srgbClr val="FFFF00"/>
          </a:solidFill>
          <a:ln w="9525">
            <a:solidFill>
              <a:schemeClr val="tx1"/>
            </a:solidFill>
            <a:miter lim="800000"/>
            <a:headEnd/>
            <a:tailEnd/>
          </a:ln>
        </p:spPr>
        <p:txBody>
          <a:bodyPr wrap="none" anchor="ctr"/>
          <a:lstStyle/>
          <a:p>
            <a:pPr algn="ctr">
              <a:lnSpc>
                <a:spcPct val="75000"/>
              </a:lnSpc>
            </a:pPr>
            <a:r>
              <a:rPr lang="es-ES_tradnl" sz="1400" b="1">
                <a:latin typeface="Arial" charset="0"/>
              </a:rPr>
              <a:t>¿Protocolo reconocido? </a:t>
            </a:r>
            <a:endParaRPr lang="es-ES" sz="1400" b="1">
              <a:latin typeface="Arial" charset="0"/>
            </a:endParaRPr>
          </a:p>
        </p:txBody>
      </p:sp>
      <p:sp>
        <p:nvSpPr>
          <p:cNvPr id="549955" name="Line 67"/>
          <p:cNvSpPr>
            <a:spLocks noChangeShapeType="1"/>
          </p:cNvSpPr>
          <p:nvPr/>
        </p:nvSpPr>
        <p:spPr bwMode="auto">
          <a:xfrm>
            <a:off x="6107113" y="3122613"/>
            <a:ext cx="452437" cy="1587"/>
          </a:xfrm>
          <a:prstGeom prst="line">
            <a:avLst/>
          </a:prstGeom>
          <a:noFill/>
          <a:ln w="25400">
            <a:solidFill>
              <a:schemeClr val="tx1"/>
            </a:solidFill>
            <a:round/>
            <a:headEnd/>
            <a:tailEnd type="triangle" w="med" len="med"/>
          </a:ln>
        </p:spPr>
        <p:txBody>
          <a:bodyPr/>
          <a:lstStyle/>
          <a:p>
            <a:endParaRPr lang="es-ES"/>
          </a:p>
        </p:txBody>
      </p:sp>
      <p:sp>
        <p:nvSpPr>
          <p:cNvPr id="549956" name="Text Box 68"/>
          <p:cNvSpPr txBox="1">
            <a:spLocks noChangeArrowheads="1"/>
          </p:cNvSpPr>
          <p:nvPr/>
        </p:nvSpPr>
        <p:spPr bwMode="auto">
          <a:xfrm>
            <a:off x="6084888" y="2787650"/>
            <a:ext cx="420687" cy="304800"/>
          </a:xfrm>
          <a:prstGeom prst="rect">
            <a:avLst/>
          </a:prstGeom>
          <a:noFill/>
          <a:ln w="9525">
            <a:noFill/>
            <a:miter lim="800000"/>
            <a:headEnd/>
            <a:tailEnd/>
          </a:ln>
        </p:spPr>
        <p:txBody>
          <a:bodyPr wrap="none">
            <a:spAutoFit/>
          </a:bodyPr>
          <a:lstStyle/>
          <a:p>
            <a:pPr algn="ctr"/>
            <a:r>
              <a:rPr lang="es-ES_tradnl" sz="1400" b="1">
                <a:latin typeface="Arial" charset="0"/>
              </a:rPr>
              <a:t>No</a:t>
            </a:r>
            <a:endParaRPr lang="es-ES" sz="1400" b="1">
              <a:latin typeface="Arial" charset="0"/>
            </a:endParaRPr>
          </a:p>
        </p:txBody>
      </p:sp>
      <p:sp>
        <p:nvSpPr>
          <p:cNvPr id="549957" name="Text Box 69"/>
          <p:cNvSpPr txBox="1">
            <a:spLocks noChangeArrowheads="1"/>
          </p:cNvSpPr>
          <p:nvPr/>
        </p:nvSpPr>
        <p:spPr bwMode="auto">
          <a:xfrm>
            <a:off x="4291013" y="2643188"/>
            <a:ext cx="352425" cy="304800"/>
          </a:xfrm>
          <a:prstGeom prst="rect">
            <a:avLst/>
          </a:prstGeom>
          <a:noFill/>
          <a:ln w="9525">
            <a:noFill/>
            <a:miter lim="800000"/>
            <a:headEnd/>
            <a:tailEnd/>
          </a:ln>
        </p:spPr>
        <p:txBody>
          <a:bodyPr wrap="none">
            <a:spAutoFit/>
          </a:bodyPr>
          <a:lstStyle/>
          <a:p>
            <a:pPr algn="ctr"/>
            <a:r>
              <a:rPr lang="es-ES_tradnl" sz="1400" b="1">
                <a:latin typeface="Arial" charset="0"/>
              </a:rPr>
              <a:t>Sí</a:t>
            </a:r>
            <a:endParaRPr lang="es-ES" sz="1400" b="1">
              <a:latin typeface="Arial" charset="0"/>
            </a:endParaRPr>
          </a:p>
        </p:txBody>
      </p:sp>
      <p:sp>
        <p:nvSpPr>
          <p:cNvPr id="549958" name="Line 70"/>
          <p:cNvSpPr>
            <a:spLocks noChangeShapeType="1"/>
          </p:cNvSpPr>
          <p:nvPr/>
        </p:nvSpPr>
        <p:spPr bwMode="auto">
          <a:xfrm flipV="1">
            <a:off x="4284663" y="2716213"/>
            <a:ext cx="0" cy="193675"/>
          </a:xfrm>
          <a:prstGeom prst="line">
            <a:avLst/>
          </a:prstGeom>
          <a:noFill/>
          <a:ln w="25400">
            <a:solidFill>
              <a:schemeClr val="tx1"/>
            </a:solidFill>
            <a:round/>
            <a:headEnd/>
            <a:tailEnd type="triangle" w="med" len="med"/>
          </a:ln>
        </p:spPr>
        <p:txBody>
          <a:bodyPr/>
          <a:lstStyle/>
          <a:p>
            <a:endParaRPr lang="es-ES"/>
          </a:p>
        </p:txBody>
      </p:sp>
      <p:sp>
        <p:nvSpPr>
          <p:cNvPr id="549959" name="Rectangle 71"/>
          <p:cNvSpPr>
            <a:spLocks noChangeArrowheads="1"/>
          </p:cNvSpPr>
          <p:nvPr/>
        </p:nvSpPr>
        <p:spPr bwMode="auto">
          <a:xfrm>
            <a:off x="6588125" y="2716213"/>
            <a:ext cx="1387475" cy="647700"/>
          </a:xfrm>
          <a:prstGeom prst="rect">
            <a:avLst/>
          </a:prstGeom>
          <a:solidFill>
            <a:srgbClr val="FFFF00"/>
          </a:solidFill>
          <a:ln w="9525">
            <a:solidFill>
              <a:schemeClr val="tx1"/>
            </a:solidFill>
            <a:miter lim="800000"/>
            <a:headEnd/>
            <a:tailEnd/>
          </a:ln>
        </p:spPr>
        <p:txBody>
          <a:bodyPr wrap="none" anchor="ctr"/>
          <a:lstStyle/>
          <a:p>
            <a:pPr algn="ctr"/>
            <a:r>
              <a:rPr lang="es-ES" sz="1400" b="1">
                <a:latin typeface="Arial" charset="0"/>
              </a:rPr>
              <a:t>Descartar y</a:t>
            </a:r>
          </a:p>
          <a:p>
            <a:pPr algn="ctr"/>
            <a:r>
              <a:rPr lang="es-ES" sz="1400" b="1">
                <a:latin typeface="Arial" charset="0"/>
              </a:rPr>
              <a:t>devolver ICMP</a:t>
            </a:r>
          </a:p>
          <a:p>
            <a:pPr algn="ctr"/>
            <a:r>
              <a:rPr lang="es-ES" sz="1400" b="1">
                <a:latin typeface="Arial" charset="0"/>
              </a:rPr>
              <a:t>destino inacc.</a:t>
            </a:r>
          </a:p>
        </p:txBody>
      </p:sp>
      <p:sp>
        <p:nvSpPr>
          <p:cNvPr id="117832" name="Text Box 72"/>
          <p:cNvSpPr txBox="1">
            <a:spLocks noChangeArrowheads="1"/>
          </p:cNvSpPr>
          <p:nvPr/>
        </p:nvSpPr>
        <p:spPr bwMode="auto">
          <a:xfrm>
            <a:off x="900113" y="7938"/>
            <a:ext cx="6896100" cy="396875"/>
          </a:xfrm>
          <a:prstGeom prst="rect">
            <a:avLst/>
          </a:prstGeom>
          <a:noFill/>
          <a:ln w="9525">
            <a:noFill/>
            <a:miter lim="800000"/>
            <a:headEnd/>
            <a:tailEnd/>
          </a:ln>
        </p:spPr>
        <p:txBody>
          <a:bodyPr wrap="none">
            <a:spAutoFit/>
          </a:bodyPr>
          <a:lstStyle/>
          <a:p>
            <a:r>
              <a:rPr lang="es-ES" sz="2000">
                <a:latin typeface="Arial" charset="0"/>
              </a:rPr>
              <a:t>Proceso de una trama Ethernet TCP/IP recibida por un host</a:t>
            </a: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98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99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989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4989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989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989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4989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989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995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4989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4990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4989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499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4990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4990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4990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4990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4990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4990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4990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4995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4990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4991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4990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4991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4992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4994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4992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4992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49923"/>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54992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4994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4995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54995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4995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49959"/>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549927"/>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4995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49957"/>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549929"/>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49930"/>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549928"/>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549931"/>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549947"/>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549932"/>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549934"/>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549935"/>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549933"/>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549890"/>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549936"/>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549937"/>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549939"/>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549940"/>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549938"/>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549918"/>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549941"/>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5499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890" grpId="0" animBg="1"/>
      <p:bldP spid="549891" grpId="0" animBg="1"/>
      <p:bldP spid="549892" grpId="0" animBg="1"/>
      <p:bldP spid="549893" grpId="0" animBg="1"/>
      <p:bldP spid="549894" grpId="0" animBg="1"/>
      <p:bldP spid="549895" grpId="0" animBg="1"/>
      <p:bldP spid="549896" grpId="0"/>
      <p:bldP spid="549897" grpId="0"/>
      <p:bldP spid="549898" grpId="0" animBg="1"/>
      <p:bldP spid="549899" grpId="0" animBg="1"/>
      <p:bldP spid="549900" grpId="0"/>
      <p:bldP spid="549901" grpId="0"/>
      <p:bldP spid="549902" grpId="0" animBg="1"/>
      <p:bldP spid="549903" grpId="0" animBg="1"/>
      <p:bldP spid="549904" grpId="0" animBg="1"/>
      <p:bldP spid="549905" grpId="0"/>
      <p:bldP spid="549906" grpId="0"/>
      <p:bldP spid="549907" grpId="0" animBg="1"/>
      <p:bldP spid="549908" grpId="0" animBg="1"/>
      <p:bldP spid="549909" grpId="0" animBg="1"/>
      <p:bldP spid="549910" grpId="0"/>
      <p:bldP spid="549911" grpId="0"/>
      <p:bldP spid="549918" grpId="0" animBg="1"/>
      <p:bldP spid="549921" grpId="0" animBg="1"/>
      <p:bldP spid="549922" grpId="0" animBg="1"/>
      <p:bldP spid="549923" grpId="0" animBg="1"/>
      <p:bldP spid="549924" grpId="0" animBg="1"/>
      <p:bldP spid="549925" grpId="0"/>
      <p:bldP spid="549926" grpId="0"/>
      <p:bldP spid="549927" grpId="0" animBg="1"/>
      <p:bldP spid="549928" grpId="0" animBg="1"/>
      <p:bldP spid="549929" grpId="0" animBg="1"/>
      <p:bldP spid="549930" grpId="0"/>
      <p:bldP spid="549931" grpId="0"/>
      <p:bldP spid="549932" grpId="0" animBg="1"/>
      <p:bldP spid="549933" grpId="0" animBg="1"/>
      <p:bldP spid="549934" grpId="0" animBg="1"/>
      <p:bldP spid="549935" grpId="0"/>
      <p:bldP spid="549936" grpId="0"/>
      <p:bldP spid="549937" grpId="0" animBg="1"/>
      <p:bldP spid="549938" grpId="0" animBg="1"/>
      <p:bldP spid="549939" grpId="0" animBg="1"/>
      <p:bldP spid="549940" grpId="0"/>
      <p:bldP spid="549941" grpId="0"/>
      <p:bldP spid="549947" grpId="0" animBg="1"/>
      <p:bldP spid="549948" grpId="0" animBg="1"/>
      <p:bldP spid="549949" grpId="0" animBg="1"/>
      <p:bldP spid="549950" grpId="0" animBg="1"/>
      <p:bldP spid="549951" grpId="0" animBg="1"/>
      <p:bldP spid="549952" grpId="0" animBg="1"/>
      <p:bldP spid="549953" grpId="0" animBg="1"/>
      <p:bldP spid="549954" grpId="0" animBg="1"/>
      <p:bldP spid="549955" grpId="0" animBg="1"/>
      <p:bldP spid="549956" grpId="0"/>
      <p:bldP spid="549957" grpId="0"/>
      <p:bldP spid="549958" grpId="0" animBg="1"/>
      <p:bldP spid="549959"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2286000"/>
            <a:ext cx="7772400" cy="1143000"/>
          </a:xfrm>
        </p:spPr>
        <p:txBody>
          <a:bodyPr/>
          <a:lstStyle/>
          <a:p>
            <a:pPr eaLnBrk="1" hangingPunct="1"/>
            <a:r>
              <a:rPr lang="es-ES" sz="5400" smtClean="0"/>
              <a:t>Ejercicios</a:t>
            </a:r>
          </a:p>
        </p:txBody>
      </p:sp>
    </p:spTree>
  </p:cSld>
  <p:clrMapOvr>
    <a:masterClrMapping/>
  </p:clrMapOvr>
  <p:transition>
    <p:cover dir="ld"/>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685800" y="381000"/>
            <a:ext cx="7772400" cy="1143000"/>
          </a:xfrm>
        </p:spPr>
        <p:txBody>
          <a:bodyPr/>
          <a:lstStyle/>
          <a:p>
            <a:pPr eaLnBrk="1" hangingPunct="1"/>
            <a:r>
              <a:rPr lang="es-ES_tradnl" sz="4000" smtClean="0"/>
              <a:t>Ejercicio 4</a:t>
            </a:r>
            <a:endParaRPr lang="es-ES" sz="4000" smtClean="0"/>
          </a:p>
        </p:txBody>
      </p:sp>
      <p:sp>
        <p:nvSpPr>
          <p:cNvPr id="119811" name="Rectangle 3"/>
          <p:cNvSpPr>
            <a:spLocks noGrp="1" noChangeArrowheads="1"/>
          </p:cNvSpPr>
          <p:nvPr>
            <p:ph type="body" idx="1"/>
          </p:nvPr>
        </p:nvSpPr>
        <p:spPr>
          <a:xfrm>
            <a:off x="685800" y="1981200"/>
            <a:ext cx="7772400" cy="1524000"/>
          </a:xfrm>
        </p:spPr>
        <p:txBody>
          <a:bodyPr/>
          <a:lstStyle/>
          <a:p>
            <a:pPr eaLnBrk="1" hangingPunct="1">
              <a:lnSpc>
                <a:spcPct val="90000"/>
              </a:lnSpc>
              <a:buFontTx/>
              <a:buNone/>
            </a:pPr>
            <a:r>
              <a:rPr lang="es-ES_tradnl" smtClean="0"/>
              <a:t>P: El tamaño máximo de un segmento TCP es 65.515 bytes. ¿Podría explicar de donde viene ese valor?</a:t>
            </a:r>
          </a:p>
        </p:txBody>
      </p:sp>
      <p:sp>
        <p:nvSpPr>
          <p:cNvPr id="354308" name="Text Box 4"/>
          <p:cNvSpPr txBox="1">
            <a:spLocks noChangeArrowheads="1"/>
          </p:cNvSpPr>
          <p:nvPr/>
        </p:nvSpPr>
        <p:spPr bwMode="auto">
          <a:xfrm>
            <a:off x="685800" y="3643313"/>
            <a:ext cx="7772400" cy="2528887"/>
          </a:xfrm>
          <a:prstGeom prst="rect">
            <a:avLst/>
          </a:prstGeom>
          <a:noFill/>
          <a:ln w="9525">
            <a:noFill/>
            <a:miter lim="800000"/>
            <a:headEnd/>
            <a:tailEnd/>
          </a:ln>
        </p:spPr>
        <p:txBody>
          <a:bodyPr>
            <a:spAutoFit/>
          </a:bodyPr>
          <a:lstStyle/>
          <a:p>
            <a:pPr marL="381000" indent="-381000">
              <a:spcBef>
                <a:spcPct val="20000"/>
              </a:spcBef>
            </a:pPr>
            <a:r>
              <a:rPr lang="es-ES_tradnl" sz="3200"/>
              <a:t>R: La longitud máxima de un datagrama se especifica en un campo de 16 bits, por lo que es 65535 bytes. De estos al menos 20 bytes son la cabecera IP, con lo que quedan 65515 bytes para el segmento TCP.</a:t>
            </a:r>
            <a:endParaRPr lang="es-ES"/>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4308"/>
                                        </p:tgtEl>
                                        <p:attrNameLst>
                                          <p:attrName>style.visibility</p:attrName>
                                        </p:attrNameLst>
                                      </p:cBhvr>
                                      <p:to>
                                        <p:strVal val="visible"/>
                                      </p:to>
                                    </p:set>
                                    <p:anim calcmode="lin" valueType="num">
                                      <p:cBhvr additive="base">
                                        <p:cTn id="7" dur="500" fill="hold"/>
                                        <p:tgtEl>
                                          <p:spTgt spid="354308"/>
                                        </p:tgtEl>
                                        <p:attrNameLst>
                                          <p:attrName>ppt_x</p:attrName>
                                        </p:attrNameLst>
                                      </p:cBhvr>
                                      <p:tavLst>
                                        <p:tav tm="0">
                                          <p:val>
                                            <p:strVal val="0-#ppt_w/2"/>
                                          </p:val>
                                        </p:tav>
                                        <p:tav tm="100000">
                                          <p:val>
                                            <p:strVal val="#ppt_x"/>
                                          </p:val>
                                        </p:tav>
                                      </p:tavLst>
                                    </p:anim>
                                    <p:anim calcmode="lin" valueType="num">
                                      <p:cBhvr additive="base">
                                        <p:cTn id="8" dur="500" fill="hold"/>
                                        <p:tgtEl>
                                          <p:spTgt spid="3543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8" grpId="0" autoUpdateAnimBg="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es-ES" sz="4000" smtClean="0"/>
              <a:t>Ejercicio 6 </a:t>
            </a:r>
          </a:p>
        </p:txBody>
      </p:sp>
      <p:sp>
        <p:nvSpPr>
          <p:cNvPr id="120835" name="Rectangle 3"/>
          <p:cNvSpPr>
            <a:spLocks noGrp="1" noChangeArrowheads="1"/>
          </p:cNvSpPr>
          <p:nvPr>
            <p:ph type="body" idx="1"/>
          </p:nvPr>
        </p:nvSpPr>
        <p:spPr>
          <a:xfrm>
            <a:off x="685800" y="1981200"/>
            <a:ext cx="7772400" cy="1219200"/>
          </a:xfrm>
        </p:spPr>
        <p:txBody>
          <a:bodyPr/>
          <a:lstStyle/>
          <a:p>
            <a:pPr eaLnBrk="1" hangingPunct="1"/>
            <a:r>
              <a:rPr lang="es-ES" sz="2800" smtClean="0"/>
              <a:t>¿Debe TCP preocuparse de reordenar los fragmentos de un datagrama?</a:t>
            </a:r>
          </a:p>
        </p:txBody>
      </p:sp>
      <p:sp>
        <p:nvSpPr>
          <p:cNvPr id="404484" name="Rectangle 4"/>
          <p:cNvSpPr>
            <a:spLocks noChangeArrowheads="1"/>
          </p:cNvSpPr>
          <p:nvPr/>
        </p:nvSpPr>
        <p:spPr bwMode="auto">
          <a:xfrm>
            <a:off x="685800" y="3505200"/>
            <a:ext cx="7989888" cy="2895600"/>
          </a:xfrm>
          <a:prstGeom prst="rect">
            <a:avLst/>
          </a:prstGeom>
          <a:noFill/>
          <a:ln w="9525">
            <a:noFill/>
            <a:miter lim="800000"/>
            <a:headEnd/>
            <a:tailEnd/>
          </a:ln>
        </p:spPr>
        <p:txBody>
          <a:bodyPr/>
          <a:lstStyle/>
          <a:p>
            <a:pPr marL="342900" indent="-342900">
              <a:spcBef>
                <a:spcPct val="20000"/>
              </a:spcBef>
              <a:buFontTx/>
              <a:buChar char="•"/>
            </a:pPr>
            <a:r>
              <a:rPr lang="es-ES" sz="2800"/>
              <a:t>NO. El nivel IP reconstruye el datagrama original en orden antes de entregar el segmento a TCP; para ello usa los campos identificación, fragment offset y MF (More Fragments). TCP </a:t>
            </a:r>
            <a:r>
              <a:rPr lang="es-ES" sz="2800" u="sng"/>
              <a:t>no podría</a:t>
            </a:r>
            <a:r>
              <a:rPr lang="es-ES" sz="2800"/>
              <a:t> reordenar los fragmentos aunque quisiera, puesto que normalmente solo el primero tiene cabecera TCP.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4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4" grpId="0" autoUpdateAnimBg="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p:cNvPicPr>
            <a:picLocks noChangeArrowheads="1"/>
          </p:cNvPicPr>
          <p:nvPr/>
        </p:nvPicPr>
        <p:blipFill>
          <a:blip r:embed="rId3" cstate="print"/>
          <a:srcRect/>
          <a:stretch>
            <a:fillRect/>
          </a:stretch>
        </p:blipFill>
        <p:spPr bwMode="auto">
          <a:xfrm>
            <a:off x="6434138" y="3189288"/>
            <a:ext cx="1566862" cy="1077912"/>
          </a:xfrm>
          <a:prstGeom prst="rect">
            <a:avLst/>
          </a:prstGeom>
          <a:noFill/>
          <a:ln w="12700">
            <a:noFill/>
            <a:miter lim="800000"/>
            <a:headEnd/>
            <a:tailEnd/>
          </a:ln>
        </p:spPr>
      </p:pic>
      <p:sp>
        <p:nvSpPr>
          <p:cNvPr id="121859" name="Freeform 3"/>
          <p:cNvSpPr>
            <a:spLocks/>
          </p:cNvSpPr>
          <p:nvPr/>
        </p:nvSpPr>
        <p:spPr bwMode="auto">
          <a:xfrm>
            <a:off x="4191000" y="3654425"/>
            <a:ext cx="2270125" cy="79375"/>
          </a:xfrm>
          <a:custGeom>
            <a:avLst/>
            <a:gdLst>
              <a:gd name="T0" fmla="*/ 0 w 1452"/>
              <a:gd name="T1" fmla="*/ 0 h 45"/>
              <a:gd name="T2" fmla="*/ 2147483647 w 1452"/>
              <a:gd name="T3" fmla="*/ 0 h 45"/>
              <a:gd name="T4" fmla="*/ 2147483647 w 1452"/>
              <a:gd name="T5" fmla="*/ 2147483647 h 45"/>
              <a:gd name="T6" fmla="*/ 2147483647 w 1452"/>
              <a:gd name="T7" fmla="*/ 2147483647 h 45"/>
              <a:gd name="T8" fmla="*/ 0 60000 65536"/>
              <a:gd name="T9" fmla="*/ 0 60000 65536"/>
              <a:gd name="T10" fmla="*/ 0 60000 65536"/>
              <a:gd name="T11" fmla="*/ 0 60000 65536"/>
              <a:gd name="T12" fmla="*/ 0 w 1452"/>
              <a:gd name="T13" fmla="*/ 0 h 45"/>
              <a:gd name="T14" fmla="*/ 1452 w 1452"/>
              <a:gd name="T15" fmla="*/ 45 h 45"/>
            </a:gdLst>
            <a:ahLst/>
            <a:cxnLst>
              <a:cxn ang="T8">
                <a:pos x="T0" y="T1"/>
              </a:cxn>
              <a:cxn ang="T9">
                <a:pos x="T2" y="T3"/>
              </a:cxn>
              <a:cxn ang="T10">
                <a:pos x="T4" y="T5"/>
              </a:cxn>
              <a:cxn ang="T11">
                <a:pos x="T6" y="T7"/>
              </a:cxn>
            </a:cxnLst>
            <a:rect l="T12" t="T13" r="T14" b="T15"/>
            <a:pathLst>
              <a:path w="1452" h="45">
                <a:moveTo>
                  <a:pt x="0" y="0"/>
                </a:moveTo>
                <a:lnTo>
                  <a:pt x="744" y="0"/>
                </a:lnTo>
                <a:lnTo>
                  <a:pt x="664" y="44"/>
                </a:lnTo>
                <a:lnTo>
                  <a:pt x="1451" y="44"/>
                </a:lnTo>
              </a:path>
            </a:pathLst>
          </a:custGeom>
          <a:noFill/>
          <a:ln w="25400" cap="rnd">
            <a:solidFill>
              <a:schemeClr val="accent2"/>
            </a:solidFill>
            <a:round/>
            <a:headEnd/>
            <a:tailEnd/>
          </a:ln>
        </p:spPr>
        <p:txBody>
          <a:bodyPr/>
          <a:lstStyle/>
          <a:p>
            <a:endParaRPr lang="es-ES"/>
          </a:p>
        </p:txBody>
      </p:sp>
      <p:sp>
        <p:nvSpPr>
          <p:cNvPr id="121860" name="Line 4"/>
          <p:cNvSpPr>
            <a:spLocks noChangeShapeType="1"/>
          </p:cNvSpPr>
          <p:nvPr/>
        </p:nvSpPr>
        <p:spPr bwMode="auto">
          <a:xfrm rot="16200000" flipH="1">
            <a:off x="203994" y="3404394"/>
            <a:ext cx="3700462" cy="6350"/>
          </a:xfrm>
          <a:prstGeom prst="line">
            <a:avLst/>
          </a:prstGeom>
          <a:noFill/>
          <a:ln w="25400">
            <a:solidFill>
              <a:schemeClr val="accent2"/>
            </a:solidFill>
            <a:round/>
            <a:headEnd/>
            <a:tailEnd/>
          </a:ln>
        </p:spPr>
        <p:txBody>
          <a:bodyPr/>
          <a:lstStyle/>
          <a:p>
            <a:endParaRPr lang="es-ES"/>
          </a:p>
        </p:txBody>
      </p:sp>
      <p:pic>
        <p:nvPicPr>
          <p:cNvPr id="121861" name="Picture 5"/>
          <p:cNvPicPr>
            <a:picLocks noChangeArrowheads="1"/>
          </p:cNvPicPr>
          <p:nvPr/>
        </p:nvPicPr>
        <p:blipFill>
          <a:blip r:embed="rId4" cstate="print"/>
          <a:srcRect/>
          <a:stretch>
            <a:fillRect/>
          </a:stretch>
        </p:blipFill>
        <p:spPr bwMode="auto">
          <a:xfrm>
            <a:off x="3124200" y="2209800"/>
            <a:ext cx="1189038" cy="2005013"/>
          </a:xfrm>
          <a:prstGeom prst="rect">
            <a:avLst/>
          </a:prstGeom>
          <a:noFill/>
          <a:ln w="12700">
            <a:noFill/>
            <a:miter lim="800000"/>
            <a:headEnd/>
            <a:tailEnd/>
          </a:ln>
        </p:spPr>
      </p:pic>
      <p:pic>
        <p:nvPicPr>
          <p:cNvPr id="121862" name="Picture 6"/>
          <p:cNvPicPr>
            <a:picLocks noChangeArrowheads="1"/>
          </p:cNvPicPr>
          <p:nvPr/>
        </p:nvPicPr>
        <p:blipFill>
          <a:blip r:embed="rId5" cstate="print"/>
          <a:srcRect/>
          <a:stretch>
            <a:fillRect/>
          </a:stretch>
        </p:blipFill>
        <p:spPr bwMode="auto">
          <a:xfrm>
            <a:off x="685800" y="1095375"/>
            <a:ext cx="958850" cy="1114425"/>
          </a:xfrm>
          <a:prstGeom prst="rect">
            <a:avLst/>
          </a:prstGeom>
          <a:noFill/>
          <a:ln w="12700">
            <a:noFill/>
            <a:miter lim="800000"/>
            <a:headEnd/>
            <a:tailEnd/>
          </a:ln>
        </p:spPr>
      </p:pic>
      <p:pic>
        <p:nvPicPr>
          <p:cNvPr id="121863" name="Picture 7"/>
          <p:cNvPicPr>
            <a:picLocks noChangeArrowheads="1"/>
          </p:cNvPicPr>
          <p:nvPr/>
        </p:nvPicPr>
        <p:blipFill>
          <a:blip r:embed="rId5" cstate="print"/>
          <a:srcRect/>
          <a:stretch>
            <a:fillRect/>
          </a:stretch>
        </p:blipFill>
        <p:spPr bwMode="auto">
          <a:xfrm>
            <a:off x="685800" y="2466975"/>
            <a:ext cx="958850" cy="1114425"/>
          </a:xfrm>
          <a:prstGeom prst="rect">
            <a:avLst/>
          </a:prstGeom>
          <a:noFill/>
          <a:ln w="12700">
            <a:noFill/>
            <a:miter lim="800000"/>
            <a:headEnd/>
            <a:tailEnd/>
          </a:ln>
        </p:spPr>
      </p:pic>
      <p:pic>
        <p:nvPicPr>
          <p:cNvPr id="121864" name="Picture 8"/>
          <p:cNvPicPr>
            <a:picLocks noChangeArrowheads="1"/>
          </p:cNvPicPr>
          <p:nvPr/>
        </p:nvPicPr>
        <p:blipFill>
          <a:blip r:embed="rId5" cstate="print"/>
          <a:srcRect/>
          <a:stretch>
            <a:fillRect/>
          </a:stretch>
        </p:blipFill>
        <p:spPr bwMode="auto">
          <a:xfrm>
            <a:off x="685800" y="4143375"/>
            <a:ext cx="958850" cy="1114425"/>
          </a:xfrm>
          <a:prstGeom prst="rect">
            <a:avLst/>
          </a:prstGeom>
          <a:noFill/>
          <a:ln w="12700">
            <a:noFill/>
            <a:miter lim="800000"/>
            <a:headEnd/>
            <a:tailEnd/>
          </a:ln>
        </p:spPr>
      </p:pic>
      <p:sp>
        <p:nvSpPr>
          <p:cNvPr id="121865" name="Line 9"/>
          <p:cNvSpPr>
            <a:spLocks noChangeShapeType="1"/>
          </p:cNvSpPr>
          <p:nvPr/>
        </p:nvSpPr>
        <p:spPr bwMode="auto">
          <a:xfrm>
            <a:off x="1600200" y="4953000"/>
            <a:ext cx="457200" cy="0"/>
          </a:xfrm>
          <a:prstGeom prst="line">
            <a:avLst/>
          </a:prstGeom>
          <a:noFill/>
          <a:ln w="9525">
            <a:solidFill>
              <a:schemeClr val="accent2"/>
            </a:solidFill>
            <a:round/>
            <a:headEnd/>
            <a:tailEnd/>
          </a:ln>
        </p:spPr>
        <p:txBody>
          <a:bodyPr/>
          <a:lstStyle/>
          <a:p>
            <a:endParaRPr lang="es-ES"/>
          </a:p>
        </p:txBody>
      </p:sp>
      <p:sp>
        <p:nvSpPr>
          <p:cNvPr id="121866" name="Line 10"/>
          <p:cNvSpPr>
            <a:spLocks noChangeShapeType="1"/>
          </p:cNvSpPr>
          <p:nvPr/>
        </p:nvSpPr>
        <p:spPr bwMode="auto">
          <a:xfrm>
            <a:off x="1600200" y="1905000"/>
            <a:ext cx="457200" cy="0"/>
          </a:xfrm>
          <a:prstGeom prst="line">
            <a:avLst/>
          </a:prstGeom>
          <a:noFill/>
          <a:ln w="9525">
            <a:solidFill>
              <a:schemeClr val="accent2"/>
            </a:solidFill>
            <a:round/>
            <a:headEnd/>
            <a:tailEnd/>
          </a:ln>
        </p:spPr>
        <p:txBody>
          <a:bodyPr/>
          <a:lstStyle/>
          <a:p>
            <a:endParaRPr lang="es-ES"/>
          </a:p>
        </p:txBody>
      </p:sp>
      <p:sp>
        <p:nvSpPr>
          <p:cNvPr id="121867" name="Line 11"/>
          <p:cNvSpPr>
            <a:spLocks noChangeShapeType="1"/>
          </p:cNvSpPr>
          <p:nvPr/>
        </p:nvSpPr>
        <p:spPr bwMode="auto">
          <a:xfrm>
            <a:off x="1600200" y="3276600"/>
            <a:ext cx="457200" cy="0"/>
          </a:xfrm>
          <a:prstGeom prst="line">
            <a:avLst/>
          </a:prstGeom>
          <a:noFill/>
          <a:ln w="9525">
            <a:solidFill>
              <a:schemeClr val="accent2"/>
            </a:solidFill>
            <a:round/>
            <a:headEnd/>
            <a:tailEnd/>
          </a:ln>
        </p:spPr>
        <p:txBody>
          <a:bodyPr/>
          <a:lstStyle/>
          <a:p>
            <a:endParaRPr lang="es-ES"/>
          </a:p>
        </p:txBody>
      </p:sp>
      <p:pic>
        <p:nvPicPr>
          <p:cNvPr id="121868" name="Picture 12"/>
          <p:cNvPicPr>
            <a:picLocks noChangeArrowheads="1"/>
          </p:cNvPicPr>
          <p:nvPr/>
        </p:nvPicPr>
        <p:blipFill>
          <a:blip r:embed="rId6" cstate="print"/>
          <a:srcRect/>
          <a:stretch>
            <a:fillRect/>
          </a:stretch>
        </p:blipFill>
        <p:spPr bwMode="auto">
          <a:xfrm>
            <a:off x="3132138" y="3213100"/>
            <a:ext cx="1285875" cy="901700"/>
          </a:xfrm>
          <a:prstGeom prst="rect">
            <a:avLst/>
          </a:prstGeom>
          <a:noFill/>
          <a:ln w="12700">
            <a:noFill/>
            <a:miter lim="800000"/>
            <a:headEnd/>
            <a:tailEnd/>
          </a:ln>
        </p:spPr>
      </p:pic>
      <p:sp>
        <p:nvSpPr>
          <p:cNvPr id="121869" name="Line 13"/>
          <p:cNvSpPr>
            <a:spLocks noChangeShapeType="1"/>
          </p:cNvSpPr>
          <p:nvPr/>
        </p:nvSpPr>
        <p:spPr bwMode="auto">
          <a:xfrm>
            <a:off x="2057400" y="3657600"/>
            <a:ext cx="1066800" cy="0"/>
          </a:xfrm>
          <a:prstGeom prst="line">
            <a:avLst/>
          </a:prstGeom>
          <a:noFill/>
          <a:ln w="9525">
            <a:solidFill>
              <a:schemeClr val="accent2"/>
            </a:solidFill>
            <a:round/>
            <a:headEnd/>
            <a:tailEnd/>
          </a:ln>
        </p:spPr>
        <p:txBody>
          <a:bodyPr/>
          <a:lstStyle/>
          <a:p>
            <a:endParaRPr lang="es-ES"/>
          </a:p>
        </p:txBody>
      </p:sp>
      <p:sp>
        <p:nvSpPr>
          <p:cNvPr id="121870" name="Text Box 14"/>
          <p:cNvSpPr txBox="1">
            <a:spLocks noChangeArrowheads="1"/>
          </p:cNvSpPr>
          <p:nvPr/>
        </p:nvSpPr>
        <p:spPr bwMode="auto">
          <a:xfrm>
            <a:off x="6705600" y="3505200"/>
            <a:ext cx="1066800" cy="366713"/>
          </a:xfrm>
          <a:prstGeom prst="rect">
            <a:avLst/>
          </a:prstGeom>
          <a:noFill/>
          <a:ln w="9525">
            <a:noFill/>
            <a:miter lim="800000"/>
            <a:headEnd/>
            <a:tailEnd/>
          </a:ln>
        </p:spPr>
        <p:txBody>
          <a:bodyPr>
            <a:spAutoFit/>
          </a:bodyPr>
          <a:lstStyle/>
          <a:p>
            <a:pPr>
              <a:spcBef>
                <a:spcPct val="50000"/>
              </a:spcBef>
            </a:pPr>
            <a:r>
              <a:rPr lang="es-ES_tradnl" sz="1800" b="1">
                <a:latin typeface="Arial" charset="0"/>
              </a:rPr>
              <a:t>Internet</a:t>
            </a:r>
            <a:endParaRPr lang="es-ES" sz="1800" b="1">
              <a:latin typeface="Arial" charset="0"/>
            </a:endParaRPr>
          </a:p>
        </p:txBody>
      </p:sp>
      <p:sp>
        <p:nvSpPr>
          <p:cNvPr id="121871" name="Text Box 15"/>
          <p:cNvSpPr txBox="1">
            <a:spLocks noChangeArrowheads="1"/>
          </p:cNvSpPr>
          <p:nvPr/>
        </p:nvSpPr>
        <p:spPr bwMode="auto">
          <a:xfrm>
            <a:off x="3429000" y="5029200"/>
            <a:ext cx="3886200" cy="925513"/>
          </a:xfrm>
          <a:prstGeom prst="rect">
            <a:avLst/>
          </a:prstGeom>
          <a:noFill/>
          <a:ln w="9525">
            <a:solidFill>
              <a:schemeClr val="tx1"/>
            </a:solidFill>
            <a:miter lim="800000"/>
            <a:headEnd/>
            <a:tailEnd/>
          </a:ln>
        </p:spPr>
        <p:txBody>
          <a:bodyPr>
            <a:spAutoFit/>
          </a:bodyPr>
          <a:lstStyle/>
          <a:p>
            <a:pPr>
              <a:spcBef>
                <a:spcPct val="50000"/>
              </a:spcBef>
            </a:pPr>
            <a:r>
              <a:rPr lang="es-ES_tradnl" sz="1800">
                <a:latin typeface="Arial" charset="0"/>
              </a:rPr>
              <a:t>Se quiere poner en el router una regla que impida el establecimiento de conexiones TCP desde fuera </a:t>
            </a:r>
            <a:endParaRPr lang="es-ES" sz="1800">
              <a:latin typeface="Arial" charset="0"/>
            </a:endParaRPr>
          </a:p>
        </p:txBody>
      </p:sp>
      <p:sp>
        <p:nvSpPr>
          <p:cNvPr id="121872" name="Text Box 16"/>
          <p:cNvSpPr txBox="1">
            <a:spLocks noChangeArrowheads="1"/>
          </p:cNvSpPr>
          <p:nvPr/>
        </p:nvSpPr>
        <p:spPr bwMode="auto">
          <a:xfrm>
            <a:off x="900113" y="5583238"/>
            <a:ext cx="1676400" cy="366712"/>
          </a:xfrm>
          <a:prstGeom prst="rect">
            <a:avLst/>
          </a:prstGeom>
          <a:noFill/>
          <a:ln w="9525">
            <a:noFill/>
            <a:miter lim="800000"/>
            <a:headEnd/>
            <a:tailEnd/>
          </a:ln>
        </p:spPr>
        <p:txBody>
          <a:bodyPr>
            <a:spAutoFit/>
          </a:bodyPr>
          <a:lstStyle/>
          <a:p>
            <a:pPr>
              <a:spcBef>
                <a:spcPct val="50000"/>
              </a:spcBef>
            </a:pPr>
            <a:r>
              <a:rPr lang="es-ES_tradnl" sz="1800" b="1">
                <a:latin typeface="Arial" charset="0"/>
              </a:rPr>
              <a:t>Red interna</a:t>
            </a:r>
            <a:endParaRPr lang="es-ES" sz="1800" b="1">
              <a:latin typeface="Arial" charset="0"/>
            </a:endParaRPr>
          </a:p>
        </p:txBody>
      </p:sp>
      <p:sp>
        <p:nvSpPr>
          <p:cNvPr id="121873" name="Text Box 17"/>
          <p:cNvSpPr txBox="1">
            <a:spLocks noChangeArrowheads="1"/>
          </p:cNvSpPr>
          <p:nvPr/>
        </p:nvSpPr>
        <p:spPr bwMode="auto">
          <a:xfrm>
            <a:off x="3124200" y="304800"/>
            <a:ext cx="2971800" cy="641350"/>
          </a:xfrm>
          <a:prstGeom prst="rect">
            <a:avLst/>
          </a:prstGeom>
          <a:noFill/>
          <a:ln w="9525">
            <a:noFill/>
            <a:miter lim="800000"/>
            <a:headEnd/>
            <a:tailEnd/>
          </a:ln>
        </p:spPr>
        <p:txBody>
          <a:bodyPr>
            <a:spAutoFit/>
          </a:bodyPr>
          <a:lstStyle/>
          <a:p>
            <a:pPr>
              <a:spcBef>
                <a:spcPct val="50000"/>
              </a:spcBef>
            </a:pPr>
            <a:r>
              <a:rPr lang="es-ES_tradnl" sz="3600"/>
              <a:t>Ejercicio 7</a:t>
            </a:r>
            <a:endParaRPr lang="es-ES" sz="3600"/>
          </a:p>
        </p:txBody>
      </p:sp>
      <p:sp>
        <p:nvSpPr>
          <p:cNvPr id="121874" name="Text Box 18"/>
          <p:cNvSpPr txBox="1">
            <a:spLocks noChangeArrowheads="1"/>
          </p:cNvSpPr>
          <p:nvPr/>
        </p:nvSpPr>
        <p:spPr bwMode="auto">
          <a:xfrm>
            <a:off x="3048000" y="4159250"/>
            <a:ext cx="1676400" cy="336550"/>
          </a:xfrm>
          <a:prstGeom prst="rect">
            <a:avLst/>
          </a:prstGeom>
          <a:noFill/>
          <a:ln w="9525">
            <a:noFill/>
            <a:miter lim="800000"/>
            <a:headEnd/>
            <a:tailEnd/>
          </a:ln>
        </p:spPr>
        <p:txBody>
          <a:bodyPr>
            <a:spAutoFit/>
          </a:bodyPr>
          <a:lstStyle/>
          <a:p>
            <a:pPr>
              <a:spcBef>
                <a:spcPct val="50000"/>
              </a:spcBef>
            </a:pPr>
            <a:r>
              <a:rPr lang="es-ES_tradnl" sz="1600" b="1">
                <a:latin typeface="Arial" charset="0"/>
              </a:rPr>
              <a:t>Router filtro</a:t>
            </a:r>
            <a:endParaRPr lang="es-ES" sz="1600" b="1">
              <a:latin typeface="Arial" charset="0"/>
            </a:endParaRPr>
          </a:p>
        </p:txBody>
      </p:sp>
      <p:sp>
        <p:nvSpPr>
          <p:cNvPr id="121875" name="Line 19"/>
          <p:cNvSpPr>
            <a:spLocks noChangeShapeType="1"/>
          </p:cNvSpPr>
          <p:nvPr/>
        </p:nvSpPr>
        <p:spPr bwMode="auto">
          <a:xfrm flipV="1">
            <a:off x="3810000" y="4572000"/>
            <a:ext cx="0" cy="457200"/>
          </a:xfrm>
          <a:prstGeom prst="line">
            <a:avLst/>
          </a:prstGeom>
          <a:noFill/>
          <a:ln w="9525">
            <a:solidFill>
              <a:schemeClr val="tx1"/>
            </a:solidFill>
            <a:round/>
            <a:headEnd/>
            <a:tailEnd type="triangle" w="med" len="med"/>
          </a:ln>
        </p:spPr>
        <p:txBody>
          <a:bodyPr/>
          <a:lstStyle/>
          <a:p>
            <a:endParaRPr lang="es-ES"/>
          </a:p>
        </p:txBody>
      </p:sp>
      <p:sp>
        <p:nvSpPr>
          <p:cNvPr id="121876" name="Text Box 20"/>
          <p:cNvSpPr txBox="1">
            <a:spLocks noChangeArrowheads="1"/>
          </p:cNvSpPr>
          <p:nvPr/>
        </p:nvSpPr>
        <p:spPr bwMode="auto">
          <a:xfrm>
            <a:off x="3687763" y="1406525"/>
            <a:ext cx="3994150" cy="396875"/>
          </a:xfrm>
          <a:prstGeom prst="rect">
            <a:avLst/>
          </a:prstGeom>
          <a:noFill/>
          <a:ln w="9525">
            <a:noFill/>
            <a:miter lim="800000"/>
            <a:headEnd/>
            <a:tailEnd/>
          </a:ln>
        </p:spPr>
        <p:txBody>
          <a:bodyPr wrap="none">
            <a:spAutoFit/>
          </a:bodyPr>
          <a:lstStyle/>
          <a:p>
            <a:r>
              <a:rPr lang="es-ES" sz="2000">
                <a:latin typeface="Arial" charset="0"/>
              </a:rPr>
              <a:t>Función básica de un cortafuegos</a:t>
            </a:r>
          </a:p>
        </p:txBody>
      </p:sp>
    </p:spTree>
  </p:cSld>
  <p:clrMapOvr>
    <a:masterClrMapping/>
  </p:clrMapOvr>
  <p:transition>
    <p:cover dir="ld"/>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s-ES_tradnl" sz="4000" smtClean="0"/>
              <a:t>Ejercicio 7</a:t>
            </a:r>
            <a:endParaRPr lang="es-ES" sz="4000" smtClean="0"/>
          </a:p>
        </p:txBody>
      </p:sp>
      <p:sp>
        <p:nvSpPr>
          <p:cNvPr id="122883" name="Rectangle 3"/>
          <p:cNvSpPr>
            <a:spLocks noGrp="1" noChangeArrowheads="1"/>
          </p:cNvSpPr>
          <p:nvPr>
            <p:ph type="body" idx="1"/>
          </p:nvPr>
        </p:nvSpPr>
        <p:spPr/>
        <p:txBody>
          <a:bodyPr/>
          <a:lstStyle/>
          <a:p>
            <a:pPr eaLnBrk="1" hangingPunct="1">
              <a:lnSpc>
                <a:spcPct val="90000"/>
              </a:lnSpc>
              <a:buFontTx/>
              <a:buNone/>
            </a:pPr>
            <a:r>
              <a:rPr lang="es-ES_tradnl" smtClean="0"/>
              <a:t>Solución:</a:t>
            </a:r>
          </a:p>
          <a:p>
            <a:pPr eaLnBrk="1" hangingPunct="1">
              <a:lnSpc>
                <a:spcPct val="90000"/>
              </a:lnSpc>
              <a:buFontTx/>
              <a:buNone/>
            </a:pPr>
            <a:r>
              <a:rPr lang="es-ES_tradnl" smtClean="0"/>
              <a:t>	Filtrar los datagramas que entren por la interfaz serie y que cumplan simultáneamente:</a:t>
            </a:r>
          </a:p>
          <a:p>
            <a:pPr lvl="1" eaLnBrk="1" hangingPunct="1">
              <a:lnSpc>
                <a:spcPct val="90000"/>
              </a:lnSpc>
            </a:pPr>
            <a:r>
              <a:rPr lang="es-ES_tradnl" sz="3200" smtClean="0"/>
              <a:t>Tener el valor 6 en el campo protocolo (TCP) de la cabecera IP</a:t>
            </a:r>
          </a:p>
          <a:p>
            <a:pPr lvl="1" eaLnBrk="1" hangingPunct="1">
              <a:lnSpc>
                <a:spcPct val="90000"/>
              </a:lnSpc>
            </a:pPr>
            <a:r>
              <a:rPr lang="es-ES_tradnl" sz="3200" smtClean="0"/>
              <a:t>Tener a 1 el bit SYN y a 0 el ACK en la cabecera TCP.</a:t>
            </a:r>
            <a:endParaRPr lang="es-ES" sz="3200" smtClean="0"/>
          </a:p>
        </p:txBody>
      </p:sp>
    </p:spTree>
  </p:cSld>
  <p:clrMapOvr>
    <a:masterClrMapping/>
  </p:clrMapOvr>
  <p:transition>
    <p:cover dir="ld"/>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r>
              <a:rPr lang="es-ES_tradnl" sz="4000" smtClean="0"/>
              <a:t>Ejercicio 8</a:t>
            </a:r>
            <a:endParaRPr lang="es-ES" sz="4000" smtClean="0"/>
          </a:p>
        </p:txBody>
      </p:sp>
      <p:sp>
        <p:nvSpPr>
          <p:cNvPr id="123907" name="Rectangle 3"/>
          <p:cNvSpPr>
            <a:spLocks noGrp="1" noChangeArrowheads="1"/>
          </p:cNvSpPr>
          <p:nvPr>
            <p:ph type="body" idx="1"/>
          </p:nvPr>
        </p:nvSpPr>
        <p:spPr/>
        <p:txBody>
          <a:bodyPr/>
          <a:lstStyle/>
          <a:p>
            <a:pPr eaLnBrk="1" hangingPunct="1"/>
            <a:r>
              <a:rPr lang="es-ES_tradnl" dirty="0" smtClean="0"/>
              <a:t>TCP utiliza MSS de 1540 bytes. </a:t>
            </a:r>
          </a:p>
          <a:p>
            <a:pPr eaLnBrk="1" hangingPunct="1"/>
            <a:r>
              <a:rPr lang="es-ES_tradnl" dirty="0" smtClean="0"/>
              <a:t>MTU del trayecto: 800 bytes</a:t>
            </a:r>
          </a:p>
          <a:p>
            <a:pPr eaLnBrk="1" hangingPunct="1"/>
            <a:r>
              <a:rPr lang="es-ES_tradnl" dirty="0" smtClean="0"/>
              <a:t>Indique cuantos datagramas y bytes recibe el nivel de red en el host de destino</a:t>
            </a:r>
            <a:endParaRPr lang="es-ES" dirty="0" smtClean="0"/>
          </a:p>
        </p:txBody>
      </p:sp>
    </p:spTree>
  </p:cSld>
  <p:clrMapOvr>
    <a:masterClrMapping/>
  </p:clrMapOvr>
  <p:transition>
    <p:cover dir="ld"/>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42"/>
          <p:cNvSpPr>
            <a:spLocks noChangeArrowheads="1"/>
          </p:cNvSpPr>
          <p:nvPr/>
        </p:nvSpPr>
        <p:spPr bwMode="auto">
          <a:xfrm>
            <a:off x="2517775" y="5732463"/>
            <a:ext cx="1285875" cy="3810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124931" name="Rectangle 39"/>
          <p:cNvSpPr>
            <a:spLocks noChangeArrowheads="1"/>
          </p:cNvSpPr>
          <p:nvPr/>
        </p:nvSpPr>
        <p:spPr bwMode="auto">
          <a:xfrm>
            <a:off x="2514600" y="4824413"/>
            <a:ext cx="5105400" cy="381000"/>
          </a:xfrm>
          <a:prstGeom prst="rect">
            <a:avLst/>
          </a:prstGeom>
          <a:solidFill>
            <a:schemeClr val="accent1"/>
          </a:solidFill>
          <a:ln w="9525">
            <a:solidFill>
              <a:schemeClr val="tx1"/>
            </a:solidFill>
            <a:miter lim="800000"/>
            <a:headEnd/>
            <a:tailEnd/>
          </a:ln>
        </p:spPr>
        <p:txBody>
          <a:bodyPr wrap="none" anchor="ctr"/>
          <a:lstStyle/>
          <a:p>
            <a:endParaRPr lang="es-ES"/>
          </a:p>
        </p:txBody>
      </p:sp>
      <p:graphicFrame>
        <p:nvGraphicFramePr>
          <p:cNvPr id="358414" name="Group 14"/>
          <p:cNvGraphicFramePr>
            <a:graphicFrameLocks noGrp="1"/>
          </p:cNvGraphicFramePr>
          <p:nvPr/>
        </p:nvGraphicFramePr>
        <p:xfrm>
          <a:off x="1524000" y="4824413"/>
          <a:ext cx="6096000" cy="396240"/>
        </p:xfrm>
        <a:graphic>
          <a:graphicData uri="http://schemas.openxmlformats.org/drawingml/2006/table">
            <a:tbl>
              <a:tblPr/>
              <a:tblGrid>
                <a:gridCol w="990600"/>
                <a:gridCol w="5105400"/>
              </a:tblGrid>
              <a:tr h="279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IP</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Datos</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4940" name="Rectangle 38"/>
          <p:cNvSpPr>
            <a:spLocks noChangeArrowheads="1"/>
          </p:cNvSpPr>
          <p:nvPr/>
        </p:nvSpPr>
        <p:spPr bwMode="auto">
          <a:xfrm>
            <a:off x="2514600" y="3910013"/>
            <a:ext cx="5105400" cy="3810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124941" name="Rectangle 2"/>
          <p:cNvSpPr>
            <a:spLocks noGrp="1" noChangeArrowheads="1"/>
          </p:cNvSpPr>
          <p:nvPr>
            <p:ph type="title"/>
          </p:nvPr>
        </p:nvSpPr>
        <p:spPr>
          <a:xfrm>
            <a:off x="685800" y="404813"/>
            <a:ext cx="7772400" cy="838200"/>
          </a:xfrm>
        </p:spPr>
        <p:txBody>
          <a:bodyPr/>
          <a:lstStyle/>
          <a:p>
            <a:pPr eaLnBrk="1" hangingPunct="1"/>
            <a:r>
              <a:rPr lang="es-ES_tradnl" sz="4000" smtClean="0"/>
              <a:t>Ejercicio 8: solución</a:t>
            </a:r>
            <a:endParaRPr lang="es-ES" sz="4000" smtClean="0"/>
          </a:p>
        </p:txBody>
      </p:sp>
      <p:sp>
        <p:nvSpPr>
          <p:cNvPr id="124942" name="Rectangle 3"/>
          <p:cNvSpPr>
            <a:spLocks noGrp="1" noChangeArrowheads="1"/>
          </p:cNvSpPr>
          <p:nvPr>
            <p:ph type="body" idx="1"/>
          </p:nvPr>
        </p:nvSpPr>
        <p:spPr>
          <a:xfrm>
            <a:off x="685800" y="1395413"/>
            <a:ext cx="7772400" cy="1752600"/>
          </a:xfrm>
        </p:spPr>
        <p:txBody>
          <a:bodyPr/>
          <a:lstStyle/>
          <a:p>
            <a:pPr eaLnBrk="1" hangingPunct="1">
              <a:lnSpc>
                <a:spcPct val="90000"/>
              </a:lnSpc>
            </a:pPr>
            <a:r>
              <a:rPr lang="es-ES_tradnl" sz="2400" dirty="0" smtClean="0"/>
              <a:t>MSS: 1540 bytes</a:t>
            </a:r>
          </a:p>
          <a:p>
            <a:pPr eaLnBrk="1" hangingPunct="1">
              <a:lnSpc>
                <a:spcPct val="90000"/>
              </a:lnSpc>
            </a:pPr>
            <a:r>
              <a:rPr lang="es-ES_tradnl" sz="2400" dirty="0" smtClean="0"/>
              <a:t>TCP: 1540 + 20 = 1560</a:t>
            </a:r>
          </a:p>
          <a:p>
            <a:pPr eaLnBrk="1" hangingPunct="1">
              <a:lnSpc>
                <a:spcPct val="90000"/>
              </a:lnSpc>
            </a:pPr>
            <a:r>
              <a:rPr lang="es-ES_tradnl" sz="2400" dirty="0" smtClean="0"/>
              <a:t>IP: 1560 + 20 = 1580</a:t>
            </a:r>
          </a:p>
          <a:p>
            <a:pPr eaLnBrk="1" hangingPunct="1">
              <a:lnSpc>
                <a:spcPct val="90000"/>
              </a:lnSpc>
            </a:pPr>
            <a:r>
              <a:rPr lang="es-ES_tradnl" sz="2400" dirty="0" smtClean="0"/>
              <a:t>MTU = 800 bytes</a:t>
            </a:r>
            <a:endParaRPr lang="es-ES" sz="2400" dirty="0" smtClean="0"/>
          </a:p>
        </p:txBody>
      </p:sp>
      <p:graphicFrame>
        <p:nvGraphicFramePr>
          <p:cNvPr id="358404" name="Group 4"/>
          <p:cNvGraphicFramePr>
            <a:graphicFrameLocks noGrp="1"/>
          </p:cNvGraphicFramePr>
          <p:nvPr/>
        </p:nvGraphicFramePr>
        <p:xfrm>
          <a:off x="1524000" y="3910013"/>
          <a:ext cx="6096000" cy="396240"/>
        </p:xfrm>
        <a:graphic>
          <a:graphicData uri="http://schemas.openxmlformats.org/drawingml/2006/table">
            <a:tbl>
              <a:tblPr/>
              <a:tblGrid>
                <a:gridCol w="990600"/>
                <a:gridCol w="1066800"/>
                <a:gridCol w="4038600"/>
              </a:tblGrid>
              <a:tr h="395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IP</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TCP</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Datos</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58422" name="Group 22"/>
          <p:cNvGraphicFramePr>
            <a:graphicFrameLocks noGrp="1"/>
          </p:cNvGraphicFramePr>
          <p:nvPr/>
        </p:nvGraphicFramePr>
        <p:xfrm>
          <a:off x="1524000" y="5724525"/>
          <a:ext cx="2286000" cy="396240"/>
        </p:xfrm>
        <a:graphic>
          <a:graphicData uri="http://schemas.openxmlformats.org/drawingml/2006/table">
            <a:tbl>
              <a:tblPr/>
              <a:tblGrid>
                <a:gridCol w="990600"/>
                <a:gridCol w="1295400"/>
              </a:tblGrid>
              <a:tr h="279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IP</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Datos</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4961" name="Text Box 30"/>
          <p:cNvSpPr txBox="1">
            <a:spLocks noChangeArrowheads="1"/>
          </p:cNvSpPr>
          <p:nvPr/>
        </p:nvSpPr>
        <p:spPr bwMode="auto">
          <a:xfrm>
            <a:off x="1752600" y="3543300"/>
            <a:ext cx="438150" cy="366713"/>
          </a:xfrm>
          <a:prstGeom prst="rect">
            <a:avLst/>
          </a:prstGeom>
          <a:noFill/>
          <a:ln w="9525">
            <a:noFill/>
            <a:miter lim="800000"/>
            <a:headEnd/>
            <a:tailEnd/>
          </a:ln>
        </p:spPr>
        <p:txBody>
          <a:bodyPr wrap="none">
            <a:spAutoFit/>
          </a:bodyPr>
          <a:lstStyle/>
          <a:p>
            <a:r>
              <a:rPr lang="es-ES_tradnl" sz="1800" b="1">
                <a:latin typeface="Arial" charset="0"/>
              </a:rPr>
              <a:t>20</a:t>
            </a:r>
            <a:endParaRPr lang="es-ES" sz="1800" b="1">
              <a:latin typeface="Arial" charset="0"/>
            </a:endParaRPr>
          </a:p>
        </p:txBody>
      </p:sp>
      <p:sp>
        <p:nvSpPr>
          <p:cNvPr id="124962" name="Text Box 31"/>
          <p:cNvSpPr txBox="1">
            <a:spLocks noChangeArrowheads="1"/>
          </p:cNvSpPr>
          <p:nvPr/>
        </p:nvSpPr>
        <p:spPr bwMode="auto">
          <a:xfrm>
            <a:off x="2762250" y="3543300"/>
            <a:ext cx="438150" cy="366713"/>
          </a:xfrm>
          <a:prstGeom prst="rect">
            <a:avLst/>
          </a:prstGeom>
          <a:noFill/>
          <a:ln w="9525">
            <a:noFill/>
            <a:miter lim="800000"/>
            <a:headEnd/>
            <a:tailEnd/>
          </a:ln>
        </p:spPr>
        <p:txBody>
          <a:bodyPr wrap="none">
            <a:spAutoFit/>
          </a:bodyPr>
          <a:lstStyle/>
          <a:p>
            <a:r>
              <a:rPr lang="es-ES_tradnl" sz="1800" b="1">
                <a:latin typeface="Arial" charset="0"/>
              </a:rPr>
              <a:t>20</a:t>
            </a:r>
            <a:endParaRPr lang="es-ES" sz="1800" b="1">
              <a:latin typeface="Arial" charset="0"/>
            </a:endParaRPr>
          </a:p>
        </p:txBody>
      </p:sp>
      <p:sp>
        <p:nvSpPr>
          <p:cNvPr id="124963" name="Text Box 32"/>
          <p:cNvSpPr txBox="1">
            <a:spLocks noChangeArrowheads="1"/>
          </p:cNvSpPr>
          <p:nvPr/>
        </p:nvSpPr>
        <p:spPr bwMode="auto">
          <a:xfrm>
            <a:off x="1752600" y="4457700"/>
            <a:ext cx="438150" cy="366713"/>
          </a:xfrm>
          <a:prstGeom prst="rect">
            <a:avLst/>
          </a:prstGeom>
          <a:noFill/>
          <a:ln w="9525">
            <a:noFill/>
            <a:miter lim="800000"/>
            <a:headEnd/>
            <a:tailEnd/>
          </a:ln>
        </p:spPr>
        <p:txBody>
          <a:bodyPr wrap="none">
            <a:spAutoFit/>
          </a:bodyPr>
          <a:lstStyle/>
          <a:p>
            <a:r>
              <a:rPr lang="es-ES_tradnl" sz="1800" b="1">
                <a:latin typeface="Arial" charset="0"/>
              </a:rPr>
              <a:t>20</a:t>
            </a:r>
            <a:endParaRPr lang="es-ES" sz="1800" b="1">
              <a:latin typeface="Arial" charset="0"/>
            </a:endParaRPr>
          </a:p>
        </p:txBody>
      </p:sp>
      <p:sp>
        <p:nvSpPr>
          <p:cNvPr id="124964" name="Text Box 33"/>
          <p:cNvSpPr txBox="1">
            <a:spLocks noChangeArrowheads="1"/>
          </p:cNvSpPr>
          <p:nvPr/>
        </p:nvSpPr>
        <p:spPr bwMode="auto">
          <a:xfrm>
            <a:off x="1752600" y="5357813"/>
            <a:ext cx="438150" cy="366712"/>
          </a:xfrm>
          <a:prstGeom prst="rect">
            <a:avLst/>
          </a:prstGeom>
          <a:noFill/>
          <a:ln w="9525">
            <a:noFill/>
            <a:miter lim="800000"/>
            <a:headEnd/>
            <a:tailEnd/>
          </a:ln>
        </p:spPr>
        <p:txBody>
          <a:bodyPr wrap="none">
            <a:spAutoFit/>
          </a:bodyPr>
          <a:lstStyle/>
          <a:p>
            <a:r>
              <a:rPr lang="es-ES_tradnl" sz="1800" b="1">
                <a:latin typeface="Arial" charset="0"/>
              </a:rPr>
              <a:t>20</a:t>
            </a:r>
            <a:endParaRPr lang="es-ES" sz="1800" b="1">
              <a:latin typeface="Arial" charset="0"/>
            </a:endParaRPr>
          </a:p>
        </p:txBody>
      </p:sp>
      <p:sp>
        <p:nvSpPr>
          <p:cNvPr id="124965" name="Text Box 34"/>
          <p:cNvSpPr txBox="1">
            <a:spLocks noChangeArrowheads="1"/>
          </p:cNvSpPr>
          <p:nvPr/>
        </p:nvSpPr>
        <p:spPr bwMode="auto">
          <a:xfrm>
            <a:off x="4819650" y="4443413"/>
            <a:ext cx="565150" cy="366712"/>
          </a:xfrm>
          <a:prstGeom prst="rect">
            <a:avLst/>
          </a:prstGeom>
          <a:noFill/>
          <a:ln w="9525">
            <a:noFill/>
            <a:miter lim="800000"/>
            <a:headEnd/>
            <a:tailEnd/>
          </a:ln>
        </p:spPr>
        <p:txBody>
          <a:bodyPr wrap="none">
            <a:spAutoFit/>
          </a:bodyPr>
          <a:lstStyle/>
          <a:p>
            <a:r>
              <a:rPr lang="es-ES_tradnl" sz="1800" b="1">
                <a:latin typeface="Arial" charset="0"/>
              </a:rPr>
              <a:t>776</a:t>
            </a:r>
            <a:endParaRPr lang="es-ES" sz="1800" b="1">
              <a:latin typeface="Arial" charset="0"/>
            </a:endParaRPr>
          </a:p>
        </p:txBody>
      </p:sp>
      <p:sp>
        <p:nvSpPr>
          <p:cNvPr id="124966" name="Text Box 35"/>
          <p:cNvSpPr txBox="1">
            <a:spLocks noChangeArrowheads="1"/>
          </p:cNvSpPr>
          <p:nvPr/>
        </p:nvSpPr>
        <p:spPr bwMode="auto">
          <a:xfrm>
            <a:off x="2971800" y="5357813"/>
            <a:ext cx="311150" cy="366712"/>
          </a:xfrm>
          <a:prstGeom prst="rect">
            <a:avLst/>
          </a:prstGeom>
          <a:noFill/>
          <a:ln w="9525">
            <a:noFill/>
            <a:miter lim="800000"/>
            <a:headEnd/>
            <a:tailEnd/>
          </a:ln>
        </p:spPr>
        <p:txBody>
          <a:bodyPr wrap="none">
            <a:spAutoFit/>
          </a:bodyPr>
          <a:lstStyle/>
          <a:p>
            <a:r>
              <a:rPr lang="es-ES_tradnl" sz="1800" b="1">
                <a:latin typeface="Arial" charset="0"/>
              </a:rPr>
              <a:t>8</a:t>
            </a:r>
            <a:endParaRPr lang="es-ES" sz="1800" b="1">
              <a:latin typeface="Arial" charset="0"/>
            </a:endParaRPr>
          </a:p>
        </p:txBody>
      </p:sp>
      <p:sp>
        <p:nvSpPr>
          <p:cNvPr id="124967" name="Text Box 36"/>
          <p:cNvSpPr txBox="1">
            <a:spLocks noChangeArrowheads="1"/>
          </p:cNvSpPr>
          <p:nvPr/>
        </p:nvSpPr>
        <p:spPr bwMode="auto">
          <a:xfrm>
            <a:off x="5257800" y="3529013"/>
            <a:ext cx="565150" cy="366712"/>
          </a:xfrm>
          <a:prstGeom prst="rect">
            <a:avLst/>
          </a:prstGeom>
          <a:noFill/>
          <a:ln w="9525">
            <a:noFill/>
            <a:miter lim="800000"/>
            <a:headEnd/>
            <a:tailEnd/>
          </a:ln>
        </p:spPr>
        <p:txBody>
          <a:bodyPr wrap="none">
            <a:spAutoFit/>
          </a:bodyPr>
          <a:lstStyle/>
          <a:p>
            <a:r>
              <a:rPr lang="es-ES_tradnl" sz="1800" b="1">
                <a:latin typeface="Arial" charset="0"/>
              </a:rPr>
              <a:t>756</a:t>
            </a:r>
            <a:endParaRPr lang="es-ES" sz="1800" b="1">
              <a:latin typeface="Arial" charset="0"/>
            </a:endParaRPr>
          </a:p>
        </p:txBody>
      </p:sp>
      <p:sp>
        <p:nvSpPr>
          <p:cNvPr id="124968" name="AutoShape 40"/>
          <p:cNvSpPr>
            <a:spLocks/>
          </p:cNvSpPr>
          <p:nvPr/>
        </p:nvSpPr>
        <p:spPr bwMode="auto">
          <a:xfrm rot="5400000">
            <a:off x="4876800" y="938213"/>
            <a:ext cx="381000" cy="5105400"/>
          </a:xfrm>
          <a:prstGeom prst="leftBrace">
            <a:avLst>
              <a:gd name="adj1" fmla="val 111667"/>
              <a:gd name="adj2" fmla="val 50000"/>
            </a:avLst>
          </a:prstGeom>
          <a:noFill/>
          <a:ln w="9525">
            <a:solidFill>
              <a:schemeClr val="tx1"/>
            </a:solidFill>
            <a:round/>
            <a:headEnd/>
            <a:tailEnd/>
          </a:ln>
        </p:spPr>
        <p:txBody>
          <a:bodyPr wrap="none" anchor="ctr"/>
          <a:lstStyle/>
          <a:p>
            <a:endParaRPr lang="es-ES"/>
          </a:p>
        </p:txBody>
      </p:sp>
      <p:sp>
        <p:nvSpPr>
          <p:cNvPr id="124969" name="Text Box 41"/>
          <p:cNvSpPr txBox="1">
            <a:spLocks noChangeArrowheads="1"/>
          </p:cNvSpPr>
          <p:nvPr/>
        </p:nvSpPr>
        <p:spPr bwMode="auto">
          <a:xfrm>
            <a:off x="4038600" y="2963863"/>
            <a:ext cx="2016125" cy="336550"/>
          </a:xfrm>
          <a:prstGeom prst="rect">
            <a:avLst/>
          </a:prstGeom>
          <a:noFill/>
          <a:ln w="9525">
            <a:noFill/>
            <a:miter lim="800000"/>
            <a:headEnd/>
            <a:tailEnd/>
          </a:ln>
        </p:spPr>
        <p:txBody>
          <a:bodyPr wrap="none">
            <a:spAutoFit/>
          </a:bodyPr>
          <a:lstStyle/>
          <a:p>
            <a:r>
              <a:rPr lang="es-ES" sz="1600" b="1">
                <a:latin typeface="Arial" charset="0"/>
              </a:rPr>
              <a:t>Múltiplo de 8 bytes</a:t>
            </a:r>
          </a:p>
        </p:txBody>
      </p:sp>
    </p:spTree>
  </p:cSld>
  <p:clrMapOvr>
    <a:masterClrMapping/>
  </p:clrMapOvr>
  <p:transition>
    <p:cover dir="ld"/>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685800" y="381000"/>
            <a:ext cx="7772400" cy="1143000"/>
          </a:xfrm>
        </p:spPr>
        <p:txBody>
          <a:bodyPr/>
          <a:lstStyle/>
          <a:p>
            <a:pPr eaLnBrk="1" hangingPunct="1"/>
            <a:r>
              <a:rPr lang="es-ES_tradnl" sz="4000" smtClean="0"/>
              <a:t>Ejercicio 9</a:t>
            </a:r>
            <a:endParaRPr lang="es-ES" sz="4000" smtClean="0"/>
          </a:p>
        </p:txBody>
      </p:sp>
      <p:sp>
        <p:nvSpPr>
          <p:cNvPr id="125955" name="Rectangle 3"/>
          <p:cNvSpPr>
            <a:spLocks noGrp="1" noChangeArrowheads="1"/>
          </p:cNvSpPr>
          <p:nvPr>
            <p:ph type="body" idx="1"/>
          </p:nvPr>
        </p:nvSpPr>
        <p:spPr>
          <a:xfrm>
            <a:off x="685800" y="1981200"/>
            <a:ext cx="7772400" cy="1524000"/>
          </a:xfrm>
        </p:spPr>
        <p:txBody>
          <a:bodyPr/>
          <a:lstStyle/>
          <a:p>
            <a:pPr eaLnBrk="1" hangingPunct="1">
              <a:lnSpc>
                <a:spcPct val="90000"/>
              </a:lnSpc>
              <a:buFontTx/>
              <a:buNone/>
            </a:pPr>
            <a:r>
              <a:rPr lang="es-ES_tradnl" smtClean="0"/>
              <a:t>P: Sesión TCP con 100 Mb/s de BW y 20 ms de RTT. Calcular caudal máximo aprovechable.</a:t>
            </a:r>
          </a:p>
        </p:txBody>
      </p:sp>
      <p:sp>
        <p:nvSpPr>
          <p:cNvPr id="359428" name="Text Box 4"/>
          <p:cNvSpPr txBox="1">
            <a:spLocks noChangeArrowheads="1"/>
          </p:cNvSpPr>
          <p:nvPr/>
        </p:nvSpPr>
        <p:spPr bwMode="auto">
          <a:xfrm>
            <a:off x="685800" y="3643313"/>
            <a:ext cx="8229600" cy="1651000"/>
          </a:xfrm>
          <a:prstGeom prst="rect">
            <a:avLst/>
          </a:prstGeom>
          <a:noFill/>
          <a:ln w="9525">
            <a:noFill/>
            <a:miter lim="800000"/>
            <a:headEnd/>
            <a:tailEnd/>
          </a:ln>
        </p:spPr>
        <p:txBody>
          <a:bodyPr>
            <a:spAutoFit/>
          </a:bodyPr>
          <a:lstStyle/>
          <a:p>
            <a:pPr marL="381000" indent="-381000">
              <a:spcBef>
                <a:spcPct val="20000"/>
              </a:spcBef>
            </a:pPr>
            <a:r>
              <a:rPr lang="es-ES_tradnl" sz="3200"/>
              <a:t>R: De la fórmula: Ventana = BW * RTT obtenemos BW = Ventana / RTT</a:t>
            </a:r>
          </a:p>
          <a:p>
            <a:pPr marL="381000" indent="-381000">
              <a:spcBef>
                <a:spcPct val="20000"/>
              </a:spcBef>
            </a:pPr>
            <a:r>
              <a:rPr lang="es-ES_tradnl" sz="3200"/>
              <a:t>Sustituyendo:BW = 65535*8 / 0,02 = 26,2 Mb/s </a:t>
            </a:r>
            <a:endParaRPr lang="es-ES"/>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9428"/>
                                        </p:tgtEl>
                                        <p:attrNameLst>
                                          <p:attrName>style.visibility</p:attrName>
                                        </p:attrNameLst>
                                      </p:cBhvr>
                                      <p:to>
                                        <p:strVal val="visible"/>
                                      </p:to>
                                    </p:set>
                                    <p:anim calcmode="lin" valueType="num">
                                      <p:cBhvr additive="base">
                                        <p:cTn id="7" dur="500" fill="hold"/>
                                        <p:tgtEl>
                                          <p:spTgt spid="359428"/>
                                        </p:tgtEl>
                                        <p:attrNameLst>
                                          <p:attrName>ppt_x</p:attrName>
                                        </p:attrNameLst>
                                      </p:cBhvr>
                                      <p:tavLst>
                                        <p:tav tm="0">
                                          <p:val>
                                            <p:strVal val="0-#ppt_w/2"/>
                                          </p:val>
                                        </p:tav>
                                        <p:tav tm="100000">
                                          <p:val>
                                            <p:strVal val="#ppt_x"/>
                                          </p:val>
                                        </p:tav>
                                      </p:tavLst>
                                    </p:anim>
                                    <p:anim calcmode="lin" valueType="num">
                                      <p:cBhvr additive="base">
                                        <p:cTn id="8" dur="500" fill="hold"/>
                                        <p:tgtEl>
                                          <p:spTgt spid="3594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8" grpId="0" autoUpdateAnimBg="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685800" y="381000"/>
            <a:ext cx="7772400" cy="838200"/>
          </a:xfrm>
        </p:spPr>
        <p:txBody>
          <a:bodyPr/>
          <a:lstStyle/>
          <a:p>
            <a:pPr eaLnBrk="1" hangingPunct="1"/>
            <a:r>
              <a:rPr lang="es-ES_tradnl" sz="4000" smtClean="0"/>
              <a:t>Ejercicio 9</a:t>
            </a:r>
            <a:endParaRPr lang="es-ES" sz="4000" smtClean="0"/>
          </a:p>
        </p:txBody>
      </p:sp>
      <p:sp>
        <p:nvSpPr>
          <p:cNvPr id="126979" name="Text Box 3"/>
          <p:cNvSpPr txBox="1">
            <a:spLocks noChangeArrowheads="1"/>
          </p:cNvSpPr>
          <p:nvPr/>
        </p:nvSpPr>
        <p:spPr bwMode="auto">
          <a:xfrm>
            <a:off x="685800" y="1431925"/>
            <a:ext cx="7848600" cy="4892675"/>
          </a:xfrm>
          <a:prstGeom prst="rect">
            <a:avLst/>
          </a:prstGeom>
          <a:noFill/>
          <a:ln w="9525">
            <a:noFill/>
            <a:miter lim="800000"/>
            <a:headEnd/>
            <a:tailEnd/>
          </a:ln>
        </p:spPr>
        <p:txBody>
          <a:bodyPr>
            <a:spAutoFit/>
          </a:bodyPr>
          <a:lstStyle/>
          <a:p>
            <a:pPr>
              <a:spcBef>
                <a:spcPct val="50000"/>
              </a:spcBef>
            </a:pPr>
            <a:r>
              <a:rPr lang="es-ES_tradnl" sz="2000"/>
              <a:t>Cálculo detallado suponiendo segmentos de 1 Kbyte:</a:t>
            </a:r>
          </a:p>
          <a:p>
            <a:pPr>
              <a:spcBef>
                <a:spcPct val="25000"/>
              </a:spcBef>
            </a:pPr>
            <a:r>
              <a:rPr lang="es-ES_tradnl" sz="2000"/>
              <a:t>0 ms		TCP emisor empieza a enviar 1</a:t>
            </a:r>
            <a:r>
              <a:rPr lang="es-ES_tradnl" sz="2000" baseline="30000"/>
              <a:t>er </a:t>
            </a:r>
            <a:r>
              <a:rPr lang="es-ES_tradnl" sz="2000"/>
              <a:t>segmento</a:t>
            </a:r>
          </a:p>
          <a:p>
            <a:pPr>
              <a:spcBef>
                <a:spcPct val="25000"/>
              </a:spcBef>
            </a:pPr>
            <a:r>
              <a:rPr lang="es-ES_tradnl" sz="2000"/>
              <a:t>0,08 ms		TCP emisor empieza a enviar 2º segmento</a:t>
            </a:r>
          </a:p>
          <a:p>
            <a:pPr>
              <a:spcBef>
                <a:spcPct val="25000"/>
              </a:spcBef>
            </a:pPr>
            <a:r>
              <a:rPr lang="es-ES_tradnl" sz="2000"/>
              <a:t>0,16 ms		TCP emisor empieza a enviar 3</a:t>
            </a:r>
            <a:r>
              <a:rPr lang="es-ES_tradnl" sz="2000" baseline="30000"/>
              <a:t>er</a:t>
            </a:r>
            <a:r>
              <a:rPr lang="es-ES_tradnl" sz="2000"/>
              <a:t> segmento</a:t>
            </a:r>
          </a:p>
          <a:p>
            <a:pPr>
              <a:spcBef>
                <a:spcPct val="25000"/>
              </a:spcBef>
            </a:pPr>
            <a:r>
              <a:rPr lang="es-ES_tradnl" sz="2000"/>
              <a:t>...		...</a:t>
            </a:r>
          </a:p>
          <a:p>
            <a:pPr>
              <a:spcBef>
                <a:spcPct val="25000"/>
              </a:spcBef>
            </a:pPr>
            <a:r>
              <a:rPr lang="es-ES_tradnl" sz="2000"/>
              <a:t>5,16 ms		TCP emisor empieza a enviar segmento 64</a:t>
            </a:r>
          </a:p>
          <a:p>
            <a:pPr>
              <a:spcBef>
                <a:spcPct val="25000"/>
              </a:spcBef>
            </a:pPr>
            <a:r>
              <a:rPr lang="es-ES_tradnl" sz="2000"/>
              <a:t>5,24 ms		TCP emisor queda a la espera</a:t>
            </a:r>
          </a:p>
          <a:p>
            <a:pPr>
              <a:spcBef>
                <a:spcPct val="25000"/>
              </a:spcBef>
            </a:pPr>
            <a:r>
              <a:rPr lang="es-ES_tradnl" sz="2000"/>
              <a:t>10 ms		TCP receptor empieza a recibir 1</a:t>
            </a:r>
            <a:r>
              <a:rPr lang="es-ES_tradnl" sz="2000" baseline="30000"/>
              <a:t>er</a:t>
            </a:r>
            <a:r>
              <a:rPr lang="es-ES_tradnl" sz="2000"/>
              <a:t> segmento</a:t>
            </a:r>
          </a:p>
          <a:p>
            <a:pPr>
              <a:spcBef>
                <a:spcPct val="25000"/>
              </a:spcBef>
            </a:pPr>
            <a:r>
              <a:rPr lang="es-ES_tradnl" sz="2000"/>
              <a:t>10,08 ms	TCP receptor devuelve primer ACK</a:t>
            </a:r>
          </a:p>
          <a:p>
            <a:pPr>
              <a:spcBef>
                <a:spcPct val="25000"/>
              </a:spcBef>
            </a:pPr>
            <a:r>
              <a:rPr lang="es-ES_tradnl" sz="2000"/>
              <a:t>20,08 ms 	TCP emisor recibe primer ACK y empieza a 			transmitir segmento 65</a:t>
            </a:r>
          </a:p>
          <a:p>
            <a:pPr>
              <a:spcBef>
                <a:spcPct val="25000"/>
              </a:spcBef>
            </a:pPr>
            <a:endParaRPr lang="es-ES_tradnl" sz="2000"/>
          </a:p>
          <a:p>
            <a:pPr>
              <a:spcBef>
                <a:spcPct val="25000"/>
              </a:spcBef>
            </a:pPr>
            <a:r>
              <a:rPr lang="es-ES_tradnl" sz="2000"/>
              <a:t>Eficiencia: 5,24/20,08 = 0,261 = 26,1 Mb/s</a:t>
            </a:r>
            <a:endParaRPr lang="es-ES" sz="2000" baseline="30000"/>
          </a:p>
        </p:txBody>
      </p:sp>
    </p:spTree>
  </p:cSld>
  <p:clrMapOvr>
    <a:masterClrMapping/>
  </p:clrMapOvr>
  <p:transition>
    <p:cover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p:cNvPicPr>
            <a:picLocks noChangeArrowheads="1"/>
          </p:cNvPicPr>
          <p:nvPr/>
        </p:nvPicPr>
        <p:blipFill>
          <a:blip r:embed="rId3" cstate="print"/>
          <a:srcRect/>
          <a:stretch>
            <a:fillRect/>
          </a:stretch>
        </p:blipFill>
        <p:spPr bwMode="auto">
          <a:xfrm>
            <a:off x="5911850" y="2670175"/>
            <a:ext cx="1139825" cy="1355725"/>
          </a:xfrm>
          <a:prstGeom prst="rect">
            <a:avLst/>
          </a:prstGeom>
          <a:noFill/>
          <a:ln w="12700">
            <a:noFill/>
            <a:miter lim="800000"/>
            <a:headEnd/>
            <a:tailEnd/>
          </a:ln>
        </p:spPr>
      </p:pic>
      <p:pic>
        <p:nvPicPr>
          <p:cNvPr id="13315" name="Picture 9"/>
          <p:cNvPicPr>
            <a:picLocks noChangeArrowheads="1"/>
          </p:cNvPicPr>
          <p:nvPr/>
        </p:nvPicPr>
        <p:blipFill>
          <a:blip r:embed="rId4" cstate="print"/>
          <a:srcRect/>
          <a:stretch>
            <a:fillRect/>
          </a:stretch>
        </p:blipFill>
        <p:spPr bwMode="auto">
          <a:xfrm>
            <a:off x="1720850" y="2882900"/>
            <a:ext cx="1447800" cy="1638300"/>
          </a:xfrm>
          <a:prstGeom prst="rect">
            <a:avLst/>
          </a:prstGeom>
          <a:noFill/>
          <a:ln w="12700">
            <a:noFill/>
            <a:miter lim="800000"/>
            <a:headEnd/>
            <a:tailEnd/>
          </a:ln>
        </p:spPr>
      </p:pic>
      <p:sp>
        <p:nvSpPr>
          <p:cNvPr id="13316" name="Text Box 10"/>
          <p:cNvSpPr txBox="1">
            <a:spLocks noChangeArrowheads="1"/>
          </p:cNvSpPr>
          <p:nvPr/>
        </p:nvSpPr>
        <p:spPr bwMode="auto">
          <a:xfrm>
            <a:off x="5462588" y="4054475"/>
            <a:ext cx="2133600" cy="598488"/>
          </a:xfrm>
          <a:prstGeom prst="rect">
            <a:avLst/>
          </a:prstGeom>
          <a:noFill/>
          <a:ln w="9525">
            <a:noFill/>
            <a:miter lim="800000"/>
            <a:headEnd/>
            <a:tailEnd/>
          </a:ln>
        </p:spPr>
        <p:txBody>
          <a:bodyPr>
            <a:spAutoFit/>
          </a:bodyPr>
          <a:lstStyle/>
          <a:p>
            <a:pPr algn="ctr">
              <a:lnSpc>
                <a:spcPct val="80000"/>
              </a:lnSpc>
              <a:spcBef>
                <a:spcPct val="25000"/>
              </a:spcBef>
            </a:pPr>
            <a:r>
              <a:rPr lang="es-ES_tradnl" sz="1800" b="1">
                <a:latin typeface="Arial" charset="0"/>
              </a:rPr>
              <a:t>Cliente </a:t>
            </a:r>
          </a:p>
          <a:p>
            <a:pPr algn="ctr">
              <a:lnSpc>
                <a:spcPct val="80000"/>
              </a:lnSpc>
              <a:spcBef>
                <a:spcPct val="25000"/>
              </a:spcBef>
            </a:pPr>
            <a:r>
              <a:rPr lang="es-ES_tradnl" sz="1800" b="1">
                <a:latin typeface="Arial" charset="0"/>
              </a:rPr>
              <a:t>IP 10.0.1.50</a:t>
            </a:r>
            <a:endParaRPr lang="es-ES" sz="1800" b="1">
              <a:latin typeface="Arial" charset="0"/>
            </a:endParaRPr>
          </a:p>
        </p:txBody>
      </p:sp>
      <p:sp>
        <p:nvSpPr>
          <p:cNvPr id="13317" name="Text Box 11"/>
          <p:cNvSpPr txBox="1">
            <a:spLocks noChangeArrowheads="1"/>
          </p:cNvSpPr>
          <p:nvPr/>
        </p:nvSpPr>
        <p:spPr bwMode="auto">
          <a:xfrm>
            <a:off x="1244600" y="4564063"/>
            <a:ext cx="2133600" cy="598487"/>
          </a:xfrm>
          <a:prstGeom prst="rect">
            <a:avLst/>
          </a:prstGeom>
          <a:noFill/>
          <a:ln w="9525">
            <a:noFill/>
            <a:miter lim="800000"/>
            <a:headEnd/>
            <a:tailEnd/>
          </a:ln>
        </p:spPr>
        <p:txBody>
          <a:bodyPr>
            <a:spAutoFit/>
          </a:bodyPr>
          <a:lstStyle/>
          <a:p>
            <a:pPr algn="ctr">
              <a:lnSpc>
                <a:spcPct val="80000"/>
              </a:lnSpc>
              <a:spcBef>
                <a:spcPct val="25000"/>
              </a:spcBef>
            </a:pPr>
            <a:r>
              <a:rPr lang="es-ES_tradnl" sz="1800" b="1">
                <a:latin typeface="Arial" charset="0"/>
              </a:rPr>
              <a:t>Servidor Daytime </a:t>
            </a:r>
          </a:p>
          <a:p>
            <a:pPr algn="ctr">
              <a:lnSpc>
                <a:spcPct val="80000"/>
              </a:lnSpc>
              <a:spcBef>
                <a:spcPct val="25000"/>
              </a:spcBef>
            </a:pPr>
            <a:r>
              <a:rPr lang="es-ES_tradnl" sz="1800" b="1">
                <a:latin typeface="Arial" charset="0"/>
              </a:rPr>
              <a:t>IP 10.0.1.25</a:t>
            </a:r>
            <a:endParaRPr lang="es-ES" sz="1800" b="1">
              <a:latin typeface="Arial" charset="0"/>
            </a:endParaRPr>
          </a:p>
        </p:txBody>
      </p:sp>
      <p:sp>
        <p:nvSpPr>
          <p:cNvPr id="13318" name="Text Box 12"/>
          <p:cNvSpPr txBox="1">
            <a:spLocks noChangeArrowheads="1"/>
          </p:cNvSpPr>
          <p:nvPr/>
        </p:nvSpPr>
        <p:spPr bwMode="auto">
          <a:xfrm>
            <a:off x="2559050" y="3406775"/>
            <a:ext cx="600075" cy="590550"/>
          </a:xfrm>
          <a:prstGeom prst="rect">
            <a:avLst/>
          </a:prstGeom>
          <a:noFill/>
          <a:ln w="9525">
            <a:solidFill>
              <a:schemeClr val="tx1"/>
            </a:solidFill>
            <a:miter lim="800000"/>
            <a:headEnd/>
            <a:tailEnd/>
          </a:ln>
        </p:spPr>
        <p:txBody>
          <a:bodyPr wrap="none">
            <a:spAutoFit/>
          </a:bodyPr>
          <a:lstStyle/>
          <a:p>
            <a:pPr algn="ctr"/>
            <a:r>
              <a:rPr lang="es-ES_tradnl" sz="1600" b="1">
                <a:latin typeface="Arial" charset="0"/>
              </a:rPr>
              <a:t>Port</a:t>
            </a:r>
          </a:p>
          <a:p>
            <a:pPr algn="ctr"/>
            <a:r>
              <a:rPr lang="es-ES_tradnl" sz="1600" b="1">
                <a:latin typeface="Arial" charset="0"/>
              </a:rPr>
              <a:t>13</a:t>
            </a:r>
            <a:endParaRPr lang="es-ES" sz="1600" b="1">
              <a:latin typeface="Arial" charset="0"/>
            </a:endParaRPr>
          </a:p>
        </p:txBody>
      </p:sp>
      <p:sp>
        <p:nvSpPr>
          <p:cNvPr id="578573" name="Text Box 13"/>
          <p:cNvSpPr txBox="1">
            <a:spLocks noChangeArrowheads="1"/>
          </p:cNvSpPr>
          <p:nvPr/>
        </p:nvSpPr>
        <p:spPr bwMode="auto">
          <a:xfrm>
            <a:off x="5940425" y="3387725"/>
            <a:ext cx="576263" cy="466725"/>
          </a:xfrm>
          <a:prstGeom prst="rect">
            <a:avLst/>
          </a:prstGeom>
          <a:noFill/>
          <a:ln w="9525">
            <a:solidFill>
              <a:schemeClr val="tx1"/>
            </a:solidFill>
            <a:miter lim="800000"/>
            <a:headEnd/>
            <a:tailEnd/>
          </a:ln>
        </p:spPr>
        <p:txBody>
          <a:bodyPr>
            <a:spAutoFit/>
          </a:bodyPr>
          <a:lstStyle/>
          <a:p>
            <a:r>
              <a:rPr lang="es-ES_tradnl" sz="1200" b="1">
                <a:latin typeface="Arial" charset="0"/>
              </a:rPr>
              <a:t>Port 1038</a:t>
            </a:r>
            <a:endParaRPr lang="es-ES" sz="1200" b="1">
              <a:latin typeface="Arial" charset="0"/>
            </a:endParaRPr>
          </a:p>
        </p:txBody>
      </p:sp>
      <p:sp>
        <p:nvSpPr>
          <p:cNvPr id="13320" name="Text Box 19"/>
          <p:cNvSpPr txBox="1">
            <a:spLocks noChangeArrowheads="1"/>
          </p:cNvSpPr>
          <p:nvPr/>
        </p:nvSpPr>
        <p:spPr bwMode="auto">
          <a:xfrm>
            <a:off x="1028700" y="5140325"/>
            <a:ext cx="2743200" cy="304800"/>
          </a:xfrm>
          <a:prstGeom prst="rect">
            <a:avLst/>
          </a:prstGeom>
          <a:noFill/>
          <a:ln w="9525">
            <a:noFill/>
            <a:miter lim="800000"/>
            <a:headEnd/>
            <a:tailEnd/>
          </a:ln>
        </p:spPr>
        <p:txBody>
          <a:bodyPr>
            <a:spAutoFit/>
          </a:bodyPr>
          <a:lstStyle/>
          <a:p>
            <a:pPr algn="ctr">
              <a:spcBef>
                <a:spcPct val="25000"/>
              </a:spcBef>
            </a:pPr>
            <a:r>
              <a:rPr lang="es-ES_tradnl" sz="1400" b="1" dirty="0">
                <a:latin typeface="Arial" charset="0"/>
              </a:rPr>
              <a:t>Socket:  </a:t>
            </a:r>
            <a:r>
              <a:rPr lang="es-ES_tradnl" sz="1400" b="1" dirty="0" smtClean="0">
                <a:latin typeface="Arial" charset="0"/>
              </a:rPr>
              <a:t>10.0.1.25:13</a:t>
            </a:r>
            <a:endParaRPr lang="es-ES" sz="1400" b="1" dirty="0">
              <a:latin typeface="Arial" charset="0"/>
            </a:endParaRPr>
          </a:p>
        </p:txBody>
      </p:sp>
      <p:sp>
        <p:nvSpPr>
          <p:cNvPr id="578580" name="Text Box 20"/>
          <p:cNvSpPr txBox="1">
            <a:spLocks noChangeArrowheads="1"/>
          </p:cNvSpPr>
          <p:nvPr/>
        </p:nvSpPr>
        <p:spPr bwMode="auto">
          <a:xfrm>
            <a:off x="5276850" y="4708525"/>
            <a:ext cx="2895600" cy="304800"/>
          </a:xfrm>
          <a:prstGeom prst="rect">
            <a:avLst/>
          </a:prstGeom>
          <a:noFill/>
          <a:ln w="9525">
            <a:noFill/>
            <a:miter lim="800000"/>
            <a:headEnd/>
            <a:tailEnd/>
          </a:ln>
        </p:spPr>
        <p:txBody>
          <a:bodyPr>
            <a:spAutoFit/>
          </a:bodyPr>
          <a:lstStyle/>
          <a:p>
            <a:pPr algn="ctr">
              <a:spcBef>
                <a:spcPct val="25000"/>
              </a:spcBef>
            </a:pPr>
            <a:r>
              <a:rPr lang="es-ES_tradnl" sz="1400" b="1" dirty="0">
                <a:latin typeface="Arial" charset="0"/>
              </a:rPr>
              <a:t>Socket:  </a:t>
            </a:r>
            <a:r>
              <a:rPr lang="es-ES_tradnl" sz="1400" b="1" dirty="0" smtClean="0">
                <a:latin typeface="Arial" charset="0"/>
              </a:rPr>
              <a:t>10.0.1.50:1038</a:t>
            </a:r>
            <a:endParaRPr lang="es-ES" sz="1400" b="1" dirty="0">
              <a:latin typeface="Arial" charset="0"/>
            </a:endParaRPr>
          </a:p>
        </p:txBody>
      </p:sp>
      <p:sp>
        <p:nvSpPr>
          <p:cNvPr id="13322" name="Rectangle 22"/>
          <p:cNvSpPr>
            <a:spLocks noChangeArrowheads="1"/>
          </p:cNvSpPr>
          <p:nvPr/>
        </p:nvSpPr>
        <p:spPr bwMode="auto">
          <a:xfrm>
            <a:off x="830263" y="404813"/>
            <a:ext cx="7558087" cy="803275"/>
          </a:xfrm>
          <a:prstGeom prst="rect">
            <a:avLst/>
          </a:prstGeom>
          <a:noFill/>
          <a:ln w="9525">
            <a:noFill/>
            <a:miter lim="800000"/>
            <a:headEnd/>
            <a:tailEnd/>
          </a:ln>
        </p:spPr>
        <p:txBody>
          <a:bodyPr anchor="ctr"/>
          <a:lstStyle/>
          <a:p>
            <a:pPr algn="ctr"/>
            <a:r>
              <a:rPr lang="es-ES_tradnl" sz="3200">
                <a:solidFill>
                  <a:schemeClr val="tx2"/>
                </a:solidFill>
                <a:latin typeface="Arial" charset="0"/>
              </a:rPr>
              <a:t>Intercambio de datagramas UDP entre un cliente y un servidor </a:t>
            </a:r>
            <a:endParaRPr lang="es-ES" sz="3200">
              <a:solidFill>
                <a:schemeClr val="tx2"/>
              </a:solidFill>
              <a:latin typeface="Arial" charset="0"/>
            </a:endParaRPr>
          </a:p>
        </p:txBody>
      </p:sp>
      <p:sp>
        <p:nvSpPr>
          <p:cNvPr id="578586" name="Line 26"/>
          <p:cNvSpPr>
            <a:spLocks noChangeShapeType="1"/>
          </p:cNvSpPr>
          <p:nvPr/>
        </p:nvSpPr>
        <p:spPr bwMode="auto">
          <a:xfrm flipH="1">
            <a:off x="3276600" y="3573463"/>
            <a:ext cx="2590800" cy="0"/>
          </a:xfrm>
          <a:prstGeom prst="line">
            <a:avLst/>
          </a:prstGeom>
          <a:noFill/>
          <a:ln w="38100">
            <a:solidFill>
              <a:schemeClr val="tx1"/>
            </a:solidFill>
            <a:round/>
            <a:headEnd/>
            <a:tailEnd type="triangle" w="med" len="med"/>
          </a:ln>
        </p:spPr>
        <p:txBody>
          <a:bodyPr/>
          <a:lstStyle/>
          <a:p>
            <a:endParaRPr lang="es-ES"/>
          </a:p>
        </p:txBody>
      </p:sp>
      <p:sp>
        <p:nvSpPr>
          <p:cNvPr id="578587" name="Text Box 27"/>
          <p:cNvSpPr txBox="1">
            <a:spLocks noChangeArrowheads="1"/>
          </p:cNvSpPr>
          <p:nvPr/>
        </p:nvSpPr>
        <p:spPr bwMode="auto">
          <a:xfrm>
            <a:off x="3779838" y="2852738"/>
            <a:ext cx="1655762" cy="504825"/>
          </a:xfrm>
          <a:prstGeom prst="rect">
            <a:avLst/>
          </a:prstGeom>
          <a:noFill/>
          <a:ln w="9525">
            <a:solidFill>
              <a:schemeClr val="tx1"/>
            </a:solidFill>
            <a:miter lim="800000"/>
            <a:headEnd/>
            <a:tailEnd/>
          </a:ln>
        </p:spPr>
        <p:txBody>
          <a:bodyPr>
            <a:spAutoFit/>
          </a:bodyPr>
          <a:lstStyle/>
          <a:p>
            <a:pPr algn="ctr">
              <a:lnSpc>
                <a:spcPct val="80000"/>
              </a:lnSpc>
              <a:spcBef>
                <a:spcPct val="30000"/>
              </a:spcBef>
            </a:pPr>
            <a:r>
              <a:rPr lang="es-ES_tradnl" sz="1400">
                <a:latin typeface="Arial" charset="0"/>
              </a:rPr>
              <a:t>Mensaje UDP</a:t>
            </a:r>
          </a:p>
          <a:p>
            <a:pPr algn="ctr">
              <a:lnSpc>
                <a:spcPct val="80000"/>
              </a:lnSpc>
              <a:spcBef>
                <a:spcPct val="30000"/>
              </a:spcBef>
            </a:pPr>
            <a:r>
              <a:rPr lang="es-ES_tradnl" sz="1400">
                <a:latin typeface="Arial" charset="0"/>
              </a:rPr>
              <a:t>p.o. 1038, p.d. 13</a:t>
            </a:r>
            <a:endParaRPr lang="es-ES" sz="1400">
              <a:latin typeface="Arial" charset="0"/>
            </a:endParaRPr>
          </a:p>
        </p:txBody>
      </p:sp>
      <p:sp>
        <p:nvSpPr>
          <p:cNvPr id="578588" name="Line 28"/>
          <p:cNvSpPr>
            <a:spLocks noChangeShapeType="1"/>
          </p:cNvSpPr>
          <p:nvPr/>
        </p:nvSpPr>
        <p:spPr bwMode="auto">
          <a:xfrm flipH="1">
            <a:off x="3276600" y="3789363"/>
            <a:ext cx="2590800" cy="0"/>
          </a:xfrm>
          <a:prstGeom prst="line">
            <a:avLst/>
          </a:prstGeom>
          <a:noFill/>
          <a:ln w="38100">
            <a:solidFill>
              <a:schemeClr val="tx1"/>
            </a:solidFill>
            <a:round/>
            <a:headEnd type="triangle" w="med" len="med"/>
            <a:tailEnd/>
          </a:ln>
        </p:spPr>
        <p:txBody>
          <a:bodyPr/>
          <a:lstStyle/>
          <a:p>
            <a:endParaRPr lang="es-ES"/>
          </a:p>
        </p:txBody>
      </p:sp>
      <p:sp>
        <p:nvSpPr>
          <p:cNvPr id="578589" name="Text Box 29"/>
          <p:cNvSpPr txBox="1">
            <a:spLocks noChangeArrowheads="1"/>
          </p:cNvSpPr>
          <p:nvPr/>
        </p:nvSpPr>
        <p:spPr bwMode="auto">
          <a:xfrm>
            <a:off x="3851275" y="3870325"/>
            <a:ext cx="1584325" cy="504825"/>
          </a:xfrm>
          <a:prstGeom prst="rect">
            <a:avLst/>
          </a:prstGeom>
          <a:noFill/>
          <a:ln w="9525">
            <a:solidFill>
              <a:schemeClr val="tx1"/>
            </a:solidFill>
            <a:miter lim="800000"/>
            <a:headEnd/>
            <a:tailEnd/>
          </a:ln>
        </p:spPr>
        <p:txBody>
          <a:bodyPr>
            <a:spAutoFit/>
          </a:bodyPr>
          <a:lstStyle/>
          <a:p>
            <a:pPr algn="ctr">
              <a:lnSpc>
                <a:spcPct val="80000"/>
              </a:lnSpc>
              <a:spcBef>
                <a:spcPct val="30000"/>
              </a:spcBef>
            </a:pPr>
            <a:r>
              <a:rPr lang="es-ES_tradnl" sz="1400">
                <a:latin typeface="Arial" charset="0"/>
              </a:rPr>
              <a:t>Mensaje UDP</a:t>
            </a:r>
          </a:p>
          <a:p>
            <a:pPr algn="ctr">
              <a:lnSpc>
                <a:spcPct val="80000"/>
              </a:lnSpc>
              <a:spcBef>
                <a:spcPct val="30000"/>
              </a:spcBef>
            </a:pPr>
            <a:r>
              <a:rPr lang="es-ES_tradnl" sz="1400">
                <a:latin typeface="Arial" charset="0"/>
              </a:rPr>
              <a:t>p.o. 13, p.d. 1038</a:t>
            </a:r>
            <a:endParaRPr lang="es-ES" sz="1400">
              <a:latin typeface="Arial" charset="0"/>
            </a:endParaRPr>
          </a:p>
        </p:txBody>
      </p:sp>
      <p:sp>
        <p:nvSpPr>
          <p:cNvPr id="15" name="Text Box 29"/>
          <p:cNvSpPr txBox="1">
            <a:spLocks noChangeArrowheads="1"/>
          </p:cNvSpPr>
          <p:nvPr/>
        </p:nvSpPr>
        <p:spPr bwMode="auto">
          <a:xfrm>
            <a:off x="3851920" y="4364335"/>
            <a:ext cx="1584325" cy="535531"/>
          </a:xfrm>
          <a:prstGeom prst="rect">
            <a:avLst/>
          </a:prstGeom>
          <a:noFill/>
          <a:ln w="9525">
            <a:solidFill>
              <a:schemeClr val="tx1"/>
            </a:solidFill>
            <a:miter lim="800000"/>
            <a:headEnd/>
            <a:tailEnd/>
          </a:ln>
        </p:spPr>
        <p:txBody>
          <a:bodyPr>
            <a:spAutoFit/>
          </a:bodyPr>
          <a:lstStyle/>
          <a:p>
            <a:pPr algn="ctr">
              <a:lnSpc>
                <a:spcPct val="80000"/>
              </a:lnSpc>
              <a:spcBef>
                <a:spcPct val="30000"/>
              </a:spcBef>
            </a:pPr>
            <a:r>
              <a:rPr lang="es-ES_tradnl" sz="1200" dirty="0" err="1" smtClean="0">
                <a:latin typeface="Arial" charset="0"/>
              </a:rPr>
              <a:t>Tuesday</a:t>
            </a:r>
            <a:r>
              <a:rPr lang="es-ES_tradnl" sz="1200" dirty="0" smtClean="0">
                <a:latin typeface="Arial" charset="0"/>
              </a:rPr>
              <a:t>, </a:t>
            </a:r>
            <a:r>
              <a:rPr lang="es-ES_tradnl" sz="1200" dirty="0" err="1" smtClean="0">
                <a:latin typeface="Arial" charset="0"/>
              </a:rPr>
              <a:t>February</a:t>
            </a:r>
            <a:r>
              <a:rPr lang="es-ES_tradnl" sz="1200" dirty="0" smtClean="0">
                <a:latin typeface="Arial" charset="0"/>
              </a:rPr>
              <a:t> 22, 1982 18:45:59-PST</a:t>
            </a:r>
            <a:endParaRPr lang="es-ES_tradnl" sz="1200" dirty="0">
              <a:latin typeface="Arial" charset="0"/>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85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85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578586"/>
                                        </p:tgtEl>
                                        <p:attrNameLst>
                                          <p:attrName>style.visibility</p:attrName>
                                        </p:attrNameLst>
                                      </p:cBhvr>
                                      <p:to>
                                        <p:strVal val="visible"/>
                                      </p:to>
                                    </p:set>
                                    <p:animEffect transition="in" filter="wipe(right)">
                                      <p:cBhvr>
                                        <p:cTn id="15" dur="500"/>
                                        <p:tgtEl>
                                          <p:spTgt spid="578586"/>
                                        </p:tgtEl>
                                      </p:cBhvr>
                                    </p:animEffect>
                                  </p:childTnLst>
                                </p:cTn>
                              </p:par>
                            </p:childTnLst>
                          </p:cTn>
                        </p:par>
                        <p:par>
                          <p:cTn id="16" fill="hold">
                            <p:stCondLst>
                              <p:cond delay="500"/>
                            </p:stCondLst>
                            <p:childTnLst>
                              <p:par>
                                <p:cTn id="17" presetID="1" presetClass="entr" presetSubtype="0" fill="hold" grpId="0" nodeType="afterEffect">
                                  <p:stCondLst>
                                    <p:cond delay="500"/>
                                  </p:stCondLst>
                                  <p:childTnLst>
                                    <p:set>
                                      <p:cBhvr>
                                        <p:cTn id="18" dur="1" fill="hold">
                                          <p:stCondLst>
                                            <p:cond delay="0"/>
                                          </p:stCondLst>
                                        </p:cTn>
                                        <p:tgtEl>
                                          <p:spTgt spid="5785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78588"/>
                                        </p:tgtEl>
                                        <p:attrNameLst>
                                          <p:attrName>style.visibility</p:attrName>
                                        </p:attrNameLst>
                                      </p:cBhvr>
                                      <p:to>
                                        <p:strVal val="visible"/>
                                      </p:to>
                                    </p:set>
                                    <p:animEffect transition="in" filter="wipe(left)">
                                      <p:cBhvr>
                                        <p:cTn id="23" dur="500"/>
                                        <p:tgtEl>
                                          <p:spTgt spid="578588"/>
                                        </p:tgtEl>
                                      </p:cBhvr>
                                    </p:animEffect>
                                  </p:childTnLst>
                                </p:cTn>
                              </p:par>
                            </p:childTnLst>
                          </p:cTn>
                        </p:par>
                        <p:par>
                          <p:cTn id="24" fill="hold">
                            <p:stCondLst>
                              <p:cond delay="500"/>
                            </p:stCondLst>
                            <p:childTnLst>
                              <p:par>
                                <p:cTn id="25" presetID="1" presetClass="entr" presetSubtype="0" fill="hold" grpId="0" nodeType="afterEffect">
                                  <p:stCondLst>
                                    <p:cond delay="500"/>
                                  </p:stCondLst>
                                  <p:childTnLst>
                                    <p:set>
                                      <p:cBhvr>
                                        <p:cTn id="26" dur="1" fill="hold">
                                          <p:stCondLst>
                                            <p:cond delay="0"/>
                                          </p:stCondLst>
                                        </p:cTn>
                                        <p:tgtEl>
                                          <p:spTgt spid="578589"/>
                                        </p:tgtEl>
                                        <p:attrNameLst>
                                          <p:attrName>style.visibility</p:attrName>
                                        </p:attrNameLst>
                                      </p:cBhvr>
                                      <p:to>
                                        <p:strVal val="visible"/>
                                      </p:to>
                                    </p:set>
                                  </p:childTnLst>
                                </p:cTn>
                              </p:par>
                            </p:childTnLst>
                          </p:cTn>
                        </p:par>
                        <p:par>
                          <p:cTn id="27" fill="hold">
                            <p:stCondLst>
                              <p:cond delay="1000"/>
                            </p:stCondLst>
                            <p:childTnLst>
                              <p:par>
                                <p:cTn id="28" presetID="1" presetClass="entr" presetSubtype="0" fill="hold" grpId="0" nodeType="afterEffect">
                                  <p:stCondLst>
                                    <p:cond delay="50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573" grpId="0" animBg="1"/>
      <p:bldP spid="578580" grpId="0"/>
      <p:bldP spid="578586" grpId="0" animBg="1"/>
      <p:bldP spid="578587" grpId="0" animBg="1"/>
      <p:bldP spid="578588" grpId="0" animBg="1"/>
      <p:bldP spid="578589" grpId="0" animBg="1"/>
      <p:bldP spid="15"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1026"/>
          <p:cNvSpPr>
            <a:spLocks noGrp="1" noChangeArrowheads="1"/>
          </p:cNvSpPr>
          <p:nvPr>
            <p:ph type="title"/>
          </p:nvPr>
        </p:nvSpPr>
        <p:spPr/>
        <p:txBody>
          <a:bodyPr/>
          <a:lstStyle/>
          <a:p>
            <a:pPr eaLnBrk="1" hangingPunct="1"/>
            <a:r>
              <a:rPr lang="es-ES_tradnl" sz="4000" smtClean="0"/>
              <a:t>Ejercicio 12</a:t>
            </a:r>
            <a:endParaRPr lang="es-ES" sz="4000" smtClean="0"/>
          </a:p>
        </p:txBody>
      </p:sp>
      <p:sp>
        <p:nvSpPr>
          <p:cNvPr id="128003" name="Rectangle 1027"/>
          <p:cNvSpPr>
            <a:spLocks noGrp="1" noChangeArrowheads="1"/>
          </p:cNvSpPr>
          <p:nvPr>
            <p:ph type="body" idx="1"/>
          </p:nvPr>
        </p:nvSpPr>
        <p:spPr/>
        <p:txBody>
          <a:bodyPr/>
          <a:lstStyle/>
          <a:p>
            <a:pPr marL="609600" indent="-609600" eaLnBrk="1" hangingPunct="1">
              <a:lnSpc>
                <a:spcPct val="90000"/>
              </a:lnSpc>
            </a:pPr>
            <a:r>
              <a:rPr lang="es-ES_tradnl" sz="2400" smtClean="0"/>
              <a:t>Una conexión TCP sobre medio físico poco fiable pierde una trama de cada 10. El nivel de enlace (PPP) descarta las tramas erróneas sin pedir reenvío. Preguntas:</a:t>
            </a:r>
          </a:p>
          <a:p>
            <a:pPr marL="990600" lvl="1" indent="-533400" eaLnBrk="1" hangingPunct="1">
              <a:lnSpc>
                <a:spcPct val="90000"/>
              </a:lnSpc>
            </a:pPr>
            <a:r>
              <a:rPr lang="es-ES_tradnl" sz="2400" smtClean="0"/>
              <a:t>Como evolucionará la ventana de congestión en el TCP emisor (retransmisión selectiva)</a:t>
            </a:r>
          </a:p>
          <a:p>
            <a:pPr marL="990600" lvl="1" indent="-533400" eaLnBrk="1" hangingPunct="1">
              <a:lnSpc>
                <a:spcPct val="90000"/>
              </a:lnSpc>
            </a:pPr>
            <a:r>
              <a:rPr lang="es-ES_tradnl" sz="2400" smtClean="0"/>
              <a:t>Qué merma cualitativa cabe esperar por la tasa de error: </a:t>
            </a:r>
          </a:p>
          <a:p>
            <a:pPr marL="1752600" lvl="3" indent="-381000" eaLnBrk="1" hangingPunct="1">
              <a:lnSpc>
                <a:spcPct val="90000"/>
              </a:lnSpc>
              <a:buFontTx/>
              <a:buAutoNum type="alphaUcPeriod"/>
            </a:pPr>
            <a:r>
              <a:rPr lang="es-ES_tradnl" smtClean="0"/>
              <a:t>Menor del 10%</a:t>
            </a:r>
          </a:p>
          <a:p>
            <a:pPr marL="1752600" lvl="3" indent="-381000" eaLnBrk="1" hangingPunct="1">
              <a:lnSpc>
                <a:spcPct val="90000"/>
              </a:lnSpc>
              <a:buFontTx/>
              <a:buAutoNum type="alphaUcPeriod"/>
            </a:pPr>
            <a:r>
              <a:rPr lang="es-ES_tradnl" smtClean="0"/>
              <a:t>Alrededor del 10%</a:t>
            </a:r>
          </a:p>
          <a:p>
            <a:pPr marL="1752600" lvl="3" indent="-381000" eaLnBrk="1" hangingPunct="1">
              <a:lnSpc>
                <a:spcPct val="90000"/>
              </a:lnSpc>
              <a:buFontTx/>
              <a:buAutoNum type="alphaUcPeriod"/>
            </a:pPr>
            <a:r>
              <a:rPr lang="es-ES_tradnl" smtClean="0"/>
              <a:t>Mayor del 10%</a:t>
            </a:r>
          </a:p>
          <a:p>
            <a:pPr marL="990600" lvl="1" indent="-533400" eaLnBrk="1" hangingPunct="1">
              <a:lnSpc>
                <a:spcPct val="90000"/>
              </a:lnSpc>
            </a:pPr>
            <a:r>
              <a:rPr lang="es-ES_tradnl" sz="2400" smtClean="0"/>
              <a:t>Como influiría el RTT en el rendimiento</a:t>
            </a:r>
            <a:r>
              <a:rPr lang="es-ES_tradnl" sz="2000" smtClean="0"/>
              <a:t> </a:t>
            </a:r>
            <a:endParaRPr lang="es-ES" sz="2000" smtClean="0"/>
          </a:p>
        </p:txBody>
      </p:sp>
    </p:spTree>
  </p:cSld>
  <p:clrMapOvr>
    <a:masterClrMapping/>
  </p:clrMapOvr>
  <p:transition>
    <p:cover dir="ld"/>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2623" name="Group 127"/>
          <p:cNvGraphicFramePr>
            <a:graphicFrameLocks noGrp="1"/>
          </p:cNvGraphicFramePr>
          <p:nvPr/>
        </p:nvGraphicFramePr>
        <p:xfrm>
          <a:off x="1285875" y="1027113"/>
          <a:ext cx="6526213" cy="5426082"/>
        </p:xfrm>
        <a:graphic>
          <a:graphicData uri="http://schemas.openxmlformats.org/drawingml/2006/table">
            <a:tbl>
              <a:tblPr/>
              <a:tblGrid>
                <a:gridCol w="1587500"/>
                <a:gridCol w="1658938"/>
                <a:gridCol w="1658937"/>
                <a:gridCol w="1620838"/>
              </a:tblGrid>
              <a:tr h="246063">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Ventana cong. (KB)</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Trama</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Segmento</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Umbral peligro (KB)</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1</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1</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1</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64</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2</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2,3</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2,3</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64</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4</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4,5,6,7</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4,5,6,7</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64</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8</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8,9,</a:t>
                      </a:r>
                      <a:r>
                        <a:rPr kumimoji="0" lang="es-ES_tradnl" sz="1200" b="1" i="0" u="sng" strike="noStrike" cap="none" normalizeH="0" baseline="0" smtClean="0">
                          <a:ln>
                            <a:noFill/>
                          </a:ln>
                          <a:solidFill>
                            <a:srgbClr val="FF0000"/>
                          </a:solidFill>
                          <a:effectLst/>
                          <a:latin typeface="Arial" charset="0"/>
                        </a:rPr>
                        <a:t>10</a:t>
                      </a:r>
                      <a:r>
                        <a:rPr kumimoji="0" lang="es-ES_tradnl" sz="1200" b="1" i="0" u="none" strike="noStrike" cap="none" normalizeH="0" baseline="0" smtClean="0">
                          <a:ln>
                            <a:noFill/>
                          </a:ln>
                          <a:solidFill>
                            <a:schemeClr val="tx1"/>
                          </a:solidFill>
                          <a:effectLst/>
                          <a:latin typeface="Arial" charset="0"/>
                        </a:rPr>
                        <a:t>,11,12,13,14,15</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8,9,</a:t>
                      </a:r>
                      <a:r>
                        <a:rPr kumimoji="0" lang="es-ES_tradnl" sz="1200" b="1" i="0" u="sng" strike="noStrike" cap="none" normalizeH="0" baseline="0" smtClean="0">
                          <a:ln>
                            <a:noFill/>
                          </a:ln>
                          <a:solidFill>
                            <a:srgbClr val="FF0000"/>
                          </a:solidFill>
                          <a:effectLst/>
                          <a:latin typeface="Arial" charset="0"/>
                        </a:rPr>
                        <a:t>10</a:t>
                      </a:r>
                      <a:r>
                        <a:rPr kumimoji="0" lang="es-ES_tradnl" sz="1200" b="1" i="0" u="none" strike="noStrike" cap="none" normalizeH="0" baseline="0" smtClean="0">
                          <a:ln>
                            <a:noFill/>
                          </a:ln>
                          <a:solidFill>
                            <a:schemeClr val="tx1"/>
                          </a:solidFill>
                          <a:effectLst/>
                          <a:latin typeface="Arial" charset="0"/>
                        </a:rPr>
                        <a:t>,11,12,13,14,15</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64</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1</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16</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10</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4</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2</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17,18</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16,17</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4</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4</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19,</a:t>
                      </a:r>
                      <a:r>
                        <a:rPr kumimoji="0" lang="es-ES_tradnl" sz="1200" b="1" i="0" u="sng" strike="noStrike" cap="none" normalizeH="0" baseline="0" smtClean="0">
                          <a:ln>
                            <a:noFill/>
                          </a:ln>
                          <a:solidFill>
                            <a:srgbClr val="FF0000"/>
                          </a:solidFill>
                          <a:effectLst/>
                          <a:latin typeface="Arial" charset="0"/>
                        </a:rPr>
                        <a:t>20</a:t>
                      </a:r>
                      <a:r>
                        <a:rPr kumimoji="0" lang="es-ES_tradnl" sz="1200" b="1" i="0" u="none" strike="noStrike" cap="none" normalizeH="0" baseline="0" smtClean="0">
                          <a:ln>
                            <a:noFill/>
                          </a:ln>
                          <a:solidFill>
                            <a:schemeClr val="tx1"/>
                          </a:solidFill>
                          <a:effectLst/>
                          <a:latin typeface="Arial" charset="0"/>
                        </a:rPr>
                        <a:t>,21,22</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18,</a:t>
                      </a:r>
                      <a:r>
                        <a:rPr kumimoji="0" lang="es-ES_tradnl" sz="1200" b="1" i="0" u="sng" strike="noStrike" cap="none" normalizeH="0" baseline="0" smtClean="0">
                          <a:ln>
                            <a:noFill/>
                          </a:ln>
                          <a:solidFill>
                            <a:srgbClr val="FF0000"/>
                          </a:solidFill>
                          <a:effectLst/>
                          <a:latin typeface="Arial" charset="0"/>
                        </a:rPr>
                        <a:t>19</a:t>
                      </a:r>
                      <a:r>
                        <a:rPr kumimoji="0" lang="es-ES_tradnl" sz="1200" b="1" i="0" u="none" strike="noStrike" cap="none" normalizeH="0" baseline="0" smtClean="0">
                          <a:ln>
                            <a:noFill/>
                          </a:ln>
                          <a:solidFill>
                            <a:schemeClr val="tx1"/>
                          </a:solidFill>
                          <a:effectLst/>
                          <a:latin typeface="Arial" charset="0"/>
                        </a:rPr>
                        <a:t>,20,21</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4</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1</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23</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19</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2</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2</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24,25</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22,23</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2</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3</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26,27,28</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24,25,26</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2</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4</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29,</a:t>
                      </a:r>
                      <a:r>
                        <a:rPr kumimoji="0" lang="es-ES_tradnl" sz="1200" b="1" i="0" u="sng" strike="noStrike" cap="none" normalizeH="0" baseline="0" smtClean="0">
                          <a:ln>
                            <a:noFill/>
                          </a:ln>
                          <a:solidFill>
                            <a:srgbClr val="FF0000"/>
                          </a:solidFill>
                          <a:effectLst/>
                          <a:latin typeface="Arial" charset="0"/>
                        </a:rPr>
                        <a:t>30</a:t>
                      </a:r>
                      <a:r>
                        <a:rPr kumimoji="0" lang="es-ES_tradnl" sz="1200" b="1" i="0" u="none" strike="noStrike" cap="none" normalizeH="0" baseline="0" smtClean="0">
                          <a:ln>
                            <a:noFill/>
                          </a:ln>
                          <a:solidFill>
                            <a:schemeClr val="tx1"/>
                          </a:solidFill>
                          <a:effectLst/>
                          <a:latin typeface="Arial" charset="0"/>
                        </a:rPr>
                        <a:t>,31,32</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27,</a:t>
                      </a:r>
                      <a:r>
                        <a:rPr kumimoji="0" lang="es-ES_tradnl" sz="1200" b="1" i="0" u="sng" strike="noStrike" cap="none" normalizeH="0" baseline="0" smtClean="0">
                          <a:ln>
                            <a:noFill/>
                          </a:ln>
                          <a:solidFill>
                            <a:srgbClr val="FF0000"/>
                          </a:solidFill>
                          <a:effectLst/>
                          <a:latin typeface="Arial" charset="0"/>
                        </a:rPr>
                        <a:t>28</a:t>
                      </a:r>
                      <a:r>
                        <a:rPr kumimoji="0" lang="es-ES_tradnl" sz="1200" b="1" i="0" u="none" strike="noStrike" cap="none" normalizeH="0" baseline="0" smtClean="0">
                          <a:ln>
                            <a:noFill/>
                          </a:ln>
                          <a:solidFill>
                            <a:schemeClr val="tx1"/>
                          </a:solidFill>
                          <a:effectLst/>
                          <a:latin typeface="Arial" charset="0"/>
                        </a:rPr>
                        <a:t>,29,30</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2</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1</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33</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28</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2</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2</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34,35</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31,32</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2</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3</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36,37,38</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33,34,35</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2</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4</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39,</a:t>
                      </a:r>
                      <a:r>
                        <a:rPr kumimoji="0" lang="es-ES_tradnl" sz="1200" b="1" i="0" u="sng" strike="noStrike" cap="none" normalizeH="0" baseline="0" smtClean="0">
                          <a:ln>
                            <a:noFill/>
                          </a:ln>
                          <a:solidFill>
                            <a:srgbClr val="FF0000"/>
                          </a:solidFill>
                          <a:effectLst/>
                          <a:latin typeface="Arial" charset="0"/>
                        </a:rPr>
                        <a:t>40</a:t>
                      </a:r>
                      <a:r>
                        <a:rPr kumimoji="0" lang="es-ES_tradnl" sz="1200" b="1" i="0" u="none" strike="noStrike" cap="none" normalizeH="0" baseline="0" smtClean="0">
                          <a:ln>
                            <a:noFill/>
                          </a:ln>
                          <a:solidFill>
                            <a:schemeClr val="tx1"/>
                          </a:solidFill>
                          <a:effectLst/>
                          <a:latin typeface="Arial" charset="0"/>
                        </a:rPr>
                        <a:t>,41,42</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36,</a:t>
                      </a:r>
                      <a:r>
                        <a:rPr kumimoji="0" lang="es-ES_tradnl" sz="1200" b="1" i="0" u="sng" strike="noStrike" cap="none" normalizeH="0" baseline="0" smtClean="0">
                          <a:ln>
                            <a:noFill/>
                          </a:ln>
                          <a:solidFill>
                            <a:srgbClr val="FF0000"/>
                          </a:solidFill>
                          <a:effectLst/>
                          <a:latin typeface="Arial" charset="0"/>
                        </a:rPr>
                        <a:t>37</a:t>
                      </a:r>
                      <a:r>
                        <a:rPr kumimoji="0" lang="es-ES_tradnl" sz="1200" b="1" i="0" u="none" strike="noStrike" cap="none" normalizeH="0" baseline="0" smtClean="0">
                          <a:ln>
                            <a:noFill/>
                          </a:ln>
                          <a:solidFill>
                            <a:schemeClr val="tx1"/>
                          </a:solidFill>
                          <a:effectLst/>
                          <a:latin typeface="Arial" charset="0"/>
                        </a:rPr>
                        <a:t>,38,39</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2</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1</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43</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37</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2</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2</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44,45</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40,41</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2</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3</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46,47,48</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42,43,44</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2</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4</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49,</a:t>
                      </a:r>
                      <a:r>
                        <a:rPr kumimoji="0" lang="es-ES_tradnl" sz="1200" b="1" i="0" u="sng" strike="noStrike" cap="none" normalizeH="0" baseline="0" smtClean="0">
                          <a:ln>
                            <a:noFill/>
                          </a:ln>
                          <a:solidFill>
                            <a:srgbClr val="FF0000"/>
                          </a:solidFill>
                          <a:effectLst/>
                          <a:latin typeface="Arial" charset="0"/>
                        </a:rPr>
                        <a:t>50</a:t>
                      </a:r>
                      <a:r>
                        <a:rPr kumimoji="0" lang="es-ES_tradnl" sz="1200" b="1" i="0" u="none" strike="noStrike" cap="none" normalizeH="0" baseline="0" smtClean="0">
                          <a:ln>
                            <a:noFill/>
                          </a:ln>
                          <a:solidFill>
                            <a:schemeClr val="tx1"/>
                          </a:solidFill>
                          <a:effectLst/>
                          <a:latin typeface="Arial" charset="0"/>
                        </a:rPr>
                        <a:t>,51,52</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45,</a:t>
                      </a:r>
                      <a:r>
                        <a:rPr kumimoji="0" lang="es-ES_tradnl" sz="1200" b="1" i="0" u="sng" strike="noStrike" cap="none" normalizeH="0" baseline="0" smtClean="0">
                          <a:ln>
                            <a:noFill/>
                          </a:ln>
                          <a:solidFill>
                            <a:srgbClr val="FF0000"/>
                          </a:solidFill>
                          <a:effectLst/>
                          <a:latin typeface="Arial" charset="0"/>
                        </a:rPr>
                        <a:t>46</a:t>
                      </a:r>
                      <a:r>
                        <a:rPr kumimoji="0" lang="es-ES_tradnl" sz="1200" b="1" i="0" u="none" strike="noStrike" cap="none" normalizeH="0" baseline="0" smtClean="0">
                          <a:ln>
                            <a:noFill/>
                          </a:ln>
                          <a:solidFill>
                            <a:schemeClr val="tx1"/>
                          </a:solidFill>
                          <a:effectLst/>
                          <a:latin typeface="Arial" charset="0"/>
                        </a:rPr>
                        <a:t>,47,48</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2</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1</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53</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46</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2</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2</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54,55</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49,50</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15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charset="0"/>
                        </a:rPr>
                        <a:t>2</a:t>
                      </a:r>
                      <a:endParaRPr kumimoji="0" lang="es-ES" sz="1200" b="1" i="0" u="none" strike="noStrike" cap="none" normalizeH="0" baseline="0" smtClean="0">
                        <a:ln>
                          <a:noFill/>
                        </a:ln>
                        <a:solidFill>
                          <a:schemeClr val="tx1"/>
                        </a:solidFill>
                        <a:effectLst/>
                        <a:latin typeface="Arial" charset="0"/>
                      </a:endParaRPr>
                    </a:p>
                  </a:txBody>
                  <a:tcPr marL="90000" marR="90000" marT="25200" marB="252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9143" name="Text Box 128"/>
          <p:cNvSpPr txBox="1">
            <a:spLocks noChangeArrowheads="1"/>
          </p:cNvSpPr>
          <p:nvPr/>
        </p:nvSpPr>
        <p:spPr bwMode="auto">
          <a:xfrm>
            <a:off x="1482725" y="246063"/>
            <a:ext cx="5826125" cy="519112"/>
          </a:xfrm>
          <a:prstGeom prst="rect">
            <a:avLst/>
          </a:prstGeom>
          <a:noFill/>
          <a:ln w="9525">
            <a:noFill/>
            <a:miter lim="800000"/>
            <a:headEnd/>
            <a:tailEnd/>
          </a:ln>
        </p:spPr>
        <p:txBody>
          <a:bodyPr wrap="none">
            <a:spAutoFit/>
          </a:bodyPr>
          <a:lstStyle/>
          <a:p>
            <a:r>
              <a:rPr lang="es-ES" sz="2800"/>
              <a:t>Evolución ventana de congestión Ej. 12</a:t>
            </a:r>
          </a:p>
        </p:txBody>
      </p:sp>
      <p:sp>
        <p:nvSpPr>
          <p:cNvPr id="4" name="3 Abrir llave"/>
          <p:cNvSpPr/>
          <p:nvPr/>
        </p:nvSpPr>
        <p:spPr>
          <a:xfrm>
            <a:off x="1000100" y="1285860"/>
            <a:ext cx="142876" cy="92869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
          </a:p>
        </p:txBody>
      </p:sp>
      <p:sp>
        <p:nvSpPr>
          <p:cNvPr id="5" name="4 CuadroTexto"/>
          <p:cNvSpPr txBox="1"/>
          <p:nvPr/>
        </p:nvSpPr>
        <p:spPr>
          <a:xfrm>
            <a:off x="525290" y="1621025"/>
            <a:ext cx="524503" cy="307777"/>
          </a:xfrm>
          <a:prstGeom prst="rect">
            <a:avLst/>
          </a:prstGeom>
          <a:noFill/>
        </p:spPr>
        <p:txBody>
          <a:bodyPr wrap="none" rtlCol="0">
            <a:spAutoFit/>
          </a:bodyPr>
          <a:lstStyle/>
          <a:p>
            <a:r>
              <a:rPr lang="es-ES" sz="1400" dirty="0" smtClean="0">
                <a:latin typeface="Arial" pitchFamily="34" charset="0"/>
                <a:cs typeface="Arial" pitchFamily="34" charset="0"/>
              </a:rPr>
              <a:t>S.S.</a:t>
            </a:r>
            <a:endParaRPr lang="es-ES" sz="1400" dirty="0">
              <a:latin typeface="Arial" pitchFamily="34" charset="0"/>
              <a:cs typeface="Arial" pitchFamily="34" charset="0"/>
            </a:endParaRPr>
          </a:p>
        </p:txBody>
      </p:sp>
      <p:sp>
        <p:nvSpPr>
          <p:cNvPr id="6" name="5 Abrir llave"/>
          <p:cNvSpPr/>
          <p:nvPr/>
        </p:nvSpPr>
        <p:spPr>
          <a:xfrm>
            <a:off x="1000100" y="2285992"/>
            <a:ext cx="142876" cy="68891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
          </a:p>
        </p:txBody>
      </p:sp>
      <p:sp>
        <p:nvSpPr>
          <p:cNvPr id="7" name="6 CuadroTexto"/>
          <p:cNvSpPr txBox="1"/>
          <p:nvPr/>
        </p:nvSpPr>
        <p:spPr>
          <a:xfrm>
            <a:off x="500034" y="2478281"/>
            <a:ext cx="524503" cy="307777"/>
          </a:xfrm>
          <a:prstGeom prst="rect">
            <a:avLst/>
          </a:prstGeom>
          <a:noFill/>
        </p:spPr>
        <p:txBody>
          <a:bodyPr wrap="none" rtlCol="0">
            <a:spAutoFit/>
          </a:bodyPr>
          <a:lstStyle/>
          <a:p>
            <a:r>
              <a:rPr lang="es-ES" sz="1400" dirty="0" smtClean="0">
                <a:latin typeface="Arial" pitchFamily="34" charset="0"/>
                <a:cs typeface="Arial" pitchFamily="34" charset="0"/>
              </a:rPr>
              <a:t>S.S.</a:t>
            </a:r>
            <a:endParaRPr lang="es-ES" sz="1400" dirty="0">
              <a:latin typeface="Arial" pitchFamily="34" charset="0"/>
              <a:cs typeface="Arial" pitchFamily="34" charset="0"/>
            </a:endParaRPr>
          </a:p>
        </p:txBody>
      </p:sp>
      <p:sp>
        <p:nvSpPr>
          <p:cNvPr id="8" name="7 CuadroTexto"/>
          <p:cNvSpPr txBox="1"/>
          <p:nvPr/>
        </p:nvSpPr>
        <p:spPr>
          <a:xfrm>
            <a:off x="525290" y="3071810"/>
            <a:ext cx="524503" cy="307777"/>
          </a:xfrm>
          <a:prstGeom prst="rect">
            <a:avLst/>
          </a:prstGeom>
          <a:noFill/>
        </p:spPr>
        <p:txBody>
          <a:bodyPr wrap="none" rtlCol="0">
            <a:spAutoFit/>
          </a:bodyPr>
          <a:lstStyle/>
          <a:p>
            <a:r>
              <a:rPr lang="es-ES" sz="1400" dirty="0" smtClean="0">
                <a:latin typeface="Arial" pitchFamily="34" charset="0"/>
                <a:cs typeface="Arial" pitchFamily="34" charset="0"/>
              </a:rPr>
              <a:t>S.S.</a:t>
            </a:r>
            <a:endParaRPr lang="es-ES" sz="1400" dirty="0">
              <a:latin typeface="Arial" pitchFamily="34" charset="0"/>
              <a:cs typeface="Arial" pitchFamily="34" charset="0"/>
            </a:endParaRPr>
          </a:p>
        </p:txBody>
      </p:sp>
      <p:sp>
        <p:nvSpPr>
          <p:cNvPr id="9" name="8 Abrir llave"/>
          <p:cNvSpPr/>
          <p:nvPr/>
        </p:nvSpPr>
        <p:spPr>
          <a:xfrm>
            <a:off x="1000100" y="3025842"/>
            <a:ext cx="142876" cy="43315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
          </a:p>
        </p:txBody>
      </p:sp>
      <p:sp>
        <p:nvSpPr>
          <p:cNvPr id="10" name="9 Abrir llave"/>
          <p:cNvSpPr/>
          <p:nvPr/>
        </p:nvSpPr>
        <p:spPr>
          <a:xfrm>
            <a:off x="1000100" y="3500438"/>
            <a:ext cx="142876" cy="43315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
          </a:p>
        </p:txBody>
      </p:sp>
      <p:sp>
        <p:nvSpPr>
          <p:cNvPr id="12" name="11 CuadroTexto"/>
          <p:cNvSpPr txBox="1"/>
          <p:nvPr/>
        </p:nvSpPr>
        <p:spPr>
          <a:xfrm>
            <a:off x="525290" y="3571876"/>
            <a:ext cx="534121" cy="307777"/>
          </a:xfrm>
          <a:prstGeom prst="rect">
            <a:avLst/>
          </a:prstGeom>
          <a:noFill/>
        </p:spPr>
        <p:txBody>
          <a:bodyPr wrap="none" rtlCol="0">
            <a:spAutoFit/>
          </a:bodyPr>
          <a:lstStyle/>
          <a:p>
            <a:r>
              <a:rPr lang="es-ES" sz="1400" dirty="0" smtClean="0">
                <a:latin typeface="Arial" pitchFamily="34" charset="0"/>
                <a:cs typeface="Arial" pitchFamily="34" charset="0"/>
              </a:rPr>
              <a:t>C.A.</a:t>
            </a:r>
            <a:endParaRPr lang="es-ES" sz="1400" dirty="0">
              <a:latin typeface="Arial" pitchFamily="34" charset="0"/>
              <a:cs typeface="Arial" pitchFamily="34" charset="0"/>
            </a:endParaRPr>
          </a:p>
        </p:txBody>
      </p:sp>
      <p:sp>
        <p:nvSpPr>
          <p:cNvPr id="13" name="12 CuadroTexto"/>
          <p:cNvSpPr txBox="1"/>
          <p:nvPr/>
        </p:nvSpPr>
        <p:spPr>
          <a:xfrm>
            <a:off x="525290" y="4067414"/>
            <a:ext cx="524503" cy="307777"/>
          </a:xfrm>
          <a:prstGeom prst="rect">
            <a:avLst/>
          </a:prstGeom>
          <a:noFill/>
        </p:spPr>
        <p:txBody>
          <a:bodyPr wrap="none" rtlCol="0">
            <a:spAutoFit/>
          </a:bodyPr>
          <a:lstStyle/>
          <a:p>
            <a:r>
              <a:rPr lang="es-ES" sz="1400" dirty="0" smtClean="0">
                <a:latin typeface="Arial" pitchFamily="34" charset="0"/>
                <a:cs typeface="Arial" pitchFamily="34" charset="0"/>
              </a:rPr>
              <a:t>S.S.</a:t>
            </a:r>
            <a:endParaRPr lang="es-ES" sz="1400" dirty="0">
              <a:latin typeface="Arial" pitchFamily="34" charset="0"/>
              <a:cs typeface="Arial" pitchFamily="34" charset="0"/>
            </a:endParaRPr>
          </a:p>
        </p:txBody>
      </p:sp>
      <p:sp>
        <p:nvSpPr>
          <p:cNvPr id="14" name="13 Abrir llave"/>
          <p:cNvSpPr/>
          <p:nvPr/>
        </p:nvSpPr>
        <p:spPr>
          <a:xfrm>
            <a:off x="1000100" y="4021446"/>
            <a:ext cx="142876" cy="43315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
          </a:p>
        </p:txBody>
      </p:sp>
      <p:sp>
        <p:nvSpPr>
          <p:cNvPr id="15" name="14 Abrir llave"/>
          <p:cNvSpPr/>
          <p:nvPr/>
        </p:nvSpPr>
        <p:spPr>
          <a:xfrm>
            <a:off x="1000100" y="4496042"/>
            <a:ext cx="142876" cy="43315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
          </a:p>
        </p:txBody>
      </p:sp>
      <p:sp>
        <p:nvSpPr>
          <p:cNvPr id="16" name="15 CuadroTexto"/>
          <p:cNvSpPr txBox="1"/>
          <p:nvPr/>
        </p:nvSpPr>
        <p:spPr>
          <a:xfrm>
            <a:off x="525290" y="4567480"/>
            <a:ext cx="534121" cy="307777"/>
          </a:xfrm>
          <a:prstGeom prst="rect">
            <a:avLst/>
          </a:prstGeom>
          <a:noFill/>
        </p:spPr>
        <p:txBody>
          <a:bodyPr wrap="none" rtlCol="0">
            <a:spAutoFit/>
          </a:bodyPr>
          <a:lstStyle/>
          <a:p>
            <a:r>
              <a:rPr lang="es-ES" sz="1400" dirty="0" smtClean="0">
                <a:latin typeface="Arial" pitchFamily="34" charset="0"/>
                <a:cs typeface="Arial" pitchFamily="34" charset="0"/>
              </a:rPr>
              <a:t>C.A.</a:t>
            </a:r>
            <a:endParaRPr lang="es-ES" sz="1400" dirty="0">
              <a:latin typeface="Arial" pitchFamily="34" charset="0"/>
              <a:cs typeface="Arial" pitchFamily="34" charset="0"/>
            </a:endParaRPr>
          </a:p>
        </p:txBody>
      </p:sp>
      <p:sp>
        <p:nvSpPr>
          <p:cNvPr id="17" name="16 CuadroTexto"/>
          <p:cNvSpPr txBox="1"/>
          <p:nvPr/>
        </p:nvSpPr>
        <p:spPr>
          <a:xfrm>
            <a:off x="525290" y="5067546"/>
            <a:ext cx="524503" cy="307777"/>
          </a:xfrm>
          <a:prstGeom prst="rect">
            <a:avLst/>
          </a:prstGeom>
          <a:noFill/>
        </p:spPr>
        <p:txBody>
          <a:bodyPr wrap="none" rtlCol="0">
            <a:spAutoFit/>
          </a:bodyPr>
          <a:lstStyle/>
          <a:p>
            <a:r>
              <a:rPr lang="es-ES" sz="1400" dirty="0" smtClean="0">
                <a:latin typeface="Arial" pitchFamily="34" charset="0"/>
                <a:cs typeface="Arial" pitchFamily="34" charset="0"/>
              </a:rPr>
              <a:t>S.S.</a:t>
            </a:r>
            <a:endParaRPr lang="es-ES" sz="1400" dirty="0">
              <a:latin typeface="Arial" pitchFamily="34" charset="0"/>
              <a:cs typeface="Arial" pitchFamily="34" charset="0"/>
            </a:endParaRPr>
          </a:p>
        </p:txBody>
      </p:sp>
      <p:sp>
        <p:nvSpPr>
          <p:cNvPr id="18" name="17 Abrir llave"/>
          <p:cNvSpPr/>
          <p:nvPr/>
        </p:nvSpPr>
        <p:spPr>
          <a:xfrm>
            <a:off x="1000100" y="5021578"/>
            <a:ext cx="142876" cy="43315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
          </a:p>
        </p:txBody>
      </p:sp>
      <p:sp>
        <p:nvSpPr>
          <p:cNvPr id="19" name="18 Abrir llave"/>
          <p:cNvSpPr/>
          <p:nvPr/>
        </p:nvSpPr>
        <p:spPr>
          <a:xfrm>
            <a:off x="1000100" y="5496174"/>
            <a:ext cx="142876" cy="43315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
          </a:p>
        </p:txBody>
      </p:sp>
      <p:sp>
        <p:nvSpPr>
          <p:cNvPr id="20" name="19 CuadroTexto"/>
          <p:cNvSpPr txBox="1"/>
          <p:nvPr/>
        </p:nvSpPr>
        <p:spPr>
          <a:xfrm>
            <a:off x="525290" y="5567612"/>
            <a:ext cx="534121" cy="307777"/>
          </a:xfrm>
          <a:prstGeom prst="rect">
            <a:avLst/>
          </a:prstGeom>
          <a:noFill/>
        </p:spPr>
        <p:txBody>
          <a:bodyPr wrap="none" rtlCol="0">
            <a:spAutoFit/>
          </a:bodyPr>
          <a:lstStyle/>
          <a:p>
            <a:r>
              <a:rPr lang="es-ES" sz="1400" dirty="0" smtClean="0">
                <a:latin typeface="Arial" pitchFamily="34" charset="0"/>
                <a:cs typeface="Arial" pitchFamily="34" charset="0"/>
              </a:rPr>
              <a:t>C.A.</a:t>
            </a:r>
            <a:endParaRPr lang="es-ES" sz="1400" dirty="0">
              <a:latin typeface="Arial" pitchFamily="34" charset="0"/>
              <a:cs typeface="Arial" pitchFamily="34" charset="0"/>
            </a:endParaRPr>
          </a:p>
        </p:txBody>
      </p:sp>
      <p:sp>
        <p:nvSpPr>
          <p:cNvPr id="21" name="20 CuadroTexto"/>
          <p:cNvSpPr txBox="1"/>
          <p:nvPr/>
        </p:nvSpPr>
        <p:spPr>
          <a:xfrm>
            <a:off x="525290" y="6042208"/>
            <a:ext cx="524503" cy="307777"/>
          </a:xfrm>
          <a:prstGeom prst="rect">
            <a:avLst/>
          </a:prstGeom>
          <a:noFill/>
        </p:spPr>
        <p:txBody>
          <a:bodyPr wrap="none" rtlCol="0">
            <a:spAutoFit/>
          </a:bodyPr>
          <a:lstStyle/>
          <a:p>
            <a:r>
              <a:rPr lang="es-ES" sz="1400" dirty="0" smtClean="0">
                <a:latin typeface="Arial" pitchFamily="34" charset="0"/>
                <a:cs typeface="Arial" pitchFamily="34" charset="0"/>
              </a:rPr>
              <a:t>S.S.</a:t>
            </a:r>
            <a:endParaRPr lang="es-ES" sz="1400" dirty="0">
              <a:latin typeface="Arial" pitchFamily="34" charset="0"/>
              <a:cs typeface="Arial" pitchFamily="34" charset="0"/>
            </a:endParaRPr>
          </a:p>
        </p:txBody>
      </p:sp>
      <p:sp>
        <p:nvSpPr>
          <p:cNvPr id="22" name="21 Abrir llave"/>
          <p:cNvSpPr/>
          <p:nvPr/>
        </p:nvSpPr>
        <p:spPr>
          <a:xfrm>
            <a:off x="1000100" y="5996240"/>
            <a:ext cx="142876" cy="43315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
          </a:p>
        </p:txBody>
      </p:sp>
    </p:spTree>
  </p:cSld>
  <p:clrMapOvr>
    <a:masterClrMapping/>
  </p:clrMapOvr>
  <p:transition>
    <p:cover dir="ld"/>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r>
              <a:rPr lang="es-ES" smtClean="0"/>
              <a:t>Ejercicio 12</a:t>
            </a:r>
          </a:p>
        </p:txBody>
      </p:sp>
      <p:sp>
        <p:nvSpPr>
          <p:cNvPr id="130051" name="Rectangle 3"/>
          <p:cNvSpPr>
            <a:spLocks noGrp="1" noChangeArrowheads="1"/>
          </p:cNvSpPr>
          <p:nvPr>
            <p:ph type="body" idx="1"/>
          </p:nvPr>
        </p:nvSpPr>
        <p:spPr/>
        <p:txBody>
          <a:bodyPr/>
          <a:lstStyle/>
          <a:p>
            <a:pPr eaLnBrk="1" hangingPunct="1"/>
            <a:r>
              <a:rPr lang="es-ES" dirty="0" smtClean="0"/>
              <a:t>La merma de rendimiento será siempre superior al 10%, ya que además del 10% de paquetes perdidos tenemos el inconveniente de estar continuamente reiniciando la ventana de congestión.</a:t>
            </a:r>
          </a:p>
          <a:p>
            <a:pPr eaLnBrk="1" hangingPunct="1"/>
            <a:r>
              <a:rPr lang="es-ES" dirty="0" smtClean="0"/>
              <a:t>Cuanto mayor sea el RTT mayor será la pérdida (con un RTT cero la pérdida sería del 10%)</a:t>
            </a:r>
          </a:p>
        </p:txBody>
      </p:sp>
    </p:spTree>
  </p:cSld>
  <p:clrMapOvr>
    <a:masterClrMapping/>
  </p:clrMapOvr>
  <p:transition>
    <p:cover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428604"/>
            <a:ext cx="7772400" cy="1143000"/>
          </a:xfrm>
        </p:spPr>
        <p:txBody>
          <a:bodyPr/>
          <a:lstStyle/>
          <a:p>
            <a:r>
              <a:rPr lang="es-ES" sz="4000" dirty="0" smtClean="0">
                <a:latin typeface="Arial" pitchFamily="34" charset="0"/>
                <a:cs typeface="Arial" pitchFamily="34" charset="0"/>
              </a:rPr>
              <a:t>Rango de puertos efímeros</a:t>
            </a:r>
            <a:endParaRPr lang="es-ES" sz="4000" dirty="0">
              <a:latin typeface="Arial" pitchFamily="34" charset="0"/>
              <a:cs typeface="Arial" pitchFamily="34" charset="0"/>
            </a:endParaRPr>
          </a:p>
        </p:txBody>
      </p:sp>
      <p:graphicFrame>
        <p:nvGraphicFramePr>
          <p:cNvPr id="4" name="3 Marcador de tabla"/>
          <p:cNvGraphicFramePr>
            <a:graphicFrameLocks noGrp="1"/>
          </p:cNvGraphicFramePr>
          <p:nvPr>
            <p:ph type="tbl" idx="1"/>
          </p:nvPr>
        </p:nvGraphicFramePr>
        <p:xfrm>
          <a:off x="1571604" y="2676500"/>
          <a:ext cx="5852160" cy="3337560"/>
        </p:xfrm>
        <a:graphic>
          <a:graphicData uri="http://schemas.openxmlformats.org/drawingml/2006/table">
            <a:tbl>
              <a:tblPr firstRow="1" bandRow="1">
                <a:tableStyleId>{1FECB4D8-DB02-4DC6-A0A2-4F2EBAE1DC90}</a:tableStyleId>
              </a:tblPr>
              <a:tblGrid>
                <a:gridCol w="3738880"/>
                <a:gridCol w="2113280"/>
              </a:tblGrid>
              <a:tr h="370840">
                <a:tc>
                  <a:txBody>
                    <a:bodyPr/>
                    <a:lstStyle/>
                    <a:p>
                      <a:pPr algn="ctr"/>
                      <a:r>
                        <a:rPr lang="es-ES" dirty="0" smtClean="0">
                          <a:solidFill>
                            <a:schemeClr val="tx1"/>
                          </a:solidFill>
                          <a:latin typeface="Arial" pitchFamily="34" charset="0"/>
                          <a:cs typeface="Arial" pitchFamily="34" charset="0"/>
                        </a:rPr>
                        <a:t>Sistema operativo</a:t>
                      </a:r>
                      <a:endParaRPr lang="es-E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dirty="0" smtClean="0">
                          <a:solidFill>
                            <a:schemeClr val="tx1"/>
                          </a:solidFill>
                          <a:latin typeface="Arial" pitchFamily="34" charset="0"/>
                          <a:cs typeface="Arial" pitchFamily="34" charset="0"/>
                        </a:rPr>
                        <a:t>Puertos efímeros</a:t>
                      </a:r>
                      <a:endParaRPr lang="es-E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s-ES" dirty="0" smtClean="0">
                          <a:latin typeface="Arial" pitchFamily="34" charset="0"/>
                          <a:cs typeface="Arial" pitchFamily="34" charset="0"/>
                        </a:rPr>
                        <a:t>Windows Server 2003 y anteriores</a:t>
                      </a:r>
                      <a:endParaRPr lang="es-E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dirty="0" smtClean="0">
                          <a:latin typeface="Arial" pitchFamily="34" charset="0"/>
                          <a:cs typeface="Arial" pitchFamily="34" charset="0"/>
                        </a:rPr>
                        <a:t>1024 – 4999</a:t>
                      </a:r>
                      <a:endParaRPr lang="es-E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s-ES" dirty="0" smtClean="0">
                          <a:latin typeface="Arial" pitchFamily="34" charset="0"/>
                          <a:cs typeface="Arial" pitchFamily="34" charset="0"/>
                        </a:rPr>
                        <a:t>Linux </a:t>
                      </a:r>
                      <a:r>
                        <a:rPr lang="es-ES" dirty="0" err="1" smtClean="0">
                          <a:latin typeface="Arial" pitchFamily="34" charset="0"/>
                          <a:cs typeface="Arial" pitchFamily="34" charset="0"/>
                        </a:rPr>
                        <a:t>Kernel</a:t>
                      </a:r>
                      <a:r>
                        <a:rPr lang="es-ES" dirty="0" smtClean="0">
                          <a:latin typeface="Arial" pitchFamily="34" charset="0"/>
                          <a:cs typeface="Arial" pitchFamily="34" charset="0"/>
                        </a:rPr>
                        <a:t> 2.6</a:t>
                      </a:r>
                      <a:endParaRPr lang="es-E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dirty="0" smtClean="0">
                          <a:latin typeface="Arial" pitchFamily="34" charset="0"/>
                          <a:cs typeface="Arial" pitchFamily="34" charset="0"/>
                        </a:rPr>
                        <a:t>1024 – 4999</a:t>
                      </a:r>
                      <a:endParaRPr lang="es-E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s-ES" dirty="0" err="1" smtClean="0">
                          <a:latin typeface="Arial" pitchFamily="34" charset="0"/>
                          <a:cs typeface="Arial" pitchFamily="34" charset="0"/>
                        </a:rPr>
                        <a:t>Solaris</a:t>
                      </a:r>
                      <a:endParaRPr lang="es-E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dirty="0" smtClean="0">
                          <a:latin typeface="Arial" pitchFamily="34" charset="0"/>
                          <a:cs typeface="Arial" pitchFamily="34" charset="0"/>
                        </a:rPr>
                        <a:t>32768 – 65535</a:t>
                      </a:r>
                      <a:endParaRPr lang="es-E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s-ES" dirty="0" smtClean="0">
                          <a:latin typeface="Arial" pitchFamily="34" charset="0"/>
                          <a:cs typeface="Arial" pitchFamily="34" charset="0"/>
                        </a:rPr>
                        <a:t>AIX</a:t>
                      </a:r>
                      <a:endParaRPr lang="es-E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latin typeface="Arial" pitchFamily="34" charset="0"/>
                          <a:cs typeface="Arial" pitchFamily="34" charset="0"/>
                        </a:rPr>
                        <a:t>32768 – 65535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s-ES" dirty="0" err="1" smtClean="0">
                          <a:latin typeface="Arial" pitchFamily="34" charset="0"/>
                          <a:cs typeface="Arial" pitchFamily="34" charset="0"/>
                        </a:rPr>
                        <a:t>FreeBSD</a:t>
                      </a:r>
                      <a:endParaRPr lang="es-E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dirty="0" smtClean="0">
                          <a:latin typeface="Arial" pitchFamily="34" charset="0"/>
                          <a:cs typeface="Arial" pitchFamily="34" charset="0"/>
                        </a:rPr>
                        <a:t>1024 – 5000</a:t>
                      </a:r>
                      <a:endParaRPr lang="es-E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s-ES" dirty="0" smtClean="0">
                          <a:latin typeface="Arial" pitchFamily="34" charset="0"/>
                          <a:cs typeface="Arial" pitchFamily="34" charset="0"/>
                        </a:rPr>
                        <a:t>Windows</a:t>
                      </a:r>
                      <a:r>
                        <a:rPr lang="es-ES" baseline="0" dirty="0" smtClean="0">
                          <a:latin typeface="Arial" pitchFamily="34" charset="0"/>
                          <a:cs typeface="Arial" pitchFamily="34" charset="0"/>
                        </a:rPr>
                        <a:t> Vista y posteriores</a:t>
                      </a:r>
                      <a:endParaRPr lang="es-E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latin typeface="Arial" pitchFamily="34" charset="0"/>
                          <a:cs typeface="Arial" pitchFamily="34" charset="0"/>
                        </a:rPr>
                        <a:t>49152 – 65535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s-ES" dirty="0" err="1" smtClean="0">
                          <a:latin typeface="Arial" pitchFamily="34" charset="0"/>
                          <a:cs typeface="Arial" pitchFamily="34" charset="0"/>
                        </a:rPr>
                        <a:t>NetBSD</a:t>
                      </a:r>
                      <a:endParaRPr lang="es-E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dirty="0" smtClean="0">
                          <a:latin typeface="Arial" pitchFamily="34" charset="0"/>
                          <a:cs typeface="Arial" pitchFamily="34" charset="0"/>
                        </a:rPr>
                        <a:t>49152 – 65535</a:t>
                      </a:r>
                      <a:endParaRPr lang="es-E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s-ES" dirty="0" err="1" smtClean="0">
                          <a:latin typeface="Arial" pitchFamily="34" charset="0"/>
                          <a:cs typeface="Arial" pitchFamily="34" charset="0"/>
                        </a:rPr>
                        <a:t>OpenBSD</a:t>
                      </a:r>
                      <a:endParaRPr lang="es-E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dirty="0" smtClean="0">
                          <a:latin typeface="Arial" pitchFamily="34" charset="0"/>
                          <a:cs typeface="Arial" pitchFamily="34" charset="0"/>
                        </a:rPr>
                        <a:t>1024 - 65535</a:t>
                      </a:r>
                      <a:endParaRPr lang="es-E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4 CuadroTexto"/>
          <p:cNvSpPr txBox="1"/>
          <p:nvPr/>
        </p:nvSpPr>
        <p:spPr>
          <a:xfrm>
            <a:off x="785786" y="1533492"/>
            <a:ext cx="7500990" cy="1015663"/>
          </a:xfrm>
          <a:prstGeom prst="rect">
            <a:avLst/>
          </a:prstGeom>
          <a:noFill/>
        </p:spPr>
        <p:txBody>
          <a:bodyPr wrap="square" rtlCol="0">
            <a:spAutoFit/>
          </a:bodyPr>
          <a:lstStyle/>
          <a:p>
            <a:pPr algn="ctr"/>
            <a:r>
              <a:rPr lang="es-ES" sz="2000" dirty="0" smtClean="0">
                <a:latin typeface="Arial" pitchFamily="34" charset="0"/>
                <a:cs typeface="Arial" pitchFamily="34" charset="0"/>
              </a:rPr>
              <a:t>La mayoría de los sistemas eligen los puertos para sus clientes (puertos efímeros) usando solo una parte de todo el rango disponible</a:t>
            </a:r>
            <a:endParaRPr lang="es-ES" sz="2000" dirty="0">
              <a:latin typeface="Arial" pitchFamily="34" charset="0"/>
              <a:cs typeface="Arial" pitchFamily="34" charset="0"/>
            </a:endParaRPr>
          </a:p>
        </p:txBody>
      </p:sp>
    </p:spTree>
  </p:cSld>
  <p:clrMapOvr>
    <a:masterClrMapping/>
  </p:clrMapOvr>
  <p:transition>
    <p:cover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2178" name="Group 2"/>
          <p:cNvGraphicFramePr>
            <a:graphicFrameLocks noGrp="1"/>
          </p:cNvGraphicFramePr>
          <p:nvPr/>
        </p:nvGraphicFramePr>
        <p:xfrm>
          <a:off x="468313" y="882650"/>
          <a:ext cx="8345487" cy="5446776"/>
        </p:xfrm>
        <a:graphic>
          <a:graphicData uri="http://schemas.openxmlformats.org/drawingml/2006/table">
            <a:tbl>
              <a:tblPr/>
              <a:tblGrid>
                <a:gridCol w="4225925"/>
                <a:gridCol w="4119562"/>
              </a:tblGrid>
              <a:tr h="4064000">
                <a:tc>
                  <a:txBody>
                    <a:bodyPr/>
                    <a:lstStyle/>
                    <a:p>
                      <a:pPr marL="0" marR="0" lvl="0" indent="0" algn="l" defTabSz="914400" rtl="0" eaLnBrk="1" fontAlgn="base" latinLnBrk="0" hangingPunct="1">
                        <a:lnSpc>
                          <a:spcPct val="95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IP:  ----- IP Header -----</a:t>
                      </a:r>
                    </a:p>
                    <a:p>
                      <a:pPr marL="0" marR="0" lvl="0" indent="0" algn="l" defTabSz="914400" rtl="0" eaLnBrk="1" fontAlgn="base" latinLnBrk="0" hangingPunct="1">
                        <a:lnSpc>
                          <a:spcPct val="95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IP:</a:t>
                      </a:r>
                    </a:p>
                    <a:p>
                      <a:pPr marL="0" marR="0" lvl="0" indent="0" algn="l" defTabSz="914400" rtl="0" eaLnBrk="1" fontAlgn="base" latinLnBrk="0" hangingPunct="1">
                        <a:lnSpc>
                          <a:spcPct val="95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IP: Version=4, header length=20 bytes</a:t>
                      </a:r>
                    </a:p>
                    <a:p>
                      <a:pPr marL="0" marR="0" lvl="0" indent="0" algn="l" defTabSz="914400" rtl="0" eaLnBrk="1" fontAlgn="base" latinLnBrk="0" hangingPunct="1">
                        <a:lnSpc>
                          <a:spcPct val="95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IP: DiffServ = 00  </a:t>
                      </a:r>
                    </a:p>
                    <a:p>
                      <a:pPr marL="0" marR="0" lvl="0" indent="0" algn="l" defTabSz="914400" rtl="0" eaLnBrk="1" fontAlgn="base" latinLnBrk="0" hangingPunct="1">
                        <a:lnSpc>
                          <a:spcPct val="95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IP: Total length = 131 bytes</a:t>
                      </a:r>
                    </a:p>
                    <a:p>
                      <a:pPr marL="0" marR="0" lvl="0" indent="0" algn="l" defTabSz="914400" rtl="0" eaLnBrk="1" fontAlgn="base" latinLnBrk="0" hangingPunct="1">
                        <a:lnSpc>
                          <a:spcPct val="95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IP: Identification = 21066</a:t>
                      </a:r>
                    </a:p>
                    <a:p>
                      <a:pPr marL="0" marR="0" lvl="0" indent="0" algn="l" defTabSz="914400" rtl="0" eaLnBrk="1" fontAlgn="base" latinLnBrk="0" hangingPunct="1">
                        <a:lnSpc>
                          <a:spcPct val="95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IP: DF = 0, MF = 0</a:t>
                      </a:r>
                    </a:p>
                    <a:p>
                      <a:pPr marL="0" marR="0" lvl="0" indent="0" algn="l" defTabSz="914400" rtl="0" eaLnBrk="1" fontAlgn="base" latinLnBrk="0" hangingPunct="1">
                        <a:lnSpc>
                          <a:spcPct val="95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IP: Fragment offset = 0 bytes</a:t>
                      </a:r>
                    </a:p>
                    <a:p>
                      <a:pPr marL="0" marR="0" lvl="0" indent="0" algn="l" defTabSz="914400" rtl="0" eaLnBrk="1" fontAlgn="base" latinLnBrk="0" hangingPunct="1">
                        <a:lnSpc>
                          <a:spcPct val="95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IP: Time to live = 60 seconds/hops</a:t>
                      </a:r>
                    </a:p>
                    <a:p>
                      <a:pPr marL="0" marR="0" lvl="0" indent="0" algn="l" defTabSz="914400" rtl="0" eaLnBrk="1" fontAlgn="base" latinLnBrk="0" hangingPunct="1">
                        <a:lnSpc>
                          <a:spcPct val="95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IP: Protocol = 17 (UDP)</a:t>
                      </a:r>
                    </a:p>
                    <a:p>
                      <a:pPr marL="0" marR="0" lvl="0" indent="0" algn="l" defTabSz="914400" rtl="0" eaLnBrk="1" fontAlgn="base" latinLnBrk="0" hangingPunct="1">
                        <a:lnSpc>
                          <a:spcPct val="95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IP: Header checksum = 2A13 (correct)</a:t>
                      </a:r>
                    </a:p>
                    <a:p>
                      <a:pPr marL="0" marR="0" lvl="0" indent="0" algn="l" defTabSz="914400" rtl="0" eaLnBrk="1" fontAlgn="base" latinLnBrk="0" hangingPunct="1">
                        <a:lnSpc>
                          <a:spcPct val="95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IP: Source address = [128.1.1.1]</a:t>
                      </a:r>
                    </a:p>
                    <a:p>
                      <a:pPr marL="0" marR="0" lvl="0" indent="0" algn="l" defTabSz="914400" rtl="0" eaLnBrk="1" fontAlgn="base" latinLnBrk="0" hangingPunct="1">
                        <a:lnSpc>
                          <a:spcPct val="95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IP: Destination address = [128.1.1.10]</a:t>
                      </a:r>
                    </a:p>
                    <a:p>
                      <a:pPr marL="0" marR="0" lvl="0" indent="0" algn="l" defTabSz="914400" rtl="0" eaLnBrk="1" fontAlgn="base" latinLnBrk="0" hangingPunct="1">
                        <a:lnSpc>
                          <a:spcPct val="95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IP: No options</a:t>
                      </a:r>
                    </a:p>
                    <a:p>
                      <a:pPr marL="0" marR="0" lvl="0" indent="0" algn="l" defTabSz="914400" rtl="0" eaLnBrk="1" fontAlgn="base" latinLnBrk="0" hangingPunct="1">
                        <a:lnSpc>
                          <a:spcPct val="95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IP:</a:t>
                      </a:r>
                    </a:p>
                    <a:p>
                      <a:pPr marL="0" marR="0" lvl="0" indent="0" algn="l" defTabSz="914400" rtl="0" eaLnBrk="1" fontAlgn="base" latinLnBrk="0" hangingPunct="1">
                        <a:lnSpc>
                          <a:spcPct val="95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UDP: ----- UDP Header -----</a:t>
                      </a:r>
                    </a:p>
                    <a:p>
                      <a:pPr marL="0" marR="0" lvl="0" indent="0" algn="l" defTabSz="914400" rtl="0" eaLnBrk="1" fontAlgn="base" latinLnBrk="0" hangingPunct="1">
                        <a:lnSpc>
                          <a:spcPct val="95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UDP:</a:t>
                      </a:r>
                    </a:p>
                    <a:p>
                      <a:pPr marL="0" marR="0" lvl="0" indent="0" algn="l" defTabSz="914400" rtl="0" eaLnBrk="1" fontAlgn="base" latinLnBrk="0" hangingPunct="1">
                        <a:lnSpc>
                          <a:spcPct val="95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UDP: Source Port = 1227</a:t>
                      </a:r>
                    </a:p>
                    <a:p>
                      <a:pPr marL="0" marR="0" lvl="0" indent="0" algn="l" defTabSz="914400" rtl="0" eaLnBrk="1" fontAlgn="base" latinLnBrk="0" hangingPunct="1">
                        <a:lnSpc>
                          <a:spcPct val="95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UDP: Destination port = 161 (SNMP)</a:t>
                      </a:r>
                    </a:p>
                    <a:p>
                      <a:pPr marL="0" marR="0" lvl="0" indent="0" algn="l" defTabSz="914400" rtl="0" eaLnBrk="1" fontAlgn="base" latinLnBrk="0" hangingPunct="1">
                        <a:lnSpc>
                          <a:spcPct val="95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UDP: Length = 111</a:t>
                      </a:r>
                    </a:p>
                    <a:p>
                      <a:pPr marL="0" marR="0" lvl="0" indent="0" algn="l" defTabSz="914400" rtl="0" eaLnBrk="1" fontAlgn="base" latinLnBrk="0" hangingPunct="1">
                        <a:lnSpc>
                          <a:spcPct val="95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UDP: No checksum</a:t>
                      </a:r>
                    </a:p>
                    <a:p>
                      <a:pPr marL="0" marR="0" lvl="0" indent="0" algn="l" defTabSz="914400" rtl="0" eaLnBrk="1" fontAlgn="base" latinLnBrk="0" hangingPunct="1">
                        <a:lnSpc>
                          <a:spcPct val="95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UDP: </a:t>
                      </a:r>
                      <a:endParaRPr kumimoji="0" lang="es-ES" sz="1400" b="1" i="0" u="none" strike="noStrike" cap="none" normalizeH="0" baseline="0" smtClean="0">
                        <a:ln>
                          <a:noFill/>
                        </a:ln>
                        <a:solidFill>
                          <a:schemeClr val="tx1"/>
                        </a:solidFill>
                        <a:effectLst/>
                        <a:latin typeface="Courier New" pitchFamily="49"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IP:  ----- IP Header -----</a:t>
                      </a:r>
                    </a:p>
                    <a:p>
                      <a:pPr marL="0" marR="0" lvl="0" indent="0" algn="l" defTabSz="914400" rtl="0" eaLnBrk="1" fontAlgn="base" latinLnBrk="0" hangingPunct="1">
                        <a:lnSpc>
                          <a:spcPct val="95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IP:</a:t>
                      </a:r>
                    </a:p>
                    <a:p>
                      <a:pPr marL="0" marR="0" lvl="0" indent="0" algn="l" defTabSz="914400" rtl="0" eaLnBrk="1" fontAlgn="base" latinLnBrk="0" hangingPunct="1">
                        <a:lnSpc>
                          <a:spcPct val="95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IP: Version=4, header length=20 bytes</a:t>
                      </a:r>
                      <a:endParaRPr kumimoji="0" lang="es-ES" sz="1400" b="1" i="0" u="none" strike="noStrike" cap="none" normalizeH="0" baseline="0" smtClean="0">
                        <a:ln>
                          <a:noFill/>
                        </a:ln>
                        <a:solidFill>
                          <a:schemeClr val="tx1"/>
                        </a:solidFill>
                        <a:effectLst/>
                        <a:latin typeface="Courier New" pitchFamily="49" charset="0"/>
                      </a:endParaRPr>
                    </a:p>
                    <a:p>
                      <a:pPr marL="0" marR="0" lvl="0" indent="0" algn="l" defTabSz="914400" rtl="0" eaLnBrk="1" fontAlgn="base" latinLnBrk="0" hangingPunct="1">
                        <a:lnSpc>
                          <a:spcPct val="95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IP: DiffServ = 00  </a:t>
                      </a:r>
                    </a:p>
                    <a:p>
                      <a:pPr marL="0" marR="0" lvl="0" indent="0" algn="l" defTabSz="914400" rtl="0" eaLnBrk="1" fontAlgn="base" latinLnBrk="0" hangingPunct="1">
                        <a:lnSpc>
                          <a:spcPct val="95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IP: Total length = 160 bytes</a:t>
                      </a:r>
                    </a:p>
                    <a:p>
                      <a:pPr marL="0" marR="0" lvl="0" indent="0" algn="l" defTabSz="914400" rtl="0" eaLnBrk="1" fontAlgn="base" latinLnBrk="0" hangingPunct="1">
                        <a:lnSpc>
                          <a:spcPct val="95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IP: Identification = 2015</a:t>
                      </a:r>
                    </a:p>
                    <a:p>
                      <a:pPr marL="0" marR="0" lvl="0" indent="0" algn="l" defTabSz="914400" rtl="0" eaLnBrk="1" fontAlgn="base" latinLnBrk="0" hangingPunct="1">
                        <a:lnSpc>
                          <a:spcPct val="95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IP: DF = 0, MF = 0</a:t>
                      </a:r>
                    </a:p>
                    <a:p>
                      <a:pPr marL="0" marR="0" lvl="0" indent="0" algn="l" defTabSz="914400" rtl="0" eaLnBrk="1" fontAlgn="base" latinLnBrk="0" hangingPunct="1">
                        <a:lnSpc>
                          <a:spcPct val="95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IP: Fragment offset = 0 bytes</a:t>
                      </a:r>
                    </a:p>
                    <a:p>
                      <a:pPr marL="0" marR="0" lvl="0" indent="0" algn="l" defTabSz="914400" rtl="0" eaLnBrk="1" fontAlgn="base" latinLnBrk="0" hangingPunct="1">
                        <a:lnSpc>
                          <a:spcPct val="95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IP: Time to live = 64 seconds/hops</a:t>
                      </a:r>
                    </a:p>
                    <a:p>
                      <a:pPr marL="0" marR="0" lvl="0" indent="0" algn="l" defTabSz="914400" rtl="0" eaLnBrk="1" fontAlgn="base" latinLnBrk="0" hangingPunct="1">
                        <a:lnSpc>
                          <a:spcPct val="95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IP: Protocol = 17 (UDP)</a:t>
                      </a:r>
                    </a:p>
                    <a:p>
                      <a:pPr marL="0" marR="0" lvl="0" indent="0" algn="l" defTabSz="914400" rtl="0" eaLnBrk="1" fontAlgn="base" latinLnBrk="0" hangingPunct="1">
                        <a:lnSpc>
                          <a:spcPct val="95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IP: Header checksum = 7061 (correct)</a:t>
                      </a:r>
                    </a:p>
                    <a:p>
                      <a:pPr marL="0" marR="0" lvl="0" indent="0" algn="l" defTabSz="914400" rtl="0" eaLnBrk="1" fontAlgn="base" latinLnBrk="0" hangingPunct="1">
                        <a:lnSpc>
                          <a:spcPct val="95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IP: Source address = [128.1.1.10]</a:t>
                      </a:r>
                    </a:p>
                    <a:p>
                      <a:pPr marL="0" marR="0" lvl="0" indent="0" algn="l" defTabSz="914400" rtl="0" eaLnBrk="1" fontAlgn="base" latinLnBrk="0" hangingPunct="1">
                        <a:lnSpc>
                          <a:spcPct val="95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IP: Destination address = [128.1.1.1]</a:t>
                      </a:r>
                    </a:p>
                    <a:p>
                      <a:pPr marL="0" marR="0" lvl="0" indent="0" algn="l" defTabSz="914400" rtl="0" eaLnBrk="1" fontAlgn="base" latinLnBrk="0" hangingPunct="1">
                        <a:lnSpc>
                          <a:spcPct val="95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IP: No options</a:t>
                      </a:r>
                    </a:p>
                    <a:p>
                      <a:pPr marL="0" marR="0" lvl="0" indent="0" algn="l" defTabSz="914400" rtl="0" eaLnBrk="1" fontAlgn="base" latinLnBrk="0" hangingPunct="1">
                        <a:lnSpc>
                          <a:spcPct val="95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IP:</a:t>
                      </a:r>
                    </a:p>
                    <a:p>
                      <a:pPr marL="0" marR="0" lvl="0" indent="0" algn="l" defTabSz="914400" rtl="0" eaLnBrk="1" fontAlgn="base" latinLnBrk="0" hangingPunct="1">
                        <a:lnSpc>
                          <a:spcPct val="95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UDP: ----- UDP Header -----</a:t>
                      </a:r>
                    </a:p>
                    <a:p>
                      <a:pPr marL="0" marR="0" lvl="0" indent="0" algn="l" defTabSz="914400" rtl="0" eaLnBrk="1" fontAlgn="base" latinLnBrk="0" hangingPunct="1">
                        <a:lnSpc>
                          <a:spcPct val="95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UDP:</a:t>
                      </a:r>
                    </a:p>
                    <a:p>
                      <a:pPr marL="0" marR="0" lvl="0" indent="0" algn="l" defTabSz="914400" rtl="0" eaLnBrk="1" fontAlgn="base" latinLnBrk="0" hangingPunct="1">
                        <a:lnSpc>
                          <a:spcPct val="95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UDP: Source Port = 161 (SNMP)</a:t>
                      </a:r>
                    </a:p>
                    <a:p>
                      <a:pPr marL="0" marR="0" lvl="0" indent="0" algn="l" defTabSz="914400" rtl="0" eaLnBrk="1" fontAlgn="base" latinLnBrk="0" hangingPunct="1">
                        <a:lnSpc>
                          <a:spcPct val="95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UDP: Destination port = 1227</a:t>
                      </a:r>
                    </a:p>
                    <a:p>
                      <a:pPr marL="0" marR="0" lvl="0" indent="0" algn="l" defTabSz="914400" rtl="0" eaLnBrk="1" fontAlgn="base" latinLnBrk="0" hangingPunct="1">
                        <a:lnSpc>
                          <a:spcPct val="95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UDP: Length = 140</a:t>
                      </a:r>
                    </a:p>
                    <a:p>
                      <a:pPr marL="0" marR="0" lvl="0" indent="0" algn="l" defTabSz="914400" rtl="0" eaLnBrk="1" fontAlgn="base" latinLnBrk="0" hangingPunct="1">
                        <a:lnSpc>
                          <a:spcPct val="95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UDP: Checksum = 4D4F (correct)</a:t>
                      </a:r>
                    </a:p>
                    <a:p>
                      <a:pPr marL="0" marR="0" lvl="0" indent="0" algn="l" defTabSz="914400" rtl="0" eaLnBrk="1" fontAlgn="base" latinLnBrk="0" hangingPunct="1">
                        <a:lnSpc>
                          <a:spcPct val="95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UDP: </a:t>
                      </a:r>
                      <a:endParaRPr kumimoji="0" lang="es-ES" sz="1400" b="1" i="0" u="none" strike="noStrike" cap="none" normalizeH="0" baseline="0" smtClean="0">
                        <a:ln>
                          <a:noFill/>
                        </a:ln>
                        <a:solidFill>
                          <a:schemeClr val="tx1"/>
                        </a:solidFill>
                        <a:effectLst/>
                        <a:latin typeface="Courier New" pitchFamily="49"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346" name="Text Box 10"/>
          <p:cNvSpPr txBox="1">
            <a:spLocks noChangeArrowheads="1"/>
          </p:cNvSpPr>
          <p:nvPr/>
        </p:nvSpPr>
        <p:spPr bwMode="auto">
          <a:xfrm>
            <a:off x="827088" y="234950"/>
            <a:ext cx="7540625" cy="457200"/>
          </a:xfrm>
          <a:prstGeom prst="rect">
            <a:avLst/>
          </a:prstGeom>
          <a:noFill/>
          <a:ln w="9525">
            <a:noFill/>
            <a:miter lim="800000"/>
            <a:headEnd/>
            <a:tailEnd/>
          </a:ln>
        </p:spPr>
        <p:txBody>
          <a:bodyPr wrap="none">
            <a:spAutoFit/>
          </a:bodyPr>
          <a:lstStyle/>
          <a:p>
            <a:r>
              <a:rPr lang="es-ES_tradnl">
                <a:latin typeface="Arial" charset="0"/>
              </a:rPr>
              <a:t>Cabeceras IP y UDP en una petición/respuesta SNMP</a:t>
            </a:r>
            <a:endParaRPr lang="es-ES">
              <a:latin typeface="Arial" charset="0"/>
            </a:endParaRPr>
          </a:p>
        </p:txBody>
      </p:sp>
      <p:sp>
        <p:nvSpPr>
          <p:cNvPr id="14347" name="Rectangle 11"/>
          <p:cNvSpPr>
            <a:spLocks noChangeArrowheads="1"/>
          </p:cNvSpPr>
          <p:nvPr/>
        </p:nvSpPr>
        <p:spPr bwMode="auto">
          <a:xfrm>
            <a:off x="1042988" y="5013325"/>
            <a:ext cx="3168650" cy="1079500"/>
          </a:xfrm>
          <a:prstGeom prst="rect">
            <a:avLst/>
          </a:prstGeom>
          <a:noFill/>
          <a:ln w="19050">
            <a:solidFill>
              <a:srgbClr val="FF0000"/>
            </a:solidFill>
            <a:miter lim="800000"/>
            <a:headEnd/>
            <a:tailEnd/>
          </a:ln>
        </p:spPr>
        <p:txBody>
          <a:bodyPr wrap="none" anchor="ctr"/>
          <a:lstStyle/>
          <a:p>
            <a:endParaRPr lang="es-ES"/>
          </a:p>
        </p:txBody>
      </p:sp>
      <p:sp>
        <p:nvSpPr>
          <p:cNvPr id="14348" name="Rectangle 12"/>
          <p:cNvSpPr>
            <a:spLocks noChangeArrowheads="1"/>
          </p:cNvSpPr>
          <p:nvPr/>
        </p:nvSpPr>
        <p:spPr bwMode="auto">
          <a:xfrm>
            <a:off x="5219700" y="5013325"/>
            <a:ext cx="2808288" cy="1079500"/>
          </a:xfrm>
          <a:prstGeom prst="rect">
            <a:avLst/>
          </a:prstGeom>
          <a:noFill/>
          <a:ln w="19050">
            <a:solidFill>
              <a:srgbClr val="FF0000"/>
            </a:solidFill>
            <a:miter lim="800000"/>
            <a:headEnd/>
            <a:tailEnd/>
          </a:ln>
        </p:spPr>
        <p:txBody>
          <a:bodyPr wrap="none" anchor="ctr"/>
          <a:lstStyle/>
          <a:p>
            <a:endParaRPr lang="es-ES"/>
          </a:p>
        </p:txBody>
      </p:sp>
    </p:spTree>
  </p:cSld>
  <p:clrMapOvr>
    <a:masterClrMapping/>
  </p:clrMapOvr>
  <p:transition>
    <p:cover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Line 111"/>
          <p:cNvSpPr>
            <a:spLocks noChangeShapeType="1"/>
          </p:cNvSpPr>
          <p:nvPr/>
        </p:nvSpPr>
        <p:spPr bwMode="auto">
          <a:xfrm>
            <a:off x="1908175" y="1557338"/>
            <a:ext cx="4824413" cy="0"/>
          </a:xfrm>
          <a:prstGeom prst="line">
            <a:avLst/>
          </a:prstGeom>
          <a:noFill/>
          <a:ln w="31750">
            <a:solidFill>
              <a:srgbClr val="0000FF"/>
            </a:solidFill>
            <a:round/>
            <a:headEnd/>
            <a:tailEnd/>
          </a:ln>
        </p:spPr>
        <p:txBody>
          <a:bodyPr/>
          <a:lstStyle/>
          <a:p>
            <a:endParaRPr lang="es-ES">
              <a:latin typeface="Arial" pitchFamily="34" charset="0"/>
              <a:cs typeface="Arial" pitchFamily="34" charset="0"/>
            </a:endParaRPr>
          </a:p>
        </p:txBody>
      </p:sp>
      <p:sp>
        <p:nvSpPr>
          <p:cNvPr id="130052" name="Text Box 4"/>
          <p:cNvSpPr txBox="1">
            <a:spLocks noChangeArrowheads="1"/>
          </p:cNvSpPr>
          <p:nvPr/>
        </p:nvSpPr>
        <p:spPr bwMode="auto">
          <a:xfrm>
            <a:off x="250825" y="188913"/>
            <a:ext cx="8569325" cy="641350"/>
          </a:xfrm>
          <a:prstGeom prst="rect">
            <a:avLst/>
          </a:prstGeom>
          <a:noFill/>
          <a:ln w="9525">
            <a:noFill/>
            <a:miter lim="800000"/>
            <a:headEnd/>
            <a:tailEnd/>
          </a:ln>
        </p:spPr>
        <p:txBody>
          <a:bodyPr>
            <a:spAutoFit/>
          </a:bodyPr>
          <a:lstStyle/>
          <a:p>
            <a:pPr algn="ctr" eaLnBrk="0" hangingPunct="0"/>
            <a:r>
              <a:rPr lang="es-ES" sz="3600" i="0" dirty="0">
                <a:latin typeface="Arial" pitchFamily="34" charset="0"/>
                <a:cs typeface="Arial" pitchFamily="34" charset="0"/>
              </a:rPr>
              <a:t>Llamada SIP </a:t>
            </a:r>
            <a:r>
              <a:rPr lang="es-ES" sz="3600" i="0" dirty="0" smtClean="0">
                <a:latin typeface="Arial" pitchFamily="34" charset="0"/>
                <a:cs typeface="Arial" pitchFamily="34" charset="0"/>
              </a:rPr>
              <a:t>entre </a:t>
            </a:r>
            <a:r>
              <a:rPr lang="es-ES" sz="3600" i="0" dirty="0">
                <a:latin typeface="Arial" pitchFamily="34" charset="0"/>
                <a:cs typeface="Arial" pitchFamily="34" charset="0"/>
              </a:rPr>
              <a:t>dos </a:t>
            </a:r>
            <a:r>
              <a:rPr lang="es-ES" sz="3600" i="0" dirty="0" smtClean="0">
                <a:latin typeface="Arial" pitchFamily="34" charset="0"/>
                <a:cs typeface="Arial" pitchFamily="34" charset="0"/>
              </a:rPr>
              <a:t>usuarios</a:t>
            </a:r>
            <a:endParaRPr lang="es-ES" sz="3600" i="0" dirty="0">
              <a:latin typeface="Arial" pitchFamily="34" charset="0"/>
              <a:cs typeface="Arial" pitchFamily="34" charset="0"/>
            </a:endParaRPr>
          </a:p>
        </p:txBody>
      </p:sp>
      <p:grpSp>
        <p:nvGrpSpPr>
          <p:cNvPr id="2" name="Group 13"/>
          <p:cNvGrpSpPr>
            <a:grpSpLocks/>
          </p:cNvGrpSpPr>
          <p:nvPr/>
        </p:nvGrpSpPr>
        <p:grpSpPr bwMode="auto">
          <a:xfrm>
            <a:off x="1406525" y="981075"/>
            <a:ext cx="1011238" cy="1143000"/>
            <a:chOff x="755" y="720"/>
            <a:chExt cx="637" cy="720"/>
          </a:xfrm>
        </p:grpSpPr>
        <p:sp>
          <p:nvSpPr>
            <p:cNvPr id="130108" name="Freeform 14"/>
            <p:cNvSpPr>
              <a:spLocks/>
            </p:cNvSpPr>
            <p:nvPr/>
          </p:nvSpPr>
          <p:spPr bwMode="auto">
            <a:xfrm>
              <a:off x="755" y="1249"/>
              <a:ext cx="572" cy="102"/>
            </a:xfrm>
            <a:custGeom>
              <a:avLst/>
              <a:gdLst>
                <a:gd name="T0" fmla="*/ 0 w 508"/>
                <a:gd name="T1" fmla="*/ 0 h 91"/>
                <a:gd name="T2" fmla="*/ 643 w 508"/>
                <a:gd name="T3" fmla="*/ 0 h 91"/>
                <a:gd name="T4" fmla="*/ 643 w 508"/>
                <a:gd name="T5" fmla="*/ 113 h 91"/>
                <a:gd name="T6" fmla="*/ 0 w 508"/>
                <a:gd name="T7" fmla="*/ 113 h 91"/>
                <a:gd name="T8" fmla="*/ 0 w 508"/>
                <a:gd name="T9" fmla="*/ 0 h 91"/>
                <a:gd name="T10" fmla="*/ 0 60000 65536"/>
                <a:gd name="T11" fmla="*/ 0 60000 65536"/>
                <a:gd name="T12" fmla="*/ 0 60000 65536"/>
                <a:gd name="T13" fmla="*/ 0 60000 65536"/>
                <a:gd name="T14" fmla="*/ 0 60000 65536"/>
                <a:gd name="T15" fmla="*/ 0 w 508"/>
                <a:gd name="T16" fmla="*/ 0 h 91"/>
                <a:gd name="T17" fmla="*/ 508 w 508"/>
                <a:gd name="T18" fmla="*/ 91 h 91"/>
              </a:gdLst>
              <a:ahLst/>
              <a:cxnLst>
                <a:cxn ang="T10">
                  <a:pos x="T0" y="T1"/>
                </a:cxn>
                <a:cxn ang="T11">
                  <a:pos x="T2" y="T3"/>
                </a:cxn>
                <a:cxn ang="T12">
                  <a:pos x="T4" y="T5"/>
                </a:cxn>
                <a:cxn ang="T13">
                  <a:pos x="T6" y="T7"/>
                </a:cxn>
                <a:cxn ang="T14">
                  <a:pos x="T8" y="T9"/>
                </a:cxn>
              </a:cxnLst>
              <a:rect l="T15" t="T16" r="T17" b="T18"/>
              <a:pathLst>
                <a:path w="508" h="91">
                  <a:moveTo>
                    <a:pt x="0" y="0"/>
                  </a:moveTo>
                  <a:lnTo>
                    <a:pt x="507" y="0"/>
                  </a:lnTo>
                  <a:lnTo>
                    <a:pt x="507" y="90"/>
                  </a:lnTo>
                  <a:lnTo>
                    <a:pt x="0" y="90"/>
                  </a:lnTo>
                  <a:lnTo>
                    <a:pt x="0" y="0"/>
                  </a:lnTo>
                </a:path>
              </a:pathLst>
            </a:custGeom>
            <a:solidFill>
              <a:srgbClr val="B7B79D"/>
            </a:solidFill>
            <a:ln w="9525" cap="rnd">
              <a:noFill/>
              <a:round/>
              <a:headEnd type="none" w="sm" len="sm"/>
              <a:tailEnd type="none" w="sm" len="sm"/>
            </a:ln>
          </p:spPr>
          <p:txBody>
            <a:bodyPr/>
            <a:lstStyle/>
            <a:p>
              <a:endParaRPr lang="es-ES">
                <a:latin typeface="Arial" pitchFamily="34" charset="0"/>
                <a:cs typeface="Arial" pitchFamily="34" charset="0"/>
              </a:endParaRPr>
            </a:p>
          </p:txBody>
        </p:sp>
        <p:sp>
          <p:nvSpPr>
            <p:cNvPr id="130109" name="Freeform 15"/>
            <p:cNvSpPr>
              <a:spLocks/>
            </p:cNvSpPr>
            <p:nvPr/>
          </p:nvSpPr>
          <p:spPr bwMode="auto">
            <a:xfrm>
              <a:off x="755" y="1249"/>
              <a:ext cx="577" cy="106"/>
            </a:xfrm>
            <a:custGeom>
              <a:avLst/>
              <a:gdLst>
                <a:gd name="T0" fmla="*/ 0 w 513"/>
                <a:gd name="T1" fmla="*/ 0 h 94"/>
                <a:gd name="T2" fmla="*/ 648 w 513"/>
                <a:gd name="T3" fmla="*/ 0 h 94"/>
                <a:gd name="T4" fmla="*/ 648 w 513"/>
                <a:gd name="T5" fmla="*/ 118 h 94"/>
                <a:gd name="T6" fmla="*/ 0 w 513"/>
                <a:gd name="T7" fmla="*/ 118 h 94"/>
                <a:gd name="T8" fmla="*/ 0 w 513"/>
                <a:gd name="T9" fmla="*/ 0 h 94"/>
                <a:gd name="T10" fmla="*/ 0 60000 65536"/>
                <a:gd name="T11" fmla="*/ 0 60000 65536"/>
                <a:gd name="T12" fmla="*/ 0 60000 65536"/>
                <a:gd name="T13" fmla="*/ 0 60000 65536"/>
                <a:gd name="T14" fmla="*/ 0 60000 65536"/>
                <a:gd name="T15" fmla="*/ 0 w 513"/>
                <a:gd name="T16" fmla="*/ 0 h 94"/>
                <a:gd name="T17" fmla="*/ 513 w 513"/>
                <a:gd name="T18" fmla="*/ 94 h 94"/>
              </a:gdLst>
              <a:ahLst/>
              <a:cxnLst>
                <a:cxn ang="T10">
                  <a:pos x="T0" y="T1"/>
                </a:cxn>
                <a:cxn ang="T11">
                  <a:pos x="T2" y="T3"/>
                </a:cxn>
                <a:cxn ang="T12">
                  <a:pos x="T4" y="T5"/>
                </a:cxn>
                <a:cxn ang="T13">
                  <a:pos x="T6" y="T7"/>
                </a:cxn>
                <a:cxn ang="T14">
                  <a:pos x="T8" y="T9"/>
                </a:cxn>
              </a:cxnLst>
              <a:rect l="T15" t="T16" r="T17" b="T18"/>
              <a:pathLst>
                <a:path w="513" h="94">
                  <a:moveTo>
                    <a:pt x="0" y="0"/>
                  </a:moveTo>
                  <a:lnTo>
                    <a:pt x="512" y="0"/>
                  </a:lnTo>
                  <a:lnTo>
                    <a:pt x="512" y="93"/>
                  </a:lnTo>
                  <a:lnTo>
                    <a:pt x="0" y="93"/>
                  </a:lnTo>
                  <a:lnTo>
                    <a:pt x="0" y="0"/>
                  </a:lnTo>
                </a:path>
              </a:pathLst>
            </a:custGeom>
            <a:noFill/>
            <a:ln w="12700" cap="rnd">
              <a:solidFill>
                <a:srgbClr val="494936"/>
              </a:solidFill>
              <a:round/>
              <a:headEnd type="none" w="sm" len="sm"/>
              <a:tailEnd type="none" w="sm" len="sm"/>
            </a:ln>
          </p:spPr>
          <p:txBody>
            <a:bodyPr/>
            <a:lstStyle/>
            <a:p>
              <a:endParaRPr lang="es-ES">
                <a:latin typeface="Arial" pitchFamily="34" charset="0"/>
                <a:cs typeface="Arial" pitchFamily="34" charset="0"/>
              </a:endParaRPr>
            </a:p>
          </p:txBody>
        </p:sp>
        <p:sp>
          <p:nvSpPr>
            <p:cNvPr id="130110" name="Freeform 16"/>
            <p:cNvSpPr>
              <a:spLocks/>
            </p:cNvSpPr>
            <p:nvPr/>
          </p:nvSpPr>
          <p:spPr bwMode="auto">
            <a:xfrm>
              <a:off x="755" y="1191"/>
              <a:ext cx="631" cy="51"/>
            </a:xfrm>
            <a:custGeom>
              <a:avLst/>
              <a:gdLst>
                <a:gd name="T0" fmla="*/ 0 w 561"/>
                <a:gd name="T1" fmla="*/ 55 h 46"/>
                <a:gd name="T2" fmla="*/ 65 w 561"/>
                <a:gd name="T3" fmla="*/ 0 h 46"/>
                <a:gd name="T4" fmla="*/ 709 w 561"/>
                <a:gd name="T5" fmla="*/ 0 h 46"/>
                <a:gd name="T6" fmla="*/ 639 w 561"/>
                <a:gd name="T7" fmla="*/ 55 h 46"/>
                <a:gd name="T8" fmla="*/ 0 w 561"/>
                <a:gd name="T9" fmla="*/ 55 h 46"/>
                <a:gd name="T10" fmla="*/ 0 60000 65536"/>
                <a:gd name="T11" fmla="*/ 0 60000 65536"/>
                <a:gd name="T12" fmla="*/ 0 60000 65536"/>
                <a:gd name="T13" fmla="*/ 0 60000 65536"/>
                <a:gd name="T14" fmla="*/ 0 60000 65536"/>
                <a:gd name="T15" fmla="*/ 0 w 561"/>
                <a:gd name="T16" fmla="*/ 0 h 46"/>
                <a:gd name="T17" fmla="*/ 561 w 561"/>
                <a:gd name="T18" fmla="*/ 46 h 46"/>
              </a:gdLst>
              <a:ahLst/>
              <a:cxnLst>
                <a:cxn ang="T10">
                  <a:pos x="T0" y="T1"/>
                </a:cxn>
                <a:cxn ang="T11">
                  <a:pos x="T2" y="T3"/>
                </a:cxn>
                <a:cxn ang="T12">
                  <a:pos x="T4" y="T5"/>
                </a:cxn>
                <a:cxn ang="T13">
                  <a:pos x="T6" y="T7"/>
                </a:cxn>
                <a:cxn ang="T14">
                  <a:pos x="T8" y="T9"/>
                </a:cxn>
              </a:cxnLst>
              <a:rect l="T15" t="T16" r="T17" b="T18"/>
              <a:pathLst>
                <a:path w="561" h="46">
                  <a:moveTo>
                    <a:pt x="0" y="45"/>
                  </a:moveTo>
                  <a:lnTo>
                    <a:pt x="52" y="0"/>
                  </a:lnTo>
                  <a:lnTo>
                    <a:pt x="560" y="0"/>
                  </a:lnTo>
                  <a:lnTo>
                    <a:pt x="505" y="45"/>
                  </a:lnTo>
                  <a:lnTo>
                    <a:pt x="0" y="45"/>
                  </a:lnTo>
                </a:path>
              </a:pathLst>
            </a:custGeom>
            <a:solidFill>
              <a:srgbClr val="C9C9B6"/>
            </a:solidFill>
            <a:ln w="9525" cap="rnd">
              <a:noFill/>
              <a:round/>
              <a:headEnd type="none" w="sm" len="sm"/>
              <a:tailEnd type="none" w="sm" len="sm"/>
            </a:ln>
          </p:spPr>
          <p:txBody>
            <a:bodyPr/>
            <a:lstStyle/>
            <a:p>
              <a:endParaRPr lang="es-ES">
                <a:latin typeface="Arial" pitchFamily="34" charset="0"/>
                <a:cs typeface="Arial" pitchFamily="34" charset="0"/>
              </a:endParaRPr>
            </a:p>
          </p:txBody>
        </p:sp>
        <p:sp>
          <p:nvSpPr>
            <p:cNvPr id="130111" name="Line 17"/>
            <p:cNvSpPr>
              <a:spLocks noChangeShapeType="1"/>
            </p:cNvSpPr>
            <p:nvPr/>
          </p:nvSpPr>
          <p:spPr bwMode="auto">
            <a:xfrm flipV="1">
              <a:off x="757" y="1192"/>
              <a:ext cx="62" cy="58"/>
            </a:xfrm>
            <a:prstGeom prst="line">
              <a:avLst/>
            </a:prstGeom>
            <a:noFill/>
            <a:ln w="12700">
              <a:solidFill>
                <a:srgbClr val="494936"/>
              </a:solidFill>
              <a:round/>
              <a:headEnd type="none" w="sm" len="sm"/>
              <a:tailEnd type="none" w="sm" len="sm"/>
            </a:ln>
          </p:spPr>
          <p:txBody>
            <a:bodyPr/>
            <a:lstStyle/>
            <a:p>
              <a:endParaRPr lang="es-ES">
                <a:latin typeface="Arial" pitchFamily="34" charset="0"/>
                <a:cs typeface="Arial" pitchFamily="34" charset="0"/>
              </a:endParaRPr>
            </a:p>
          </p:txBody>
        </p:sp>
        <p:sp>
          <p:nvSpPr>
            <p:cNvPr id="130112" name="Freeform 18"/>
            <p:cNvSpPr>
              <a:spLocks/>
            </p:cNvSpPr>
            <p:nvPr/>
          </p:nvSpPr>
          <p:spPr bwMode="auto">
            <a:xfrm>
              <a:off x="755" y="1192"/>
              <a:ext cx="637" cy="58"/>
            </a:xfrm>
            <a:custGeom>
              <a:avLst/>
              <a:gdLst>
                <a:gd name="T0" fmla="*/ 68 w 566"/>
                <a:gd name="T1" fmla="*/ 0 h 52"/>
                <a:gd name="T2" fmla="*/ 716 w 566"/>
                <a:gd name="T3" fmla="*/ 0 h 52"/>
                <a:gd name="T4" fmla="*/ 646 w 566"/>
                <a:gd name="T5" fmla="*/ 64 h 52"/>
                <a:gd name="T6" fmla="*/ 0 w 566"/>
                <a:gd name="T7" fmla="*/ 64 h 52"/>
                <a:gd name="T8" fmla="*/ 0 60000 65536"/>
                <a:gd name="T9" fmla="*/ 0 60000 65536"/>
                <a:gd name="T10" fmla="*/ 0 60000 65536"/>
                <a:gd name="T11" fmla="*/ 0 60000 65536"/>
                <a:gd name="T12" fmla="*/ 0 w 566"/>
                <a:gd name="T13" fmla="*/ 0 h 52"/>
                <a:gd name="T14" fmla="*/ 566 w 566"/>
                <a:gd name="T15" fmla="*/ 52 h 52"/>
              </a:gdLst>
              <a:ahLst/>
              <a:cxnLst>
                <a:cxn ang="T8">
                  <a:pos x="T0" y="T1"/>
                </a:cxn>
                <a:cxn ang="T9">
                  <a:pos x="T2" y="T3"/>
                </a:cxn>
                <a:cxn ang="T10">
                  <a:pos x="T4" y="T5"/>
                </a:cxn>
                <a:cxn ang="T11">
                  <a:pos x="T6" y="T7"/>
                </a:cxn>
              </a:cxnLst>
              <a:rect l="T12" t="T13" r="T14" b="T15"/>
              <a:pathLst>
                <a:path w="566" h="52">
                  <a:moveTo>
                    <a:pt x="53" y="0"/>
                  </a:moveTo>
                  <a:lnTo>
                    <a:pt x="565" y="0"/>
                  </a:lnTo>
                  <a:lnTo>
                    <a:pt x="510" y="51"/>
                  </a:lnTo>
                  <a:lnTo>
                    <a:pt x="0" y="51"/>
                  </a:lnTo>
                </a:path>
              </a:pathLst>
            </a:custGeom>
            <a:noFill/>
            <a:ln w="12700" cap="rnd">
              <a:solidFill>
                <a:srgbClr val="494936"/>
              </a:solidFill>
              <a:round/>
              <a:headEnd type="none" w="sm" len="sm"/>
              <a:tailEnd type="none" w="sm" len="sm"/>
            </a:ln>
          </p:spPr>
          <p:txBody>
            <a:bodyPr/>
            <a:lstStyle/>
            <a:p>
              <a:endParaRPr lang="es-ES">
                <a:latin typeface="Arial" pitchFamily="34" charset="0"/>
                <a:cs typeface="Arial" pitchFamily="34" charset="0"/>
              </a:endParaRPr>
            </a:p>
          </p:txBody>
        </p:sp>
        <p:sp>
          <p:nvSpPr>
            <p:cNvPr id="130113" name="Line 19"/>
            <p:cNvSpPr>
              <a:spLocks noChangeShapeType="1"/>
            </p:cNvSpPr>
            <p:nvPr/>
          </p:nvSpPr>
          <p:spPr bwMode="auto">
            <a:xfrm flipH="1">
              <a:off x="1162" y="1296"/>
              <a:ext cx="134" cy="0"/>
            </a:xfrm>
            <a:prstGeom prst="line">
              <a:avLst/>
            </a:prstGeom>
            <a:noFill/>
            <a:ln w="12700">
              <a:solidFill>
                <a:srgbClr val="000000"/>
              </a:solidFill>
              <a:round/>
              <a:headEnd type="none" w="sm" len="sm"/>
              <a:tailEnd type="none" w="sm" len="sm"/>
            </a:ln>
          </p:spPr>
          <p:txBody>
            <a:bodyPr/>
            <a:lstStyle/>
            <a:p>
              <a:endParaRPr lang="es-ES">
                <a:latin typeface="Arial" pitchFamily="34" charset="0"/>
                <a:cs typeface="Arial" pitchFamily="34" charset="0"/>
              </a:endParaRPr>
            </a:p>
          </p:txBody>
        </p:sp>
        <p:sp>
          <p:nvSpPr>
            <p:cNvPr id="130114" name="Freeform 20"/>
            <p:cNvSpPr>
              <a:spLocks/>
            </p:cNvSpPr>
            <p:nvPr/>
          </p:nvSpPr>
          <p:spPr bwMode="auto">
            <a:xfrm>
              <a:off x="760" y="1339"/>
              <a:ext cx="503" cy="77"/>
            </a:xfrm>
            <a:custGeom>
              <a:avLst/>
              <a:gdLst>
                <a:gd name="T0" fmla="*/ 0 w 447"/>
                <a:gd name="T1" fmla="*/ 85 h 69"/>
                <a:gd name="T2" fmla="*/ 70 w 447"/>
                <a:gd name="T3" fmla="*/ 0 h 69"/>
                <a:gd name="T4" fmla="*/ 565 w 447"/>
                <a:gd name="T5" fmla="*/ 0 h 69"/>
                <a:gd name="T6" fmla="*/ 494 w 447"/>
                <a:gd name="T7" fmla="*/ 85 h 69"/>
                <a:gd name="T8" fmla="*/ 0 w 447"/>
                <a:gd name="T9" fmla="*/ 85 h 69"/>
                <a:gd name="T10" fmla="*/ 0 60000 65536"/>
                <a:gd name="T11" fmla="*/ 0 60000 65536"/>
                <a:gd name="T12" fmla="*/ 0 60000 65536"/>
                <a:gd name="T13" fmla="*/ 0 60000 65536"/>
                <a:gd name="T14" fmla="*/ 0 60000 65536"/>
                <a:gd name="T15" fmla="*/ 0 w 447"/>
                <a:gd name="T16" fmla="*/ 0 h 69"/>
                <a:gd name="T17" fmla="*/ 447 w 447"/>
                <a:gd name="T18" fmla="*/ 69 h 69"/>
              </a:gdLst>
              <a:ahLst/>
              <a:cxnLst>
                <a:cxn ang="T10">
                  <a:pos x="T0" y="T1"/>
                </a:cxn>
                <a:cxn ang="T11">
                  <a:pos x="T2" y="T3"/>
                </a:cxn>
                <a:cxn ang="T12">
                  <a:pos x="T4" y="T5"/>
                </a:cxn>
                <a:cxn ang="T13">
                  <a:pos x="T6" y="T7"/>
                </a:cxn>
                <a:cxn ang="T14">
                  <a:pos x="T8" y="T9"/>
                </a:cxn>
              </a:cxnLst>
              <a:rect l="T15" t="T16" r="T17" b="T18"/>
              <a:pathLst>
                <a:path w="447" h="69">
                  <a:moveTo>
                    <a:pt x="0" y="68"/>
                  </a:moveTo>
                  <a:lnTo>
                    <a:pt x="55" y="0"/>
                  </a:lnTo>
                  <a:lnTo>
                    <a:pt x="446" y="0"/>
                  </a:lnTo>
                  <a:lnTo>
                    <a:pt x="390" y="68"/>
                  </a:lnTo>
                  <a:lnTo>
                    <a:pt x="0" y="68"/>
                  </a:lnTo>
                </a:path>
              </a:pathLst>
            </a:custGeom>
            <a:solidFill>
              <a:srgbClr val="C9C9B6"/>
            </a:solidFill>
            <a:ln w="9525" cap="rnd">
              <a:noFill/>
              <a:round/>
              <a:headEnd type="none" w="sm" len="sm"/>
              <a:tailEnd type="none" w="sm" len="sm"/>
            </a:ln>
          </p:spPr>
          <p:txBody>
            <a:bodyPr/>
            <a:lstStyle/>
            <a:p>
              <a:endParaRPr lang="es-ES">
                <a:latin typeface="Arial" pitchFamily="34" charset="0"/>
                <a:cs typeface="Arial" pitchFamily="34" charset="0"/>
              </a:endParaRPr>
            </a:p>
          </p:txBody>
        </p:sp>
        <p:sp>
          <p:nvSpPr>
            <p:cNvPr id="130115" name="Freeform 21"/>
            <p:cNvSpPr>
              <a:spLocks/>
            </p:cNvSpPr>
            <p:nvPr/>
          </p:nvSpPr>
          <p:spPr bwMode="auto">
            <a:xfrm>
              <a:off x="760" y="1339"/>
              <a:ext cx="507" cy="82"/>
            </a:xfrm>
            <a:custGeom>
              <a:avLst/>
              <a:gdLst>
                <a:gd name="T0" fmla="*/ 0 w 451"/>
                <a:gd name="T1" fmla="*/ 91 h 73"/>
                <a:gd name="T2" fmla="*/ 71 w 451"/>
                <a:gd name="T3" fmla="*/ 0 h 73"/>
                <a:gd name="T4" fmla="*/ 569 w 451"/>
                <a:gd name="T5" fmla="*/ 0 h 73"/>
                <a:gd name="T6" fmla="*/ 496 w 451"/>
                <a:gd name="T7" fmla="*/ 91 h 73"/>
                <a:gd name="T8" fmla="*/ 0 w 451"/>
                <a:gd name="T9" fmla="*/ 91 h 73"/>
                <a:gd name="T10" fmla="*/ 0 60000 65536"/>
                <a:gd name="T11" fmla="*/ 0 60000 65536"/>
                <a:gd name="T12" fmla="*/ 0 60000 65536"/>
                <a:gd name="T13" fmla="*/ 0 60000 65536"/>
                <a:gd name="T14" fmla="*/ 0 60000 65536"/>
                <a:gd name="T15" fmla="*/ 0 w 451"/>
                <a:gd name="T16" fmla="*/ 0 h 73"/>
                <a:gd name="T17" fmla="*/ 451 w 451"/>
                <a:gd name="T18" fmla="*/ 73 h 73"/>
              </a:gdLst>
              <a:ahLst/>
              <a:cxnLst>
                <a:cxn ang="T10">
                  <a:pos x="T0" y="T1"/>
                </a:cxn>
                <a:cxn ang="T11">
                  <a:pos x="T2" y="T3"/>
                </a:cxn>
                <a:cxn ang="T12">
                  <a:pos x="T4" y="T5"/>
                </a:cxn>
                <a:cxn ang="T13">
                  <a:pos x="T6" y="T7"/>
                </a:cxn>
                <a:cxn ang="T14">
                  <a:pos x="T8" y="T9"/>
                </a:cxn>
              </a:cxnLst>
              <a:rect l="T15" t="T16" r="T17" b="T18"/>
              <a:pathLst>
                <a:path w="451" h="73">
                  <a:moveTo>
                    <a:pt x="0" y="72"/>
                  </a:moveTo>
                  <a:lnTo>
                    <a:pt x="56" y="0"/>
                  </a:lnTo>
                  <a:lnTo>
                    <a:pt x="450" y="0"/>
                  </a:lnTo>
                  <a:lnTo>
                    <a:pt x="392" y="72"/>
                  </a:lnTo>
                  <a:lnTo>
                    <a:pt x="0" y="72"/>
                  </a:lnTo>
                </a:path>
              </a:pathLst>
            </a:custGeom>
            <a:noFill/>
            <a:ln w="12700" cap="rnd">
              <a:solidFill>
                <a:srgbClr val="494936"/>
              </a:solidFill>
              <a:round/>
              <a:headEnd type="none" w="sm" len="sm"/>
              <a:tailEnd type="none" w="sm" len="sm"/>
            </a:ln>
          </p:spPr>
          <p:txBody>
            <a:bodyPr/>
            <a:lstStyle/>
            <a:p>
              <a:endParaRPr lang="es-ES">
                <a:latin typeface="Arial" pitchFamily="34" charset="0"/>
                <a:cs typeface="Arial" pitchFamily="34" charset="0"/>
              </a:endParaRPr>
            </a:p>
          </p:txBody>
        </p:sp>
        <p:sp>
          <p:nvSpPr>
            <p:cNvPr id="130116" name="Freeform 22"/>
            <p:cNvSpPr>
              <a:spLocks/>
            </p:cNvSpPr>
            <p:nvPr/>
          </p:nvSpPr>
          <p:spPr bwMode="auto">
            <a:xfrm>
              <a:off x="1203" y="1337"/>
              <a:ext cx="61" cy="96"/>
            </a:xfrm>
            <a:custGeom>
              <a:avLst/>
              <a:gdLst>
                <a:gd name="T0" fmla="*/ 0 w 54"/>
                <a:gd name="T1" fmla="*/ 106 h 86"/>
                <a:gd name="T2" fmla="*/ 68 w 54"/>
                <a:gd name="T3" fmla="*/ 31 h 86"/>
                <a:gd name="T4" fmla="*/ 68 w 54"/>
                <a:gd name="T5" fmla="*/ 0 h 86"/>
                <a:gd name="T6" fmla="*/ 0 w 54"/>
                <a:gd name="T7" fmla="*/ 88 h 86"/>
                <a:gd name="T8" fmla="*/ 0 w 54"/>
                <a:gd name="T9" fmla="*/ 106 h 86"/>
                <a:gd name="T10" fmla="*/ 0 60000 65536"/>
                <a:gd name="T11" fmla="*/ 0 60000 65536"/>
                <a:gd name="T12" fmla="*/ 0 60000 65536"/>
                <a:gd name="T13" fmla="*/ 0 60000 65536"/>
                <a:gd name="T14" fmla="*/ 0 60000 65536"/>
                <a:gd name="T15" fmla="*/ 0 w 54"/>
                <a:gd name="T16" fmla="*/ 0 h 86"/>
                <a:gd name="T17" fmla="*/ 54 w 54"/>
                <a:gd name="T18" fmla="*/ 86 h 86"/>
              </a:gdLst>
              <a:ahLst/>
              <a:cxnLst>
                <a:cxn ang="T10">
                  <a:pos x="T0" y="T1"/>
                </a:cxn>
                <a:cxn ang="T11">
                  <a:pos x="T2" y="T3"/>
                </a:cxn>
                <a:cxn ang="T12">
                  <a:pos x="T4" y="T5"/>
                </a:cxn>
                <a:cxn ang="T13">
                  <a:pos x="T6" y="T7"/>
                </a:cxn>
                <a:cxn ang="T14">
                  <a:pos x="T8" y="T9"/>
                </a:cxn>
              </a:cxnLst>
              <a:rect l="T15" t="T16" r="T17" b="T18"/>
              <a:pathLst>
                <a:path w="54" h="86">
                  <a:moveTo>
                    <a:pt x="0" y="85"/>
                  </a:moveTo>
                  <a:lnTo>
                    <a:pt x="53" y="25"/>
                  </a:lnTo>
                  <a:lnTo>
                    <a:pt x="53" y="0"/>
                  </a:lnTo>
                  <a:lnTo>
                    <a:pt x="0" y="71"/>
                  </a:lnTo>
                  <a:lnTo>
                    <a:pt x="0" y="85"/>
                  </a:lnTo>
                </a:path>
              </a:pathLst>
            </a:custGeom>
            <a:solidFill>
              <a:srgbClr val="7A7A5A"/>
            </a:solidFill>
            <a:ln w="9525" cap="rnd">
              <a:noFill/>
              <a:round/>
              <a:headEnd type="none" w="sm" len="sm"/>
              <a:tailEnd type="none" w="sm" len="sm"/>
            </a:ln>
          </p:spPr>
          <p:txBody>
            <a:bodyPr/>
            <a:lstStyle/>
            <a:p>
              <a:endParaRPr lang="es-ES">
                <a:latin typeface="Arial" pitchFamily="34" charset="0"/>
                <a:cs typeface="Arial" pitchFamily="34" charset="0"/>
              </a:endParaRPr>
            </a:p>
          </p:txBody>
        </p:sp>
        <p:sp>
          <p:nvSpPr>
            <p:cNvPr id="130117" name="Freeform 23"/>
            <p:cNvSpPr>
              <a:spLocks/>
            </p:cNvSpPr>
            <p:nvPr/>
          </p:nvSpPr>
          <p:spPr bwMode="auto">
            <a:xfrm>
              <a:off x="1202" y="1339"/>
              <a:ext cx="65" cy="98"/>
            </a:xfrm>
            <a:custGeom>
              <a:avLst/>
              <a:gdLst>
                <a:gd name="T0" fmla="*/ 0 w 58"/>
                <a:gd name="T1" fmla="*/ 109 h 87"/>
                <a:gd name="T2" fmla="*/ 72 w 58"/>
                <a:gd name="T3" fmla="*/ 33 h 87"/>
                <a:gd name="T4" fmla="*/ 72 w 58"/>
                <a:gd name="T5" fmla="*/ 0 h 87"/>
                <a:gd name="T6" fmla="*/ 0 w 58"/>
                <a:gd name="T7" fmla="*/ 90 h 87"/>
                <a:gd name="T8" fmla="*/ 0 w 58"/>
                <a:gd name="T9" fmla="*/ 109 h 87"/>
                <a:gd name="T10" fmla="*/ 0 60000 65536"/>
                <a:gd name="T11" fmla="*/ 0 60000 65536"/>
                <a:gd name="T12" fmla="*/ 0 60000 65536"/>
                <a:gd name="T13" fmla="*/ 0 60000 65536"/>
                <a:gd name="T14" fmla="*/ 0 60000 65536"/>
                <a:gd name="T15" fmla="*/ 0 w 58"/>
                <a:gd name="T16" fmla="*/ 0 h 87"/>
                <a:gd name="T17" fmla="*/ 58 w 58"/>
                <a:gd name="T18" fmla="*/ 87 h 87"/>
              </a:gdLst>
              <a:ahLst/>
              <a:cxnLst>
                <a:cxn ang="T10">
                  <a:pos x="T0" y="T1"/>
                </a:cxn>
                <a:cxn ang="T11">
                  <a:pos x="T2" y="T3"/>
                </a:cxn>
                <a:cxn ang="T12">
                  <a:pos x="T4" y="T5"/>
                </a:cxn>
                <a:cxn ang="T13">
                  <a:pos x="T6" y="T7"/>
                </a:cxn>
                <a:cxn ang="T14">
                  <a:pos x="T8" y="T9"/>
                </a:cxn>
              </a:cxnLst>
              <a:rect l="T15" t="T16" r="T17" b="T18"/>
              <a:pathLst>
                <a:path w="58" h="87">
                  <a:moveTo>
                    <a:pt x="0" y="86"/>
                  </a:moveTo>
                  <a:lnTo>
                    <a:pt x="57" y="26"/>
                  </a:lnTo>
                  <a:lnTo>
                    <a:pt x="57" y="0"/>
                  </a:lnTo>
                  <a:lnTo>
                    <a:pt x="0" y="71"/>
                  </a:lnTo>
                  <a:lnTo>
                    <a:pt x="0" y="86"/>
                  </a:lnTo>
                </a:path>
              </a:pathLst>
            </a:custGeom>
            <a:noFill/>
            <a:ln w="12700" cap="rnd">
              <a:solidFill>
                <a:srgbClr val="494936"/>
              </a:solidFill>
              <a:round/>
              <a:headEnd type="none" w="sm" len="sm"/>
              <a:tailEnd type="none" w="sm" len="sm"/>
            </a:ln>
          </p:spPr>
          <p:txBody>
            <a:bodyPr/>
            <a:lstStyle/>
            <a:p>
              <a:endParaRPr lang="es-ES">
                <a:latin typeface="Arial" pitchFamily="34" charset="0"/>
                <a:cs typeface="Arial" pitchFamily="34" charset="0"/>
              </a:endParaRPr>
            </a:p>
          </p:txBody>
        </p:sp>
        <p:sp>
          <p:nvSpPr>
            <p:cNvPr id="130118" name="Freeform 24"/>
            <p:cNvSpPr>
              <a:spLocks/>
            </p:cNvSpPr>
            <p:nvPr/>
          </p:nvSpPr>
          <p:spPr bwMode="auto">
            <a:xfrm>
              <a:off x="760" y="1420"/>
              <a:ext cx="437" cy="20"/>
            </a:xfrm>
            <a:custGeom>
              <a:avLst/>
              <a:gdLst>
                <a:gd name="T0" fmla="*/ 0 w 389"/>
                <a:gd name="T1" fmla="*/ 0 h 18"/>
                <a:gd name="T2" fmla="*/ 490 w 389"/>
                <a:gd name="T3" fmla="*/ 0 h 18"/>
                <a:gd name="T4" fmla="*/ 490 w 389"/>
                <a:gd name="T5" fmla="*/ 21 h 18"/>
                <a:gd name="T6" fmla="*/ 0 w 389"/>
                <a:gd name="T7" fmla="*/ 21 h 18"/>
                <a:gd name="T8" fmla="*/ 0 w 389"/>
                <a:gd name="T9" fmla="*/ 0 h 18"/>
                <a:gd name="T10" fmla="*/ 0 60000 65536"/>
                <a:gd name="T11" fmla="*/ 0 60000 65536"/>
                <a:gd name="T12" fmla="*/ 0 60000 65536"/>
                <a:gd name="T13" fmla="*/ 0 60000 65536"/>
                <a:gd name="T14" fmla="*/ 0 60000 65536"/>
                <a:gd name="T15" fmla="*/ 0 w 389"/>
                <a:gd name="T16" fmla="*/ 0 h 18"/>
                <a:gd name="T17" fmla="*/ 389 w 389"/>
                <a:gd name="T18" fmla="*/ 18 h 18"/>
              </a:gdLst>
              <a:ahLst/>
              <a:cxnLst>
                <a:cxn ang="T10">
                  <a:pos x="T0" y="T1"/>
                </a:cxn>
                <a:cxn ang="T11">
                  <a:pos x="T2" y="T3"/>
                </a:cxn>
                <a:cxn ang="T12">
                  <a:pos x="T4" y="T5"/>
                </a:cxn>
                <a:cxn ang="T13">
                  <a:pos x="T6" y="T7"/>
                </a:cxn>
                <a:cxn ang="T14">
                  <a:pos x="T8" y="T9"/>
                </a:cxn>
              </a:cxnLst>
              <a:rect l="T15" t="T16" r="T17" b="T18"/>
              <a:pathLst>
                <a:path w="389" h="18">
                  <a:moveTo>
                    <a:pt x="0" y="0"/>
                  </a:moveTo>
                  <a:lnTo>
                    <a:pt x="388" y="0"/>
                  </a:lnTo>
                  <a:lnTo>
                    <a:pt x="388" y="17"/>
                  </a:lnTo>
                  <a:lnTo>
                    <a:pt x="0" y="17"/>
                  </a:lnTo>
                  <a:lnTo>
                    <a:pt x="0" y="0"/>
                  </a:lnTo>
                </a:path>
              </a:pathLst>
            </a:custGeom>
            <a:solidFill>
              <a:srgbClr val="B7B79D"/>
            </a:solidFill>
            <a:ln w="9525" cap="rnd">
              <a:noFill/>
              <a:round/>
              <a:headEnd type="none" w="sm" len="sm"/>
              <a:tailEnd type="none" w="sm" len="sm"/>
            </a:ln>
          </p:spPr>
          <p:txBody>
            <a:bodyPr/>
            <a:lstStyle/>
            <a:p>
              <a:endParaRPr lang="es-ES">
                <a:latin typeface="Arial" pitchFamily="34" charset="0"/>
                <a:cs typeface="Arial" pitchFamily="34" charset="0"/>
              </a:endParaRPr>
            </a:p>
          </p:txBody>
        </p:sp>
        <p:sp>
          <p:nvSpPr>
            <p:cNvPr id="130119" name="Freeform 25"/>
            <p:cNvSpPr>
              <a:spLocks/>
            </p:cNvSpPr>
            <p:nvPr/>
          </p:nvSpPr>
          <p:spPr bwMode="auto">
            <a:xfrm>
              <a:off x="760" y="1420"/>
              <a:ext cx="444" cy="20"/>
            </a:xfrm>
            <a:custGeom>
              <a:avLst/>
              <a:gdLst>
                <a:gd name="T0" fmla="*/ 0 w 395"/>
                <a:gd name="T1" fmla="*/ 0 h 18"/>
                <a:gd name="T2" fmla="*/ 498 w 395"/>
                <a:gd name="T3" fmla="*/ 0 h 18"/>
                <a:gd name="T4" fmla="*/ 498 w 395"/>
                <a:gd name="T5" fmla="*/ 21 h 18"/>
                <a:gd name="T6" fmla="*/ 0 w 395"/>
                <a:gd name="T7" fmla="*/ 21 h 18"/>
                <a:gd name="T8" fmla="*/ 0 w 395"/>
                <a:gd name="T9" fmla="*/ 0 h 18"/>
                <a:gd name="T10" fmla="*/ 0 60000 65536"/>
                <a:gd name="T11" fmla="*/ 0 60000 65536"/>
                <a:gd name="T12" fmla="*/ 0 60000 65536"/>
                <a:gd name="T13" fmla="*/ 0 60000 65536"/>
                <a:gd name="T14" fmla="*/ 0 60000 65536"/>
                <a:gd name="T15" fmla="*/ 0 w 395"/>
                <a:gd name="T16" fmla="*/ 0 h 18"/>
                <a:gd name="T17" fmla="*/ 395 w 395"/>
                <a:gd name="T18" fmla="*/ 18 h 18"/>
              </a:gdLst>
              <a:ahLst/>
              <a:cxnLst>
                <a:cxn ang="T10">
                  <a:pos x="T0" y="T1"/>
                </a:cxn>
                <a:cxn ang="T11">
                  <a:pos x="T2" y="T3"/>
                </a:cxn>
                <a:cxn ang="T12">
                  <a:pos x="T4" y="T5"/>
                </a:cxn>
                <a:cxn ang="T13">
                  <a:pos x="T6" y="T7"/>
                </a:cxn>
                <a:cxn ang="T14">
                  <a:pos x="T8" y="T9"/>
                </a:cxn>
              </a:cxnLst>
              <a:rect l="T15" t="T16" r="T17" b="T18"/>
              <a:pathLst>
                <a:path w="395" h="18">
                  <a:moveTo>
                    <a:pt x="0" y="0"/>
                  </a:moveTo>
                  <a:lnTo>
                    <a:pt x="394" y="0"/>
                  </a:lnTo>
                  <a:lnTo>
                    <a:pt x="394" y="17"/>
                  </a:lnTo>
                  <a:lnTo>
                    <a:pt x="0" y="17"/>
                  </a:lnTo>
                  <a:lnTo>
                    <a:pt x="0" y="0"/>
                  </a:lnTo>
                </a:path>
              </a:pathLst>
            </a:custGeom>
            <a:noFill/>
            <a:ln w="12700" cap="rnd">
              <a:solidFill>
                <a:srgbClr val="494936"/>
              </a:solidFill>
              <a:round/>
              <a:headEnd type="none" w="sm" len="sm"/>
              <a:tailEnd type="none" w="sm" len="sm"/>
            </a:ln>
          </p:spPr>
          <p:txBody>
            <a:bodyPr/>
            <a:lstStyle/>
            <a:p>
              <a:endParaRPr lang="es-ES">
                <a:latin typeface="Arial" pitchFamily="34" charset="0"/>
                <a:cs typeface="Arial" pitchFamily="34" charset="0"/>
              </a:endParaRPr>
            </a:p>
          </p:txBody>
        </p:sp>
        <p:sp>
          <p:nvSpPr>
            <p:cNvPr id="130120" name="Freeform 26"/>
            <p:cNvSpPr>
              <a:spLocks/>
            </p:cNvSpPr>
            <p:nvPr/>
          </p:nvSpPr>
          <p:spPr bwMode="auto">
            <a:xfrm>
              <a:off x="843" y="1192"/>
              <a:ext cx="451" cy="40"/>
            </a:xfrm>
            <a:custGeom>
              <a:avLst/>
              <a:gdLst>
                <a:gd name="T0" fmla="*/ 0 w 401"/>
                <a:gd name="T1" fmla="*/ 43 h 36"/>
                <a:gd name="T2" fmla="*/ 52 w 401"/>
                <a:gd name="T3" fmla="*/ 0 h 36"/>
                <a:gd name="T4" fmla="*/ 506 w 401"/>
                <a:gd name="T5" fmla="*/ 0 h 36"/>
                <a:gd name="T6" fmla="*/ 455 w 401"/>
                <a:gd name="T7" fmla="*/ 43 h 36"/>
                <a:gd name="T8" fmla="*/ 0 w 401"/>
                <a:gd name="T9" fmla="*/ 43 h 36"/>
                <a:gd name="T10" fmla="*/ 0 60000 65536"/>
                <a:gd name="T11" fmla="*/ 0 60000 65536"/>
                <a:gd name="T12" fmla="*/ 0 60000 65536"/>
                <a:gd name="T13" fmla="*/ 0 60000 65536"/>
                <a:gd name="T14" fmla="*/ 0 60000 65536"/>
                <a:gd name="T15" fmla="*/ 0 w 401"/>
                <a:gd name="T16" fmla="*/ 0 h 36"/>
                <a:gd name="T17" fmla="*/ 401 w 401"/>
                <a:gd name="T18" fmla="*/ 36 h 36"/>
              </a:gdLst>
              <a:ahLst/>
              <a:cxnLst>
                <a:cxn ang="T10">
                  <a:pos x="T0" y="T1"/>
                </a:cxn>
                <a:cxn ang="T11">
                  <a:pos x="T2" y="T3"/>
                </a:cxn>
                <a:cxn ang="T12">
                  <a:pos x="T4" y="T5"/>
                </a:cxn>
                <a:cxn ang="T13">
                  <a:pos x="T6" y="T7"/>
                </a:cxn>
                <a:cxn ang="T14">
                  <a:pos x="T8" y="T9"/>
                </a:cxn>
              </a:cxnLst>
              <a:rect l="T15" t="T16" r="T17" b="T18"/>
              <a:pathLst>
                <a:path w="401" h="36">
                  <a:moveTo>
                    <a:pt x="0" y="35"/>
                  </a:moveTo>
                  <a:lnTo>
                    <a:pt x="41" y="0"/>
                  </a:lnTo>
                  <a:lnTo>
                    <a:pt x="400" y="0"/>
                  </a:lnTo>
                  <a:lnTo>
                    <a:pt x="360" y="35"/>
                  </a:lnTo>
                  <a:lnTo>
                    <a:pt x="0" y="35"/>
                  </a:lnTo>
                </a:path>
              </a:pathLst>
            </a:custGeom>
            <a:solidFill>
              <a:srgbClr val="000000"/>
            </a:solidFill>
            <a:ln w="9525" cap="rnd">
              <a:noFill/>
              <a:round/>
              <a:headEnd type="none" w="sm" len="sm"/>
              <a:tailEnd type="none" w="sm" len="sm"/>
            </a:ln>
          </p:spPr>
          <p:txBody>
            <a:bodyPr/>
            <a:lstStyle/>
            <a:p>
              <a:endParaRPr lang="es-ES">
                <a:latin typeface="Arial" pitchFamily="34" charset="0"/>
                <a:cs typeface="Arial" pitchFamily="34" charset="0"/>
              </a:endParaRPr>
            </a:p>
          </p:txBody>
        </p:sp>
        <p:sp>
          <p:nvSpPr>
            <p:cNvPr id="130121" name="Freeform 27"/>
            <p:cNvSpPr>
              <a:spLocks/>
            </p:cNvSpPr>
            <p:nvPr/>
          </p:nvSpPr>
          <p:spPr bwMode="auto">
            <a:xfrm>
              <a:off x="843" y="1191"/>
              <a:ext cx="457" cy="45"/>
            </a:xfrm>
            <a:custGeom>
              <a:avLst/>
              <a:gdLst>
                <a:gd name="T0" fmla="*/ 0 w 406"/>
                <a:gd name="T1" fmla="*/ 49 h 40"/>
                <a:gd name="T2" fmla="*/ 53 w 406"/>
                <a:gd name="T3" fmla="*/ 0 h 40"/>
                <a:gd name="T4" fmla="*/ 513 w 406"/>
                <a:gd name="T5" fmla="*/ 0 h 40"/>
                <a:gd name="T6" fmla="*/ 463 w 406"/>
                <a:gd name="T7" fmla="*/ 49 h 40"/>
                <a:gd name="T8" fmla="*/ 0 w 406"/>
                <a:gd name="T9" fmla="*/ 49 h 40"/>
                <a:gd name="T10" fmla="*/ 0 60000 65536"/>
                <a:gd name="T11" fmla="*/ 0 60000 65536"/>
                <a:gd name="T12" fmla="*/ 0 60000 65536"/>
                <a:gd name="T13" fmla="*/ 0 60000 65536"/>
                <a:gd name="T14" fmla="*/ 0 60000 65536"/>
                <a:gd name="T15" fmla="*/ 0 w 406"/>
                <a:gd name="T16" fmla="*/ 0 h 40"/>
                <a:gd name="T17" fmla="*/ 406 w 406"/>
                <a:gd name="T18" fmla="*/ 40 h 40"/>
              </a:gdLst>
              <a:ahLst/>
              <a:cxnLst>
                <a:cxn ang="T10">
                  <a:pos x="T0" y="T1"/>
                </a:cxn>
                <a:cxn ang="T11">
                  <a:pos x="T2" y="T3"/>
                </a:cxn>
                <a:cxn ang="T12">
                  <a:pos x="T4" y="T5"/>
                </a:cxn>
                <a:cxn ang="T13">
                  <a:pos x="T6" y="T7"/>
                </a:cxn>
                <a:cxn ang="T14">
                  <a:pos x="T8" y="T9"/>
                </a:cxn>
              </a:cxnLst>
              <a:rect l="T15" t="T16" r="T17" b="T18"/>
              <a:pathLst>
                <a:path w="406" h="40">
                  <a:moveTo>
                    <a:pt x="0" y="39"/>
                  </a:moveTo>
                  <a:lnTo>
                    <a:pt x="42" y="0"/>
                  </a:lnTo>
                  <a:lnTo>
                    <a:pt x="405" y="0"/>
                  </a:lnTo>
                  <a:lnTo>
                    <a:pt x="365" y="39"/>
                  </a:lnTo>
                  <a:lnTo>
                    <a:pt x="0" y="39"/>
                  </a:lnTo>
                </a:path>
              </a:pathLst>
            </a:custGeom>
            <a:noFill/>
            <a:ln w="12700" cap="rnd">
              <a:solidFill>
                <a:srgbClr val="000000"/>
              </a:solidFill>
              <a:round/>
              <a:headEnd type="none" w="sm" len="sm"/>
              <a:tailEnd type="none" w="sm" len="sm"/>
            </a:ln>
          </p:spPr>
          <p:txBody>
            <a:bodyPr/>
            <a:lstStyle/>
            <a:p>
              <a:endParaRPr lang="es-ES">
                <a:latin typeface="Arial" pitchFamily="34" charset="0"/>
                <a:cs typeface="Arial" pitchFamily="34" charset="0"/>
              </a:endParaRPr>
            </a:p>
          </p:txBody>
        </p:sp>
        <p:sp>
          <p:nvSpPr>
            <p:cNvPr id="130122" name="Freeform 28"/>
            <p:cNvSpPr>
              <a:spLocks/>
            </p:cNvSpPr>
            <p:nvPr/>
          </p:nvSpPr>
          <p:spPr bwMode="auto">
            <a:xfrm>
              <a:off x="841" y="866"/>
              <a:ext cx="452" cy="43"/>
            </a:xfrm>
            <a:custGeom>
              <a:avLst/>
              <a:gdLst>
                <a:gd name="T0" fmla="*/ 0 w 402"/>
                <a:gd name="T1" fmla="*/ 48 h 38"/>
                <a:gd name="T2" fmla="*/ 49 w 402"/>
                <a:gd name="T3" fmla="*/ 0 h 38"/>
                <a:gd name="T4" fmla="*/ 507 w 402"/>
                <a:gd name="T5" fmla="*/ 0 h 38"/>
                <a:gd name="T6" fmla="*/ 456 w 402"/>
                <a:gd name="T7" fmla="*/ 48 h 38"/>
                <a:gd name="T8" fmla="*/ 0 w 402"/>
                <a:gd name="T9" fmla="*/ 48 h 38"/>
                <a:gd name="T10" fmla="*/ 0 60000 65536"/>
                <a:gd name="T11" fmla="*/ 0 60000 65536"/>
                <a:gd name="T12" fmla="*/ 0 60000 65536"/>
                <a:gd name="T13" fmla="*/ 0 60000 65536"/>
                <a:gd name="T14" fmla="*/ 0 60000 65536"/>
                <a:gd name="T15" fmla="*/ 0 w 402"/>
                <a:gd name="T16" fmla="*/ 0 h 38"/>
                <a:gd name="T17" fmla="*/ 402 w 402"/>
                <a:gd name="T18" fmla="*/ 38 h 38"/>
              </a:gdLst>
              <a:ahLst/>
              <a:cxnLst>
                <a:cxn ang="T10">
                  <a:pos x="T0" y="T1"/>
                </a:cxn>
                <a:cxn ang="T11">
                  <a:pos x="T2" y="T3"/>
                </a:cxn>
                <a:cxn ang="T12">
                  <a:pos x="T4" y="T5"/>
                </a:cxn>
                <a:cxn ang="T13">
                  <a:pos x="T6" y="T7"/>
                </a:cxn>
                <a:cxn ang="T14">
                  <a:pos x="T8" y="T9"/>
                </a:cxn>
              </a:cxnLst>
              <a:rect l="T15" t="T16" r="T17" b="T18"/>
              <a:pathLst>
                <a:path w="402" h="38">
                  <a:moveTo>
                    <a:pt x="0" y="37"/>
                  </a:moveTo>
                  <a:lnTo>
                    <a:pt x="39" y="0"/>
                  </a:lnTo>
                  <a:lnTo>
                    <a:pt x="401" y="0"/>
                  </a:lnTo>
                  <a:lnTo>
                    <a:pt x="361" y="37"/>
                  </a:lnTo>
                  <a:lnTo>
                    <a:pt x="0" y="37"/>
                  </a:lnTo>
                </a:path>
              </a:pathLst>
            </a:custGeom>
            <a:solidFill>
              <a:srgbClr val="C9C9B6"/>
            </a:solidFill>
            <a:ln w="12700" cap="rnd">
              <a:solidFill>
                <a:srgbClr val="494936"/>
              </a:solidFill>
              <a:round/>
              <a:headEnd type="none" w="sm" len="sm"/>
              <a:tailEnd type="none" w="sm" len="sm"/>
            </a:ln>
          </p:spPr>
          <p:txBody>
            <a:bodyPr/>
            <a:lstStyle/>
            <a:p>
              <a:endParaRPr lang="es-ES">
                <a:latin typeface="Arial" pitchFamily="34" charset="0"/>
                <a:cs typeface="Arial" pitchFamily="34" charset="0"/>
              </a:endParaRPr>
            </a:p>
          </p:txBody>
        </p:sp>
        <p:sp>
          <p:nvSpPr>
            <p:cNvPr id="130123" name="Rectangle 29"/>
            <p:cNvSpPr>
              <a:spLocks noChangeArrowheads="1"/>
            </p:cNvSpPr>
            <p:nvPr/>
          </p:nvSpPr>
          <p:spPr bwMode="auto">
            <a:xfrm>
              <a:off x="845" y="912"/>
              <a:ext cx="395" cy="309"/>
            </a:xfrm>
            <a:prstGeom prst="rect">
              <a:avLst/>
            </a:prstGeom>
            <a:solidFill>
              <a:srgbClr val="B7B79D"/>
            </a:solidFill>
            <a:ln w="12700">
              <a:solidFill>
                <a:srgbClr val="494936"/>
              </a:solidFill>
              <a:miter lim="800000"/>
              <a:headEnd/>
              <a:tailEnd/>
            </a:ln>
          </p:spPr>
          <p:txBody>
            <a:bodyPr wrap="none" anchor="ctr"/>
            <a:lstStyle/>
            <a:p>
              <a:pPr eaLnBrk="0" hangingPunct="0"/>
              <a:endParaRPr lang="es-ES">
                <a:latin typeface="Arial" pitchFamily="34" charset="0"/>
                <a:cs typeface="Arial" pitchFamily="34" charset="0"/>
              </a:endParaRPr>
            </a:p>
          </p:txBody>
        </p:sp>
        <p:sp>
          <p:nvSpPr>
            <p:cNvPr id="130124" name="Rectangle 30"/>
            <p:cNvSpPr>
              <a:spLocks noChangeArrowheads="1"/>
            </p:cNvSpPr>
            <p:nvPr/>
          </p:nvSpPr>
          <p:spPr bwMode="auto">
            <a:xfrm>
              <a:off x="881" y="953"/>
              <a:ext cx="323" cy="234"/>
            </a:xfrm>
            <a:prstGeom prst="rect">
              <a:avLst/>
            </a:prstGeom>
            <a:solidFill>
              <a:srgbClr val="00CCFF"/>
            </a:solidFill>
            <a:ln w="12700">
              <a:solidFill>
                <a:srgbClr val="494936"/>
              </a:solidFill>
              <a:miter lim="800000"/>
              <a:headEnd/>
              <a:tailEnd/>
            </a:ln>
          </p:spPr>
          <p:txBody>
            <a:bodyPr wrap="none" anchor="ctr"/>
            <a:lstStyle/>
            <a:p>
              <a:pPr eaLnBrk="0" hangingPunct="0"/>
              <a:endParaRPr lang="es-ES">
                <a:latin typeface="Arial" pitchFamily="34" charset="0"/>
                <a:cs typeface="Arial" pitchFamily="34" charset="0"/>
              </a:endParaRPr>
            </a:p>
          </p:txBody>
        </p:sp>
        <p:sp>
          <p:nvSpPr>
            <p:cNvPr id="130125" name="Freeform 31"/>
            <p:cNvSpPr>
              <a:spLocks/>
            </p:cNvSpPr>
            <p:nvPr/>
          </p:nvSpPr>
          <p:spPr bwMode="auto">
            <a:xfrm>
              <a:off x="952" y="720"/>
              <a:ext cx="176" cy="29"/>
            </a:xfrm>
            <a:custGeom>
              <a:avLst/>
              <a:gdLst>
                <a:gd name="T0" fmla="*/ 197 w 156"/>
                <a:gd name="T1" fmla="*/ 0 h 26"/>
                <a:gd name="T2" fmla="*/ 106 w 156"/>
                <a:gd name="T3" fmla="*/ 31 h 26"/>
                <a:gd name="T4" fmla="*/ 0 w 156"/>
                <a:gd name="T5" fmla="*/ 31 h 26"/>
                <a:gd name="T6" fmla="*/ 97 w 156"/>
                <a:gd name="T7" fmla="*/ 0 h 26"/>
                <a:gd name="T8" fmla="*/ 197 w 156"/>
                <a:gd name="T9" fmla="*/ 0 h 26"/>
                <a:gd name="T10" fmla="*/ 0 60000 65536"/>
                <a:gd name="T11" fmla="*/ 0 60000 65536"/>
                <a:gd name="T12" fmla="*/ 0 60000 65536"/>
                <a:gd name="T13" fmla="*/ 0 60000 65536"/>
                <a:gd name="T14" fmla="*/ 0 60000 65536"/>
                <a:gd name="T15" fmla="*/ 0 w 156"/>
                <a:gd name="T16" fmla="*/ 0 h 26"/>
                <a:gd name="T17" fmla="*/ 156 w 156"/>
                <a:gd name="T18" fmla="*/ 26 h 26"/>
              </a:gdLst>
              <a:ahLst/>
              <a:cxnLst>
                <a:cxn ang="T10">
                  <a:pos x="T0" y="T1"/>
                </a:cxn>
                <a:cxn ang="T11">
                  <a:pos x="T2" y="T3"/>
                </a:cxn>
                <a:cxn ang="T12">
                  <a:pos x="T4" y="T5"/>
                </a:cxn>
                <a:cxn ang="T13">
                  <a:pos x="T6" y="T7"/>
                </a:cxn>
                <a:cxn ang="T14">
                  <a:pos x="T8" y="T9"/>
                </a:cxn>
              </a:cxnLst>
              <a:rect l="T15" t="T16" r="T17" b="T18"/>
              <a:pathLst>
                <a:path w="156" h="26">
                  <a:moveTo>
                    <a:pt x="155" y="0"/>
                  </a:moveTo>
                  <a:lnTo>
                    <a:pt x="83" y="25"/>
                  </a:lnTo>
                  <a:lnTo>
                    <a:pt x="0" y="25"/>
                  </a:lnTo>
                  <a:lnTo>
                    <a:pt x="76" y="0"/>
                  </a:lnTo>
                  <a:lnTo>
                    <a:pt x="155" y="0"/>
                  </a:lnTo>
                </a:path>
              </a:pathLst>
            </a:custGeom>
            <a:solidFill>
              <a:srgbClr val="CECECE"/>
            </a:solidFill>
            <a:ln w="12700" cap="rnd">
              <a:solidFill>
                <a:schemeClr val="tx1"/>
              </a:solidFill>
              <a:round/>
              <a:headEnd type="none" w="sm" len="sm"/>
              <a:tailEnd type="none" w="sm" len="sm"/>
            </a:ln>
          </p:spPr>
          <p:txBody>
            <a:bodyPr/>
            <a:lstStyle/>
            <a:p>
              <a:endParaRPr lang="es-ES">
                <a:latin typeface="Arial" pitchFamily="34" charset="0"/>
                <a:cs typeface="Arial" pitchFamily="34" charset="0"/>
              </a:endParaRPr>
            </a:p>
          </p:txBody>
        </p:sp>
        <p:sp>
          <p:nvSpPr>
            <p:cNvPr id="130126" name="Rectangle 32"/>
            <p:cNvSpPr>
              <a:spLocks noChangeArrowheads="1"/>
            </p:cNvSpPr>
            <p:nvPr/>
          </p:nvSpPr>
          <p:spPr bwMode="auto">
            <a:xfrm>
              <a:off x="968" y="876"/>
              <a:ext cx="91" cy="19"/>
            </a:xfrm>
            <a:prstGeom prst="rect">
              <a:avLst/>
            </a:prstGeom>
            <a:solidFill>
              <a:srgbClr val="676767"/>
            </a:solidFill>
            <a:ln w="12700">
              <a:solidFill>
                <a:schemeClr val="tx1"/>
              </a:solidFill>
              <a:miter lim="800000"/>
              <a:headEnd/>
              <a:tailEnd/>
            </a:ln>
          </p:spPr>
          <p:txBody>
            <a:bodyPr wrap="none" anchor="ctr"/>
            <a:lstStyle/>
            <a:p>
              <a:pPr eaLnBrk="0" hangingPunct="0"/>
              <a:endParaRPr lang="es-ES">
                <a:latin typeface="Arial" pitchFamily="34" charset="0"/>
                <a:cs typeface="Arial" pitchFamily="34" charset="0"/>
              </a:endParaRPr>
            </a:p>
          </p:txBody>
        </p:sp>
        <p:sp>
          <p:nvSpPr>
            <p:cNvPr id="130127" name="Freeform 33"/>
            <p:cNvSpPr>
              <a:spLocks/>
            </p:cNvSpPr>
            <p:nvPr/>
          </p:nvSpPr>
          <p:spPr bwMode="auto">
            <a:xfrm>
              <a:off x="1050" y="721"/>
              <a:ext cx="78" cy="180"/>
            </a:xfrm>
            <a:custGeom>
              <a:avLst/>
              <a:gdLst>
                <a:gd name="T0" fmla="*/ 0 w 69"/>
                <a:gd name="T1" fmla="*/ 30 h 160"/>
                <a:gd name="T2" fmla="*/ 0 w 69"/>
                <a:gd name="T3" fmla="*/ 172 h 160"/>
                <a:gd name="T4" fmla="*/ 16 w 69"/>
                <a:gd name="T5" fmla="*/ 172 h 160"/>
                <a:gd name="T6" fmla="*/ 16 w 69"/>
                <a:gd name="T7" fmla="*/ 201 h 160"/>
                <a:gd name="T8" fmla="*/ 87 w 69"/>
                <a:gd name="T9" fmla="*/ 152 h 160"/>
                <a:gd name="T10" fmla="*/ 87 w 69"/>
                <a:gd name="T11" fmla="*/ 0 h 160"/>
                <a:gd name="T12" fmla="*/ 0 w 69"/>
                <a:gd name="T13" fmla="*/ 30 h 160"/>
                <a:gd name="T14" fmla="*/ 0 60000 65536"/>
                <a:gd name="T15" fmla="*/ 0 60000 65536"/>
                <a:gd name="T16" fmla="*/ 0 60000 65536"/>
                <a:gd name="T17" fmla="*/ 0 60000 65536"/>
                <a:gd name="T18" fmla="*/ 0 60000 65536"/>
                <a:gd name="T19" fmla="*/ 0 60000 65536"/>
                <a:gd name="T20" fmla="*/ 0 60000 65536"/>
                <a:gd name="T21" fmla="*/ 0 w 69"/>
                <a:gd name="T22" fmla="*/ 0 h 160"/>
                <a:gd name="T23" fmla="*/ 69 w 69"/>
                <a:gd name="T24" fmla="*/ 160 h 1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160">
                  <a:moveTo>
                    <a:pt x="0" y="24"/>
                  </a:moveTo>
                  <a:lnTo>
                    <a:pt x="0" y="136"/>
                  </a:lnTo>
                  <a:lnTo>
                    <a:pt x="12" y="136"/>
                  </a:lnTo>
                  <a:lnTo>
                    <a:pt x="12" y="159"/>
                  </a:lnTo>
                  <a:lnTo>
                    <a:pt x="68" y="120"/>
                  </a:lnTo>
                  <a:lnTo>
                    <a:pt x="68" y="0"/>
                  </a:lnTo>
                  <a:lnTo>
                    <a:pt x="0" y="24"/>
                  </a:lnTo>
                </a:path>
              </a:pathLst>
            </a:custGeom>
            <a:solidFill>
              <a:srgbClr val="919191"/>
            </a:solidFill>
            <a:ln w="12700" cap="rnd">
              <a:solidFill>
                <a:schemeClr val="tx1"/>
              </a:solidFill>
              <a:round/>
              <a:headEnd type="none" w="sm" len="sm"/>
              <a:tailEnd type="none" w="sm" len="sm"/>
            </a:ln>
          </p:spPr>
          <p:txBody>
            <a:bodyPr/>
            <a:lstStyle/>
            <a:p>
              <a:endParaRPr lang="es-ES">
                <a:latin typeface="Arial" pitchFamily="34" charset="0"/>
                <a:cs typeface="Arial" pitchFamily="34" charset="0"/>
              </a:endParaRPr>
            </a:p>
          </p:txBody>
        </p:sp>
        <p:sp>
          <p:nvSpPr>
            <p:cNvPr id="130128" name="Rectangle 34"/>
            <p:cNvSpPr>
              <a:spLocks noChangeArrowheads="1"/>
            </p:cNvSpPr>
            <p:nvPr/>
          </p:nvSpPr>
          <p:spPr bwMode="auto">
            <a:xfrm>
              <a:off x="956" y="754"/>
              <a:ext cx="90" cy="118"/>
            </a:xfrm>
            <a:prstGeom prst="rect">
              <a:avLst/>
            </a:prstGeom>
            <a:solidFill>
              <a:schemeClr val="bg2"/>
            </a:solidFill>
            <a:ln w="12700">
              <a:solidFill>
                <a:schemeClr val="tx1"/>
              </a:solidFill>
              <a:miter lim="800000"/>
              <a:headEnd/>
              <a:tailEnd/>
            </a:ln>
          </p:spPr>
          <p:txBody>
            <a:bodyPr wrap="none" anchor="ctr"/>
            <a:lstStyle/>
            <a:p>
              <a:pPr eaLnBrk="0" hangingPunct="0"/>
              <a:endParaRPr lang="es-ES">
                <a:latin typeface="Arial" pitchFamily="34" charset="0"/>
                <a:cs typeface="Arial" pitchFamily="34" charset="0"/>
              </a:endParaRPr>
            </a:p>
          </p:txBody>
        </p:sp>
        <p:grpSp>
          <p:nvGrpSpPr>
            <p:cNvPr id="3" name="Group 35"/>
            <p:cNvGrpSpPr>
              <a:grpSpLocks/>
            </p:cNvGrpSpPr>
            <p:nvPr/>
          </p:nvGrpSpPr>
          <p:grpSpPr bwMode="auto">
            <a:xfrm>
              <a:off x="942" y="765"/>
              <a:ext cx="90" cy="92"/>
              <a:chOff x="3562" y="2439"/>
              <a:chExt cx="80" cy="82"/>
            </a:xfrm>
          </p:grpSpPr>
          <p:sp>
            <p:nvSpPr>
              <p:cNvPr id="130133" name="Oval 36"/>
              <p:cNvSpPr>
                <a:spLocks noChangeArrowheads="1"/>
              </p:cNvSpPr>
              <p:nvPr/>
            </p:nvSpPr>
            <p:spPr bwMode="auto">
              <a:xfrm>
                <a:off x="3573" y="2439"/>
                <a:ext cx="69" cy="78"/>
              </a:xfrm>
              <a:prstGeom prst="ellipse">
                <a:avLst/>
              </a:prstGeom>
              <a:solidFill>
                <a:schemeClr val="tx1"/>
              </a:solidFill>
              <a:ln w="12700">
                <a:solidFill>
                  <a:schemeClr val="tx1"/>
                </a:solidFill>
                <a:round/>
                <a:headEnd/>
                <a:tailEnd/>
              </a:ln>
            </p:spPr>
            <p:txBody>
              <a:bodyPr wrap="none" anchor="ctr"/>
              <a:lstStyle/>
              <a:p>
                <a:pPr eaLnBrk="0" hangingPunct="0"/>
                <a:endParaRPr lang="es-ES">
                  <a:latin typeface="Arial" pitchFamily="34" charset="0"/>
                  <a:cs typeface="Arial" pitchFamily="34" charset="0"/>
                </a:endParaRPr>
              </a:p>
            </p:txBody>
          </p:sp>
          <p:sp>
            <p:nvSpPr>
              <p:cNvPr id="130134" name="Oval 37"/>
              <p:cNvSpPr>
                <a:spLocks noChangeArrowheads="1"/>
              </p:cNvSpPr>
              <p:nvPr/>
            </p:nvSpPr>
            <p:spPr bwMode="auto">
              <a:xfrm>
                <a:off x="3562" y="2444"/>
                <a:ext cx="69" cy="77"/>
              </a:xfrm>
              <a:prstGeom prst="ellipse">
                <a:avLst/>
              </a:prstGeom>
              <a:solidFill>
                <a:schemeClr val="tx1"/>
              </a:solidFill>
              <a:ln w="12700">
                <a:solidFill>
                  <a:schemeClr val="tx1"/>
                </a:solidFill>
                <a:round/>
                <a:headEnd/>
                <a:tailEnd/>
              </a:ln>
            </p:spPr>
            <p:txBody>
              <a:bodyPr wrap="none" anchor="ctr"/>
              <a:lstStyle/>
              <a:p>
                <a:pPr eaLnBrk="0" hangingPunct="0"/>
                <a:endParaRPr lang="es-ES">
                  <a:latin typeface="Arial" pitchFamily="34" charset="0"/>
                  <a:cs typeface="Arial" pitchFamily="34" charset="0"/>
                </a:endParaRPr>
              </a:p>
            </p:txBody>
          </p:sp>
          <p:sp>
            <p:nvSpPr>
              <p:cNvPr id="130135" name="Oval 38"/>
              <p:cNvSpPr>
                <a:spLocks noChangeArrowheads="1"/>
              </p:cNvSpPr>
              <p:nvPr/>
            </p:nvSpPr>
            <p:spPr bwMode="auto">
              <a:xfrm>
                <a:off x="3572" y="2453"/>
                <a:ext cx="50" cy="56"/>
              </a:xfrm>
              <a:prstGeom prst="ellipse">
                <a:avLst/>
              </a:prstGeom>
              <a:gradFill rotWithShape="0">
                <a:gsLst>
                  <a:gs pos="0">
                    <a:srgbClr val="4CADC6"/>
                  </a:gs>
                  <a:gs pos="100000">
                    <a:srgbClr val="008AAE"/>
                  </a:gs>
                </a:gsLst>
                <a:lin ang="2700000" scaled="1"/>
              </a:gradFill>
              <a:ln w="12700">
                <a:solidFill>
                  <a:srgbClr val="333333"/>
                </a:solidFill>
                <a:round/>
                <a:headEnd/>
                <a:tailEnd/>
              </a:ln>
            </p:spPr>
            <p:txBody>
              <a:bodyPr wrap="none" anchor="ctr"/>
              <a:lstStyle/>
              <a:p>
                <a:pPr eaLnBrk="0" hangingPunct="0"/>
                <a:endParaRPr lang="es-ES">
                  <a:latin typeface="Arial" pitchFamily="34" charset="0"/>
                  <a:cs typeface="Arial" pitchFamily="34" charset="0"/>
                </a:endParaRPr>
              </a:p>
            </p:txBody>
          </p:sp>
        </p:grpSp>
        <p:sp>
          <p:nvSpPr>
            <p:cNvPr id="130130" name="Freeform 39"/>
            <p:cNvSpPr>
              <a:spLocks/>
            </p:cNvSpPr>
            <p:nvPr/>
          </p:nvSpPr>
          <p:spPr bwMode="auto">
            <a:xfrm>
              <a:off x="1330" y="1192"/>
              <a:ext cx="57" cy="159"/>
            </a:xfrm>
            <a:custGeom>
              <a:avLst/>
              <a:gdLst>
                <a:gd name="T0" fmla="*/ 0 w 51"/>
                <a:gd name="T1" fmla="*/ 177 h 142"/>
                <a:gd name="T2" fmla="*/ 63 w 51"/>
                <a:gd name="T3" fmla="*/ 109 h 142"/>
                <a:gd name="T4" fmla="*/ 63 w 51"/>
                <a:gd name="T5" fmla="*/ 0 h 142"/>
                <a:gd name="T6" fmla="*/ 0 w 51"/>
                <a:gd name="T7" fmla="*/ 62 h 142"/>
                <a:gd name="T8" fmla="*/ 0 w 51"/>
                <a:gd name="T9" fmla="*/ 177 h 142"/>
                <a:gd name="T10" fmla="*/ 0 60000 65536"/>
                <a:gd name="T11" fmla="*/ 0 60000 65536"/>
                <a:gd name="T12" fmla="*/ 0 60000 65536"/>
                <a:gd name="T13" fmla="*/ 0 60000 65536"/>
                <a:gd name="T14" fmla="*/ 0 60000 65536"/>
                <a:gd name="T15" fmla="*/ 0 w 51"/>
                <a:gd name="T16" fmla="*/ 0 h 142"/>
                <a:gd name="T17" fmla="*/ 51 w 51"/>
                <a:gd name="T18" fmla="*/ 142 h 142"/>
              </a:gdLst>
              <a:ahLst/>
              <a:cxnLst>
                <a:cxn ang="T10">
                  <a:pos x="T0" y="T1"/>
                </a:cxn>
                <a:cxn ang="T11">
                  <a:pos x="T2" y="T3"/>
                </a:cxn>
                <a:cxn ang="T12">
                  <a:pos x="T4" y="T5"/>
                </a:cxn>
                <a:cxn ang="T13">
                  <a:pos x="T6" y="T7"/>
                </a:cxn>
                <a:cxn ang="T14">
                  <a:pos x="T8" y="T9"/>
                </a:cxn>
              </a:cxnLst>
              <a:rect l="T15" t="T16" r="T17" b="T18"/>
              <a:pathLst>
                <a:path w="51" h="142">
                  <a:moveTo>
                    <a:pt x="0" y="141"/>
                  </a:moveTo>
                  <a:lnTo>
                    <a:pt x="50" y="87"/>
                  </a:lnTo>
                  <a:lnTo>
                    <a:pt x="50" y="0"/>
                  </a:lnTo>
                  <a:lnTo>
                    <a:pt x="0" y="49"/>
                  </a:lnTo>
                  <a:lnTo>
                    <a:pt x="0" y="141"/>
                  </a:lnTo>
                </a:path>
              </a:pathLst>
            </a:custGeom>
            <a:solidFill>
              <a:srgbClr val="7A7A5A"/>
            </a:solidFill>
            <a:ln w="9525" cap="rnd">
              <a:noFill/>
              <a:round/>
              <a:headEnd type="none" w="sm" len="sm"/>
              <a:tailEnd type="none" w="sm" len="sm"/>
            </a:ln>
          </p:spPr>
          <p:txBody>
            <a:bodyPr/>
            <a:lstStyle/>
            <a:p>
              <a:endParaRPr lang="es-ES">
                <a:latin typeface="Arial" pitchFamily="34" charset="0"/>
                <a:cs typeface="Arial" pitchFamily="34" charset="0"/>
              </a:endParaRPr>
            </a:p>
          </p:txBody>
        </p:sp>
        <p:sp>
          <p:nvSpPr>
            <p:cNvPr id="130131" name="Freeform 40"/>
            <p:cNvSpPr>
              <a:spLocks/>
            </p:cNvSpPr>
            <p:nvPr/>
          </p:nvSpPr>
          <p:spPr bwMode="auto">
            <a:xfrm>
              <a:off x="1330" y="1192"/>
              <a:ext cx="62" cy="163"/>
            </a:xfrm>
            <a:custGeom>
              <a:avLst/>
              <a:gdLst>
                <a:gd name="T0" fmla="*/ 0 w 55"/>
                <a:gd name="T1" fmla="*/ 182 h 145"/>
                <a:gd name="T2" fmla="*/ 69 w 55"/>
                <a:gd name="T3" fmla="*/ 114 h 145"/>
                <a:gd name="T4" fmla="*/ 69 w 55"/>
                <a:gd name="T5" fmla="*/ 0 h 145"/>
                <a:gd name="T6" fmla="*/ 0 w 55"/>
                <a:gd name="T7" fmla="*/ 63 h 145"/>
                <a:gd name="T8" fmla="*/ 0 w 55"/>
                <a:gd name="T9" fmla="*/ 182 h 145"/>
                <a:gd name="T10" fmla="*/ 0 60000 65536"/>
                <a:gd name="T11" fmla="*/ 0 60000 65536"/>
                <a:gd name="T12" fmla="*/ 0 60000 65536"/>
                <a:gd name="T13" fmla="*/ 0 60000 65536"/>
                <a:gd name="T14" fmla="*/ 0 60000 65536"/>
                <a:gd name="T15" fmla="*/ 0 w 55"/>
                <a:gd name="T16" fmla="*/ 0 h 145"/>
                <a:gd name="T17" fmla="*/ 55 w 55"/>
                <a:gd name="T18" fmla="*/ 145 h 145"/>
              </a:gdLst>
              <a:ahLst/>
              <a:cxnLst>
                <a:cxn ang="T10">
                  <a:pos x="T0" y="T1"/>
                </a:cxn>
                <a:cxn ang="T11">
                  <a:pos x="T2" y="T3"/>
                </a:cxn>
                <a:cxn ang="T12">
                  <a:pos x="T4" y="T5"/>
                </a:cxn>
                <a:cxn ang="T13">
                  <a:pos x="T6" y="T7"/>
                </a:cxn>
                <a:cxn ang="T14">
                  <a:pos x="T8" y="T9"/>
                </a:cxn>
              </a:cxnLst>
              <a:rect l="T15" t="T16" r="T17" b="T18"/>
              <a:pathLst>
                <a:path w="55" h="145">
                  <a:moveTo>
                    <a:pt x="0" y="144"/>
                  </a:moveTo>
                  <a:lnTo>
                    <a:pt x="54" y="90"/>
                  </a:lnTo>
                  <a:lnTo>
                    <a:pt x="54" y="0"/>
                  </a:lnTo>
                  <a:lnTo>
                    <a:pt x="0" y="50"/>
                  </a:lnTo>
                  <a:lnTo>
                    <a:pt x="0" y="144"/>
                  </a:lnTo>
                </a:path>
              </a:pathLst>
            </a:custGeom>
            <a:noFill/>
            <a:ln w="12700" cap="rnd">
              <a:solidFill>
                <a:srgbClr val="494936"/>
              </a:solidFill>
              <a:round/>
              <a:headEnd type="none" w="sm" len="sm"/>
              <a:tailEnd type="none" w="sm" len="sm"/>
            </a:ln>
          </p:spPr>
          <p:txBody>
            <a:bodyPr/>
            <a:lstStyle/>
            <a:p>
              <a:endParaRPr lang="es-ES">
                <a:latin typeface="Arial" pitchFamily="34" charset="0"/>
                <a:cs typeface="Arial" pitchFamily="34" charset="0"/>
              </a:endParaRPr>
            </a:p>
          </p:txBody>
        </p:sp>
        <p:sp>
          <p:nvSpPr>
            <p:cNvPr id="130132" name="Freeform 41"/>
            <p:cNvSpPr>
              <a:spLocks/>
            </p:cNvSpPr>
            <p:nvPr/>
          </p:nvSpPr>
          <p:spPr bwMode="auto">
            <a:xfrm>
              <a:off x="1247" y="866"/>
              <a:ext cx="46" cy="361"/>
            </a:xfrm>
            <a:custGeom>
              <a:avLst/>
              <a:gdLst>
                <a:gd name="T0" fmla="*/ 0 w 41"/>
                <a:gd name="T1" fmla="*/ 405 h 321"/>
                <a:gd name="T2" fmla="*/ 50 w 41"/>
                <a:gd name="T3" fmla="*/ 354 h 321"/>
                <a:gd name="T4" fmla="*/ 50 w 41"/>
                <a:gd name="T5" fmla="*/ 0 h 321"/>
                <a:gd name="T6" fmla="*/ 0 w 41"/>
                <a:gd name="T7" fmla="*/ 45 h 321"/>
                <a:gd name="T8" fmla="*/ 0 w 41"/>
                <a:gd name="T9" fmla="*/ 405 h 321"/>
                <a:gd name="T10" fmla="*/ 0 60000 65536"/>
                <a:gd name="T11" fmla="*/ 0 60000 65536"/>
                <a:gd name="T12" fmla="*/ 0 60000 65536"/>
                <a:gd name="T13" fmla="*/ 0 60000 65536"/>
                <a:gd name="T14" fmla="*/ 0 60000 65536"/>
                <a:gd name="T15" fmla="*/ 0 w 41"/>
                <a:gd name="T16" fmla="*/ 0 h 321"/>
                <a:gd name="T17" fmla="*/ 41 w 41"/>
                <a:gd name="T18" fmla="*/ 321 h 321"/>
              </a:gdLst>
              <a:ahLst/>
              <a:cxnLst>
                <a:cxn ang="T10">
                  <a:pos x="T0" y="T1"/>
                </a:cxn>
                <a:cxn ang="T11">
                  <a:pos x="T2" y="T3"/>
                </a:cxn>
                <a:cxn ang="T12">
                  <a:pos x="T4" y="T5"/>
                </a:cxn>
                <a:cxn ang="T13">
                  <a:pos x="T6" y="T7"/>
                </a:cxn>
                <a:cxn ang="T14">
                  <a:pos x="T8" y="T9"/>
                </a:cxn>
              </a:cxnLst>
              <a:rect l="T15" t="T16" r="T17" b="T18"/>
              <a:pathLst>
                <a:path w="41" h="321">
                  <a:moveTo>
                    <a:pt x="0" y="320"/>
                  </a:moveTo>
                  <a:lnTo>
                    <a:pt x="40" y="280"/>
                  </a:lnTo>
                  <a:lnTo>
                    <a:pt x="40" y="0"/>
                  </a:lnTo>
                  <a:lnTo>
                    <a:pt x="0" y="36"/>
                  </a:lnTo>
                  <a:lnTo>
                    <a:pt x="0" y="320"/>
                  </a:lnTo>
                </a:path>
              </a:pathLst>
            </a:custGeom>
            <a:solidFill>
              <a:srgbClr val="7A7A5A"/>
            </a:solidFill>
            <a:ln w="12700" cap="rnd">
              <a:solidFill>
                <a:srgbClr val="494936"/>
              </a:solidFill>
              <a:round/>
              <a:headEnd type="none" w="sm" len="sm"/>
              <a:tailEnd type="none" w="sm" len="sm"/>
            </a:ln>
          </p:spPr>
          <p:txBody>
            <a:bodyPr/>
            <a:lstStyle/>
            <a:p>
              <a:endParaRPr lang="es-ES">
                <a:latin typeface="Arial" pitchFamily="34" charset="0"/>
                <a:cs typeface="Arial" pitchFamily="34" charset="0"/>
              </a:endParaRPr>
            </a:p>
          </p:txBody>
        </p:sp>
      </p:grpSp>
      <p:grpSp>
        <p:nvGrpSpPr>
          <p:cNvPr id="4" name="Group 42"/>
          <p:cNvGrpSpPr>
            <a:grpSpLocks/>
          </p:cNvGrpSpPr>
          <p:nvPr/>
        </p:nvGrpSpPr>
        <p:grpSpPr bwMode="auto">
          <a:xfrm>
            <a:off x="684213" y="990600"/>
            <a:ext cx="1057275" cy="2141538"/>
            <a:chOff x="3011" y="2572"/>
            <a:chExt cx="592" cy="1200"/>
          </a:xfrm>
        </p:grpSpPr>
        <p:sp>
          <p:nvSpPr>
            <p:cNvPr id="130084" name="Freeform 43"/>
            <p:cNvSpPr>
              <a:spLocks/>
            </p:cNvSpPr>
            <p:nvPr/>
          </p:nvSpPr>
          <p:spPr bwMode="auto">
            <a:xfrm>
              <a:off x="3320" y="3197"/>
              <a:ext cx="106" cy="252"/>
            </a:xfrm>
            <a:custGeom>
              <a:avLst/>
              <a:gdLst>
                <a:gd name="T0" fmla="*/ 65 w 106"/>
                <a:gd name="T1" fmla="*/ 41 h 252"/>
                <a:gd name="T2" fmla="*/ 83 w 106"/>
                <a:gd name="T3" fmla="*/ 36 h 252"/>
                <a:gd name="T4" fmla="*/ 67 w 106"/>
                <a:gd name="T5" fmla="*/ 81 h 252"/>
                <a:gd name="T6" fmla="*/ 65 w 106"/>
                <a:gd name="T7" fmla="*/ 121 h 252"/>
                <a:gd name="T8" fmla="*/ 70 w 106"/>
                <a:gd name="T9" fmla="*/ 184 h 252"/>
                <a:gd name="T10" fmla="*/ 105 w 106"/>
                <a:gd name="T11" fmla="*/ 232 h 252"/>
                <a:gd name="T12" fmla="*/ 94 w 106"/>
                <a:gd name="T13" fmla="*/ 251 h 252"/>
                <a:gd name="T14" fmla="*/ 30 w 106"/>
                <a:gd name="T15" fmla="*/ 224 h 252"/>
                <a:gd name="T16" fmla="*/ 9 w 106"/>
                <a:gd name="T17" fmla="*/ 184 h 252"/>
                <a:gd name="T18" fmla="*/ 9 w 106"/>
                <a:gd name="T19" fmla="*/ 150 h 252"/>
                <a:gd name="T20" fmla="*/ 0 w 106"/>
                <a:gd name="T21" fmla="*/ 118 h 252"/>
                <a:gd name="T22" fmla="*/ 9 w 106"/>
                <a:gd name="T23" fmla="*/ 44 h 252"/>
                <a:gd name="T24" fmla="*/ 20 w 106"/>
                <a:gd name="T25" fmla="*/ 0 h 252"/>
                <a:gd name="T26" fmla="*/ 65 w 106"/>
                <a:gd name="T27" fmla="*/ 41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6"/>
                <a:gd name="T43" fmla="*/ 0 h 252"/>
                <a:gd name="T44" fmla="*/ 106 w 106"/>
                <a:gd name="T45" fmla="*/ 252 h 2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6" h="252">
                  <a:moveTo>
                    <a:pt x="65" y="41"/>
                  </a:moveTo>
                  <a:lnTo>
                    <a:pt x="83" y="36"/>
                  </a:lnTo>
                  <a:lnTo>
                    <a:pt x="67" y="81"/>
                  </a:lnTo>
                  <a:lnTo>
                    <a:pt x="65" y="121"/>
                  </a:lnTo>
                  <a:lnTo>
                    <a:pt x="70" y="184"/>
                  </a:lnTo>
                  <a:lnTo>
                    <a:pt x="105" y="232"/>
                  </a:lnTo>
                  <a:lnTo>
                    <a:pt x="94" y="251"/>
                  </a:lnTo>
                  <a:lnTo>
                    <a:pt x="30" y="224"/>
                  </a:lnTo>
                  <a:lnTo>
                    <a:pt x="9" y="184"/>
                  </a:lnTo>
                  <a:lnTo>
                    <a:pt x="9" y="150"/>
                  </a:lnTo>
                  <a:lnTo>
                    <a:pt x="0" y="118"/>
                  </a:lnTo>
                  <a:lnTo>
                    <a:pt x="9" y="44"/>
                  </a:lnTo>
                  <a:lnTo>
                    <a:pt x="20" y="0"/>
                  </a:lnTo>
                  <a:lnTo>
                    <a:pt x="65" y="41"/>
                  </a:lnTo>
                </a:path>
              </a:pathLst>
            </a:custGeom>
            <a:solidFill>
              <a:srgbClr val="FFE1D5"/>
            </a:solidFill>
            <a:ln w="12700" cap="rnd">
              <a:solidFill>
                <a:srgbClr val="000000"/>
              </a:solidFill>
              <a:round/>
              <a:headEnd type="none" w="sm" len="sm"/>
              <a:tailEnd type="none" w="sm" len="sm"/>
            </a:ln>
          </p:spPr>
          <p:txBody>
            <a:bodyPr/>
            <a:lstStyle/>
            <a:p>
              <a:endParaRPr lang="es-ES">
                <a:latin typeface="Arial" pitchFamily="34" charset="0"/>
                <a:cs typeface="Arial" pitchFamily="34" charset="0"/>
              </a:endParaRPr>
            </a:p>
          </p:txBody>
        </p:sp>
        <p:sp>
          <p:nvSpPr>
            <p:cNvPr id="130085" name="Freeform 44"/>
            <p:cNvSpPr>
              <a:spLocks/>
            </p:cNvSpPr>
            <p:nvPr/>
          </p:nvSpPr>
          <p:spPr bwMode="auto">
            <a:xfrm>
              <a:off x="3320" y="3197"/>
              <a:ext cx="106" cy="252"/>
            </a:xfrm>
            <a:custGeom>
              <a:avLst/>
              <a:gdLst>
                <a:gd name="T0" fmla="*/ 65 w 106"/>
                <a:gd name="T1" fmla="*/ 41 h 252"/>
                <a:gd name="T2" fmla="*/ 83 w 106"/>
                <a:gd name="T3" fmla="*/ 36 h 252"/>
                <a:gd name="T4" fmla="*/ 67 w 106"/>
                <a:gd name="T5" fmla="*/ 81 h 252"/>
                <a:gd name="T6" fmla="*/ 65 w 106"/>
                <a:gd name="T7" fmla="*/ 121 h 252"/>
                <a:gd name="T8" fmla="*/ 70 w 106"/>
                <a:gd name="T9" fmla="*/ 184 h 252"/>
                <a:gd name="T10" fmla="*/ 105 w 106"/>
                <a:gd name="T11" fmla="*/ 232 h 252"/>
                <a:gd name="T12" fmla="*/ 94 w 106"/>
                <a:gd name="T13" fmla="*/ 251 h 252"/>
                <a:gd name="T14" fmla="*/ 30 w 106"/>
                <a:gd name="T15" fmla="*/ 224 h 252"/>
                <a:gd name="T16" fmla="*/ 9 w 106"/>
                <a:gd name="T17" fmla="*/ 184 h 252"/>
                <a:gd name="T18" fmla="*/ 9 w 106"/>
                <a:gd name="T19" fmla="*/ 150 h 252"/>
                <a:gd name="T20" fmla="*/ 0 w 106"/>
                <a:gd name="T21" fmla="*/ 118 h 252"/>
                <a:gd name="T22" fmla="*/ 9 w 106"/>
                <a:gd name="T23" fmla="*/ 44 h 252"/>
                <a:gd name="T24" fmla="*/ 20 w 106"/>
                <a:gd name="T25" fmla="*/ 0 h 2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6"/>
                <a:gd name="T40" fmla="*/ 0 h 252"/>
                <a:gd name="T41" fmla="*/ 106 w 106"/>
                <a:gd name="T42" fmla="*/ 252 h 2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6" h="252">
                  <a:moveTo>
                    <a:pt x="65" y="41"/>
                  </a:moveTo>
                  <a:lnTo>
                    <a:pt x="83" y="36"/>
                  </a:lnTo>
                  <a:lnTo>
                    <a:pt x="67" y="81"/>
                  </a:lnTo>
                  <a:lnTo>
                    <a:pt x="65" y="121"/>
                  </a:lnTo>
                  <a:lnTo>
                    <a:pt x="70" y="184"/>
                  </a:lnTo>
                  <a:lnTo>
                    <a:pt x="105" y="232"/>
                  </a:lnTo>
                  <a:lnTo>
                    <a:pt x="94" y="251"/>
                  </a:lnTo>
                  <a:lnTo>
                    <a:pt x="30" y="224"/>
                  </a:lnTo>
                  <a:lnTo>
                    <a:pt x="9" y="184"/>
                  </a:lnTo>
                  <a:lnTo>
                    <a:pt x="9" y="150"/>
                  </a:lnTo>
                  <a:lnTo>
                    <a:pt x="0" y="118"/>
                  </a:lnTo>
                  <a:lnTo>
                    <a:pt x="9" y="44"/>
                  </a:lnTo>
                  <a:lnTo>
                    <a:pt x="20" y="0"/>
                  </a:lnTo>
                </a:path>
              </a:pathLst>
            </a:custGeom>
            <a:noFill/>
            <a:ln w="12700" cap="rnd">
              <a:solidFill>
                <a:srgbClr val="000000"/>
              </a:solidFill>
              <a:round/>
              <a:headEnd type="none" w="sm" len="sm"/>
              <a:tailEnd type="none" w="sm" len="sm"/>
            </a:ln>
          </p:spPr>
          <p:txBody>
            <a:bodyPr/>
            <a:lstStyle/>
            <a:p>
              <a:endParaRPr lang="es-ES">
                <a:latin typeface="Arial" pitchFamily="34" charset="0"/>
                <a:cs typeface="Arial" pitchFamily="34" charset="0"/>
              </a:endParaRPr>
            </a:p>
          </p:txBody>
        </p:sp>
        <p:sp>
          <p:nvSpPr>
            <p:cNvPr id="130086" name="Freeform 45"/>
            <p:cNvSpPr>
              <a:spLocks/>
            </p:cNvSpPr>
            <p:nvPr/>
          </p:nvSpPr>
          <p:spPr bwMode="auto">
            <a:xfrm>
              <a:off x="3317" y="3369"/>
              <a:ext cx="144" cy="80"/>
            </a:xfrm>
            <a:custGeom>
              <a:avLst/>
              <a:gdLst>
                <a:gd name="T0" fmla="*/ 14 w 144"/>
                <a:gd name="T1" fmla="*/ 0 h 80"/>
                <a:gd name="T2" fmla="*/ 29 w 144"/>
                <a:gd name="T3" fmla="*/ 0 h 80"/>
                <a:gd name="T4" fmla="*/ 49 w 144"/>
                <a:gd name="T5" fmla="*/ 16 h 80"/>
                <a:gd name="T6" fmla="*/ 66 w 144"/>
                <a:gd name="T7" fmla="*/ 33 h 80"/>
                <a:gd name="T8" fmla="*/ 88 w 144"/>
                <a:gd name="T9" fmla="*/ 43 h 80"/>
                <a:gd name="T10" fmla="*/ 99 w 144"/>
                <a:gd name="T11" fmla="*/ 33 h 80"/>
                <a:gd name="T12" fmla="*/ 116 w 144"/>
                <a:gd name="T13" fmla="*/ 50 h 80"/>
                <a:gd name="T14" fmla="*/ 143 w 144"/>
                <a:gd name="T15" fmla="*/ 59 h 80"/>
                <a:gd name="T16" fmla="*/ 136 w 144"/>
                <a:gd name="T17" fmla="*/ 73 h 80"/>
                <a:gd name="T18" fmla="*/ 109 w 144"/>
                <a:gd name="T19" fmla="*/ 76 h 80"/>
                <a:gd name="T20" fmla="*/ 80 w 144"/>
                <a:gd name="T21" fmla="*/ 76 h 80"/>
                <a:gd name="T22" fmla="*/ 54 w 144"/>
                <a:gd name="T23" fmla="*/ 69 h 80"/>
                <a:gd name="T24" fmla="*/ 42 w 144"/>
                <a:gd name="T25" fmla="*/ 56 h 80"/>
                <a:gd name="T26" fmla="*/ 34 w 144"/>
                <a:gd name="T27" fmla="*/ 44 h 80"/>
                <a:gd name="T28" fmla="*/ 26 w 144"/>
                <a:gd name="T29" fmla="*/ 69 h 80"/>
                <a:gd name="T30" fmla="*/ 22 w 144"/>
                <a:gd name="T31" fmla="*/ 79 h 80"/>
                <a:gd name="T32" fmla="*/ 14 w 144"/>
                <a:gd name="T33" fmla="*/ 79 h 80"/>
                <a:gd name="T34" fmla="*/ 8 w 144"/>
                <a:gd name="T35" fmla="*/ 52 h 80"/>
                <a:gd name="T36" fmla="*/ 0 w 144"/>
                <a:gd name="T37" fmla="*/ 28 h 80"/>
                <a:gd name="T38" fmla="*/ 0 w 144"/>
                <a:gd name="T39" fmla="*/ 9 h 80"/>
                <a:gd name="T40" fmla="*/ 14 w 144"/>
                <a:gd name="T41" fmla="*/ 0 h 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80"/>
                <a:gd name="T65" fmla="*/ 144 w 144"/>
                <a:gd name="T66" fmla="*/ 80 h 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80">
                  <a:moveTo>
                    <a:pt x="14" y="0"/>
                  </a:moveTo>
                  <a:lnTo>
                    <a:pt x="29" y="0"/>
                  </a:lnTo>
                  <a:lnTo>
                    <a:pt x="49" y="16"/>
                  </a:lnTo>
                  <a:lnTo>
                    <a:pt x="66" y="33"/>
                  </a:lnTo>
                  <a:lnTo>
                    <a:pt x="88" y="43"/>
                  </a:lnTo>
                  <a:lnTo>
                    <a:pt x="99" y="33"/>
                  </a:lnTo>
                  <a:lnTo>
                    <a:pt x="116" y="50"/>
                  </a:lnTo>
                  <a:lnTo>
                    <a:pt x="143" y="59"/>
                  </a:lnTo>
                  <a:lnTo>
                    <a:pt x="136" y="73"/>
                  </a:lnTo>
                  <a:lnTo>
                    <a:pt x="109" y="76"/>
                  </a:lnTo>
                  <a:lnTo>
                    <a:pt x="80" y="76"/>
                  </a:lnTo>
                  <a:lnTo>
                    <a:pt x="54" y="69"/>
                  </a:lnTo>
                  <a:lnTo>
                    <a:pt x="42" y="56"/>
                  </a:lnTo>
                  <a:lnTo>
                    <a:pt x="34" y="44"/>
                  </a:lnTo>
                  <a:lnTo>
                    <a:pt x="26" y="69"/>
                  </a:lnTo>
                  <a:lnTo>
                    <a:pt x="22" y="79"/>
                  </a:lnTo>
                  <a:lnTo>
                    <a:pt x="14" y="79"/>
                  </a:lnTo>
                  <a:lnTo>
                    <a:pt x="8" y="52"/>
                  </a:lnTo>
                  <a:lnTo>
                    <a:pt x="0" y="28"/>
                  </a:lnTo>
                  <a:lnTo>
                    <a:pt x="0" y="9"/>
                  </a:lnTo>
                  <a:lnTo>
                    <a:pt x="14" y="0"/>
                  </a:lnTo>
                </a:path>
              </a:pathLst>
            </a:custGeom>
            <a:solidFill>
              <a:srgbClr val="777777"/>
            </a:solidFill>
            <a:ln w="9525" cap="rnd">
              <a:noFill/>
              <a:round/>
              <a:headEnd type="none" w="sm" len="sm"/>
              <a:tailEnd type="none" w="sm" len="sm"/>
            </a:ln>
          </p:spPr>
          <p:txBody>
            <a:bodyPr/>
            <a:lstStyle/>
            <a:p>
              <a:endParaRPr lang="es-ES">
                <a:latin typeface="Arial" pitchFamily="34" charset="0"/>
                <a:cs typeface="Arial" pitchFamily="34" charset="0"/>
              </a:endParaRPr>
            </a:p>
          </p:txBody>
        </p:sp>
        <p:sp>
          <p:nvSpPr>
            <p:cNvPr id="130087" name="Freeform 46"/>
            <p:cNvSpPr>
              <a:spLocks/>
            </p:cNvSpPr>
            <p:nvPr/>
          </p:nvSpPr>
          <p:spPr bwMode="auto">
            <a:xfrm>
              <a:off x="3309" y="3369"/>
              <a:ext cx="152" cy="88"/>
            </a:xfrm>
            <a:custGeom>
              <a:avLst/>
              <a:gdLst>
                <a:gd name="T0" fmla="*/ 16 w 152"/>
                <a:gd name="T1" fmla="*/ 0 h 88"/>
                <a:gd name="T2" fmla="*/ 32 w 152"/>
                <a:gd name="T3" fmla="*/ 0 h 88"/>
                <a:gd name="T4" fmla="*/ 52 w 152"/>
                <a:gd name="T5" fmla="*/ 17 h 88"/>
                <a:gd name="T6" fmla="*/ 70 w 152"/>
                <a:gd name="T7" fmla="*/ 36 h 88"/>
                <a:gd name="T8" fmla="*/ 92 w 152"/>
                <a:gd name="T9" fmla="*/ 48 h 88"/>
                <a:gd name="T10" fmla="*/ 105 w 152"/>
                <a:gd name="T11" fmla="*/ 36 h 88"/>
                <a:gd name="T12" fmla="*/ 123 w 152"/>
                <a:gd name="T13" fmla="*/ 56 h 88"/>
                <a:gd name="T14" fmla="*/ 151 w 152"/>
                <a:gd name="T15" fmla="*/ 65 h 88"/>
                <a:gd name="T16" fmla="*/ 144 w 152"/>
                <a:gd name="T17" fmla="*/ 81 h 88"/>
                <a:gd name="T18" fmla="*/ 115 w 152"/>
                <a:gd name="T19" fmla="*/ 84 h 88"/>
                <a:gd name="T20" fmla="*/ 84 w 152"/>
                <a:gd name="T21" fmla="*/ 84 h 88"/>
                <a:gd name="T22" fmla="*/ 57 w 152"/>
                <a:gd name="T23" fmla="*/ 76 h 88"/>
                <a:gd name="T24" fmla="*/ 44 w 152"/>
                <a:gd name="T25" fmla="*/ 62 h 88"/>
                <a:gd name="T26" fmla="*/ 36 w 152"/>
                <a:gd name="T27" fmla="*/ 49 h 88"/>
                <a:gd name="T28" fmla="*/ 28 w 152"/>
                <a:gd name="T29" fmla="*/ 76 h 88"/>
                <a:gd name="T30" fmla="*/ 24 w 152"/>
                <a:gd name="T31" fmla="*/ 87 h 88"/>
                <a:gd name="T32" fmla="*/ 16 w 152"/>
                <a:gd name="T33" fmla="*/ 87 h 88"/>
                <a:gd name="T34" fmla="*/ 8 w 152"/>
                <a:gd name="T35" fmla="*/ 57 h 88"/>
                <a:gd name="T36" fmla="*/ 0 w 152"/>
                <a:gd name="T37" fmla="*/ 32 h 88"/>
                <a:gd name="T38" fmla="*/ 0 w 152"/>
                <a:gd name="T39" fmla="*/ 10 h 88"/>
                <a:gd name="T40" fmla="*/ 16 w 152"/>
                <a:gd name="T41" fmla="*/ 0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2"/>
                <a:gd name="T64" fmla="*/ 0 h 88"/>
                <a:gd name="T65" fmla="*/ 152 w 152"/>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2" h="88">
                  <a:moveTo>
                    <a:pt x="16" y="0"/>
                  </a:moveTo>
                  <a:lnTo>
                    <a:pt x="32" y="0"/>
                  </a:lnTo>
                  <a:lnTo>
                    <a:pt x="52" y="17"/>
                  </a:lnTo>
                  <a:lnTo>
                    <a:pt x="70" y="36"/>
                  </a:lnTo>
                  <a:lnTo>
                    <a:pt x="92" y="48"/>
                  </a:lnTo>
                  <a:lnTo>
                    <a:pt x="105" y="36"/>
                  </a:lnTo>
                  <a:lnTo>
                    <a:pt x="123" y="56"/>
                  </a:lnTo>
                  <a:lnTo>
                    <a:pt x="151" y="65"/>
                  </a:lnTo>
                  <a:lnTo>
                    <a:pt x="144" y="81"/>
                  </a:lnTo>
                  <a:lnTo>
                    <a:pt x="115" y="84"/>
                  </a:lnTo>
                  <a:lnTo>
                    <a:pt x="84" y="84"/>
                  </a:lnTo>
                  <a:lnTo>
                    <a:pt x="57" y="76"/>
                  </a:lnTo>
                  <a:lnTo>
                    <a:pt x="44" y="62"/>
                  </a:lnTo>
                  <a:lnTo>
                    <a:pt x="36" y="49"/>
                  </a:lnTo>
                  <a:lnTo>
                    <a:pt x="28" y="76"/>
                  </a:lnTo>
                  <a:lnTo>
                    <a:pt x="24" y="87"/>
                  </a:lnTo>
                  <a:lnTo>
                    <a:pt x="16" y="87"/>
                  </a:lnTo>
                  <a:lnTo>
                    <a:pt x="8" y="57"/>
                  </a:lnTo>
                  <a:lnTo>
                    <a:pt x="0" y="32"/>
                  </a:lnTo>
                  <a:lnTo>
                    <a:pt x="0" y="10"/>
                  </a:lnTo>
                  <a:lnTo>
                    <a:pt x="16" y="0"/>
                  </a:lnTo>
                </a:path>
              </a:pathLst>
            </a:custGeom>
            <a:noFill/>
            <a:ln w="12700" cap="rnd">
              <a:solidFill>
                <a:srgbClr val="000000"/>
              </a:solidFill>
              <a:round/>
              <a:headEnd type="none" w="sm" len="sm"/>
              <a:tailEnd type="none" w="sm" len="sm"/>
            </a:ln>
          </p:spPr>
          <p:txBody>
            <a:bodyPr/>
            <a:lstStyle/>
            <a:p>
              <a:endParaRPr lang="es-ES">
                <a:latin typeface="Arial" pitchFamily="34" charset="0"/>
                <a:cs typeface="Arial" pitchFamily="34" charset="0"/>
              </a:endParaRPr>
            </a:p>
          </p:txBody>
        </p:sp>
        <p:sp>
          <p:nvSpPr>
            <p:cNvPr id="130088" name="Freeform 47"/>
            <p:cNvSpPr>
              <a:spLocks/>
            </p:cNvSpPr>
            <p:nvPr/>
          </p:nvSpPr>
          <p:spPr bwMode="auto">
            <a:xfrm>
              <a:off x="3019" y="3435"/>
              <a:ext cx="436" cy="329"/>
            </a:xfrm>
            <a:custGeom>
              <a:avLst/>
              <a:gdLst>
                <a:gd name="T0" fmla="*/ 240 w 436"/>
                <a:gd name="T1" fmla="*/ 84 h 329"/>
                <a:gd name="T2" fmla="*/ 353 w 436"/>
                <a:gd name="T3" fmla="*/ 0 h 329"/>
                <a:gd name="T4" fmla="*/ 369 w 436"/>
                <a:gd name="T5" fmla="*/ 0 h 329"/>
                <a:gd name="T6" fmla="*/ 383 w 436"/>
                <a:gd name="T7" fmla="*/ 18 h 329"/>
                <a:gd name="T8" fmla="*/ 383 w 436"/>
                <a:gd name="T9" fmla="*/ 38 h 329"/>
                <a:gd name="T10" fmla="*/ 380 w 436"/>
                <a:gd name="T11" fmla="*/ 61 h 329"/>
                <a:gd name="T12" fmla="*/ 367 w 436"/>
                <a:gd name="T13" fmla="*/ 77 h 329"/>
                <a:gd name="T14" fmla="*/ 352 w 436"/>
                <a:gd name="T15" fmla="*/ 74 h 329"/>
                <a:gd name="T16" fmla="*/ 341 w 436"/>
                <a:gd name="T17" fmla="*/ 69 h 329"/>
                <a:gd name="T18" fmla="*/ 341 w 436"/>
                <a:gd name="T19" fmla="*/ 59 h 329"/>
                <a:gd name="T20" fmla="*/ 279 w 436"/>
                <a:gd name="T21" fmla="*/ 118 h 329"/>
                <a:gd name="T22" fmla="*/ 383 w 436"/>
                <a:gd name="T23" fmla="*/ 184 h 329"/>
                <a:gd name="T24" fmla="*/ 411 w 436"/>
                <a:gd name="T25" fmla="*/ 206 h 329"/>
                <a:gd name="T26" fmla="*/ 432 w 436"/>
                <a:gd name="T27" fmla="*/ 232 h 329"/>
                <a:gd name="T28" fmla="*/ 435 w 436"/>
                <a:gd name="T29" fmla="*/ 256 h 329"/>
                <a:gd name="T30" fmla="*/ 435 w 436"/>
                <a:gd name="T31" fmla="*/ 278 h 329"/>
                <a:gd name="T32" fmla="*/ 419 w 436"/>
                <a:gd name="T33" fmla="*/ 297 h 329"/>
                <a:gd name="T34" fmla="*/ 396 w 436"/>
                <a:gd name="T35" fmla="*/ 299 h 329"/>
                <a:gd name="T36" fmla="*/ 385 w 436"/>
                <a:gd name="T37" fmla="*/ 283 h 329"/>
                <a:gd name="T38" fmla="*/ 380 w 436"/>
                <a:gd name="T39" fmla="*/ 267 h 329"/>
                <a:gd name="T40" fmla="*/ 385 w 436"/>
                <a:gd name="T41" fmla="*/ 237 h 329"/>
                <a:gd name="T42" fmla="*/ 349 w 436"/>
                <a:gd name="T43" fmla="*/ 211 h 329"/>
                <a:gd name="T44" fmla="*/ 245 w 436"/>
                <a:gd name="T45" fmla="*/ 152 h 329"/>
                <a:gd name="T46" fmla="*/ 195 w 436"/>
                <a:gd name="T47" fmla="*/ 256 h 329"/>
                <a:gd name="T48" fmla="*/ 209 w 436"/>
                <a:gd name="T49" fmla="*/ 275 h 329"/>
                <a:gd name="T50" fmla="*/ 209 w 436"/>
                <a:gd name="T51" fmla="*/ 305 h 329"/>
                <a:gd name="T52" fmla="*/ 195 w 436"/>
                <a:gd name="T53" fmla="*/ 328 h 329"/>
                <a:gd name="T54" fmla="*/ 167 w 436"/>
                <a:gd name="T55" fmla="*/ 322 h 329"/>
                <a:gd name="T56" fmla="*/ 149 w 436"/>
                <a:gd name="T57" fmla="*/ 305 h 329"/>
                <a:gd name="T58" fmla="*/ 145 w 436"/>
                <a:gd name="T59" fmla="*/ 273 h 329"/>
                <a:gd name="T60" fmla="*/ 154 w 436"/>
                <a:gd name="T61" fmla="*/ 248 h 329"/>
                <a:gd name="T62" fmla="*/ 162 w 436"/>
                <a:gd name="T63" fmla="*/ 229 h 329"/>
                <a:gd name="T64" fmla="*/ 190 w 436"/>
                <a:gd name="T65" fmla="*/ 142 h 329"/>
                <a:gd name="T66" fmla="*/ 58 w 436"/>
                <a:gd name="T67" fmla="*/ 149 h 329"/>
                <a:gd name="T68" fmla="*/ 53 w 436"/>
                <a:gd name="T69" fmla="*/ 178 h 329"/>
                <a:gd name="T70" fmla="*/ 40 w 436"/>
                <a:gd name="T71" fmla="*/ 195 h 329"/>
                <a:gd name="T72" fmla="*/ 22 w 436"/>
                <a:gd name="T73" fmla="*/ 203 h 329"/>
                <a:gd name="T74" fmla="*/ 7 w 436"/>
                <a:gd name="T75" fmla="*/ 193 h 329"/>
                <a:gd name="T76" fmla="*/ 0 w 436"/>
                <a:gd name="T77" fmla="*/ 176 h 329"/>
                <a:gd name="T78" fmla="*/ 4 w 436"/>
                <a:gd name="T79" fmla="*/ 139 h 329"/>
                <a:gd name="T80" fmla="*/ 27 w 436"/>
                <a:gd name="T81" fmla="*/ 115 h 329"/>
                <a:gd name="T82" fmla="*/ 69 w 436"/>
                <a:gd name="T83" fmla="*/ 107 h 329"/>
                <a:gd name="T84" fmla="*/ 186 w 436"/>
                <a:gd name="T85" fmla="*/ 96 h 329"/>
                <a:gd name="T86" fmla="*/ 145 w 436"/>
                <a:gd name="T87" fmla="*/ 56 h 329"/>
                <a:gd name="T88" fmla="*/ 137 w 436"/>
                <a:gd name="T89" fmla="*/ 72 h 329"/>
                <a:gd name="T90" fmla="*/ 118 w 436"/>
                <a:gd name="T91" fmla="*/ 77 h 329"/>
                <a:gd name="T92" fmla="*/ 102 w 436"/>
                <a:gd name="T93" fmla="*/ 56 h 329"/>
                <a:gd name="T94" fmla="*/ 100 w 436"/>
                <a:gd name="T95" fmla="*/ 38 h 329"/>
                <a:gd name="T96" fmla="*/ 105 w 436"/>
                <a:gd name="T97" fmla="*/ 20 h 329"/>
                <a:gd name="T98" fmla="*/ 121 w 436"/>
                <a:gd name="T99" fmla="*/ 4 h 329"/>
                <a:gd name="T100" fmla="*/ 141 w 436"/>
                <a:gd name="T101" fmla="*/ 12 h 329"/>
                <a:gd name="T102" fmla="*/ 154 w 436"/>
                <a:gd name="T103" fmla="*/ 22 h 329"/>
                <a:gd name="T104" fmla="*/ 173 w 436"/>
                <a:gd name="T105" fmla="*/ 35 h 329"/>
                <a:gd name="T106" fmla="*/ 240 w 436"/>
                <a:gd name="T107" fmla="*/ 84 h 3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36"/>
                <a:gd name="T163" fmla="*/ 0 h 329"/>
                <a:gd name="T164" fmla="*/ 436 w 436"/>
                <a:gd name="T165" fmla="*/ 329 h 32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36" h="329">
                  <a:moveTo>
                    <a:pt x="240" y="84"/>
                  </a:moveTo>
                  <a:lnTo>
                    <a:pt x="353" y="0"/>
                  </a:lnTo>
                  <a:lnTo>
                    <a:pt x="369" y="0"/>
                  </a:lnTo>
                  <a:lnTo>
                    <a:pt x="383" y="18"/>
                  </a:lnTo>
                  <a:lnTo>
                    <a:pt x="383" y="38"/>
                  </a:lnTo>
                  <a:lnTo>
                    <a:pt x="380" y="61"/>
                  </a:lnTo>
                  <a:lnTo>
                    <a:pt x="367" y="77"/>
                  </a:lnTo>
                  <a:lnTo>
                    <a:pt x="352" y="74"/>
                  </a:lnTo>
                  <a:lnTo>
                    <a:pt x="341" y="69"/>
                  </a:lnTo>
                  <a:lnTo>
                    <a:pt x="341" y="59"/>
                  </a:lnTo>
                  <a:lnTo>
                    <a:pt x="279" y="118"/>
                  </a:lnTo>
                  <a:lnTo>
                    <a:pt x="383" y="184"/>
                  </a:lnTo>
                  <a:lnTo>
                    <a:pt x="411" y="206"/>
                  </a:lnTo>
                  <a:lnTo>
                    <a:pt x="432" y="232"/>
                  </a:lnTo>
                  <a:lnTo>
                    <a:pt x="435" y="256"/>
                  </a:lnTo>
                  <a:lnTo>
                    <a:pt x="435" y="278"/>
                  </a:lnTo>
                  <a:lnTo>
                    <a:pt x="419" y="297"/>
                  </a:lnTo>
                  <a:lnTo>
                    <a:pt x="396" y="299"/>
                  </a:lnTo>
                  <a:lnTo>
                    <a:pt x="385" y="283"/>
                  </a:lnTo>
                  <a:lnTo>
                    <a:pt x="380" y="267"/>
                  </a:lnTo>
                  <a:lnTo>
                    <a:pt x="385" y="237"/>
                  </a:lnTo>
                  <a:lnTo>
                    <a:pt x="349" y="211"/>
                  </a:lnTo>
                  <a:lnTo>
                    <a:pt x="245" y="152"/>
                  </a:lnTo>
                  <a:lnTo>
                    <a:pt x="195" y="256"/>
                  </a:lnTo>
                  <a:lnTo>
                    <a:pt x="209" y="275"/>
                  </a:lnTo>
                  <a:lnTo>
                    <a:pt x="209" y="305"/>
                  </a:lnTo>
                  <a:lnTo>
                    <a:pt x="195" y="328"/>
                  </a:lnTo>
                  <a:lnTo>
                    <a:pt x="167" y="322"/>
                  </a:lnTo>
                  <a:lnTo>
                    <a:pt x="149" y="305"/>
                  </a:lnTo>
                  <a:lnTo>
                    <a:pt x="145" y="273"/>
                  </a:lnTo>
                  <a:lnTo>
                    <a:pt x="154" y="248"/>
                  </a:lnTo>
                  <a:lnTo>
                    <a:pt x="162" y="229"/>
                  </a:lnTo>
                  <a:lnTo>
                    <a:pt x="190" y="142"/>
                  </a:lnTo>
                  <a:lnTo>
                    <a:pt x="58" y="149"/>
                  </a:lnTo>
                  <a:lnTo>
                    <a:pt x="53" y="178"/>
                  </a:lnTo>
                  <a:lnTo>
                    <a:pt x="40" y="195"/>
                  </a:lnTo>
                  <a:lnTo>
                    <a:pt x="22" y="203"/>
                  </a:lnTo>
                  <a:lnTo>
                    <a:pt x="7" y="193"/>
                  </a:lnTo>
                  <a:lnTo>
                    <a:pt x="0" y="176"/>
                  </a:lnTo>
                  <a:lnTo>
                    <a:pt x="4" y="139"/>
                  </a:lnTo>
                  <a:lnTo>
                    <a:pt x="27" y="115"/>
                  </a:lnTo>
                  <a:lnTo>
                    <a:pt x="69" y="107"/>
                  </a:lnTo>
                  <a:lnTo>
                    <a:pt x="186" y="96"/>
                  </a:lnTo>
                  <a:lnTo>
                    <a:pt x="145" y="56"/>
                  </a:lnTo>
                  <a:lnTo>
                    <a:pt x="137" y="72"/>
                  </a:lnTo>
                  <a:lnTo>
                    <a:pt x="118" y="77"/>
                  </a:lnTo>
                  <a:lnTo>
                    <a:pt x="102" y="56"/>
                  </a:lnTo>
                  <a:lnTo>
                    <a:pt x="100" y="38"/>
                  </a:lnTo>
                  <a:lnTo>
                    <a:pt x="105" y="20"/>
                  </a:lnTo>
                  <a:lnTo>
                    <a:pt x="121" y="4"/>
                  </a:lnTo>
                  <a:lnTo>
                    <a:pt x="141" y="12"/>
                  </a:lnTo>
                  <a:lnTo>
                    <a:pt x="154" y="22"/>
                  </a:lnTo>
                  <a:lnTo>
                    <a:pt x="173" y="35"/>
                  </a:lnTo>
                  <a:lnTo>
                    <a:pt x="240" y="84"/>
                  </a:lnTo>
                </a:path>
              </a:pathLst>
            </a:custGeom>
            <a:solidFill>
              <a:srgbClr val="AAAAAA"/>
            </a:solidFill>
            <a:ln w="9525" cap="rnd">
              <a:noFill/>
              <a:round/>
              <a:headEnd type="none" w="sm" len="sm"/>
              <a:tailEnd type="none" w="sm" len="sm"/>
            </a:ln>
          </p:spPr>
          <p:txBody>
            <a:bodyPr/>
            <a:lstStyle/>
            <a:p>
              <a:endParaRPr lang="es-ES">
                <a:latin typeface="Arial" pitchFamily="34" charset="0"/>
                <a:cs typeface="Arial" pitchFamily="34" charset="0"/>
              </a:endParaRPr>
            </a:p>
          </p:txBody>
        </p:sp>
        <p:sp>
          <p:nvSpPr>
            <p:cNvPr id="130089" name="Freeform 48"/>
            <p:cNvSpPr>
              <a:spLocks/>
            </p:cNvSpPr>
            <p:nvPr/>
          </p:nvSpPr>
          <p:spPr bwMode="auto">
            <a:xfrm>
              <a:off x="3011" y="3435"/>
              <a:ext cx="444" cy="337"/>
            </a:xfrm>
            <a:custGeom>
              <a:avLst/>
              <a:gdLst>
                <a:gd name="T0" fmla="*/ 244 w 444"/>
                <a:gd name="T1" fmla="*/ 86 h 337"/>
                <a:gd name="T2" fmla="*/ 360 w 444"/>
                <a:gd name="T3" fmla="*/ 0 h 337"/>
                <a:gd name="T4" fmla="*/ 376 w 444"/>
                <a:gd name="T5" fmla="*/ 0 h 337"/>
                <a:gd name="T6" fmla="*/ 390 w 444"/>
                <a:gd name="T7" fmla="*/ 18 h 337"/>
                <a:gd name="T8" fmla="*/ 390 w 444"/>
                <a:gd name="T9" fmla="*/ 40 h 337"/>
                <a:gd name="T10" fmla="*/ 387 w 444"/>
                <a:gd name="T11" fmla="*/ 64 h 337"/>
                <a:gd name="T12" fmla="*/ 374 w 444"/>
                <a:gd name="T13" fmla="*/ 80 h 337"/>
                <a:gd name="T14" fmla="*/ 358 w 444"/>
                <a:gd name="T15" fmla="*/ 76 h 337"/>
                <a:gd name="T16" fmla="*/ 347 w 444"/>
                <a:gd name="T17" fmla="*/ 72 h 337"/>
                <a:gd name="T18" fmla="*/ 347 w 444"/>
                <a:gd name="T19" fmla="*/ 60 h 337"/>
                <a:gd name="T20" fmla="*/ 284 w 444"/>
                <a:gd name="T21" fmla="*/ 121 h 337"/>
                <a:gd name="T22" fmla="*/ 390 w 444"/>
                <a:gd name="T23" fmla="*/ 187 h 337"/>
                <a:gd name="T24" fmla="*/ 419 w 444"/>
                <a:gd name="T25" fmla="*/ 211 h 337"/>
                <a:gd name="T26" fmla="*/ 440 w 444"/>
                <a:gd name="T27" fmla="*/ 237 h 337"/>
                <a:gd name="T28" fmla="*/ 443 w 444"/>
                <a:gd name="T29" fmla="*/ 261 h 337"/>
                <a:gd name="T30" fmla="*/ 443 w 444"/>
                <a:gd name="T31" fmla="*/ 285 h 337"/>
                <a:gd name="T32" fmla="*/ 427 w 444"/>
                <a:gd name="T33" fmla="*/ 304 h 337"/>
                <a:gd name="T34" fmla="*/ 403 w 444"/>
                <a:gd name="T35" fmla="*/ 306 h 337"/>
                <a:gd name="T36" fmla="*/ 392 w 444"/>
                <a:gd name="T37" fmla="*/ 290 h 337"/>
                <a:gd name="T38" fmla="*/ 387 w 444"/>
                <a:gd name="T39" fmla="*/ 274 h 337"/>
                <a:gd name="T40" fmla="*/ 392 w 444"/>
                <a:gd name="T41" fmla="*/ 243 h 337"/>
                <a:gd name="T42" fmla="*/ 355 w 444"/>
                <a:gd name="T43" fmla="*/ 216 h 337"/>
                <a:gd name="T44" fmla="*/ 250 w 444"/>
                <a:gd name="T45" fmla="*/ 155 h 337"/>
                <a:gd name="T46" fmla="*/ 199 w 444"/>
                <a:gd name="T47" fmla="*/ 261 h 337"/>
                <a:gd name="T48" fmla="*/ 213 w 444"/>
                <a:gd name="T49" fmla="*/ 282 h 337"/>
                <a:gd name="T50" fmla="*/ 213 w 444"/>
                <a:gd name="T51" fmla="*/ 312 h 337"/>
                <a:gd name="T52" fmla="*/ 199 w 444"/>
                <a:gd name="T53" fmla="*/ 336 h 337"/>
                <a:gd name="T54" fmla="*/ 170 w 444"/>
                <a:gd name="T55" fmla="*/ 330 h 337"/>
                <a:gd name="T56" fmla="*/ 152 w 444"/>
                <a:gd name="T57" fmla="*/ 312 h 337"/>
                <a:gd name="T58" fmla="*/ 147 w 444"/>
                <a:gd name="T59" fmla="*/ 280 h 337"/>
                <a:gd name="T60" fmla="*/ 157 w 444"/>
                <a:gd name="T61" fmla="*/ 253 h 337"/>
                <a:gd name="T62" fmla="*/ 165 w 444"/>
                <a:gd name="T63" fmla="*/ 235 h 337"/>
                <a:gd name="T64" fmla="*/ 194 w 444"/>
                <a:gd name="T65" fmla="*/ 145 h 337"/>
                <a:gd name="T66" fmla="*/ 59 w 444"/>
                <a:gd name="T67" fmla="*/ 153 h 337"/>
                <a:gd name="T68" fmla="*/ 54 w 444"/>
                <a:gd name="T69" fmla="*/ 182 h 337"/>
                <a:gd name="T70" fmla="*/ 41 w 444"/>
                <a:gd name="T71" fmla="*/ 200 h 337"/>
                <a:gd name="T72" fmla="*/ 22 w 444"/>
                <a:gd name="T73" fmla="*/ 208 h 337"/>
                <a:gd name="T74" fmla="*/ 7 w 444"/>
                <a:gd name="T75" fmla="*/ 198 h 337"/>
                <a:gd name="T76" fmla="*/ 0 w 444"/>
                <a:gd name="T77" fmla="*/ 179 h 337"/>
                <a:gd name="T78" fmla="*/ 4 w 444"/>
                <a:gd name="T79" fmla="*/ 142 h 337"/>
                <a:gd name="T80" fmla="*/ 28 w 444"/>
                <a:gd name="T81" fmla="*/ 118 h 337"/>
                <a:gd name="T82" fmla="*/ 70 w 444"/>
                <a:gd name="T83" fmla="*/ 110 h 337"/>
                <a:gd name="T84" fmla="*/ 189 w 444"/>
                <a:gd name="T85" fmla="*/ 97 h 337"/>
                <a:gd name="T86" fmla="*/ 147 w 444"/>
                <a:gd name="T87" fmla="*/ 57 h 337"/>
                <a:gd name="T88" fmla="*/ 139 w 444"/>
                <a:gd name="T89" fmla="*/ 73 h 337"/>
                <a:gd name="T90" fmla="*/ 121 w 444"/>
                <a:gd name="T91" fmla="*/ 80 h 337"/>
                <a:gd name="T92" fmla="*/ 104 w 444"/>
                <a:gd name="T93" fmla="*/ 57 h 337"/>
                <a:gd name="T94" fmla="*/ 102 w 444"/>
                <a:gd name="T95" fmla="*/ 40 h 337"/>
                <a:gd name="T96" fmla="*/ 107 w 444"/>
                <a:gd name="T97" fmla="*/ 20 h 337"/>
                <a:gd name="T98" fmla="*/ 123 w 444"/>
                <a:gd name="T99" fmla="*/ 4 h 337"/>
                <a:gd name="T100" fmla="*/ 145 w 444"/>
                <a:gd name="T101" fmla="*/ 12 h 337"/>
                <a:gd name="T102" fmla="*/ 157 w 444"/>
                <a:gd name="T103" fmla="*/ 24 h 337"/>
                <a:gd name="T104" fmla="*/ 176 w 444"/>
                <a:gd name="T105" fmla="*/ 36 h 337"/>
                <a:gd name="T106" fmla="*/ 244 w 444"/>
                <a:gd name="T107" fmla="*/ 86 h 3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4"/>
                <a:gd name="T163" fmla="*/ 0 h 337"/>
                <a:gd name="T164" fmla="*/ 444 w 444"/>
                <a:gd name="T165" fmla="*/ 337 h 33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4" h="337">
                  <a:moveTo>
                    <a:pt x="244" y="86"/>
                  </a:moveTo>
                  <a:lnTo>
                    <a:pt x="360" y="0"/>
                  </a:lnTo>
                  <a:lnTo>
                    <a:pt x="376" y="0"/>
                  </a:lnTo>
                  <a:lnTo>
                    <a:pt x="390" y="18"/>
                  </a:lnTo>
                  <a:lnTo>
                    <a:pt x="390" y="40"/>
                  </a:lnTo>
                  <a:lnTo>
                    <a:pt x="387" y="64"/>
                  </a:lnTo>
                  <a:lnTo>
                    <a:pt x="374" y="80"/>
                  </a:lnTo>
                  <a:lnTo>
                    <a:pt x="358" y="76"/>
                  </a:lnTo>
                  <a:lnTo>
                    <a:pt x="347" y="72"/>
                  </a:lnTo>
                  <a:lnTo>
                    <a:pt x="347" y="60"/>
                  </a:lnTo>
                  <a:lnTo>
                    <a:pt x="284" y="121"/>
                  </a:lnTo>
                  <a:lnTo>
                    <a:pt x="390" y="187"/>
                  </a:lnTo>
                  <a:lnTo>
                    <a:pt x="419" y="211"/>
                  </a:lnTo>
                  <a:lnTo>
                    <a:pt x="440" y="237"/>
                  </a:lnTo>
                  <a:lnTo>
                    <a:pt x="443" y="261"/>
                  </a:lnTo>
                  <a:lnTo>
                    <a:pt x="443" y="285"/>
                  </a:lnTo>
                  <a:lnTo>
                    <a:pt x="427" y="304"/>
                  </a:lnTo>
                  <a:lnTo>
                    <a:pt x="403" y="306"/>
                  </a:lnTo>
                  <a:lnTo>
                    <a:pt x="392" y="290"/>
                  </a:lnTo>
                  <a:lnTo>
                    <a:pt x="387" y="274"/>
                  </a:lnTo>
                  <a:lnTo>
                    <a:pt x="392" y="243"/>
                  </a:lnTo>
                  <a:lnTo>
                    <a:pt x="355" y="216"/>
                  </a:lnTo>
                  <a:lnTo>
                    <a:pt x="250" y="155"/>
                  </a:lnTo>
                  <a:lnTo>
                    <a:pt x="199" y="261"/>
                  </a:lnTo>
                  <a:lnTo>
                    <a:pt x="213" y="282"/>
                  </a:lnTo>
                  <a:lnTo>
                    <a:pt x="213" y="312"/>
                  </a:lnTo>
                  <a:lnTo>
                    <a:pt x="199" y="336"/>
                  </a:lnTo>
                  <a:lnTo>
                    <a:pt x="170" y="330"/>
                  </a:lnTo>
                  <a:lnTo>
                    <a:pt x="152" y="312"/>
                  </a:lnTo>
                  <a:lnTo>
                    <a:pt x="147" y="280"/>
                  </a:lnTo>
                  <a:lnTo>
                    <a:pt x="157" y="253"/>
                  </a:lnTo>
                  <a:lnTo>
                    <a:pt x="165" y="235"/>
                  </a:lnTo>
                  <a:lnTo>
                    <a:pt x="194" y="145"/>
                  </a:lnTo>
                  <a:lnTo>
                    <a:pt x="59" y="153"/>
                  </a:lnTo>
                  <a:lnTo>
                    <a:pt x="54" y="182"/>
                  </a:lnTo>
                  <a:lnTo>
                    <a:pt x="41" y="200"/>
                  </a:lnTo>
                  <a:lnTo>
                    <a:pt x="22" y="208"/>
                  </a:lnTo>
                  <a:lnTo>
                    <a:pt x="7" y="198"/>
                  </a:lnTo>
                  <a:lnTo>
                    <a:pt x="0" y="179"/>
                  </a:lnTo>
                  <a:lnTo>
                    <a:pt x="4" y="142"/>
                  </a:lnTo>
                  <a:lnTo>
                    <a:pt x="28" y="118"/>
                  </a:lnTo>
                  <a:lnTo>
                    <a:pt x="70" y="110"/>
                  </a:lnTo>
                  <a:lnTo>
                    <a:pt x="189" y="97"/>
                  </a:lnTo>
                  <a:lnTo>
                    <a:pt x="147" y="57"/>
                  </a:lnTo>
                  <a:lnTo>
                    <a:pt x="139" y="73"/>
                  </a:lnTo>
                  <a:lnTo>
                    <a:pt x="121" y="80"/>
                  </a:lnTo>
                  <a:lnTo>
                    <a:pt x="104" y="57"/>
                  </a:lnTo>
                  <a:lnTo>
                    <a:pt x="102" y="40"/>
                  </a:lnTo>
                  <a:lnTo>
                    <a:pt x="107" y="20"/>
                  </a:lnTo>
                  <a:lnTo>
                    <a:pt x="123" y="4"/>
                  </a:lnTo>
                  <a:lnTo>
                    <a:pt x="145" y="12"/>
                  </a:lnTo>
                  <a:lnTo>
                    <a:pt x="157" y="24"/>
                  </a:lnTo>
                  <a:lnTo>
                    <a:pt x="176" y="36"/>
                  </a:lnTo>
                  <a:lnTo>
                    <a:pt x="244" y="86"/>
                  </a:lnTo>
                </a:path>
              </a:pathLst>
            </a:custGeom>
            <a:noFill/>
            <a:ln w="12700" cap="rnd">
              <a:solidFill>
                <a:srgbClr val="000000"/>
              </a:solidFill>
              <a:round/>
              <a:headEnd type="none" w="sm" len="sm"/>
              <a:tailEnd type="none" w="sm" len="sm"/>
            </a:ln>
          </p:spPr>
          <p:txBody>
            <a:bodyPr/>
            <a:lstStyle/>
            <a:p>
              <a:endParaRPr lang="es-ES">
                <a:latin typeface="Arial" pitchFamily="34" charset="0"/>
                <a:cs typeface="Arial" pitchFamily="34" charset="0"/>
              </a:endParaRPr>
            </a:p>
          </p:txBody>
        </p:sp>
        <p:sp>
          <p:nvSpPr>
            <p:cNvPr id="130090" name="Freeform 49"/>
            <p:cNvSpPr>
              <a:spLocks/>
            </p:cNvSpPr>
            <p:nvPr/>
          </p:nvSpPr>
          <p:spPr bwMode="auto">
            <a:xfrm>
              <a:off x="3225" y="3372"/>
              <a:ext cx="48" cy="173"/>
            </a:xfrm>
            <a:custGeom>
              <a:avLst/>
              <a:gdLst>
                <a:gd name="T0" fmla="*/ 47 w 48"/>
                <a:gd name="T1" fmla="*/ 172 h 173"/>
                <a:gd name="T2" fmla="*/ 47 w 48"/>
                <a:gd name="T3" fmla="*/ 0 h 173"/>
                <a:gd name="T4" fmla="*/ 0 w 48"/>
                <a:gd name="T5" fmla="*/ 0 h 173"/>
                <a:gd name="T6" fmla="*/ 0 w 48"/>
                <a:gd name="T7" fmla="*/ 168 h 173"/>
                <a:gd name="T8" fmla="*/ 47 w 48"/>
                <a:gd name="T9" fmla="*/ 172 h 173"/>
                <a:gd name="T10" fmla="*/ 0 60000 65536"/>
                <a:gd name="T11" fmla="*/ 0 60000 65536"/>
                <a:gd name="T12" fmla="*/ 0 60000 65536"/>
                <a:gd name="T13" fmla="*/ 0 60000 65536"/>
                <a:gd name="T14" fmla="*/ 0 60000 65536"/>
                <a:gd name="T15" fmla="*/ 0 w 48"/>
                <a:gd name="T16" fmla="*/ 0 h 173"/>
                <a:gd name="T17" fmla="*/ 48 w 48"/>
                <a:gd name="T18" fmla="*/ 173 h 173"/>
              </a:gdLst>
              <a:ahLst/>
              <a:cxnLst>
                <a:cxn ang="T10">
                  <a:pos x="T0" y="T1"/>
                </a:cxn>
                <a:cxn ang="T11">
                  <a:pos x="T2" y="T3"/>
                </a:cxn>
                <a:cxn ang="T12">
                  <a:pos x="T4" y="T5"/>
                </a:cxn>
                <a:cxn ang="T13">
                  <a:pos x="T6" y="T7"/>
                </a:cxn>
                <a:cxn ang="T14">
                  <a:pos x="T8" y="T9"/>
                </a:cxn>
              </a:cxnLst>
              <a:rect l="T15" t="T16" r="T17" b="T18"/>
              <a:pathLst>
                <a:path w="48" h="173">
                  <a:moveTo>
                    <a:pt x="47" y="172"/>
                  </a:moveTo>
                  <a:lnTo>
                    <a:pt x="47" y="0"/>
                  </a:lnTo>
                  <a:lnTo>
                    <a:pt x="0" y="0"/>
                  </a:lnTo>
                  <a:lnTo>
                    <a:pt x="0" y="168"/>
                  </a:lnTo>
                  <a:lnTo>
                    <a:pt x="47" y="172"/>
                  </a:lnTo>
                </a:path>
              </a:pathLst>
            </a:custGeom>
            <a:solidFill>
              <a:srgbClr val="AAAAAA"/>
            </a:solidFill>
            <a:ln w="12700" cap="rnd">
              <a:solidFill>
                <a:srgbClr val="000000"/>
              </a:solidFill>
              <a:round/>
              <a:headEnd type="none" w="sm" len="sm"/>
              <a:tailEnd type="none" w="sm" len="sm"/>
            </a:ln>
          </p:spPr>
          <p:txBody>
            <a:bodyPr/>
            <a:lstStyle/>
            <a:p>
              <a:endParaRPr lang="es-ES">
                <a:latin typeface="Arial" pitchFamily="34" charset="0"/>
                <a:cs typeface="Arial" pitchFamily="34" charset="0"/>
              </a:endParaRPr>
            </a:p>
          </p:txBody>
        </p:sp>
        <p:sp>
          <p:nvSpPr>
            <p:cNvPr id="130091" name="Freeform 50"/>
            <p:cNvSpPr>
              <a:spLocks/>
            </p:cNvSpPr>
            <p:nvPr/>
          </p:nvSpPr>
          <p:spPr bwMode="auto">
            <a:xfrm>
              <a:off x="3225" y="3372"/>
              <a:ext cx="48" cy="173"/>
            </a:xfrm>
            <a:custGeom>
              <a:avLst/>
              <a:gdLst>
                <a:gd name="T0" fmla="*/ 47 w 48"/>
                <a:gd name="T1" fmla="*/ 172 h 173"/>
                <a:gd name="T2" fmla="*/ 47 w 48"/>
                <a:gd name="T3" fmla="*/ 0 h 173"/>
                <a:gd name="T4" fmla="*/ 0 w 48"/>
                <a:gd name="T5" fmla="*/ 0 h 173"/>
                <a:gd name="T6" fmla="*/ 0 w 48"/>
                <a:gd name="T7" fmla="*/ 168 h 173"/>
                <a:gd name="T8" fmla="*/ 0 60000 65536"/>
                <a:gd name="T9" fmla="*/ 0 60000 65536"/>
                <a:gd name="T10" fmla="*/ 0 60000 65536"/>
                <a:gd name="T11" fmla="*/ 0 60000 65536"/>
                <a:gd name="T12" fmla="*/ 0 w 48"/>
                <a:gd name="T13" fmla="*/ 0 h 173"/>
                <a:gd name="T14" fmla="*/ 48 w 48"/>
                <a:gd name="T15" fmla="*/ 173 h 173"/>
              </a:gdLst>
              <a:ahLst/>
              <a:cxnLst>
                <a:cxn ang="T8">
                  <a:pos x="T0" y="T1"/>
                </a:cxn>
                <a:cxn ang="T9">
                  <a:pos x="T2" y="T3"/>
                </a:cxn>
                <a:cxn ang="T10">
                  <a:pos x="T4" y="T5"/>
                </a:cxn>
                <a:cxn ang="T11">
                  <a:pos x="T6" y="T7"/>
                </a:cxn>
              </a:cxnLst>
              <a:rect l="T12" t="T13" r="T14" b="T15"/>
              <a:pathLst>
                <a:path w="48" h="173">
                  <a:moveTo>
                    <a:pt x="47" y="172"/>
                  </a:moveTo>
                  <a:lnTo>
                    <a:pt x="47" y="0"/>
                  </a:lnTo>
                  <a:lnTo>
                    <a:pt x="0" y="0"/>
                  </a:lnTo>
                  <a:lnTo>
                    <a:pt x="0" y="168"/>
                  </a:lnTo>
                </a:path>
              </a:pathLst>
            </a:custGeom>
            <a:noFill/>
            <a:ln w="12700" cap="rnd">
              <a:solidFill>
                <a:srgbClr val="000000"/>
              </a:solidFill>
              <a:round/>
              <a:headEnd type="none" w="sm" len="sm"/>
              <a:tailEnd type="none" w="sm" len="sm"/>
            </a:ln>
          </p:spPr>
          <p:txBody>
            <a:bodyPr/>
            <a:lstStyle/>
            <a:p>
              <a:endParaRPr lang="es-ES">
                <a:latin typeface="Arial" pitchFamily="34" charset="0"/>
                <a:cs typeface="Arial" pitchFamily="34" charset="0"/>
              </a:endParaRPr>
            </a:p>
          </p:txBody>
        </p:sp>
        <p:sp>
          <p:nvSpPr>
            <p:cNvPr id="130092" name="Freeform 51"/>
            <p:cNvSpPr>
              <a:spLocks/>
            </p:cNvSpPr>
            <p:nvPr/>
          </p:nvSpPr>
          <p:spPr bwMode="auto">
            <a:xfrm>
              <a:off x="3396" y="3194"/>
              <a:ext cx="144" cy="353"/>
            </a:xfrm>
            <a:custGeom>
              <a:avLst/>
              <a:gdLst>
                <a:gd name="T0" fmla="*/ 105 w 144"/>
                <a:gd name="T1" fmla="*/ 0 h 353"/>
                <a:gd name="T2" fmla="*/ 100 w 144"/>
                <a:gd name="T3" fmla="*/ 88 h 353"/>
                <a:gd name="T4" fmla="*/ 94 w 144"/>
                <a:gd name="T5" fmla="*/ 155 h 353"/>
                <a:gd name="T6" fmla="*/ 94 w 144"/>
                <a:gd name="T7" fmla="*/ 224 h 353"/>
                <a:gd name="T8" fmla="*/ 108 w 144"/>
                <a:gd name="T9" fmla="*/ 277 h 353"/>
                <a:gd name="T10" fmla="*/ 143 w 144"/>
                <a:gd name="T11" fmla="*/ 330 h 353"/>
                <a:gd name="T12" fmla="*/ 131 w 144"/>
                <a:gd name="T13" fmla="*/ 352 h 353"/>
                <a:gd name="T14" fmla="*/ 44 w 144"/>
                <a:gd name="T15" fmla="*/ 309 h 353"/>
                <a:gd name="T16" fmla="*/ 34 w 144"/>
                <a:gd name="T17" fmla="*/ 306 h 353"/>
                <a:gd name="T18" fmla="*/ 40 w 144"/>
                <a:gd name="T19" fmla="*/ 261 h 353"/>
                <a:gd name="T20" fmla="*/ 40 w 144"/>
                <a:gd name="T21" fmla="*/ 240 h 353"/>
                <a:gd name="T22" fmla="*/ 24 w 144"/>
                <a:gd name="T23" fmla="*/ 192 h 353"/>
                <a:gd name="T24" fmla="*/ 16 w 144"/>
                <a:gd name="T25" fmla="*/ 142 h 353"/>
                <a:gd name="T26" fmla="*/ 0 w 144"/>
                <a:gd name="T27" fmla="*/ 44 h 353"/>
                <a:gd name="T28" fmla="*/ 105 w 144"/>
                <a:gd name="T29" fmla="*/ 0 h 3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4"/>
                <a:gd name="T46" fmla="*/ 0 h 353"/>
                <a:gd name="T47" fmla="*/ 144 w 144"/>
                <a:gd name="T48" fmla="*/ 353 h 3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4" h="353">
                  <a:moveTo>
                    <a:pt x="105" y="0"/>
                  </a:moveTo>
                  <a:lnTo>
                    <a:pt x="100" y="88"/>
                  </a:lnTo>
                  <a:lnTo>
                    <a:pt x="94" y="155"/>
                  </a:lnTo>
                  <a:lnTo>
                    <a:pt x="94" y="224"/>
                  </a:lnTo>
                  <a:lnTo>
                    <a:pt x="108" y="277"/>
                  </a:lnTo>
                  <a:lnTo>
                    <a:pt x="143" y="330"/>
                  </a:lnTo>
                  <a:lnTo>
                    <a:pt x="131" y="352"/>
                  </a:lnTo>
                  <a:lnTo>
                    <a:pt x="44" y="309"/>
                  </a:lnTo>
                  <a:lnTo>
                    <a:pt x="34" y="306"/>
                  </a:lnTo>
                  <a:lnTo>
                    <a:pt x="40" y="261"/>
                  </a:lnTo>
                  <a:lnTo>
                    <a:pt x="40" y="240"/>
                  </a:lnTo>
                  <a:lnTo>
                    <a:pt x="24" y="192"/>
                  </a:lnTo>
                  <a:lnTo>
                    <a:pt x="16" y="142"/>
                  </a:lnTo>
                  <a:lnTo>
                    <a:pt x="0" y="44"/>
                  </a:lnTo>
                  <a:lnTo>
                    <a:pt x="105" y="0"/>
                  </a:lnTo>
                </a:path>
              </a:pathLst>
            </a:custGeom>
            <a:solidFill>
              <a:srgbClr val="FFE1D5"/>
            </a:solidFill>
            <a:ln w="12700" cap="rnd">
              <a:solidFill>
                <a:srgbClr val="000000"/>
              </a:solidFill>
              <a:round/>
              <a:headEnd type="none" w="sm" len="sm"/>
              <a:tailEnd type="none" w="sm" len="sm"/>
            </a:ln>
          </p:spPr>
          <p:txBody>
            <a:bodyPr/>
            <a:lstStyle/>
            <a:p>
              <a:endParaRPr lang="es-ES">
                <a:latin typeface="Arial" pitchFamily="34" charset="0"/>
                <a:cs typeface="Arial" pitchFamily="34" charset="0"/>
              </a:endParaRPr>
            </a:p>
          </p:txBody>
        </p:sp>
        <p:sp>
          <p:nvSpPr>
            <p:cNvPr id="130093" name="Freeform 52"/>
            <p:cNvSpPr>
              <a:spLocks/>
            </p:cNvSpPr>
            <p:nvPr/>
          </p:nvSpPr>
          <p:spPr bwMode="auto">
            <a:xfrm>
              <a:off x="3396" y="3194"/>
              <a:ext cx="144" cy="353"/>
            </a:xfrm>
            <a:custGeom>
              <a:avLst/>
              <a:gdLst>
                <a:gd name="T0" fmla="*/ 105 w 144"/>
                <a:gd name="T1" fmla="*/ 0 h 353"/>
                <a:gd name="T2" fmla="*/ 100 w 144"/>
                <a:gd name="T3" fmla="*/ 88 h 353"/>
                <a:gd name="T4" fmla="*/ 94 w 144"/>
                <a:gd name="T5" fmla="*/ 155 h 353"/>
                <a:gd name="T6" fmla="*/ 94 w 144"/>
                <a:gd name="T7" fmla="*/ 224 h 353"/>
                <a:gd name="T8" fmla="*/ 108 w 144"/>
                <a:gd name="T9" fmla="*/ 277 h 353"/>
                <a:gd name="T10" fmla="*/ 143 w 144"/>
                <a:gd name="T11" fmla="*/ 330 h 353"/>
                <a:gd name="T12" fmla="*/ 131 w 144"/>
                <a:gd name="T13" fmla="*/ 352 h 353"/>
                <a:gd name="T14" fmla="*/ 44 w 144"/>
                <a:gd name="T15" fmla="*/ 309 h 353"/>
                <a:gd name="T16" fmla="*/ 34 w 144"/>
                <a:gd name="T17" fmla="*/ 306 h 353"/>
                <a:gd name="T18" fmla="*/ 40 w 144"/>
                <a:gd name="T19" fmla="*/ 261 h 353"/>
                <a:gd name="T20" fmla="*/ 40 w 144"/>
                <a:gd name="T21" fmla="*/ 240 h 353"/>
                <a:gd name="T22" fmla="*/ 24 w 144"/>
                <a:gd name="T23" fmla="*/ 192 h 353"/>
                <a:gd name="T24" fmla="*/ 16 w 144"/>
                <a:gd name="T25" fmla="*/ 142 h 353"/>
                <a:gd name="T26" fmla="*/ 0 w 144"/>
                <a:gd name="T27" fmla="*/ 44 h 3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4"/>
                <a:gd name="T43" fmla="*/ 0 h 353"/>
                <a:gd name="T44" fmla="*/ 144 w 144"/>
                <a:gd name="T45" fmla="*/ 353 h 3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4" h="353">
                  <a:moveTo>
                    <a:pt x="105" y="0"/>
                  </a:moveTo>
                  <a:lnTo>
                    <a:pt x="100" y="88"/>
                  </a:lnTo>
                  <a:lnTo>
                    <a:pt x="94" y="155"/>
                  </a:lnTo>
                  <a:lnTo>
                    <a:pt x="94" y="224"/>
                  </a:lnTo>
                  <a:lnTo>
                    <a:pt x="108" y="277"/>
                  </a:lnTo>
                  <a:lnTo>
                    <a:pt x="143" y="330"/>
                  </a:lnTo>
                  <a:lnTo>
                    <a:pt x="131" y="352"/>
                  </a:lnTo>
                  <a:lnTo>
                    <a:pt x="44" y="309"/>
                  </a:lnTo>
                  <a:lnTo>
                    <a:pt x="34" y="306"/>
                  </a:lnTo>
                  <a:lnTo>
                    <a:pt x="40" y="261"/>
                  </a:lnTo>
                  <a:lnTo>
                    <a:pt x="40" y="240"/>
                  </a:lnTo>
                  <a:lnTo>
                    <a:pt x="24" y="192"/>
                  </a:lnTo>
                  <a:lnTo>
                    <a:pt x="16" y="142"/>
                  </a:lnTo>
                  <a:lnTo>
                    <a:pt x="0" y="44"/>
                  </a:lnTo>
                </a:path>
              </a:pathLst>
            </a:custGeom>
            <a:noFill/>
            <a:ln w="12700" cap="rnd">
              <a:solidFill>
                <a:srgbClr val="000000"/>
              </a:solidFill>
              <a:round/>
              <a:headEnd type="none" w="sm" len="sm"/>
              <a:tailEnd type="none" w="sm" len="sm"/>
            </a:ln>
          </p:spPr>
          <p:txBody>
            <a:bodyPr/>
            <a:lstStyle/>
            <a:p>
              <a:endParaRPr lang="es-ES">
                <a:latin typeface="Arial" pitchFamily="34" charset="0"/>
                <a:cs typeface="Arial" pitchFamily="34" charset="0"/>
              </a:endParaRPr>
            </a:p>
          </p:txBody>
        </p:sp>
        <p:sp>
          <p:nvSpPr>
            <p:cNvPr id="130094" name="Freeform 53"/>
            <p:cNvSpPr>
              <a:spLocks/>
            </p:cNvSpPr>
            <p:nvPr/>
          </p:nvSpPr>
          <p:spPr bwMode="auto">
            <a:xfrm>
              <a:off x="3432" y="3477"/>
              <a:ext cx="171" cy="89"/>
            </a:xfrm>
            <a:custGeom>
              <a:avLst/>
              <a:gdLst>
                <a:gd name="T0" fmla="*/ 7 w 171"/>
                <a:gd name="T1" fmla="*/ 0 h 89"/>
                <a:gd name="T2" fmla="*/ 24 w 171"/>
                <a:gd name="T3" fmla="*/ 5 h 89"/>
                <a:gd name="T4" fmla="*/ 46 w 171"/>
                <a:gd name="T5" fmla="*/ 21 h 89"/>
                <a:gd name="T6" fmla="*/ 69 w 171"/>
                <a:gd name="T7" fmla="*/ 36 h 89"/>
                <a:gd name="T8" fmla="*/ 94 w 171"/>
                <a:gd name="T9" fmla="*/ 38 h 89"/>
                <a:gd name="T10" fmla="*/ 105 w 171"/>
                <a:gd name="T11" fmla="*/ 27 h 89"/>
                <a:gd name="T12" fmla="*/ 122 w 171"/>
                <a:gd name="T13" fmla="*/ 38 h 89"/>
                <a:gd name="T14" fmla="*/ 149 w 171"/>
                <a:gd name="T15" fmla="*/ 50 h 89"/>
                <a:gd name="T16" fmla="*/ 167 w 171"/>
                <a:gd name="T17" fmla="*/ 60 h 89"/>
                <a:gd name="T18" fmla="*/ 170 w 171"/>
                <a:gd name="T19" fmla="*/ 77 h 89"/>
                <a:gd name="T20" fmla="*/ 144 w 171"/>
                <a:gd name="T21" fmla="*/ 84 h 89"/>
                <a:gd name="T22" fmla="*/ 107 w 171"/>
                <a:gd name="T23" fmla="*/ 84 h 89"/>
                <a:gd name="T24" fmla="*/ 78 w 171"/>
                <a:gd name="T25" fmla="*/ 77 h 89"/>
                <a:gd name="T26" fmla="*/ 49 w 171"/>
                <a:gd name="T27" fmla="*/ 62 h 89"/>
                <a:gd name="T28" fmla="*/ 29 w 171"/>
                <a:gd name="T29" fmla="*/ 58 h 89"/>
                <a:gd name="T30" fmla="*/ 24 w 171"/>
                <a:gd name="T31" fmla="*/ 65 h 89"/>
                <a:gd name="T32" fmla="*/ 24 w 171"/>
                <a:gd name="T33" fmla="*/ 88 h 89"/>
                <a:gd name="T34" fmla="*/ 14 w 171"/>
                <a:gd name="T35" fmla="*/ 84 h 89"/>
                <a:gd name="T36" fmla="*/ 7 w 171"/>
                <a:gd name="T37" fmla="*/ 56 h 89"/>
                <a:gd name="T38" fmla="*/ 0 w 171"/>
                <a:gd name="T39" fmla="*/ 34 h 89"/>
                <a:gd name="T40" fmla="*/ 1 w 171"/>
                <a:gd name="T41" fmla="*/ 12 h 89"/>
                <a:gd name="T42" fmla="*/ 7 w 171"/>
                <a:gd name="T43" fmla="*/ 0 h 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1"/>
                <a:gd name="T67" fmla="*/ 0 h 89"/>
                <a:gd name="T68" fmla="*/ 171 w 171"/>
                <a:gd name="T69" fmla="*/ 89 h 8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1" h="89">
                  <a:moveTo>
                    <a:pt x="7" y="0"/>
                  </a:moveTo>
                  <a:lnTo>
                    <a:pt x="24" y="5"/>
                  </a:lnTo>
                  <a:lnTo>
                    <a:pt x="46" y="21"/>
                  </a:lnTo>
                  <a:lnTo>
                    <a:pt x="69" y="36"/>
                  </a:lnTo>
                  <a:lnTo>
                    <a:pt x="94" y="38"/>
                  </a:lnTo>
                  <a:lnTo>
                    <a:pt x="105" y="27"/>
                  </a:lnTo>
                  <a:lnTo>
                    <a:pt x="122" y="38"/>
                  </a:lnTo>
                  <a:lnTo>
                    <a:pt x="149" y="50"/>
                  </a:lnTo>
                  <a:lnTo>
                    <a:pt x="167" y="60"/>
                  </a:lnTo>
                  <a:lnTo>
                    <a:pt x="170" y="77"/>
                  </a:lnTo>
                  <a:lnTo>
                    <a:pt x="144" y="84"/>
                  </a:lnTo>
                  <a:lnTo>
                    <a:pt x="107" y="84"/>
                  </a:lnTo>
                  <a:lnTo>
                    <a:pt x="78" y="77"/>
                  </a:lnTo>
                  <a:lnTo>
                    <a:pt x="49" y="62"/>
                  </a:lnTo>
                  <a:lnTo>
                    <a:pt x="29" y="58"/>
                  </a:lnTo>
                  <a:lnTo>
                    <a:pt x="24" y="65"/>
                  </a:lnTo>
                  <a:lnTo>
                    <a:pt x="24" y="88"/>
                  </a:lnTo>
                  <a:lnTo>
                    <a:pt x="14" y="84"/>
                  </a:lnTo>
                  <a:lnTo>
                    <a:pt x="7" y="56"/>
                  </a:lnTo>
                  <a:lnTo>
                    <a:pt x="0" y="34"/>
                  </a:lnTo>
                  <a:lnTo>
                    <a:pt x="1" y="12"/>
                  </a:lnTo>
                  <a:lnTo>
                    <a:pt x="7" y="0"/>
                  </a:lnTo>
                </a:path>
              </a:pathLst>
            </a:custGeom>
            <a:solidFill>
              <a:srgbClr val="777777"/>
            </a:solidFill>
            <a:ln w="9525" cap="rnd">
              <a:noFill/>
              <a:round/>
              <a:headEnd type="none" w="sm" len="sm"/>
              <a:tailEnd type="none" w="sm" len="sm"/>
            </a:ln>
          </p:spPr>
          <p:txBody>
            <a:bodyPr/>
            <a:lstStyle/>
            <a:p>
              <a:endParaRPr lang="es-ES">
                <a:latin typeface="Arial" pitchFamily="34" charset="0"/>
                <a:cs typeface="Arial" pitchFamily="34" charset="0"/>
              </a:endParaRPr>
            </a:p>
          </p:txBody>
        </p:sp>
        <p:sp>
          <p:nvSpPr>
            <p:cNvPr id="130095" name="Freeform 54"/>
            <p:cNvSpPr>
              <a:spLocks/>
            </p:cNvSpPr>
            <p:nvPr/>
          </p:nvSpPr>
          <p:spPr bwMode="auto">
            <a:xfrm>
              <a:off x="3424" y="3477"/>
              <a:ext cx="179" cy="97"/>
            </a:xfrm>
            <a:custGeom>
              <a:avLst/>
              <a:gdLst>
                <a:gd name="T0" fmla="*/ 7 w 179"/>
                <a:gd name="T1" fmla="*/ 0 h 97"/>
                <a:gd name="T2" fmla="*/ 25 w 179"/>
                <a:gd name="T3" fmla="*/ 5 h 97"/>
                <a:gd name="T4" fmla="*/ 49 w 179"/>
                <a:gd name="T5" fmla="*/ 24 h 97"/>
                <a:gd name="T6" fmla="*/ 73 w 179"/>
                <a:gd name="T7" fmla="*/ 40 h 97"/>
                <a:gd name="T8" fmla="*/ 99 w 179"/>
                <a:gd name="T9" fmla="*/ 42 h 97"/>
                <a:gd name="T10" fmla="*/ 109 w 179"/>
                <a:gd name="T11" fmla="*/ 29 h 97"/>
                <a:gd name="T12" fmla="*/ 127 w 179"/>
                <a:gd name="T13" fmla="*/ 42 h 97"/>
                <a:gd name="T14" fmla="*/ 156 w 179"/>
                <a:gd name="T15" fmla="*/ 56 h 97"/>
                <a:gd name="T16" fmla="*/ 175 w 179"/>
                <a:gd name="T17" fmla="*/ 66 h 97"/>
                <a:gd name="T18" fmla="*/ 178 w 179"/>
                <a:gd name="T19" fmla="*/ 84 h 97"/>
                <a:gd name="T20" fmla="*/ 151 w 179"/>
                <a:gd name="T21" fmla="*/ 92 h 97"/>
                <a:gd name="T22" fmla="*/ 111 w 179"/>
                <a:gd name="T23" fmla="*/ 92 h 97"/>
                <a:gd name="T24" fmla="*/ 83 w 179"/>
                <a:gd name="T25" fmla="*/ 84 h 97"/>
                <a:gd name="T26" fmla="*/ 51 w 179"/>
                <a:gd name="T27" fmla="*/ 68 h 97"/>
                <a:gd name="T28" fmla="*/ 30 w 179"/>
                <a:gd name="T29" fmla="*/ 64 h 97"/>
                <a:gd name="T30" fmla="*/ 25 w 179"/>
                <a:gd name="T31" fmla="*/ 72 h 97"/>
                <a:gd name="T32" fmla="*/ 25 w 179"/>
                <a:gd name="T33" fmla="*/ 96 h 97"/>
                <a:gd name="T34" fmla="*/ 15 w 179"/>
                <a:gd name="T35" fmla="*/ 92 h 97"/>
                <a:gd name="T36" fmla="*/ 7 w 179"/>
                <a:gd name="T37" fmla="*/ 60 h 97"/>
                <a:gd name="T38" fmla="*/ 0 w 179"/>
                <a:gd name="T39" fmla="*/ 37 h 97"/>
                <a:gd name="T40" fmla="*/ 1 w 179"/>
                <a:gd name="T41" fmla="*/ 13 h 97"/>
                <a:gd name="T42" fmla="*/ 7 w 179"/>
                <a:gd name="T43" fmla="*/ 0 h 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9"/>
                <a:gd name="T67" fmla="*/ 0 h 97"/>
                <a:gd name="T68" fmla="*/ 179 w 179"/>
                <a:gd name="T69" fmla="*/ 97 h 9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9" h="97">
                  <a:moveTo>
                    <a:pt x="7" y="0"/>
                  </a:moveTo>
                  <a:lnTo>
                    <a:pt x="25" y="5"/>
                  </a:lnTo>
                  <a:lnTo>
                    <a:pt x="49" y="24"/>
                  </a:lnTo>
                  <a:lnTo>
                    <a:pt x="73" y="40"/>
                  </a:lnTo>
                  <a:lnTo>
                    <a:pt x="99" y="42"/>
                  </a:lnTo>
                  <a:lnTo>
                    <a:pt x="109" y="29"/>
                  </a:lnTo>
                  <a:lnTo>
                    <a:pt x="127" y="42"/>
                  </a:lnTo>
                  <a:lnTo>
                    <a:pt x="156" y="56"/>
                  </a:lnTo>
                  <a:lnTo>
                    <a:pt x="175" y="66"/>
                  </a:lnTo>
                  <a:lnTo>
                    <a:pt x="178" y="84"/>
                  </a:lnTo>
                  <a:lnTo>
                    <a:pt x="151" y="92"/>
                  </a:lnTo>
                  <a:lnTo>
                    <a:pt x="111" y="92"/>
                  </a:lnTo>
                  <a:lnTo>
                    <a:pt x="83" y="84"/>
                  </a:lnTo>
                  <a:lnTo>
                    <a:pt x="51" y="68"/>
                  </a:lnTo>
                  <a:lnTo>
                    <a:pt x="30" y="64"/>
                  </a:lnTo>
                  <a:lnTo>
                    <a:pt x="25" y="72"/>
                  </a:lnTo>
                  <a:lnTo>
                    <a:pt x="25" y="96"/>
                  </a:lnTo>
                  <a:lnTo>
                    <a:pt x="15" y="92"/>
                  </a:lnTo>
                  <a:lnTo>
                    <a:pt x="7" y="60"/>
                  </a:lnTo>
                  <a:lnTo>
                    <a:pt x="0" y="37"/>
                  </a:lnTo>
                  <a:lnTo>
                    <a:pt x="1" y="13"/>
                  </a:lnTo>
                  <a:lnTo>
                    <a:pt x="7" y="0"/>
                  </a:lnTo>
                </a:path>
              </a:pathLst>
            </a:custGeom>
            <a:noFill/>
            <a:ln w="12700" cap="rnd">
              <a:solidFill>
                <a:srgbClr val="000000"/>
              </a:solidFill>
              <a:round/>
              <a:headEnd type="none" w="sm" len="sm"/>
              <a:tailEnd type="none" w="sm" len="sm"/>
            </a:ln>
          </p:spPr>
          <p:txBody>
            <a:bodyPr/>
            <a:lstStyle/>
            <a:p>
              <a:endParaRPr lang="es-ES">
                <a:latin typeface="Arial" pitchFamily="34" charset="0"/>
                <a:cs typeface="Arial" pitchFamily="34" charset="0"/>
              </a:endParaRPr>
            </a:p>
          </p:txBody>
        </p:sp>
        <p:sp>
          <p:nvSpPr>
            <p:cNvPr id="130096" name="Freeform 55"/>
            <p:cNvSpPr>
              <a:spLocks/>
            </p:cNvSpPr>
            <p:nvPr/>
          </p:nvSpPr>
          <p:spPr bwMode="auto">
            <a:xfrm>
              <a:off x="3061" y="3117"/>
              <a:ext cx="455" cy="245"/>
            </a:xfrm>
            <a:custGeom>
              <a:avLst/>
              <a:gdLst>
                <a:gd name="T0" fmla="*/ 289 w 455"/>
                <a:gd name="T1" fmla="*/ 44 h 245"/>
                <a:gd name="T2" fmla="*/ 399 w 455"/>
                <a:gd name="T3" fmla="*/ 0 h 245"/>
                <a:gd name="T4" fmla="*/ 445 w 455"/>
                <a:gd name="T5" fmla="*/ 44 h 245"/>
                <a:gd name="T6" fmla="*/ 454 w 455"/>
                <a:gd name="T7" fmla="*/ 84 h 245"/>
                <a:gd name="T8" fmla="*/ 395 w 455"/>
                <a:gd name="T9" fmla="*/ 148 h 245"/>
                <a:gd name="T10" fmla="*/ 369 w 455"/>
                <a:gd name="T11" fmla="*/ 182 h 245"/>
                <a:gd name="T12" fmla="*/ 289 w 455"/>
                <a:gd name="T13" fmla="*/ 214 h 245"/>
                <a:gd name="T14" fmla="*/ 52 w 455"/>
                <a:gd name="T15" fmla="*/ 244 h 245"/>
                <a:gd name="T16" fmla="*/ 9 w 455"/>
                <a:gd name="T17" fmla="*/ 209 h 245"/>
                <a:gd name="T18" fmla="*/ 0 w 455"/>
                <a:gd name="T19" fmla="*/ 116 h 245"/>
                <a:gd name="T20" fmla="*/ 89 w 455"/>
                <a:gd name="T21" fmla="*/ 74 h 245"/>
                <a:gd name="T22" fmla="*/ 289 w 455"/>
                <a:gd name="T23" fmla="*/ 44 h 2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5"/>
                <a:gd name="T37" fmla="*/ 0 h 245"/>
                <a:gd name="T38" fmla="*/ 455 w 455"/>
                <a:gd name="T39" fmla="*/ 245 h 2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5" h="245">
                  <a:moveTo>
                    <a:pt x="289" y="44"/>
                  </a:moveTo>
                  <a:lnTo>
                    <a:pt x="399" y="0"/>
                  </a:lnTo>
                  <a:lnTo>
                    <a:pt x="445" y="44"/>
                  </a:lnTo>
                  <a:lnTo>
                    <a:pt x="454" y="84"/>
                  </a:lnTo>
                  <a:lnTo>
                    <a:pt x="395" y="148"/>
                  </a:lnTo>
                  <a:lnTo>
                    <a:pt x="369" y="182"/>
                  </a:lnTo>
                  <a:lnTo>
                    <a:pt x="289" y="214"/>
                  </a:lnTo>
                  <a:lnTo>
                    <a:pt x="52" y="244"/>
                  </a:lnTo>
                  <a:lnTo>
                    <a:pt x="9" y="209"/>
                  </a:lnTo>
                  <a:lnTo>
                    <a:pt x="0" y="116"/>
                  </a:lnTo>
                  <a:lnTo>
                    <a:pt x="89" y="74"/>
                  </a:lnTo>
                  <a:lnTo>
                    <a:pt x="289" y="44"/>
                  </a:lnTo>
                </a:path>
              </a:pathLst>
            </a:custGeom>
            <a:solidFill>
              <a:srgbClr val="555555"/>
            </a:solidFill>
            <a:ln w="12700" cap="rnd">
              <a:solidFill>
                <a:srgbClr val="000000"/>
              </a:solidFill>
              <a:round/>
              <a:headEnd type="none" w="sm" len="sm"/>
              <a:tailEnd type="none" w="sm" len="sm"/>
            </a:ln>
          </p:spPr>
          <p:txBody>
            <a:bodyPr/>
            <a:lstStyle/>
            <a:p>
              <a:endParaRPr lang="es-ES">
                <a:latin typeface="Arial" pitchFamily="34" charset="0"/>
                <a:cs typeface="Arial" pitchFamily="34" charset="0"/>
              </a:endParaRPr>
            </a:p>
          </p:txBody>
        </p:sp>
        <p:sp>
          <p:nvSpPr>
            <p:cNvPr id="130097" name="Freeform 56"/>
            <p:cNvSpPr>
              <a:spLocks/>
            </p:cNvSpPr>
            <p:nvPr/>
          </p:nvSpPr>
          <p:spPr bwMode="auto">
            <a:xfrm>
              <a:off x="3481" y="2882"/>
              <a:ext cx="112" cy="107"/>
            </a:xfrm>
            <a:custGeom>
              <a:avLst/>
              <a:gdLst>
                <a:gd name="T0" fmla="*/ 0 w 112"/>
                <a:gd name="T1" fmla="*/ 80 h 107"/>
                <a:gd name="T2" fmla="*/ 11 w 112"/>
                <a:gd name="T3" fmla="*/ 35 h 107"/>
                <a:gd name="T4" fmla="*/ 38 w 112"/>
                <a:gd name="T5" fmla="*/ 8 h 107"/>
                <a:gd name="T6" fmla="*/ 43 w 112"/>
                <a:gd name="T7" fmla="*/ 8 h 107"/>
                <a:gd name="T8" fmla="*/ 41 w 112"/>
                <a:gd name="T9" fmla="*/ 26 h 107"/>
                <a:gd name="T10" fmla="*/ 75 w 112"/>
                <a:gd name="T11" fmla="*/ 0 h 107"/>
                <a:gd name="T12" fmla="*/ 80 w 112"/>
                <a:gd name="T13" fmla="*/ 1 h 107"/>
                <a:gd name="T14" fmla="*/ 73 w 112"/>
                <a:gd name="T15" fmla="*/ 19 h 107"/>
                <a:gd name="T16" fmla="*/ 97 w 112"/>
                <a:gd name="T17" fmla="*/ 6 h 107"/>
                <a:gd name="T18" fmla="*/ 100 w 112"/>
                <a:gd name="T19" fmla="*/ 11 h 107"/>
                <a:gd name="T20" fmla="*/ 90 w 112"/>
                <a:gd name="T21" fmla="*/ 29 h 107"/>
                <a:gd name="T22" fmla="*/ 104 w 112"/>
                <a:gd name="T23" fmla="*/ 23 h 107"/>
                <a:gd name="T24" fmla="*/ 111 w 112"/>
                <a:gd name="T25" fmla="*/ 29 h 107"/>
                <a:gd name="T26" fmla="*/ 92 w 112"/>
                <a:gd name="T27" fmla="*/ 53 h 107"/>
                <a:gd name="T28" fmla="*/ 77 w 112"/>
                <a:gd name="T29" fmla="*/ 63 h 107"/>
                <a:gd name="T30" fmla="*/ 64 w 112"/>
                <a:gd name="T31" fmla="*/ 72 h 107"/>
                <a:gd name="T32" fmla="*/ 19 w 112"/>
                <a:gd name="T33" fmla="*/ 106 h 107"/>
                <a:gd name="T34" fmla="*/ 0 w 112"/>
                <a:gd name="T35" fmla="*/ 80 h 1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107"/>
                <a:gd name="T56" fmla="*/ 112 w 112"/>
                <a:gd name="T57" fmla="*/ 107 h 1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107">
                  <a:moveTo>
                    <a:pt x="0" y="80"/>
                  </a:moveTo>
                  <a:lnTo>
                    <a:pt x="11" y="35"/>
                  </a:lnTo>
                  <a:lnTo>
                    <a:pt x="38" y="8"/>
                  </a:lnTo>
                  <a:lnTo>
                    <a:pt x="43" y="8"/>
                  </a:lnTo>
                  <a:lnTo>
                    <a:pt x="41" y="26"/>
                  </a:lnTo>
                  <a:lnTo>
                    <a:pt x="75" y="0"/>
                  </a:lnTo>
                  <a:lnTo>
                    <a:pt x="80" y="1"/>
                  </a:lnTo>
                  <a:lnTo>
                    <a:pt x="73" y="19"/>
                  </a:lnTo>
                  <a:lnTo>
                    <a:pt x="97" y="6"/>
                  </a:lnTo>
                  <a:lnTo>
                    <a:pt x="100" y="11"/>
                  </a:lnTo>
                  <a:lnTo>
                    <a:pt x="90" y="29"/>
                  </a:lnTo>
                  <a:lnTo>
                    <a:pt x="104" y="23"/>
                  </a:lnTo>
                  <a:lnTo>
                    <a:pt x="111" y="29"/>
                  </a:lnTo>
                  <a:lnTo>
                    <a:pt x="92" y="53"/>
                  </a:lnTo>
                  <a:lnTo>
                    <a:pt x="77" y="63"/>
                  </a:lnTo>
                  <a:lnTo>
                    <a:pt x="64" y="72"/>
                  </a:lnTo>
                  <a:lnTo>
                    <a:pt x="19" y="106"/>
                  </a:lnTo>
                  <a:lnTo>
                    <a:pt x="0" y="80"/>
                  </a:lnTo>
                </a:path>
              </a:pathLst>
            </a:custGeom>
            <a:solidFill>
              <a:srgbClr val="FFE1D5"/>
            </a:solidFill>
            <a:ln w="9525" cap="rnd">
              <a:noFill/>
              <a:round/>
              <a:headEnd type="none" w="sm" len="sm"/>
              <a:tailEnd type="none" w="sm" len="sm"/>
            </a:ln>
          </p:spPr>
          <p:txBody>
            <a:bodyPr/>
            <a:lstStyle/>
            <a:p>
              <a:endParaRPr lang="es-ES">
                <a:latin typeface="Arial" pitchFamily="34" charset="0"/>
                <a:cs typeface="Arial" pitchFamily="34" charset="0"/>
              </a:endParaRPr>
            </a:p>
          </p:txBody>
        </p:sp>
        <p:sp>
          <p:nvSpPr>
            <p:cNvPr id="130098" name="Freeform 57"/>
            <p:cNvSpPr>
              <a:spLocks/>
            </p:cNvSpPr>
            <p:nvPr/>
          </p:nvSpPr>
          <p:spPr bwMode="auto">
            <a:xfrm>
              <a:off x="3473" y="2882"/>
              <a:ext cx="120" cy="115"/>
            </a:xfrm>
            <a:custGeom>
              <a:avLst/>
              <a:gdLst>
                <a:gd name="T0" fmla="*/ 0 w 120"/>
                <a:gd name="T1" fmla="*/ 86 h 115"/>
                <a:gd name="T2" fmla="*/ 12 w 120"/>
                <a:gd name="T3" fmla="*/ 38 h 115"/>
                <a:gd name="T4" fmla="*/ 41 w 120"/>
                <a:gd name="T5" fmla="*/ 9 h 115"/>
                <a:gd name="T6" fmla="*/ 46 w 120"/>
                <a:gd name="T7" fmla="*/ 9 h 115"/>
                <a:gd name="T8" fmla="*/ 44 w 120"/>
                <a:gd name="T9" fmla="*/ 28 h 115"/>
                <a:gd name="T10" fmla="*/ 81 w 120"/>
                <a:gd name="T11" fmla="*/ 0 h 115"/>
                <a:gd name="T12" fmla="*/ 86 w 120"/>
                <a:gd name="T13" fmla="*/ 1 h 115"/>
                <a:gd name="T14" fmla="*/ 78 w 120"/>
                <a:gd name="T15" fmla="*/ 20 h 115"/>
                <a:gd name="T16" fmla="*/ 104 w 120"/>
                <a:gd name="T17" fmla="*/ 7 h 115"/>
                <a:gd name="T18" fmla="*/ 107 w 120"/>
                <a:gd name="T19" fmla="*/ 12 h 115"/>
                <a:gd name="T20" fmla="*/ 97 w 120"/>
                <a:gd name="T21" fmla="*/ 31 h 115"/>
                <a:gd name="T22" fmla="*/ 112 w 120"/>
                <a:gd name="T23" fmla="*/ 25 h 115"/>
                <a:gd name="T24" fmla="*/ 119 w 120"/>
                <a:gd name="T25" fmla="*/ 31 h 115"/>
                <a:gd name="T26" fmla="*/ 99 w 120"/>
                <a:gd name="T27" fmla="*/ 57 h 115"/>
                <a:gd name="T28" fmla="*/ 83 w 120"/>
                <a:gd name="T29" fmla="*/ 68 h 115"/>
                <a:gd name="T30" fmla="*/ 68 w 120"/>
                <a:gd name="T31" fmla="*/ 78 h 115"/>
                <a:gd name="T32" fmla="*/ 20 w 120"/>
                <a:gd name="T33" fmla="*/ 114 h 115"/>
                <a:gd name="T34" fmla="*/ 0 w 120"/>
                <a:gd name="T35" fmla="*/ 86 h 1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
                <a:gd name="T55" fmla="*/ 0 h 115"/>
                <a:gd name="T56" fmla="*/ 120 w 120"/>
                <a:gd name="T57" fmla="*/ 115 h 1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0" h="115">
                  <a:moveTo>
                    <a:pt x="0" y="86"/>
                  </a:moveTo>
                  <a:lnTo>
                    <a:pt x="12" y="38"/>
                  </a:lnTo>
                  <a:lnTo>
                    <a:pt x="41" y="9"/>
                  </a:lnTo>
                  <a:lnTo>
                    <a:pt x="46" y="9"/>
                  </a:lnTo>
                  <a:lnTo>
                    <a:pt x="44" y="28"/>
                  </a:lnTo>
                  <a:lnTo>
                    <a:pt x="81" y="0"/>
                  </a:lnTo>
                  <a:lnTo>
                    <a:pt x="86" y="1"/>
                  </a:lnTo>
                  <a:lnTo>
                    <a:pt x="78" y="20"/>
                  </a:lnTo>
                  <a:lnTo>
                    <a:pt x="104" y="7"/>
                  </a:lnTo>
                  <a:lnTo>
                    <a:pt x="107" y="12"/>
                  </a:lnTo>
                  <a:lnTo>
                    <a:pt x="97" y="31"/>
                  </a:lnTo>
                  <a:lnTo>
                    <a:pt x="112" y="25"/>
                  </a:lnTo>
                  <a:lnTo>
                    <a:pt x="119" y="31"/>
                  </a:lnTo>
                  <a:lnTo>
                    <a:pt x="99" y="57"/>
                  </a:lnTo>
                  <a:lnTo>
                    <a:pt x="83" y="68"/>
                  </a:lnTo>
                  <a:lnTo>
                    <a:pt x="68" y="78"/>
                  </a:lnTo>
                  <a:lnTo>
                    <a:pt x="20" y="114"/>
                  </a:lnTo>
                  <a:lnTo>
                    <a:pt x="0" y="86"/>
                  </a:lnTo>
                </a:path>
              </a:pathLst>
            </a:custGeom>
            <a:noFill/>
            <a:ln w="12700" cap="rnd">
              <a:solidFill>
                <a:srgbClr val="000000"/>
              </a:solidFill>
              <a:round/>
              <a:headEnd type="none" w="sm" len="sm"/>
              <a:tailEnd type="none" w="sm" len="sm"/>
            </a:ln>
          </p:spPr>
          <p:txBody>
            <a:bodyPr/>
            <a:lstStyle/>
            <a:p>
              <a:endParaRPr lang="es-ES">
                <a:latin typeface="Arial" pitchFamily="34" charset="0"/>
                <a:cs typeface="Arial" pitchFamily="34" charset="0"/>
              </a:endParaRPr>
            </a:p>
          </p:txBody>
        </p:sp>
        <p:sp>
          <p:nvSpPr>
            <p:cNvPr id="130099" name="Freeform 58"/>
            <p:cNvSpPr>
              <a:spLocks/>
            </p:cNvSpPr>
            <p:nvPr/>
          </p:nvSpPr>
          <p:spPr bwMode="auto">
            <a:xfrm>
              <a:off x="3042" y="2839"/>
              <a:ext cx="471" cy="433"/>
            </a:xfrm>
            <a:custGeom>
              <a:avLst/>
              <a:gdLst>
                <a:gd name="T0" fmla="*/ 184 w 471"/>
                <a:gd name="T1" fmla="*/ 8 h 433"/>
                <a:gd name="T2" fmla="*/ 285 w 471"/>
                <a:gd name="T3" fmla="*/ 44 h 433"/>
                <a:gd name="T4" fmla="*/ 308 w 471"/>
                <a:gd name="T5" fmla="*/ 72 h 433"/>
                <a:gd name="T6" fmla="*/ 322 w 471"/>
                <a:gd name="T7" fmla="*/ 112 h 433"/>
                <a:gd name="T8" fmla="*/ 332 w 471"/>
                <a:gd name="T9" fmla="*/ 132 h 433"/>
                <a:gd name="T10" fmla="*/ 337 w 471"/>
                <a:gd name="T11" fmla="*/ 161 h 433"/>
                <a:gd name="T12" fmla="*/ 353 w 471"/>
                <a:gd name="T13" fmla="*/ 190 h 433"/>
                <a:gd name="T14" fmla="*/ 383 w 471"/>
                <a:gd name="T15" fmla="*/ 161 h 433"/>
                <a:gd name="T16" fmla="*/ 403 w 471"/>
                <a:gd name="T17" fmla="*/ 142 h 433"/>
                <a:gd name="T18" fmla="*/ 427 w 471"/>
                <a:gd name="T19" fmla="*/ 129 h 433"/>
                <a:gd name="T20" fmla="*/ 431 w 471"/>
                <a:gd name="T21" fmla="*/ 113 h 433"/>
                <a:gd name="T22" fmla="*/ 470 w 471"/>
                <a:gd name="T23" fmla="*/ 148 h 433"/>
                <a:gd name="T24" fmla="*/ 447 w 471"/>
                <a:gd name="T25" fmla="*/ 185 h 433"/>
                <a:gd name="T26" fmla="*/ 361 w 471"/>
                <a:gd name="T27" fmla="*/ 301 h 433"/>
                <a:gd name="T28" fmla="*/ 314 w 471"/>
                <a:gd name="T29" fmla="*/ 309 h 433"/>
                <a:gd name="T30" fmla="*/ 274 w 471"/>
                <a:gd name="T31" fmla="*/ 254 h 433"/>
                <a:gd name="T32" fmla="*/ 277 w 471"/>
                <a:gd name="T33" fmla="*/ 346 h 433"/>
                <a:gd name="T34" fmla="*/ 290 w 471"/>
                <a:gd name="T35" fmla="*/ 362 h 433"/>
                <a:gd name="T36" fmla="*/ 261 w 471"/>
                <a:gd name="T37" fmla="*/ 402 h 433"/>
                <a:gd name="T38" fmla="*/ 197 w 471"/>
                <a:gd name="T39" fmla="*/ 424 h 433"/>
                <a:gd name="T40" fmla="*/ 137 w 471"/>
                <a:gd name="T41" fmla="*/ 426 h 433"/>
                <a:gd name="T42" fmla="*/ 81 w 471"/>
                <a:gd name="T43" fmla="*/ 432 h 433"/>
                <a:gd name="T44" fmla="*/ 47 w 471"/>
                <a:gd name="T45" fmla="*/ 424 h 433"/>
                <a:gd name="T46" fmla="*/ 20 w 471"/>
                <a:gd name="T47" fmla="*/ 408 h 433"/>
                <a:gd name="T48" fmla="*/ 5 w 471"/>
                <a:gd name="T49" fmla="*/ 402 h 433"/>
                <a:gd name="T50" fmla="*/ 18 w 471"/>
                <a:gd name="T51" fmla="*/ 325 h 433"/>
                <a:gd name="T52" fmla="*/ 0 w 471"/>
                <a:gd name="T53" fmla="*/ 309 h 433"/>
                <a:gd name="T54" fmla="*/ 7 w 471"/>
                <a:gd name="T55" fmla="*/ 254 h 433"/>
                <a:gd name="T56" fmla="*/ 7 w 471"/>
                <a:gd name="T57" fmla="*/ 195 h 433"/>
                <a:gd name="T58" fmla="*/ 23 w 471"/>
                <a:gd name="T59" fmla="*/ 124 h 433"/>
                <a:gd name="T60" fmla="*/ 20 w 471"/>
                <a:gd name="T61" fmla="*/ 80 h 433"/>
                <a:gd name="T62" fmla="*/ 39 w 471"/>
                <a:gd name="T63" fmla="*/ 26 h 433"/>
                <a:gd name="T64" fmla="*/ 71 w 471"/>
                <a:gd name="T65" fmla="*/ 0 h 433"/>
                <a:gd name="T66" fmla="*/ 131 w 471"/>
                <a:gd name="T67" fmla="*/ 2 h 433"/>
                <a:gd name="T68" fmla="*/ 179 w 471"/>
                <a:gd name="T69" fmla="*/ 10 h 433"/>
                <a:gd name="T70" fmla="*/ 184 w 471"/>
                <a:gd name="T71" fmla="*/ 8 h 4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71"/>
                <a:gd name="T109" fmla="*/ 0 h 433"/>
                <a:gd name="T110" fmla="*/ 471 w 471"/>
                <a:gd name="T111" fmla="*/ 433 h 4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71" h="433">
                  <a:moveTo>
                    <a:pt x="184" y="8"/>
                  </a:moveTo>
                  <a:lnTo>
                    <a:pt x="285" y="44"/>
                  </a:lnTo>
                  <a:lnTo>
                    <a:pt x="308" y="72"/>
                  </a:lnTo>
                  <a:lnTo>
                    <a:pt x="322" y="112"/>
                  </a:lnTo>
                  <a:lnTo>
                    <a:pt x="332" y="132"/>
                  </a:lnTo>
                  <a:lnTo>
                    <a:pt x="337" y="161"/>
                  </a:lnTo>
                  <a:lnTo>
                    <a:pt x="353" y="190"/>
                  </a:lnTo>
                  <a:lnTo>
                    <a:pt x="383" y="161"/>
                  </a:lnTo>
                  <a:lnTo>
                    <a:pt x="403" y="142"/>
                  </a:lnTo>
                  <a:lnTo>
                    <a:pt x="427" y="129"/>
                  </a:lnTo>
                  <a:lnTo>
                    <a:pt x="431" y="113"/>
                  </a:lnTo>
                  <a:lnTo>
                    <a:pt x="470" y="148"/>
                  </a:lnTo>
                  <a:lnTo>
                    <a:pt x="447" y="185"/>
                  </a:lnTo>
                  <a:lnTo>
                    <a:pt x="361" y="301"/>
                  </a:lnTo>
                  <a:lnTo>
                    <a:pt x="314" y="309"/>
                  </a:lnTo>
                  <a:lnTo>
                    <a:pt x="274" y="254"/>
                  </a:lnTo>
                  <a:lnTo>
                    <a:pt x="277" y="346"/>
                  </a:lnTo>
                  <a:lnTo>
                    <a:pt x="290" y="362"/>
                  </a:lnTo>
                  <a:lnTo>
                    <a:pt x="261" y="402"/>
                  </a:lnTo>
                  <a:lnTo>
                    <a:pt x="197" y="424"/>
                  </a:lnTo>
                  <a:lnTo>
                    <a:pt x="137" y="426"/>
                  </a:lnTo>
                  <a:lnTo>
                    <a:pt x="81" y="432"/>
                  </a:lnTo>
                  <a:lnTo>
                    <a:pt x="47" y="424"/>
                  </a:lnTo>
                  <a:lnTo>
                    <a:pt x="20" y="408"/>
                  </a:lnTo>
                  <a:lnTo>
                    <a:pt x="5" y="402"/>
                  </a:lnTo>
                  <a:lnTo>
                    <a:pt x="18" y="325"/>
                  </a:lnTo>
                  <a:lnTo>
                    <a:pt x="0" y="309"/>
                  </a:lnTo>
                  <a:lnTo>
                    <a:pt x="7" y="254"/>
                  </a:lnTo>
                  <a:lnTo>
                    <a:pt x="7" y="195"/>
                  </a:lnTo>
                  <a:lnTo>
                    <a:pt x="23" y="124"/>
                  </a:lnTo>
                  <a:lnTo>
                    <a:pt x="20" y="80"/>
                  </a:lnTo>
                  <a:lnTo>
                    <a:pt x="39" y="26"/>
                  </a:lnTo>
                  <a:lnTo>
                    <a:pt x="71" y="0"/>
                  </a:lnTo>
                  <a:lnTo>
                    <a:pt x="131" y="2"/>
                  </a:lnTo>
                  <a:lnTo>
                    <a:pt x="179" y="10"/>
                  </a:lnTo>
                  <a:lnTo>
                    <a:pt x="184" y="8"/>
                  </a:lnTo>
                </a:path>
              </a:pathLst>
            </a:custGeom>
            <a:solidFill>
              <a:srgbClr val="888888"/>
            </a:solidFill>
            <a:ln w="12700" cap="rnd">
              <a:solidFill>
                <a:srgbClr val="000000"/>
              </a:solidFill>
              <a:round/>
              <a:headEnd type="none" w="sm" len="sm"/>
              <a:tailEnd type="none" w="sm" len="sm"/>
            </a:ln>
          </p:spPr>
          <p:txBody>
            <a:bodyPr/>
            <a:lstStyle/>
            <a:p>
              <a:endParaRPr lang="es-ES">
                <a:latin typeface="Arial" pitchFamily="34" charset="0"/>
                <a:cs typeface="Arial" pitchFamily="34" charset="0"/>
              </a:endParaRPr>
            </a:p>
          </p:txBody>
        </p:sp>
        <p:sp>
          <p:nvSpPr>
            <p:cNvPr id="130100" name="Freeform 59"/>
            <p:cNvSpPr>
              <a:spLocks/>
            </p:cNvSpPr>
            <p:nvPr/>
          </p:nvSpPr>
          <p:spPr bwMode="auto">
            <a:xfrm>
              <a:off x="3042" y="2839"/>
              <a:ext cx="471" cy="433"/>
            </a:xfrm>
            <a:custGeom>
              <a:avLst/>
              <a:gdLst>
                <a:gd name="T0" fmla="*/ 184 w 471"/>
                <a:gd name="T1" fmla="*/ 8 h 433"/>
                <a:gd name="T2" fmla="*/ 285 w 471"/>
                <a:gd name="T3" fmla="*/ 44 h 433"/>
                <a:gd name="T4" fmla="*/ 308 w 471"/>
                <a:gd name="T5" fmla="*/ 72 h 433"/>
                <a:gd name="T6" fmla="*/ 322 w 471"/>
                <a:gd name="T7" fmla="*/ 112 h 433"/>
                <a:gd name="T8" fmla="*/ 332 w 471"/>
                <a:gd name="T9" fmla="*/ 132 h 433"/>
                <a:gd name="T10" fmla="*/ 337 w 471"/>
                <a:gd name="T11" fmla="*/ 161 h 433"/>
                <a:gd name="T12" fmla="*/ 353 w 471"/>
                <a:gd name="T13" fmla="*/ 190 h 433"/>
                <a:gd name="T14" fmla="*/ 383 w 471"/>
                <a:gd name="T15" fmla="*/ 161 h 433"/>
                <a:gd name="T16" fmla="*/ 403 w 471"/>
                <a:gd name="T17" fmla="*/ 142 h 433"/>
                <a:gd name="T18" fmla="*/ 427 w 471"/>
                <a:gd name="T19" fmla="*/ 129 h 433"/>
                <a:gd name="T20" fmla="*/ 431 w 471"/>
                <a:gd name="T21" fmla="*/ 113 h 433"/>
                <a:gd name="T22" fmla="*/ 470 w 471"/>
                <a:gd name="T23" fmla="*/ 148 h 433"/>
                <a:gd name="T24" fmla="*/ 447 w 471"/>
                <a:gd name="T25" fmla="*/ 185 h 433"/>
                <a:gd name="T26" fmla="*/ 361 w 471"/>
                <a:gd name="T27" fmla="*/ 301 h 433"/>
                <a:gd name="T28" fmla="*/ 314 w 471"/>
                <a:gd name="T29" fmla="*/ 309 h 433"/>
                <a:gd name="T30" fmla="*/ 274 w 471"/>
                <a:gd name="T31" fmla="*/ 254 h 433"/>
                <a:gd name="T32" fmla="*/ 277 w 471"/>
                <a:gd name="T33" fmla="*/ 346 h 433"/>
                <a:gd name="T34" fmla="*/ 290 w 471"/>
                <a:gd name="T35" fmla="*/ 362 h 433"/>
                <a:gd name="T36" fmla="*/ 261 w 471"/>
                <a:gd name="T37" fmla="*/ 402 h 433"/>
                <a:gd name="T38" fmla="*/ 197 w 471"/>
                <a:gd name="T39" fmla="*/ 424 h 433"/>
                <a:gd name="T40" fmla="*/ 137 w 471"/>
                <a:gd name="T41" fmla="*/ 426 h 433"/>
                <a:gd name="T42" fmla="*/ 81 w 471"/>
                <a:gd name="T43" fmla="*/ 432 h 433"/>
                <a:gd name="T44" fmla="*/ 47 w 471"/>
                <a:gd name="T45" fmla="*/ 424 h 433"/>
                <a:gd name="T46" fmla="*/ 20 w 471"/>
                <a:gd name="T47" fmla="*/ 408 h 433"/>
                <a:gd name="T48" fmla="*/ 5 w 471"/>
                <a:gd name="T49" fmla="*/ 402 h 433"/>
                <a:gd name="T50" fmla="*/ 18 w 471"/>
                <a:gd name="T51" fmla="*/ 325 h 433"/>
                <a:gd name="T52" fmla="*/ 0 w 471"/>
                <a:gd name="T53" fmla="*/ 309 h 433"/>
                <a:gd name="T54" fmla="*/ 7 w 471"/>
                <a:gd name="T55" fmla="*/ 254 h 433"/>
                <a:gd name="T56" fmla="*/ 7 w 471"/>
                <a:gd name="T57" fmla="*/ 195 h 433"/>
                <a:gd name="T58" fmla="*/ 23 w 471"/>
                <a:gd name="T59" fmla="*/ 124 h 433"/>
                <a:gd name="T60" fmla="*/ 20 w 471"/>
                <a:gd name="T61" fmla="*/ 80 h 433"/>
                <a:gd name="T62" fmla="*/ 39 w 471"/>
                <a:gd name="T63" fmla="*/ 26 h 433"/>
                <a:gd name="T64" fmla="*/ 71 w 471"/>
                <a:gd name="T65" fmla="*/ 0 h 433"/>
                <a:gd name="T66" fmla="*/ 131 w 471"/>
                <a:gd name="T67" fmla="*/ 2 h 433"/>
                <a:gd name="T68" fmla="*/ 179 w 471"/>
                <a:gd name="T69" fmla="*/ 10 h 4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1"/>
                <a:gd name="T106" fmla="*/ 0 h 433"/>
                <a:gd name="T107" fmla="*/ 471 w 471"/>
                <a:gd name="T108" fmla="*/ 433 h 43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1" h="433">
                  <a:moveTo>
                    <a:pt x="184" y="8"/>
                  </a:moveTo>
                  <a:lnTo>
                    <a:pt x="285" y="44"/>
                  </a:lnTo>
                  <a:lnTo>
                    <a:pt x="308" y="72"/>
                  </a:lnTo>
                  <a:lnTo>
                    <a:pt x="322" y="112"/>
                  </a:lnTo>
                  <a:lnTo>
                    <a:pt x="332" y="132"/>
                  </a:lnTo>
                  <a:lnTo>
                    <a:pt x="337" y="161"/>
                  </a:lnTo>
                  <a:lnTo>
                    <a:pt x="353" y="190"/>
                  </a:lnTo>
                  <a:lnTo>
                    <a:pt x="383" y="161"/>
                  </a:lnTo>
                  <a:lnTo>
                    <a:pt x="403" y="142"/>
                  </a:lnTo>
                  <a:lnTo>
                    <a:pt x="427" y="129"/>
                  </a:lnTo>
                  <a:lnTo>
                    <a:pt x="431" y="113"/>
                  </a:lnTo>
                  <a:lnTo>
                    <a:pt x="470" y="148"/>
                  </a:lnTo>
                  <a:lnTo>
                    <a:pt x="447" y="185"/>
                  </a:lnTo>
                  <a:lnTo>
                    <a:pt x="361" y="301"/>
                  </a:lnTo>
                  <a:lnTo>
                    <a:pt x="314" y="309"/>
                  </a:lnTo>
                  <a:lnTo>
                    <a:pt x="274" y="254"/>
                  </a:lnTo>
                  <a:lnTo>
                    <a:pt x="277" y="346"/>
                  </a:lnTo>
                  <a:lnTo>
                    <a:pt x="290" y="362"/>
                  </a:lnTo>
                  <a:lnTo>
                    <a:pt x="261" y="402"/>
                  </a:lnTo>
                  <a:lnTo>
                    <a:pt x="197" y="424"/>
                  </a:lnTo>
                  <a:lnTo>
                    <a:pt x="137" y="426"/>
                  </a:lnTo>
                  <a:lnTo>
                    <a:pt x="81" y="432"/>
                  </a:lnTo>
                  <a:lnTo>
                    <a:pt x="47" y="424"/>
                  </a:lnTo>
                  <a:lnTo>
                    <a:pt x="20" y="408"/>
                  </a:lnTo>
                  <a:lnTo>
                    <a:pt x="5" y="402"/>
                  </a:lnTo>
                  <a:lnTo>
                    <a:pt x="18" y="325"/>
                  </a:lnTo>
                  <a:lnTo>
                    <a:pt x="0" y="309"/>
                  </a:lnTo>
                  <a:lnTo>
                    <a:pt x="7" y="254"/>
                  </a:lnTo>
                  <a:lnTo>
                    <a:pt x="7" y="195"/>
                  </a:lnTo>
                  <a:lnTo>
                    <a:pt x="23" y="124"/>
                  </a:lnTo>
                  <a:lnTo>
                    <a:pt x="20" y="80"/>
                  </a:lnTo>
                  <a:lnTo>
                    <a:pt x="39" y="26"/>
                  </a:lnTo>
                  <a:lnTo>
                    <a:pt x="71" y="0"/>
                  </a:lnTo>
                  <a:lnTo>
                    <a:pt x="131" y="2"/>
                  </a:lnTo>
                  <a:lnTo>
                    <a:pt x="179" y="10"/>
                  </a:lnTo>
                </a:path>
              </a:pathLst>
            </a:custGeom>
            <a:noFill/>
            <a:ln w="12700" cap="rnd">
              <a:solidFill>
                <a:srgbClr val="000000"/>
              </a:solidFill>
              <a:round/>
              <a:headEnd type="none" w="sm" len="sm"/>
              <a:tailEnd type="none" w="sm" len="sm"/>
            </a:ln>
          </p:spPr>
          <p:txBody>
            <a:bodyPr/>
            <a:lstStyle/>
            <a:p>
              <a:endParaRPr lang="es-ES">
                <a:latin typeface="Arial" pitchFamily="34" charset="0"/>
                <a:cs typeface="Arial" pitchFamily="34" charset="0"/>
              </a:endParaRPr>
            </a:p>
          </p:txBody>
        </p:sp>
        <p:sp>
          <p:nvSpPr>
            <p:cNvPr id="130101" name="Freeform 60"/>
            <p:cNvSpPr>
              <a:spLocks/>
            </p:cNvSpPr>
            <p:nvPr/>
          </p:nvSpPr>
          <p:spPr bwMode="auto">
            <a:xfrm>
              <a:off x="3064" y="3287"/>
              <a:ext cx="368" cy="104"/>
            </a:xfrm>
            <a:custGeom>
              <a:avLst/>
              <a:gdLst>
                <a:gd name="T0" fmla="*/ 367 w 368"/>
                <a:gd name="T1" fmla="*/ 8 h 104"/>
                <a:gd name="T2" fmla="*/ 363 w 368"/>
                <a:gd name="T3" fmla="*/ 41 h 104"/>
                <a:gd name="T4" fmla="*/ 328 w 368"/>
                <a:gd name="T5" fmla="*/ 57 h 104"/>
                <a:gd name="T6" fmla="*/ 240 w 368"/>
                <a:gd name="T7" fmla="*/ 83 h 104"/>
                <a:gd name="T8" fmla="*/ 149 w 368"/>
                <a:gd name="T9" fmla="*/ 103 h 104"/>
                <a:gd name="T10" fmla="*/ 50 w 368"/>
                <a:gd name="T11" fmla="*/ 97 h 104"/>
                <a:gd name="T12" fmla="*/ 17 w 368"/>
                <a:gd name="T13" fmla="*/ 80 h 104"/>
                <a:gd name="T14" fmla="*/ 0 w 368"/>
                <a:gd name="T15" fmla="*/ 48 h 104"/>
                <a:gd name="T16" fmla="*/ 6 w 368"/>
                <a:gd name="T17" fmla="*/ 33 h 104"/>
                <a:gd name="T18" fmla="*/ 70 w 368"/>
                <a:gd name="T19" fmla="*/ 50 h 104"/>
                <a:gd name="T20" fmla="*/ 185 w 368"/>
                <a:gd name="T21" fmla="*/ 41 h 104"/>
                <a:gd name="T22" fmla="*/ 280 w 368"/>
                <a:gd name="T23" fmla="*/ 18 h 104"/>
                <a:gd name="T24" fmla="*/ 347 w 368"/>
                <a:gd name="T25" fmla="*/ 0 h 104"/>
                <a:gd name="T26" fmla="*/ 367 w 368"/>
                <a:gd name="T27" fmla="*/ 8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8"/>
                <a:gd name="T43" fmla="*/ 0 h 104"/>
                <a:gd name="T44" fmla="*/ 368 w 368"/>
                <a:gd name="T45" fmla="*/ 104 h 1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8" h="104">
                  <a:moveTo>
                    <a:pt x="367" y="8"/>
                  </a:moveTo>
                  <a:lnTo>
                    <a:pt x="363" y="41"/>
                  </a:lnTo>
                  <a:lnTo>
                    <a:pt x="328" y="57"/>
                  </a:lnTo>
                  <a:lnTo>
                    <a:pt x="240" y="83"/>
                  </a:lnTo>
                  <a:lnTo>
                    <a:pt x="149" y="103"/>
                  </a:lnTo>
                  <a:lnTo>
                    <a:pt x="50" y="97"/>
                  </a:lnTo>
                  <a:lnTo>
                    <a:pt x="17" y="80"/>
                  </a:lnTo>
                  <a:lnTo>
                    <a:pt x="0" y="48"/>
                  </a:lnTo>
                  <a:lnTo>
                    <a:pt x="6" y="33"/>
                  </a:lnTo>
                  <a:lnTo>
                    <a:pt x="70" y="50"/>
                  </a:lnTo>
                  <a:lnTo>
                    <a:pt x="185" y="41"/>
                  </a:lnTo>
                  <a:lnTo>
                    <a:pt x="280" y="18"/>
                  </a:lnTo>
                  <a:lnTo>
                    <a:pt x="347" y="0"/>
                  </a:lnTo>
                  <a:lnTo>
                    <a:pt x="367" y="8"/>
                  </a:lnTo>
                </a:path>
              </a:pathLst>
            </a:custGeom>
            <a:solidFill>
              <a:srgbClr val="0078AA"/>
            </a:solidFill>
            <a:ln w="9525" cap="rnd">
              <a:noFill/>
              <a:round/>
              <a:headEnd type="none" w="sm" len="sm"/>
              <a:tailEnd type="none" w="sm" len="sm"/>
            </a:ln>
          </p:spPr>
          <p:txBody>
            <a:bodyPr/>
            <a:lstStyle/>
            <a:p>
              <a:endParaRPr lang="es-ES">
                <a:latin typeface="Arial" pitchFamily="34" charset="0"/>
                <a:cs typeface="Arial" pitchFamily="34" charset="0"/>
              </a:endParaRPr>
            </a:p>
          </p:txBody>
        </p:sp>
        <p:sp>
          <p:nvSpPr>
            <p:cNvPr id="130102" name="Freeform 61"/>
            <p:cNvSpPr>
              <a:spLocks/>
            </p:cNvSpPr>
            <p:nvPr/>
          </p:nvSpPr>
          <p:spPr bwMode="auto">
            <a:xfrm>
              <a:off x="3056" y="3287"/>
              <a:ext cx="376" cy="112"/>
            </a:xfrm>
            <a:custGeom>
              <a:avLst/>
              <a:gdLst>
                <a:gd name="T0" fmla="*/ 375 w 376"/>
                <a:gd name="T1" fmla="*/ 9 h 112"/>
                <a:gd name="T2" fmla="*/ 371 w 376"/>
                <a:gd name="T3" fmla="*/ 44 h 112"/>
                <a:gd name="T4" fmla="*/ 334 w 376"/>
                <a:gd name="T5" fmla="*/ 62 h 112"/>
                <a:gd name="T6" fmla="*/ 244 w 376"/>
                <a:gd name="T7" fmla="*/ 89 h 112"/>
                <a:gd name="T8" fmla="*/ 152 w 376"/>
                <a:gd name="T9" fmla="*/ 111 h 112"/>
                <a:gd name="T10" fmla="*/ 51 w 376"/>
                <a:gd name="T11" fmla="*/ 105 h 112"/>
                <a:gd name="T12" fmla="*/ 17 w 376"/>
                <a:gd name="T13" fmla="*/ 86 h 112"/>
                <a:gd name="T14" fmla="*/ 0 w 376"/>
                <a:gd name="T15" fmla="*/ 52 h 112"/>
                <a:gd name="T16" fmla="*/ 6 w 376"/>
                <a:gd name="T17" fmla="*/ 36 h 112"/>
                <a:gd name="T18" fmla="*/ 72 w 376"/>
                <a:gd name="T19" fmla="*/ 54 h 112"/>
                <a:gd name="T20" fmla="*/ 189 w 376"/>
                <a:gd name="T21" fmla="*/ 44 h 112"/>
                <a:gd name="T22" fmla="*/ 286 w 376"/>
                <a:gd name="T23" fmla="*/ 20 h 112"/>
                <a:gd name="T24" fmla="*/ 355 w 376"/>
                <a:gd name="T25" fmla="*/ 0 h 112"/>
                <a:gd name="T26" fmla="*/ 375 w 376"/>
                <a:gd name="T27" fmla="*/ 9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6"/>
                <a:gd name="T43" fmla="*/ 0 h 112"/>
                <a:gd name="T44" fmla="*/ 376 w 376"/>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6" h="112">
                  <a:moveTo>
                    <a:pt x="375" y="9"/>
                  </a:moveTo>
                  <a:lnTo>
                    <a:pt x="371" y="44"/>
                  </a:lnTo>
                  <a:lnTo>
                    <a:pt x="334" y="62"/>
                  </a:lnTo>
                  <a:lnTo>
                    <a:pt x="244" y="89"/>
                  </a:lnTo>
                  <a:lnTo>
                    <a:pt x="152" y="111"/>
                  </a:lnTo>
                  <a:lnTo>
                    <a:pt x="51" y="105"/>
                  </a:lnTo>
                  <a:lnTo>
                    <a:pt x="17" y="86"/>
                  </a:lnTo>
                  <a:lnTo>
                    <a:pt x="0" y="52"/>
                  </a:lnTo>
                  <a:lnTo>
                    <a:pt x="6" y="36"/>
                  </a:lnTo>
                  <a:lnTo>
                    <a:pt x="72" y="54"/>
                  </a:lnTo>
                  <a:lnTo>
                    <a:pt x="189" y="44"/>
                  </a:lnTo>
                  <a:lnTo>
                    <a:pt x="286" y="20"/>
                  </a:lnTo>
                  <a:lnTo>
                    <a:pt x="355" y="0"/>
                  </a:lnTo>
                  <a:lnTo>
                    <a:pt x="375" y="9"/>
                  </a:lnTo>
                </a:path>
              </a:pathLst>
            </a:custGeom>
            <a:noFill/>
            <a:ln w="12700" cap="rnd">
              <a:solidFill>
                <a:srgbClr val="000000"/>
              </a:solidFill>
              <a:round/>
              <a:headEnd type="none" w="sm" len="sm"/>
              <a:tailEnd type="none" w="sm" len="sm"/>
            </a:ln>
          </p:spPr>
          <p:txBody>
            <a:bodyPr/>
            <a:lstStyle/>
            <a:p>
              <a:endParaRPr lang="es-ES">
                <a:latin typeface="Arial" pitchFamily="34" charset="0"/>
                <a:cs typeface="Arial" pitchFamily="34" charset="0"/>
              </a:endParaRPr>
            </a:p>
          </p:txBody>
        </p:sp>
        <p:sp>
          <p:nvSpPr>
            <p:cNvPr id="130103" name="Freeform 62"/>
            <p:cNvSpPr>
              <a:spLocks/>
            </p:cNvSpPr>
            <p:nvPr/>
          </p:nvSpPr>
          <p:spPr bwMode="auto">
            <a:xfrm>
              <a:off x="3087" y="3133"/>
              <a:ext cx="115" cy="271"/>
            </a:xfrm>
            <a:custGeom>
              <a:avLst/>
              <a:gdLst>
                <a:gd name="T0" fmla="*/ 55 w 115"/>
                <a:gd name="T1" fmla="*/ 13 h 271"/>
                <a:gd name="T2" fmla="*/ 55 w 115"/>
                <a:gd name="T3" fmla="*/ 177 h 271"/>
                <a:gd name="T4" fmla="*/ 68 w 115"/>
                <a:gd name="T5" fmla="*/ 247 h 271"/>
                <a:gd name="T6" fmla="*/ 114 w 115"/>
                <a:gd name="T7" fmla="*/ 267 h 271"/>
                <a:gd name="T8" fmla="*/ 68 w 115"/>
                <a:gd name="T9" fmla="*/ 270 h 271"/>
                <a:gd name="T10" fmla="*/ 28 w 115"/>
                <a:gd name="T11" fmla="*/ 267 h 271"/>
                <a:gd name="T12" fmla="*/ 7 w 115"/>
                <a:gd name="T13" fmla="*/ 239 h 271"/>
                <a:gd name="T14" fmla="*/ 0 w 115"/>
                <a:gd name="T15" fmla="*/ 185 h 271"/>
                <a:gd name="T16" fmla="*/ 0 w 115"/>
                <a:gd name="T17" fmla="*/ 129 h 271"/>
                <a:gd name="T18" fmla="*/ 0 w 115"/>
                <a:gd name="T19" fmla="*/ 65 h 271"/>
                <a:gd name="T20" fmla="*/ 7 w 115"/>
                <a:gd name="T21" fmla="*/ 0 h 271"/>
                <a:gd name="T22" fmla="*/ 55 w 115"/>
                <a:gd name="T23" fmla="*/ 13 h 2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
                <a:gd name="T37" fmla="*/ 0 h 271"/>
                <a:gd name="T38" fmla="*/ 115 w 115"/>
                <a:gd name="T39" fmla="*/ 271 h 2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 h="271">
                  <a:moveTo>
                    <a:pt x="55" y="13"/>
                  </a:moveTo>
                  <a:lnTo>
                    <a:pt x="55" y="177"/>
                  </a:lnTo>
                  <a:lnTo>
                    <a:pt x="68" y="247"/>
                  </a:lnTo>
                  <a:lnTo>
                    <a:pt x="114" y="267"/>
                  </a:lnTo>
                  <a:lnTo>
                    <a:pt x="68" y="270"/>
                  </a:lnTo>
                  <a:lnTo>
                    <a:pt x="28" y="267"/>
                  </a:lnTo>
                  <a:lnTo>
                    <a:pt x="7" y="239"/>
                  </a:lnTo>
                  <a:lnTo>
                    <a:pt x="0" y="185"/>
                  </a:lnTo>
                  <a:lnTo>
                    <a:pt x="0" y="129"/>
                  </a:lnTo>
                  <a:lnTo>
                    <a:pt x="0" y="65"/>
                  </a:lnTo>
                  <a:lnTo>
                    <a:pt x="7" y="0"/>
                  </a:lnTo>
                  <a:lnTo>
                    <a:pt x="55" y="13"/>
                  </a:lnTo>
                </a:path>
              </a:pathLst>
            </a:custGeom>
            <a:solidFill>
              <a:srgbClr val="AAAAAA"/>
            </a:solidFill>
            <a:ln w="12700" cap="rnd">
              <a:solidFill>
                <a:srgbClr val="000000"/>
              </a:solidFill>
              <a:round/>
              <a:headEnd type="none" w="sm" len="sm"/>
              <a:tailEnd type="none" w="sm" len="sm"/>
            </a:ln>
          </p:spPr>
          <p:txBody>
            <a:bodyPr/>
            <a:lstStyle/>
            <a:p>
              <a:endParaRPr lang="es-ES">
                <a:latin typeface="Arial" pitchFamily="34" charset="0"/>
                <a:cs typeface="Arial" pitchFamily="34" charset="0"/>
              </a:endParaRPr>
            </a:p>
          </p:txBody>
        </p:sp>
        <p:sp>
          <p:nvSpPr>
            <p:cNvPr id="130104" name="Freeform 63"/>
            <p:cNvSpPr>
              <a:spLocks/>
            </p:cNvSpPr>
            <p:nvPr/>
          </p:nvSpPr>
          <p:spPr bwMode="auto">
            <a:xfrm>
              <a:off x="3087" y="3133"/>
              <a:ext cx="115" cy="271"/>
            </a:xfrm>
            <a:custGeom>
              <a:avLst/>
              <a:gdLst>
                <a:gd name="T0" fmla="*/ 55 w 115"/>
                <a:gd name="T1" fmla="*/ 13 h 271"/>
                <a:gd name="T2" fmla="*/ 55 w 115"/>
                <a:gd name="T3" fmla="*/ 177 h 271"/>
                <a:gd name="T4" fmla="*/ 68 w 115"/>
                <a:gd name="T5" fmla="*/ 247 h 271"/>
                <a:gd name="T6" fmla="*/ 114 w 115"/>
                <a:gd name="T7" fmla="*/ 267 h 271"/>
                <a:gd name="T8" fmla="*/ 68 w 115"/>
                <a:gd name="T9" fmla="*/ 270 h 271"/>
                <a:gd name="T10" fmla="*/ 28 w 115"/>
                <a:gd name="T11" fmla="*/ 267 h 271"/>
                <a:gd name="T12" fmla="*/ 7 w 115"/>
                <a:gd name="T13" fmla="*/ 239 h 271"/>
                <a:gd name="T14" fmla="*/ 0 w 115"/>
                <a:gd name="T15" fmla="*/ 185 h 271"/>
                <a:gd name="T16" fmla="*/ 0 w 115"/>
                <a:gd name="T17" fmla="*/ 129 h 271"/>
                <a:gd name="T18" fmla="*/ 0 w 115"/>
                <a:gd name="T19" fmla="*/ 65 h 271"/>
                <a:gd name="T20" fmla="*/ 7 w 115"/>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
                <a:gd name="T34" fmla="*/ 0 h 271"/>
                <a:gd name="T35" fmla="*/ 115 w 115"/>
                <a:gd name="T36" fmla="*/ 271 h 2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 h="271">
                  <a:moveTo>
                    <a:pt x="55" y="13"/>
                  </a:moveTo>
                  <a:lnTo>
                    <a:pt x="55" y="177"/>
                  </a:lnTo>
                  <a:lnTo>
                    <a:pt x="68" y="247"/>
                  </a:lnTo>
                  <a:lnTo>
                    <a:pt x="114" y="267"/>
                  </a:lnTo>
                  <a:lnTo>
                    <a:pt x="68" y="270"/>
                  </a:lnTo>
                  <a:lnTo>
                    <a:pt x="28" y="267"/>
                  </a:lnTo>
                  <a:lnTo>
                    <a:pt x="7" y="239"/>
                  </a:lnTo>
                  <a:lnTo>
                    <a:pt x="0" y="185"/>
                  </a:lnTo>
                  <a:lnTo>
                    <a:pt x="0" y="129"/>
                  </a:lnTo>
                  <a:lnTo>
                    <a:pt x="0" y="65"/>
                  </a:lnTo>
                  <a:lnTo>
                    <a:pt x="7" y="0"/>
                  </a:lnTo>
                </a:path>
              </a:pathLst>
            </a:custGeom>
            <a:noFill/>
            <a:ln w="12700" cap="rnd">
              <a:solidFill>
                <a:srgbClr val="000000"/>
              </a:solidFill>
              <a:round/>
              <a:headEnd type="none" w="sm" len="sm"/>
              <a:tailEnd type="none" w="sm" len="sm"/>
            </a:ln>
          </p:spPr>
          <p:txBody>
            <a:bodyPr/>
            <a:lstStyle/>
            <a:p>
              <a:endParaRPr lang="es-ES">
                <a:latin typeface="Arial" pitchFamily="34" charset="0"/>
                <a:cs typeface="Arial" pitchFamily="34" charset="0"/>
              </a:endParaRPr>
            </a:p>
          </p:txBody>
        </p:sp>
        <p:sp>
          <p:nvSpPr>
            <p:cNvPr id="130105" name="Freeform 64"/>
            <p:cNvSpPr>
              <a:spLocks/>
            </p:cNvSpPr>
            <p:nvPr/>
          </p:nvSpPr>
          <p:spPr bwMode="auto">
            <a:xfrm>
              <a:off x="3024" y="2961"/>
              <a:ext cx="276" cy="216"/>
            </a:xfrm>
            <a:custGeom>
              <a:avLst/>
              <a:gdLst>
                <a:gd name="T0" fmla="*/ 251 w 276"/>
                <a:gd name="T1" fmla="*/ 27 h 216"/>
                <a:gd name="T2" fmla="*/ 271 w 276"/>
                <a:gd name="T3" fmla="*/ 50 h 216"/>
                <a:gd name="T4" fmla="*/ 275 w 276"/>
                <a:gd name="T5" fmla="*/ 56 h 216"/>
                <a:gd name="T6" fmla="*/ 271 w 276"/>
                <a:gd name="T7" fmla="*/ 129 h 216"/>
                <a:gd name="T8" fmla="*/ 263 w 276"/>
                <a:gd name="T9" fmla="*/ 185 h 216"/>
                <a:gd name="T10" fmla="*/ 248 w 276"/>
                <a:gd name="T11" fmla="*/ 203 h 216"/>
                <a:gd name="T12" fmla="*/ 220 w 276"/>
                <a:gd name="T13" fmla="*/ 215 h 216"/>
                <a:gd name="T14" fmla="*/ 163 w 276"/>
                <a:gd name="T15" fmla="*/ 215 h 216"/>
                <a:gd name="T16" fmla="*/ 76 w 276"/>
                <a:gd name="T17" fmla="*/ 203 h 216"/>
                <a:gd name="T18" fmla="*/ 15 w 276"/>
                <a:gd name="T19" fmla="*/ 185 h 216"/>
                <a:gd name="T20" fmla="*/ 0 w 276"/>
                <a:gd name="T21" fmla="*/ 140 h 216"/>
                <a:gd name="T22" fmla="*/ 2 w 276"/>
                <a:gd name="T23" fmla="*/ 78 h 216"/>
                <a:gd name="T24" fmla="*/ 12 w 276"/>
                <a:gd name="T25" fmla="*/ 27 h 216"/>
                <a:gd name="T26" fmla="*/ 24 w 276"/>
                <a:gd name="T27" fmla="*/ 8 h 216"/>
                <a:gd name="T28" fmla="*/ 51 w 276"/>
                <a:gd name="T29" fmla="*/ 0 h 216"/>
                <a:gd name="T30" fmla="*/ 119 w 276"/>
                <a:gd name="T31" fmla="*/ 12 h 216"/>
                <a:gd name="T32" fmla="*/ 202 w 276"/>
                <a:gd name="T33" fmla="*/ 22 h 216"/>
                <a:gd name="T34" fmla="*/ 251 w 276"/>
                <a:gd name="T35" fmla="*/ 27 h 2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6"/>
                <a:gd name="T55" fmla="*/ 0 h 216"/>
                <a:gd name="T56" fmla="*/ 276 w 276"/>
                <a:gd name="T57" fmla="*/ 216 h 2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6" h="216">
                  <a:moveTo>
                    <a:pt x="251" y="27"/>
                  </a:moveTo>
                  <a:lnTo>
                    <a:pt x="271" y="50"/>
                  </a:lnTo>
                  <a:lnTo>
                    <a:pt x="275" y="56"/>
                  </a:lnTo>
                  <a:lnTo>
                    <a:pt x="271" y="129"/>
                  </a:lnTo>
                  <a:lnTo>
                    <a:pt x="263" y="185"/>
                  </a:lnTo>
                  <a:lnTo>
                    <a:pt x="248" y="203"/>
                  </a:lnTo>
                  <a:lnTo>
                    <a:pt x="220" y="215"/>
                  </a:lnTo>
                  <a:lnTo>
                    <a:pt x="163" y="215"/>
                  </a:lnTo>
                  <a:lnTo>
                    <a:pt x="76" y="203"/>
                  </a:lnTo>
                  <a:lnTo>
                    <a:pt x="15" y="185"/>
                  </a:lnTo>
                  <a:lnTo>
                    <a:pt x="0" y="140"/>
                  </a:lnTo>
                  <a:lnTo>
                    <a:pt x="2" y="78"/>
                  </a:lnTo>
                  <a:lnTo>
                    <a:pt x="12" y="27"/>
                  </a:lnTo>
                  <a:lnTo>
                    <a:pt x="24" y="8"/>
                  </a:lnTo>
                  <a:lnTo>
                    <a:pt x="51" y="0"/>
                  </a:lnTo>
                  <a:lnTo>
                    <a:pt x="119" y="12"/>
                  </a:lnTo>
                  <a:lnTo>
                    <a:pt x="202" y="22"/>
                  </a:lnTo>
                  <a:lnTo>
                    <a:pt x="251" y="27"/>
                  </a:lnTo>
                </a:path>
              </a:pathLst>
            </a:custGeom>
            <a:solidFill>
              <a:srgbClr val="0078AA"/>
            </a:solidFill>
            <a:ln w="9525" cap="rnd">
              <a:noFill/>
              <a:round/>
              <a:headEnd type="none" w="sm" len="sm"/>
              <a:tailEnd type="none" w="sm" len="sm"/>
            </a:ln>
          </p:spPr>
          <p:txBody>
            <a:bodyPr/>
            <a:lstStyle/>
            <a:p>
              <a:endParaRPr lang="es-ES">
                <a:latin typeface="Arial" pitchFamily="34" charset="0"/>
                <a:cs typeface="Arial" pitchFamily="34" charset="0"/>
              </a:endParaRPr>
            </a:p>
          </p:txBody>
        </p:sp>
        <p:sp>
          <p:nvSpPr>
            <p:cNvPr id="130106" name="Freeform 65"/>
            <p:cNvSpPr>
              <a:spLocks/>
            </p:cNvSpPr>
            <p:nvPr/>
          </p:nvSpPr>
          <p:spPr bwMode="auto">
            <a:xfrm>
              <a:off x="3016" y="2961"/>
              <a:ext cx="284" cy="224"/>
            </a:xfrm>
            <a:custGeom>
              <a:avLst/>
              <a:gdLst>
                <a:gd name="T0" fmla="*/ 259 w 284"/>
                <a:gd name="T1" fmla="*/ 28 h 224"/>
                <a:gd name="T2" fmla="*/ 279 w 284"/>
                <a:gd name="T3" fmla="*/ 52 h 224"/>
                <a:gd name="T4" fmla="*/ 283 w 284"/>
                <a:gd name="T5" fmla="*/ 57 h 224"/>
                <a:gd name="T6" fmla="*/ 279 w 284"/>
                <a:gd name="T7" fmla="*/ 134 h 224"/>
                <a:gd name="T8" fmla="*/ 271 w 284"/>
                <a:gd name="T9" fmla="*/ 192 h 224"/>
                <a:gd name="T10" fmla="*/ 255 w 284"/>
                <a:gd name="T11" fmla="*/ 211 h 224"/>
                <a:gd name="T12" fmla="*/ 227 w 284"/>
                <a:gd name="T13" fmla="*/ 223 h 224"/>
                <a:gd name="T14" fmla="*/ 168 w 284"/>
                <a:gd name="T15" fmla="*/ 223 h 224"/>
                <a:gd name="T16" fmla="*/ 78 w 284"/>
                <a:gd name="T17" fmla="*/ 211 h 224"/>
                <a:gd name="T18" fmla="*/ 15 w 284"/>
                <a:gd name="T19" fmla="*/ 192 h 224"/>
                <a:gd name="T20" fmla="*/ 0 w 284"/>
                <a:gd name="T21" fmla="*/ 145 h 224"/>
                <a:gd name="T22" fmla="*/ 2 w 284"/>
                <a:gd name="T23" fmla="*/ 81 h 224"/>
                <a:gd name="T24" fmla="*/ 12 w 284"/>
                <a:gd name="T25" fmla="*/ 28 h 224"/>
                <a:gd name="T26" fmla="*/ 25 w 284"/>
                <a:gd name="T27" fmla="*/ 8 h 224"/>
                <a:gd name="T28" fmla="*/ 52 w 284"/>
                <a:gd name="T29" fmla="*/ 0 h 224"/>
                <a:gd name="T30" fmla="*/ 123 w 284"/>
                <a:gd name="T31" fmla="*/ 12 h 224"/>
                <a:gd name="T32" fmla="*/ 208 w 284"/>
                <a:gd name="T33" fmla="*/ 24 h 224"/>
                <a:gd name="T34" fmla="*/ 259 w 284"/>
                <a:gd name="T35" fmla="*/ 28 h 2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4"/>
                <a:gd name="T55" fmla="*/ 0 h 224"/>
                <a:gd name="T56" fmla="*/ 284 w 284"/>
                <a:gd name="T57" fmla="*/ 224 h 2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4" h="224">
                  <a:moveTo>
                    <a:pt x="259" y="28"/>
                  </a:moveTo>
                  <a:lnTo>
                    <a:pt x="279" y="52"/>
                  </a:lnTo>
                  <a:lnTo>
                    <a:pt x="283" y="57"/>
                  </a:lnTo>
                  <a:lnTo>
                    <a:pt x="279" y="134"/>
                  </a:lnTo>
                  <a:lnTo>
                    <a:pt x="271" y="192"/>
                  </a:lnTo>
                  <a:lnTo>
                    <a:pt x="255" y="211"/>
                  </a:lnTo>
                  <a:lnTo>
                    <a:pt x="227" y="223"/>
                  </a:lnTo>
                  <a:lnTo>
                    <a:pt x="168" y="223"/>
                  </a:lnTo>
                  <a:lnTo>
                    <a:pt x="78" y="211"/>
                  </a:lnTo>
                  <a:lnTo>
                    <a:pt x="15" y="192"/>
                  </a:lnTo>
                  <a:lnTo>
                    <a:pt x="0" y="145"/>
                  </a:lnTo>
                  <a:lnTo>
                    <a:pt x="2" y="81"/>
                  </a:lnTo>
                  <a:lnTo>
                    <a:pt x="12" y="28"/>
                  </a:lnTo>
                  <a:lnTo>
                    <a:pt x="25" y="8"/>
                  </a:lnTo>
                  <a:lnTo>
                    <a:pt x="52" y="0"/>
                  </a:lnTo>
                  <a:lnTo>
                    <a:pt x="123" y="12"/>
                  </a:lnTo>
                  <a:lnTo>
                    <a:pt x="208" y="24"/>
                  </a:lnTo>
                  <a:lnTo>
                    <a:pt x="259" y="28"/>
                  </a:lnTo>
                </a:path>
              </a:pathLst>
            </a:custGeom>
            <a:noFill/>
            <a:ln w="12700" cap="rnd">
              <a:solidFill>
                <a:srgbClr val="000000"/>
              </a:solidFill>
              <a:round/>
              <a:headEnd type="none" w="sm" len="sm"/>
              <a:tailEnd type="none" w="sm" len="sm"/>
            </a:ln>
          </p:spPr>
          <p:txBody>
            <a:bodyPr/>
            <a:lstStyle/>
            <a:p>
              <a:endParaRPr lang="es-ES">
                <a:latin typeface="Arial" pitchFamily="34" charset="0"/>
                <a:cs typeface="Arial" pitchFamily="34" charset="0"/>
              </a:endParaRPr>
            </a:p>
          </p:txBody>
        </p:sp>
        <p:sp>
          <p:nvSpPr>
            <p:cNvPr id="130107" name="Freeform 66"/>
            <p:cNvSpPr>
              <a:spLocks/>
            </p:cNvSpPr>
            <p:nvPr/>
          </p:nvSpPr>
          <p:spPr bwMode="auto">
            <a:xfrm>
              <a:off x="3032" y="2572"/>
              <a:ext cx="347" cy="328"/>
            </a:xfrm>
            <a:custGeom>
              <a:avLst/>
              <a:gdLst>
                <a:gd name="T0" fmla="*/ 247 w 347"/>
                <a:gd name="T1" fmla="*/ 2 h 328"/>
                <a:gd name="T2" fmla="*/ 176 w 347"/>
                <a:gd name="T3" fmla="*/ 0 h 328"/>
                <a:gd name="T4" fmla="*/ 115 w 347"/>
                <a:gd name="T5" fmla="*/ 15 h 328"/>
                <a:gd name="T6" fmla="*/ 86 w 347"/>
                <a:gd name="T7" fmla="*/ 52 h 328"/>
                <a:gd name="T8" fmla="*/ 67 w 347"/>
                <a:gd name="T9" fmla="*/ 110 h 328"/>
                <a:gd name="T10" fmla="*/ 52 w 347"/>
                <a:gd name="T11" fmla="*/ 147 h 328"/>
                <a:gd name="T12" fmla="*/ 54 w 347"/>
                <a:gd name="T13" fmla="*/ 158 h 328"/>
                <a:gd name="T14" fmla="*/ 44 w 347"/>
                <a:gd name="T15" fmla="*/ 186 h 328"/>
                <a:gd name="T16" fmla="*/ 52 w 347"/>
                <a:gd name="T17" fmla="*/ 206 h 328"/>
                <a:gd name="T18" fmla="*/ 44 w 347"/>
                <a:gd name="T19" fmla="*/ 206 h 328"/>
                <a:gd name="T20" fmla="*/ 41 w 347"/>
                <a:gd name="T21" fmla="*/ 221 h 328"/>
                <a:gd name="T22" fmla="*/ 38 w 347"/>
                <a:gd name="T23" fmla="*/ 232 h 328"/>
                <a:gd name="T24" fmla="*/ 33 w 347"/>
                <a:gd name="T25" fmla="*/ 242 h 328"/>
                <a:gd name="T26" fmla="*/ 28 w 347"/>
                <a:gd name="T27" fmla="*/ 242 h 328"/>
                <a:gd name="T28" fmla="*/ 28 w 347"/>
                <a:gd name="T29" fmla="*/ 256 h 328"/>
                <a:gd name="T30" fmla="*/ 9 w 347"/>
                <a:gd name="T31" fmla="*/ 268 h 328"/>
                <a:gd name="T32" fmla="*/ 4 w 347"/>
                <a:gd name="T33" fmla="*/ 288 h 328"/>
                <a:gd name="T34" fmla="*/ 20 w 347"/>
                <a:gd name="T35" fmla="*/ 297 h 328"/>
                <a:gd name="T36" fmla="*/ 0 w 347"/>
                <a:gd name="T37" fmla="*/ 296 h 328"/>
                <a:gd name="T38" fmla="*/ 15 w 347"/>
                <a:gd name="T39" fmla="*/ 319 h 328"/>
                <a:gd name="T40" fmla="*/ 49 w 347"/>
                <a:gd name="T41" fmla="*/ 321 h 328"/>
                <a:gd name="T42" fmla="*/ 102 w 347"/>
                <a:gd name="T43" fmla="*/ 319 h 328"/>
                <a:gd name="T44" fmla="*/ 99 w 347"/>
                <a:gd name="T45" fmla="*/ 305 h 328"/>
                <a:gd name="T46" fmla="*/ 129 w 347"/>
                <a:gd name="T47" fmla="*/ 321 h 328"/>
                <a:gd name="T48" fmla="*/ 123 w 347"/>
                <a:gd name="T49" fmla="*/ 296 h 328"/>
                <a:gd name="T50" fmla="*/ 141 w 347"/>
                <a:gd name="T51" fmla="*/ 316 h 328"/>
                <a:gd name="T52" fmla="*/ 157 w 347"/>
                <a:gd name="T53" fmla="*/ 327 h 328"/>
                <a:gd name="T54" fmla="*/ 181 w 347"/>
                <a:gd name="T55" fmla="*/ 321 h 328"/>
                <a:gd name="T56" fmla="*/ 199 w 347"/>
                <a:gd name="T57" fmla="*/ 308 h 328"/>
                <a:gd name="T58" fmla="*/ 213 w 347"/>
                <a:gd name="T59" fmla="*/ 321 h 328"/>
                <a:gd name="T60" fmla="*/ 229 w 347"/>
                <a:gd name="T61" fmla="*/ 316 h 328"/>
                <a:gd name="T62" fmla="*/ 229 w 347"/>
                <a:gd name="T63" fmla="*/ 300 h 328"/>
                <a:gd name="T64" fmla="*/ 242 w 347"/>
                <a:gd name="T65" fmla="*/ 308 h 328"/>
                <a:gd name="T66" fmla="*/ 271 w 347"/>
                <a:gd name="T67" fmla="*/ 313 h 328"/>
                <a:gd name="T68" fmla="*/ 258 w 347"/>
                <a:gd name="T69" fmla="*/ 296 h 328"/>
                <a:gd name="T70" fmla="*/ 284 w 347"/>
                <a:gd name="T71" fmla="*/ 300 h 328"/>
                <a:gd name="T72" fmla="*/ 318 w 347"/>
                <a:gd name="T73" fmla="*/ 296 h 328"/>
                <a:gd name="T74" fmla="*/ 332 w 347"/>
                <a:gd name="T75" fmla="*/ 284 h 328"/>
                <a:gd name="T76" fmla="*/ 346 w 347"/>
                <a:gd name="T77" fmla="*/ 268 h 328"/>
                <a:gd name="T78" fmla="*/ 334 w 347"/>
                <a:gd name="T79" fmla="*/ 268 h 328"/>
                <a:gd name="T80" fmla="*/ 332 w 347"/>
                <a:gd name="T81" fmla="*/ 264 h 328"/>
                <a:gd name="T82" fmla="*/ 334 w 347"/>
                <a:gd name="T83" fmla="*/ 250 h 328"/>
                <a:gd name="T84" fmla="*/ 322 w 347"/>
                <a:gd name="T85" fmla="*/ 242 h 328"/>
                <a:gd name="T86" fmla="*/ 310 w 347"/>
                <a:gd name="T87" fmla="*/ 234 h 328"/>
                <a:gd name="T88" fmla="*/ 318 w 347"/>
                <a:gd name="T89" fmla="*/ 216 h 328"/>
                <a:gd name="T90" fmla="*/ 302 w 347"/>
                <a:gd name="T91" fmla="*/ 213 h 328"/>
                <a:gd name="T92" fmla="*/ 292 w 347"/>
                <a:gd name="T93" fmla="*/ 198 h 328"/>
                <a:gd name="T94" fmla="*/ 295 w 347"/>
                <a:gd name="T95" fmla="*/ 184 h 328"/>
                <a:gd name="T96" fmla="*/ 284 w 347"/>
                <a:gd name="T97" fmla="*/ 174 h 328"/>
                <a:gd name="T98" fmla="*/ 298 w 347"/>
                <a:gd name="T99" fmla="*/ 158 h 328"/>
                <a:gd name="T100" fmla="*/ 287 w 347"/>
                <a:gd name="T101" fmla="*/ 139 h 328"/>
                <a:gd name="T102" fmla="*/ 287 w 347"/>
                <a:gd name="T103" fmla="*/ 115 h 328"/>
                <a:gd name="T104" fmla="*/ 279 w 347"/>
                <a:gd name="T105" fmla="*/ 102 h 328"/>
                <a:gd name="T106" fmla="*/ 284 w 347"/>
                <a:gd name="T107" fmla="*/ 88 h 328"/>
                <a:gd name="T108" fmla="*/ 279 w 347"/>
                <a:gd name="T109" fmla="*/ 52 h 328"/>
                <a:gd name="T110" fmla="*/ 271 w 347"/>
                <a:gd name="T111" fmla="*/ 31 h 328"/>
                <a:gd name="T112" fmla="*/ 266 w 347"/>
                <a:gd name="T113" fmla="*/ 18 h 328"/>
                <a:gd name="T114" fmla="*/ 236 w 347"/>
                <a:gd name="T115" fmla="*/ 10 h 328"/>
                <a:gd name="T116" fmla="*/ 247 w 347"/>
                <a:gd name="T117" fmla="*/ 2 h 3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47"/>
                <a:gd name="T178" fmla="*/ 0 h 328"/>
                <a:gd name="T179" fmla="*/ 347 w 347"/>
                <a:gd name="T180" fmla="*/ 328 h 3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47" h="328">
                  <a:moveTo>
                    <a:pt x="247" y="2"/>
                  </a:moveTo>
                  <a:lnTo>
                    <a:pt x="176" y="0"/>
                  </a:lnTo>
                  <a:lnTo>
                    <a:pt x="115" y="15"/>
                  </a:lnTo>
                  <a:lnTo>
                    <a:pt x="86" y="52"/>
                  </a:lnTo>
                  <a:lnTo>
                    <a:pt x="67" y="110"/>
                  </a:lnTo>
                  <a:lnTo>
                    <a:pt x="52" y="147"/>
                  </a:lnTo>
                  <a:lnTo>
                    <a:pt x="54" y="158"/>
                  </a:lnTo>
                  <a:lnTo>
                    <a:pt x="44" y="186"/>
                  </a:lnTo>
                  <a:lnTo>
                    <a:pt x="52" y="206"/>
                  </a:lnTo>
                  <a:lnTo>
                    <a:pt x="44" y="206"/>
                  </a:lnTo>
                  <a:lnTo>
                    <a:pt x="41" y="221"/>
                  </a:lnTo>
                  <a:lnTo>
                    <a:pt x="38" y="232"/>
                  </a:lnTo>
                  <a:lnTo>
                    <a:pt x="33" y="242"/>
                  </a:lnTo>
                  <a:lnTo>
                    <a:pt x="28" y="242"/>
                  </a:lnTo>
                  <a:lnTo>
                    <a:pt x="28" y="256"/>
                  </a:lnTo>
                  <a:lnTo>
                    <a:pt x="9" y="268"/>
                  </a:lnTo>
                  <a:lnTo>
                    <a:pt x="4" y="288"/>
                  </a:lnTo>
                  <a:lnTo>
                    <a:pt x="20" y="297"/>
                  </a:lnTo>
                  <a:lnTo>
                    <a:pt x="0" y="296"/>
                  </a:lnTo>
                  <a:lnTo>
                    <a:pt x="15" y="319"/>
                  </a:lnTo>
                  <a:lnTo>
                    <a:pt x="49" y="321"/>
                  </a:lnTo>
                  <a:lnTo>
                    <a:pt x="102" y="319"/>
                  </a:lnTo>
                  <a:lnTo>
                    <a:pt x="99" y="305"/>
                  </a:lnTo>
                  <a:lnTo>
                    <a:pt x="129" y="321"/>
                  </a:lnTo>
                  <a:lnTo>
                    <a:pt x="123" y="296"/>
                  </a:lnTo>
                  <a:lnTo>
                    <a:pt x="141" y="316"/>
                  </a:lnTo>
                  <a:lnTo>
                    <a:pt x="157" y="327"/>
                  </a:lnTo>
                  <a:lnTo>
                    <a:pt x="181" y="321"/>
                  </a:lnTo>
                  <a:lnTo>
                    <a:pt x="199" y="308"/>
                  </a:lnTo>
                  <a:lnTo>
                    <a:pt x="213" y="321"/>
                  </a:lnTo>
                  <a:lnTo>
                    <a:pt x="229" y="316"/>
                  </a:lnTo>
                  <a:lnTo>
                    <a:pt x="229" y="300"/>
                  </a:lnTo>
                  <a:lnTo>
                    <a:pt x="242" y="308"/>
                  </a:lnTo>
                  <a:lnTo>
                    <a:pt x="271" y="313"/>
                  </a:lnTo>
                  <a:lnTo>
                    <a:pt x="258" y="296"/>
                  </a:lnTo>
                  <a:lnTo>
                    <a:pt x="284" y="300"/>
                  </a:lnTo>
                  <a:lnTo>
                    <a:pt x="318" y="296"/>
                  </a:lnTo>
                  <a:lnTo>
                    <a:pt x="332" y="284"/>
                  </a:lnTo>
                  <a:lnTo>
                    <a:pt x="346" y="268"/>
                  </a:lnTo>
                  <a:lnTo>
                    <a:pt x="334" y="268"/>
                  </a:lnTo>
                  <a:lnTo>
                    <a:pt x="332" y="264"/>
                  </a:lnTo>
                  <a:lnTo>
                    <a:pt x="334" y="250"/>
                  </a:lnTo>
                  <a:lnTo>
                    <a:pt x="322" y="242"/>
                  </a:lnTo>
                  <a:lnTo>
                    <a:pt x="310" y="234"/>
                  </a:lnTo>
                  <a:lnTo>
                    <a:pt x="318" y="216"/>
                  </a:lnTo>
                  <a:lnTo>
                    <a:pt x="302" y="213"/>
                  </a:lnTo>
                  <a:lnTo>
                    <a:pt x="292" y="198"/>
                  </a:lnTo>
                  <a:lnTo>
                    <a:pt x="295" y="184"/>
                  </a:lnTo>
                  <a:lnTo>
                    <a:pt x="284" y="174"/>
                  </a:lnTo>
                  <a:lnTo>
                    <a:pt x="298" y="158"/>
                  </a:lnTo>
                  <a:lnTo>
                    <a:pt x="287" y="139"/>
                  </a:lnTo>
                  <a:lnTo>
                    <a:pt x="287" y="115"/>
                  </a:lnTo>
                  <a:lnTo>
                    <a:pt x="279" y="102"/>
                  </a:lnTo>
                  <a:lnTo>
                    <a:pt x="284" y="88"/>
                  </a:lnTo>
                  <a:lnTo>
                    <a:pt x="279" y="52"/>
                  </a:lnTo>
                  <a:lnTo>
                    <a:pt x="271" y="31"/>
                  </a:lnTo>
                  <a:lnTo>
                    <a:pt x="266" y="18"/>
                  </a:lnTo>
                  <a:lnTo>
                    <a:pt x="236" y="10"/>
                  </a:lnTo>
                  <a:lnTo>
                    <a:pt x="247" y="2"/>
                  </a:lnTo>
                </a:path>
              </a:pathLst>
            </a:custGeom>
            <a:solidFill>
              <a:srgbClr val="802300"/>
            </a:solidFill>
            <a:ln w="12700" cap="rnd">
              <a:solidFill>
                <a:srgbClr val="000000"/>
              </a:solidFill>
              <a:round/>
              <a:headEnd type="none" w="sm" len="sm"/>
              <a:tailEnd type="none" w="sm" len="sm"/>
            </a:ln>
          </p:spPr>
          <p:txBody>
            <a:bodyPr/>
            <a:lstStyle/>
            <a:p>
              <a:endParaRPr lang="es-ES">
                <a:latin typeface="Arial" pitchFamily="34" charset="0"/>
                <a:cs typeface="Arial" pitchFamily="34" charset="0"/>
              </a:endParaRPr>
            </a:p>
          </p:txBody>
        </p:sp>
      </p:grpSp>
      <p:pic>
        <p:nvPicPr>
          <p:cNvPr id="130056" name="Picture 73" descr="EndUserLeft"/>
          <p:cNvPicPr>
            <a:picLocks noChangeAspect="1" noChangeArrowheads="1"/>
          </p:cNvPicPr>
          <p:nvPr/>
        </p:nvPicPr>
        <p:blipFill>
          <a:blip r:embed="rId3" cstate="print"/>
          <a:srcRect/>
          <a:stretch>
            <a:fillRect/>
          </a:stretch>
        </p:blipFill>
        <p:spPr bwMode="auto">
          <a:xfrm>
            <a:off x="6372225" y="908050"/>
            <a:ext cx="1639888" cy="2286000"/>
          </a:xfrm>
          <a:prstGeom prst="rect">
            <a:avLst/>
          </a:prstGeom>
          <a:noFill/>
          <a:ln w="9525">
            <a:noFill/>
            <a:miter lim="800000"/>
            <a:headEnd/>
            <a:tailEnd/>
          </a:ln>
        </p:spPr>
      </p:pic>
      <p:pic>
        <p:nvPicPr>
          <p:cNvPr id="130057" name="Picture 74"/>
          <p:cNvPicPr>
            <a:picLocks noChangeArrowheads="1"/>
          </p:cNvPicPr>
          <p:nvPr/>
        </p:nvPicPr>
        <p:blipFill>
          <a:blip r:embed="rId4" cstate="print"/>
          <a:srcRect/>
          <a:stretch>
            <a:fillRect/>
          </a:stretch>
        </p:blipFill>
        <p:spPr bwMode="auto">
          <a:xfrm>
            <a:off x="6551613" y="812800"/>
            <a:ext cx="325437" cy="384175"/>
          </a:xfrm>
          <a:prstGeom prst="rect">
            <a:avLst/>
          </a:prstGeom>
          <a:noFill/>
          <a:ln w="9525">
            <a:noFill/>
            <a:miter lim="800000"/>
            <a:headEnd/>
            <a:tailEnd/>
          </a:ln>
        </p:spPr>
      </p:pic>
      <p:sp>
        <p:nvSpPr>
          <p:cNvPr id="130058" name="Text Box 83"/>
          <p:cNvSpPr txBox="1">
            <a:spLocks noChangeArrowheads="1"/>
          </p:cNvSpPr>
          <p:nvPr/>
        </p:nvSpPr>
        <p:spPr bwMode="auto">
          <a:xfrm>
            <a:off x="567303" y="3203575"/>
            <a:ext cx="1327608" cy="523220"/>
          </a:xfrm>
          <a:prstGeom prst="rect">
            <a:avLst/>
          </a:prstGeom>
          <a:noFill/>
          <a:ln w="9525">
            <a:noFill/>
            <a:miter lim="800000"/>
            <a:headEnd/>
            <a:tailEnd/>
          </a:ln>
        </p:spPr>
        <p:txBody>
          <a:bodyPr wrap="none">
            <a:spAutoFit/>
          </a:bodyPr>
          <a:lstStyle/>
          <a:p>
            <a:pPr algn="ctr" eaLnBrk="0" hangingPunct="0"/>
            <a:r>
              <a:rPr lang="es-ES" sz="1400" b="1" i="0" dirty="0">
                <a:latin typeface="Arial" pitchFamily="34" charset="0"/>
                <a:cs typeface="Arial" pitchFamily="34" charset="0"/>
              </a:rPr>
              <a:t>Alicia</a:t>
            </a:r>
          </a:p>
          <a:p>
            <a:pPr algn="ctr" eaLnBrk="0" hangingPunct="0"/>
            <a:r>
              <a:rPr lang="es-ES" sz="1400" b="1" i="0" dirty="0" smtClean="0">
                <a:latin typeface="Arial" pitchFamily="34" charset="0"/>
                <a:cs typeface="Arial" pitchFamily="34" charset="0"/>
              </a:rPr>
              <a:t>147.156.12.24</a:t>
            </a:r>
            <a:endParaRPr lang="es-ES" sz="1400" b="1" i="0" dirty="0">
              <a:latin typeface="Arial" pitchFamily="34" charset="0"/>
              <a:cs typeface="Arial" pitchFamily="34" charset="0"/>
            </a:endParaRPr>
          </a:p>
        </p:txBody>
      </p:sp>
      <p:sp>
        <p:nvSpPr>
          <p:cNvPr id="130059" name="Text Box 84"/>
          <p:cNvSpPr txBox="1">
            <a:spLocks noChangeArrowheads="1"/>
          </p:cNvSpPr>
          <p:nvPr/>
        </p:nvSpPr>
        <p:spPr bwMode="auto">
          <a:xfrm>
            <a:off x="7741696" y="2276475"/>
            <a:ext cx="1228220" cy="523220"/>
          </a:xfrm>
          <a:prstGeom prst="rect">
            <a:avLst/>
          </a:prstGeom>
          <a:noFill/>
          <a:ln w="9525">
            <a:noFill/>
            <a:miter lim="800000"/>
            <a:headEnd/>
            <a:tailEnd/>
          </a:ln>
        </p:spPr>
        <p:txBody>
          <a:bodyPr wrap="none">
            <a:spAutoFit/>
          </a:bodyPr>
          <a:lstStyle/>
          <a:p>
            <a:pPr algn="ctr" eaLnBrk="0" hangingPunct="0"/>
            <a:r>
              <a:rPr lang="es-ES" sz="1400" b="1" i="0" dirty="0">
                <a:latin typeface="Arial" pitchFamily="34" charset="0"/>
                <a:cs typeface="Arial" pitchFamily="34" charset="0"/>
              </a:rPr>
              <a:t>Luis</a:t>
            </a:r>
          </a:p>
          <a:p>
            <a:pPr algn="ctr" eaLnBrk="0" hangingPunct="0"/>
            <a:r>
              <a:rPr lang="es-ES" sz="1400" b="1" i="0" dirty="0" smtClean="0">
                <a:latin typeface="Arial" pitchFamily="34" charset="0"/>
                <a:cs typeface="Arial" pitchFamily="34" charset="0"/>
              </a:rPr>
              <a:t>154.42.13.26</a:t>
            </a:r>
            <a:endParaRPr lang="es-ES" sz="1400" b="1" i="0" dirty="0">
              <a:latin typeface="Arial" pitchFamily="34" charset="0"/>
              <a:cs typeface="Arial" pitchFamily="34" charset="0"/>
            </a:endParaRPr>
          </a:p>
        </p:txBody>
      </p:sp>
      <p:sp>
        <p:nvSpPr>
          <p:cNvPr id="130060" name="Line 85"/>
          <p:cNvSpPr>
            <a:spLocks noChangeShapeType="1"/>
          </p:cNvSpPr>
          <p:nvPr/>
        </p:nvSpPr>
        <p:spPr bwMode="auto">
          <a:xfrm>
            <a:off x="2339975" y="2636838"/>
            <a:ext cx="0" cy="3398837"/>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s-ES">
              <a:latin typeface="Arial" pitchFamily="34" charset="0"/>
              <a:cs typeface="Arial" pitchFamily="34" charset="0"/>
            </a:endParaRPr>
          </a:p>
        </p:txBody>
      </p:sp>
      <p:sp>
        <p:nvSpPr>
          <p:cNvPr id="130061" name="Line 86"/>
          <p:cNvSpPr>
            <a:spLocks noChangeShapeType="1"/>
          </p:cNvSpPr>
          <p:nvPr/>
        </p:nvSpPr>
        <p:spPr bwMode="auto">
          <a:xfrm>
            <a:off x="6516688" y="2636838"/>
            <a:ext cx="0" cy="3455987"/>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s-ES">
              <a:latin typeface="Arial" pitchFamily="34" charset="0"/>
              <a:cs typeface="Arial" pitchFamily="34" charset="0"/>
            </a:endParaRPr>
          </a:p>
        </p:txBody>
      </p:sp>
      <p:sp>
        <p:nvSpPr>
          <p:cNvPr id="733272" name="Line 88"/>
          <p:cNvSpPr>
            <a:spLocks noChangeShapeType="1"/>
          </p:cNvSpPr>
          <p:nvPr/>
        </p:nvSpPr>
        <p:spPr bwMode="auto">
          <a:xfrm>
            <a:off x="2339975" y="3370263"/>
            <a:ext cx="4176713" cy="346075"/>
          </a:xfrm>
          <a:prstGeom prst="line">
            <a:avLst/>
          </a:prstGeom>
          <a:noFill/>
          <a:ln w="25400">
            <a:solidFill>
              <a:schemeClr val="tx1"/>
            </a:solidFill>
            <a:round/>
            <a:headEnd/>
            <a:tailEnd type="triangle" w="med" len="med"/>
          </a:ln>
        </p:spPr>
        <p:txBody>
          <a:bodyPr/>
          <a:lstStyle/>
          <a:p>
            <a:endParaRPr lang="es-ES">
              <a:latin typeface="Arial" pitchFamily="34" charset="0"/>
              <a:cs typeface="Arial" pitchFamily="34" charset="0"/>
            </a:endParaRPr>
          </a:p>
        </p:txBody>
      </p:sp>
      <p:sp>
        <p:nvSpPr>
          <p:cNvPr id="733273" name="Text Box 89"/>
          <p:cNvSpPr txBox="1">
            <a:spLocks noChangeArrowheads="1"/>
          </p:cNvSpPr>
          <p:nvPr/>
        </p:nvSpPr>
        <p:spPr bwMode="auto">
          <a:xfrm rot="300000">
            <a:off x="2511693" y="2756456"/>
            <a:ext cx="2433102" cy="738664"/>
          </a:xfrm>
          <a:prstGeom prst="rect">
            <a:avLst/>
          </a:prstGeom>
          <a:noFill/>
          <a:ln w="9525">
            <a:noFill/>
            <a:miter lim="800000"/>
            <a:headEnd/>
            <a:tailEnd/>
          </a:ln>
        </p:spPr>
        <p:txBody>
          <a:bodyPr wrap="none">
            <a:spAutoFit/>
          </a:bodyPr>
          <a:lstStyle/>
          <a:p>
            <a:pPr eaLnBrk="0" hangingPunct="0"/>
            <a:r>
              <a:rPr lang="es-ES" sz="1400" b="1" i="0">
                <a:latin typeface="Arial" pitchFamily="34" charset="0"/>
                <a:cs typeface="Arial" pitchFamily="34" charset="0"/>
              </a:rPr>
              <a:t>INVITE luis@154.42.13.26</a:t>
            </a:r>
          </a:p>
          <a:p>
            <a:pPr eaLnBrk="0" hangingPunct="0"/>
            <a:r>
              <a:rPr lang="es-ES" sz="1400" b="1" i="0">
                <a:latin typeface="Arial" pitchFamily="34" charset="0"/>
                <a:cs typeface="Arial" pitchFamily="34" charset="0"/>
              </a:rPr>
              <a:t>c=IN IP4 147.156.12.24</a:t>
            </a:r>
          </a:p>
          <a:p>
            <a:pPr eaLnBrk="0" hangingPunct="0"/>
            <a:r>
              <a:rPr lang="es-ES" sz="1400" b="1" i="0">
                <a:latin typeface="Arial" pitchFamily="34" charset="0"/>
                <a:cs typeface="Arial" pitchFamily="34" charset="0"/>
              </a:rPr>
              <a:t>m=audio 38060 RTP/AVP 0</a:t>
            </a:r>
          </a:p>
        </p:txBody>
      </p:sp>
      <p:sp>
        <p:nvSpPr>
          <p:cNvPr id="733274" name="Text Box 90"/>
          <p:cNvSpPr txBox="1">
            <a:spLocks noChangeArrowheads="1"/>
          </p:cNvSpPr>
          <p:nvPr/>
        </p:nvSpPr>
        <p:spPr bwMode="auto">
          <a:xfrm>
            <a:off x="6478588" y="3484563"/>
            <a:ext cx="1189037" cy="304800"/>
          </a:xfrm>
          <a:prstGeom prst="rect">
            <a:avLst/>
          </a:prstGeom>
          <a:noFill/>
          <a:ln w="9525">
            <a:noFill/>
            <a:miter lim="800000"/>
            <a:headEnd/>
            <a:tailEnd/>
          </a:ln>
        </p:spPr>
        <p:txBody>
          <a:bodyPr wrap="none">
            <a:spAutoFit/>
          </a:bodyPr>
          <a:lstStyle/>
          <a:p>
            <a:pPr eaLnBrk="0" hangingPunct="0"/>
            <a:r>
              <a:rPr lang="es-ES" sz="1400" b="1" i="0" dirty="0">
                <a:latin typeface="Arial" pitchFamily="34" charset="0"/>
                <a:cs typeface="Arial" pitchFamily="34" charset="0"/>
              </a:rPr>
              <a:t>Puerto 5060</a:t>
            </a:r>
          </a:p>
        </p:txBody>
      </p:sp>
      <p:sp>
        <p:nvSpPr>
          <p:cNvPr id="733275" name="Text Box 91"/>
          <p:cNvSpPr txBox="1">
            <a:spLocks noChangeArrowheads="1"/>
          </p:cNvSpPr>
          <p:nvPr/>
        </p:nvSpPr>
        <p:spPr bwMode="auto">
          <a:xfrm>
            <a:off x="6516688" y="3775075"/>
            <a:ext cx="1727200" cy="523220"/>
          </a:xfrm>
          <a:prstGeom prst="rect">
            <a:avLst/>
          </a:prstGeom>
          <a:noFill/>
          <a:ln w="9525">
            <a:noFill/>
            <a:miter lim="800000"/>
            <a:headEnd/>
            <a:tailEnd/>
          </a:ln>
        </p:spPr>
        <p:txBody>
          <a:bodyPr>
            <a:spAutoFit/>
          </a:bodyPr>
          <a:lstStyle/>
          <a:p>
            <a:pPr algn="ctr" eaLnBrk="0" hangingPunct="0"/>
            <a:r>
              <a:rPr lang="es-ES" sz="1400" b="1" i="0">
                <a:latin typeface="Arial" pitchFamily="34" charset="0"/>
                <a:cs typeface="Arial" pitchFamily="34" charset="0"/>
              </a:rPr>
              <a:t>(Suena el teléfono de Luis)</a:t>
            </a:r>
          </a:p>
        </p:txBody>
      </p:sp>
      <p:sp>
        <p:nvSpPr>
          <p:cNvPr id="733277" name="Line 93"/>
          <p:cNvSpPr>
            <a:spLocks noChangeShapeType="1"/>
          </p:cNvSpPr>
          <p:nvPr/>
        </p:nvSpPr>
        <p:spPr bwMode="auto">
          <a:xfrm flipH="1">
            <a:off x="2339975" y="4076700"/>
            <a:ext cx="4176713" cy="431800"/>
          </a:xfrm>
          <a:prstGeom prst="line">
            <a:avLst/>
          </a:prstGeom>
          <a:noFill/>
          <a:ln w="25400">
            <a:solidFill>
              <a:schemeClr val="tx1"/>
            </a:solidFill>
            <a:round/>
            <a:headEnd/>
            <a:tailEnd type="triangle" w="med" len="med"/>
          </a:ln>
        </p:spPr>
        <p:txBody>
          <a:bodyPr/>
          <a:lstStyle/>
          <a:p>
            <a:endParaRPr lang="es-ES">
              <a:latin typeface="Arial" pitchFamily="34" charset="0"/>
              <a:cs typeface="Arial" pitchFamily="34" charset="0"/>
            </a:endParaRPr>
          </a:p>
        </p:txBody>
      </p:sp>
      <p:sp>
        <p:nvSpPr>
          <p:cNvPr id="733278" name="Text Box 94"/>
          <p:cNvSpPr txBox="1">
            <a:spLocks noChangeArrowheads="1"/>
          </p:cNvSpPr>
          <p:nvPr/>
        </p:nvSpPr>
        <p:spPr bwMode="auto">
          <a:xfrm rot="-300000">
            <a:off x="2984768" y="3569256"/>
            <a:ext cx="2433102" cy="738664"/>
          </a:xfrm>
          <a:prstGeom prst="rect">
            <a:avLst/>
          </a:prstGeom>
          <a:noFill/>
          <a:ln w="9525">
            <a:noFill/>
            <a:miter lim="800000"/>
            <a:headEnd/>
            <a:tailEnd/>
          </a:ln>
        </p:spPr>
        <p:txBody>
          <a:bodyPr wrap="none">
            <a:spAutoFit/>
          </a:bodyPr>
          <a:lstStyle/>
          <a:p>
            <a:pPr eaLnBrk="0" hangingPunct="0"/>
            <a:r>
              <a:rPr lang="es-ES" sz="1400" b="1" i="0">
                <a:latin typeface="Arial" pitchFamily="34" charset="0"/>
                <a:cs typeface="Arial" pitchFamily="34" charset="0"/>
              </a:rPr>
              <a:t>200 OK</a:t>
            </a:r>
          </a:p>
          <a:p>
            <a:pPr eaLnBrk="0" hangingPunct="0"/>
            <a:r>
              <a:rPr lang="es-ES" sz="1400" b="1" i="0">
                <a:latin typeface="Arial" pitchFamily="34" charset="0"/>
                <a:cs typeface="Arial" pitchFamily="34" charset="0"/>
              </a:rPr>
              <a:t>c=IN IP4 154.42.13.26</a:t>
            </a:r>
          </a:p>
          <a:p>
            <a:pPr eaLnBrk="0" hangingPunct="0"/>
            <a:r>
              <a:rPr lang="es-ES" sz="1400" b="1" i="0">
                <a:latin typeface="Arial" pitchFamily="34" charset="0"/>
                <a:cs typeface="Arial" pitchFamily="34" charset="0"/>
              </a:rPr>
              <a:t>m=audio 48753 RTP/AVP 3</a:t>
            </a:r>
          </a:p>
        </p:txBody>
      </p:sp>
      <p:sp>
        <p:nvSpPr>
          <p:cNvPr id="733279" name="Line 95"/>
          <p:cNvSpPr>
            <a:spLocks noChangeShapeType="1"/>
          </p:cNvSpPr>
          <p:nvPr/>
        </p:nvSpPr>
        <p:spPr bwMode="auto">
          <a:xfrm>
            <a:off x="2339975" y="4652963"/>
            <a:ext cx="4176713" cy="360362"/>
          </a:xfrm>
          <a:prstGeom prst="line">
            <a:avLst/>
          </a:prstGeom>
          <a:noFill/>
          <a:ln w="25400">
            <a:solidFill>
              <a:schemeClr val="tx1"/>
            </a:solidFill>
            <a:round/>
            <a:headEnd/>
            <a:tailEnd type="triangle" w="med" len="med"/>
          </a:ln>
        </p:spPr>
        <p:txBody>
          <a:bodyPr/>
          <a:lstStyle/>
          <a:p>
            <a:endParaRPr lang="es-ES">
              <a:latin typeface="Arial" pitchFamily="34" charset="0"/>
              <a:cs typeface="Arial" pitchFamily="34" charset="0"/>
            </a:endParaRPr>
          </a:p>
        </p:txBody>
      </p:sp>
      <p:sp>
        <p:nvSpPr>
          <p:cNvPr id="733280" name="Text Box 96"/>
          <p:cNvSpPr txBox="1">
            <a:spLocks noChangeArrowheads="1"/>
          </p:cNvSpPr>
          <p:nvPr/>
        </p:nvSpPr>
        <p:spPr bwMode="auto">
          <a:xfrm rot="300000">
            <a:off x="4140200" y="4564063"/>
            <a:ext cx="569913" cy="304800"/>
          </a:xfrm>
          <a:prstGeom prst="rect">
            <a:avLst/>
          </a:prstGeom>
          <a:noFill/>
          <a:ln w="9525">
            <a:noFill/>
            <a:miter lim="800000"/>
            <a:headEnd/>
            <a:tailEnd/>
          </a:ln>
        </p:spPr>
        <p:txBody>
          <a:bodyPr wrap="none">
            <a:spAutoFit/>
          </a:bodyPr>
          <a:lstStyle/>
          <a:p>
            <a:pPr eaLnBrk="0" hangingPunct="0"/>
            <a:r>
              <a:rPr lang="es-ES" sz="1400" b="1" i="0">
                <a:latin typeface="Arial" pitchFamily="34" charset="0"/>
                <a:cs typeface="Arial" pitchFamily="34" charset="0"/>
              </a:rPr>
              <a:t>ACK</a:t>
            </a:r>
          </a:p>
        </p:txBody>
      </p:sp>
      <p:sp>
        <p:nvSpPr>
          <p:cNvPr id="733281" name="Text Box 97"/>
          <p:cNvSpPr txBox="1">
            <a:spLocks noChangeArrowheads="1"/>
          </p:cNvSpPr>
          <p:nvPr/>
        </p:nvSpPr>
        <p:spPr bwMode="auto">
          <a:xfrm>
            <a:off x="6516688" y="4797425"/>
            <a:ext cx="1189037" cy="304800"/>
          </a:xfrm>
          <a:prstGeom prst="rect">
            <a:avLst/>
          </a:prstGeom>
          <a:noFill/>
          <a:ln w="9525">
            <a:noFill/>
            <a:miter lim="800000"/>
            <a:headEnd/>
            <a:tailEnd/>
          </a:ln>
        </p:spPr>
        <p:txBody>
          <a:bodyPr wrap="none">
            <a:spAutoFit/>
          </a:bodyPr>
          <a:lstStyle/>
          <a:p>
            <a:pPr eaLnBrk="0" hangingPunct="0"/>
            <a:r>
              <a:rPr lang="es-ES" sz="1400" b="1" i="0">
                <a:latin typeface="Arial" pitchFamily="34" charset="0"/>
                <a:cs typeface="Arial" pitchFamily="34" charset="0"/>
              </a:rPr>
              <a:t>Puerto 5060</a:t>
            </a:r>
          </a:p>
        </p:txBody>
      </p:sp>
      <p:sp>
        <p:nvSpPr>
          <p:cNvPr id="733282" name="Line 98"/>
          <p:cNvSpPr>
            <a:spLocks noChangeShapeType="1"/>
          </p:cNvSpPr>
          <p:nvPr/>
        </p:nvSpPr>
        <p:spPr bwMode="auto">
          <a:xfrm flipH="1">
            <a:off x="2339975" y="5445125"/>
            <a:ext cx="4176713" cy="0"/>
          </a:xfrm>
          <a:prstGeom prst="line">
            <a:avLst/>
          </a:prstGeom>
          <a:noFill/>
          <a:ln w="25400">
            <a:solidFill>
              <a:schemeClr val="tx1"/>
            </a:solidFill>
            <a:round/>
            <a:headEnd/>
            <a:tailEnd type="triangle" w="med" len="med"/>
          </a:ln>
        </p:spPr>
        <p:txBody>
          <a:bodyPr/>
          <a:lstStyle/>
          <a:p>
            <a:endParaRPr lang="es-ES">
              <a:latin typeface="Arial" pitchFamily="34" charset="0"/>
              <a:cs typeface="Arial" pitchFamily="34" charset="0"/>
            </a:endParaRPr>
          </a:p>
        </p:txBody>
      </p:sp>
      <p:sp>
        <p:nvSpPr>
          <p:cNvPr id="733283" name="Line 99"/>
          <p:cNvSpPr>
            <a:spLocks noChangeShapeType="1"/>
          </p:cNvSpPr>
          <p:nvPr/>
        </p:nvSpPr>
        <p:spPr bwMode="auto">
          <a:xfrm>
            <a:off x="2339975" y="5876925"/>
            <a:ext cx="4176713" cy="0"/>
          </a:xfrm>
          <a:prstGeom prst="line">
            <a:avLst/>
          </a:prstGeom>
          <a:noFill/>
          <a:ln w="25400">
            <a:solidFill>
              <a:schemeClr val="tx1"/>
            </a:solidFill>
            <a:round/>
            <a:headEnd/>
            <a:tailEnd type="triangle" w="med" len="med"/>
          </a:ln>
        </p:spPr>
        <p:txBody>
          <a:bodyPr/>
          <a:lstStyle/>
          <a:p>
            <a:endParaRPr lang="es-ES">
              <a:latin typeface="Arial" pitchFamily="34" charset="0"/>
              <a:cs typeface="Arial" pitchFamily="34" charset="0"/>
            </a:endParaRPr>
          </a:p>
        </p:txBody>
      </p:sp>
      <p:sp>
        <p:nvSpPr>
          <p:cNvPr id="733284" name="Text Box 100"/>
          <p:cNvSpPr txBox="1">
            <a:spLocks noChangeArrowheads="1"/>
          </p:cNvSpPr>
          <p:nvPr/>
        </p:nvSpPr>
        <p:spPr bwMode="auto">
          <a:xfrm>
            <a:off x="1042988" y="5211763"/>
            <a:ext cx="1287462" cy="304800"/>
          </a:xfrm>
          <a:prstGeom prst="rect">
            <a:avLst/>
          </a:prstGeom>
          <a:noFill/>
          <a:ln w="9525">
            <a:noFill/>
            <a:miter lim="800000"/>
            <a:headEnd/>
            <a:tailEnd/>
          </a:ln>
        </p:spPr>
        <p:txBody>
          <a:bodyPr wrap="none">
            <a:spAutoFit/>
          </a:bodyPr>
          <a:lstStyle/>
          <a:p>
            <a:pPr eaLnBrk="0" hangingPunct="0"/>
            <a:r>
              <a:rPr lang="es-ES" sz="1400" b="1" i="0">
                <a:latin typeface="Arial" pitchFamily="34" charset="0"/>
                <a:cs typeface="Arial" pitchFamily="34" charset="0"/>
              </a:rPr>
              <a:t>Puerto 38060</a:t>
            </a:r>
          </a:p>
        </p:txBody>
      </p:sp>
      <p:sp>
        <p:nvSpPr>
          <p:cNvPr id="733285" name="Text Box 101"/>
          <p:cNvSpPr txBox="1">
            <a:spLocks noChangeArrowheads="1"/>
          </p:cNvSpPr>
          <p:nvPr/>
        </p:nvSpPr>
        <p:spPr bwMode="auto">
          <a:xfrm>
            <a:off x="6524625" y="5645150"/>
            <a:ext cx="1287463" cy="304800"/>
          </a:xfrm>
          <a:prstGeom prst="rect">
            <a:avLst/>
          </a:prstGeom>
          <a:noFill/>
          <a:ln w="9525">
            <a:noFill/>
            <a:miter lim="800000"/>
            <a:headEnd/>
            <a:tailEnd/>
          </a:ln>
        </p:spPr>
        <p:txBody>
          <a:bodyPr wrap="none">
            <a:spAutoFit/>
          </a:bodyPr>
          <a:lstStyle/>
          <a:p>
            <a:pPr eaLnBrk="0" hangingPunct="0"/>
            <a:r>
              <a:rPr lang="es-ES" sz="1400" b="1" i="0">
                <a:latin typeface="Arial" pitchFamily="34" charset="0"/>
                <a:cs typeface="Arial" pitchFamily="34" charset="0"/>
              </a:rPr>
              <a:t>Puerto 48753</a:t>
            </a:r>
          </a:p>
        </p:txBody>
      </p:sp>
      <p:sp>
        <p:nvSpPr>
          <p:cNvPr id="733286" name="Text Box 102"/>
          <p:cNvSpPr txBox="1">
            <a:spLocks noChangeArrowheads="1"/>
          </p:cNvSpPr>
          <p:nvPr/>
        </p:nvSpPr>
        <p:spPr bwMode="auto">
          <a:xfrm>
            <a:off x="4023661" y="5157788"/>
            <a:ext cx="691215" cy="307777"/>
          </a:xfrm>
          <a:prstGeom prst="rect">
            <a:avLst/>
          </a:prstGeom>
          <a:noFill/>
          <a:ln w="9525">
            <a:noFill/>
            <a:miter lim="800000"/>
            <a:headEnd/>
            <a:tailEnd/>
          </a:ln>
        </p:spPr>
        <p:txBody>
          <a:bodyPr wrap="none">
            <a:spAutoFit/>
          </a:bodyPr>
          <a:lstStyle/>
          <a:p>
            <a:pPr eaLnBrk="0" hangingPunct="0"/>
            <a:r>
              <a:rPr lang="es-ES" sz="1400" b="1" i="0" dirty="0" smtClean="0">
                <a:latin typeface="Arial" pitchFamily="34" charset="0"/>
                <a:cs typeface="Arial" pitchFamily="34" charset="0"/>
              </a:rPr>
              <a:t>Audio</a:t>
            </a:r>
            <a:endParaRPr lang="es-ES" sz="1400" b="1" i="0" dirty="0">
              <a:latin typeface="Arial" pitchFamily="34" charset="0"/>
              <a:cs typeface="Arial" pitchFamily="34" charset="0"/>
            </a:endParaRPr>
          </a:p>
        </p:txBody>
      </p:sp>
      <p:sp>
        <p:nvSpPr>
          <p:cNvPr id="733287" name="Text Box 103"/>
          <p:cNvSpPr txBox="1">
            <a:spLocks noChangeArrowheads="1"/>
          </p:cNvSpPr>
          <p:nvPr/>
        </p:nvSpPr>
        <p:spPr bwMode="auto">
          <a:xfrm>
            <a:off x="4023661" y="5589588"/>
            <a:ext cx="691215" cy="307777"/>
          </a:xfrm>
          <a:prstGeom prst="rect">
            <a:avLst/>
          </a:prstGeom>
          <a:noFill/>
          <a:ln w="9525">
            <a:noFill/>
            <a:miter lim="800000"/>
            <a:headEnd/>
            <a:tailEnd/>
          </a:ln>
        </p:spPr>
        <p:txBody>
          <a:bodyPr wrap="none">
            <a:spAutoFit/>
          </a:bodyPr>
          <a:lstStyle/>
          <a:p>
            <a:pPr eaLnBrk="0" hangingPunct="0"/>
            <a:r>
              <a:rPr lang="es-ES" sz="1400" b="1" i="0" dirty="0" smtClean="0">
                <a:latin typeface="Arial" pitchFamily="34" charset="0"/>
                <a:cs typeface="Arial" pitchFamily="34" charset="0"/>
              </a:rPr>
              <a:t>Audio</a:t>
            </a:r>
            <a:endParaRPr lang="es-ES" sz="1400" b="1" i="0" dirty="0">
              <a:latin typeface="Arial" pitchFamily="34" charset="0"/>
              <a:cs typeface="Arial" pitchFamily="34" charset="0"/>
            </a:endParaRPr>
          </a:p>
        </p:txBody>
      </p:sp>
      <p:sp>
        <p:nvSpPr>
          <p:cNvPr id="733291" name="Oval 107"/>
          <p:cNvSpPr>
            <a:spLocks noChangeArrowheads="1"/>
          </p:cNvSpPr>
          <p:nvPr/>
        </p:nvSpPr>
        <p:spPr bwMode="auto">
          <a:xfrm rot="300000">
            <a:off x="3322535" y="3192229"/>
            <a:ext cx="558800" cy="282575"/>
          </a:xfrm>
          <a:prstGeom prst="ellipse">
            <a:avLst/>
          </a:prstGeom>
          <a:noFill/>
          <a:ln w="9525">
            <a:solidFill>
              <a:srgbClr val="FF0000"/>
            </a:solidFill>
            <a:round/>
            <a:headEnd/>
            <a:tailEnd/>
          </a:ln>
        </p:spPr>
        <p:txBody>
          <a:bodyPr wrap="none" anchor="ctr"/>
          <a:lstStyle/>
          <a:p>
            <a:pPr eaLnBrk="0" hangingPunct="0"/>
            <a:endParaRPr lang="es-ES">
              <a:latin typeface="Arial" pitchFamily="34" charset="0"/>
              <a:cs typeface="Arial" pitchFamily="34" charset="0"/>
            </a:endParaRPr>
          </a:p>
        </p:txBody>
      </p:sp>
      <p:sp>
        <p:nvSpPr>
          <p:cNvPr id="733292" name="Oval 108"/>
          <p:cNvSpPr>
            <a:spLocks noChangeArrowheads="1"/>
          </p:cNvSpPr>
          <p:nvPr/>
        </p:nvSpPr>
        <p:spPr bwMode="auto">
          <a:xfrm rot="-300000">
            <a:off x="3832240" y="4017716"/>
            <a:ext cx="558800" cy="282575"/>
          </a:xfrm>
          <a:prstGeom prst="ellipse">
            <a:avLst/>
          </a:prstGeom>
          <a:noFill/>
          <a:ln w="9525">
            <a:solidFill>
              <a:srgbClr val="FF0000"/>
            </a:solidFill>
            <a:round/>
            <a:headEnd/>
            <a:tailEnd/>
          </a:ln>
        </p:spPr>
        <p:txBody>
          <a:bodyPr wrap="none" anchor="ctr"/>
          <a:lstStyle/>
          <a:p>
            <a:pPr eaLnBrk="0" hangingPunct="0"/>
            <a:endParaRPr lang="es-ES">
              <a:latin typeface="Arial" pitchFamily="34" charset="0"/>
              <a:cs typeface="Arial" pitchFamily="34" charset="0"/>
            </a:endParaRPr>
          </a:p>
        </p:txBody>
      </p:sp>
      <p:sp>
        <p:nvSpPr>
          <p:cNvPr id="733294" name="Text Box 110"/>
          <p:cNvSpPr txBox="1">
            <a:spLocks noChangeArrowheads="1"/>
          </p:cNvSpPr>
          <p:nvPr/>
        </p:nvSpPr>
        <p:spPr bwMode="auto">
          <a:xfrm>
            <a:off x="1116013" y="4365625"/>
            <a:ext cx="1189037" cy="304800"/>
          </a:xfrm>
          <a:prstGeom prst="rect">
            <a:avLst/>
          </a:prstGeom>
          <a:noFill/>
          <a:ln w="9525">
            <a:noFill/>
            <a:miter lim="800000"/>
            <a:headEnd/>
            <a:tailEnd/>
          </a:ln>
        </p:spPr>
        <p:txBody>
          <a:bodyPr wrap="none">
            <a:spAutoFit/>
          </a:bodyPr>
          <a:lstStyle/>
          <a:p>
            <a:pPr eaLnBrk="0" hangingPunct="0"/>
            <a:r>
              <a:rPr lang="es-ES" sz="1400" b="1" i="0">
                <a:latin typeface="Arial" pitchFamily="34" charset="0"/>
                <a:cs typeface="Arial" pitchFamily="34" charset="0"/>
              </a:rPr>
              <a:t>Puerto 5060</a:t>
            </a:r>
          </a:p>
        </p:txBody>
      </p:sp>
      <p:sp>
        <p:nvSpPr>
          <p:cNvPr id="88" name="Line 85"/>
          <p:cNvSpPr>
            <a:spLocks noChangeShapeType="1"/>
          </p:cNvSpPr>
          <p:nvPr/>
        </p:nvSpPr>
        <p:spPr bwMode="auto">
          <a:xfrm>
            <a:off x="3214678" y="2357430"/>
            <a:ext cx="142876" cy="785818"/>
          </a:xfrm>
          <a:prstGeom prst="line">
            <a:avLst/>
          </a:prstGeom>
          <a:noFill/>
          <a:ln w="9525">
            <a:solidFill>
              <a:schemeClr val="tx1"/>
            </a:solidFill>
            <a:round/>
            <a:headEnd/>
            <a:tailEnd type="triangle" w="med" len="med"/>
          </a:ln>
        </p:spPr>
        <p:txBody>
          <a:bodyPr/>
          <a:lstStyle/>
          <a:p>
            <a:endParaRPr lang="es-ES">
              <a:latin typeface="Arial" pitchFamily="34" charset="0"/>
              <a:cs typeface="Arial" pitchFamily="34" charset="0"/>
            </a:endParaRPr>
          </a:p>
        </p:txBody>
      </p:sp>
      <p:sp>
        <p:nvSpPr>
          <p:cNvPr id="89" name="Text Box 90"/>
          <p:cNvSpPr txBox="1">
            <a:spLocks noChangeArrowheads="1"/>
          </p:cNvSpPr>
          <p:nvPr/>
        </p:nvSpPr>
        <p:spPr bwMode="auto">
          <a:xfrm>
            <a:off x="2857488" y="1643050"/>
            <a:ext cx="1857388" cy="738664"/>
          </a:xfrm>
          <a:prstGeom prst="rect">
            <a:avLst/>
          </a:prstGeom>
          <a:noFill/>
          <a:ln w="9525">
            <a:noFill/>
            <a:miter lim="800000"/>
            <a:headEnd/>
            <a:tailEnd/>
          </a:ln>
        </p:spPr>
        <p:txBody>
          <a:bodyPr wrap="square">
            <a:spAutoFit/>
          </a:bodyPr>
          <a:lstStyle/>
          <a:p>
            <a:pPr eaLnBrk="0" hangingPunct="0"/>
            <a:r>
              <a:rPr lang="es-ES" sz="1400" b="1" i="0" dirty="0">
                <a:latin typeface="Arial" pitchFamily="34" charset="0"/>
                <a:cs typeface="Arial" pitchFamily="34" charset="0"/>
              </a:rPr>
              <a:t>Puerto </a:t>
            </a:r>
            <a:r>
              <a:rPr lang="es-ES" sz="1400" b="1" i="0" dirty="0" smtClean="0">
                <a:latin typeface="Arial" pitchFamily="34" charset="0"/>
                <a:cs typeface="Arial" pitchFamily="34" charset="0"/>
              </a:rPr>
              <a:t>asignado por el sistema a la llamada de Alicia</a:t>
            </a:r>
            <a:endParaRPr lang="es-ES" sz="1400" b="1" i="0" dirty="0">
              <a:latin typeface="Arial" pitchFamily="34" charset="0"/>
              <a:cs typeface="Arial" pitchFamily="34" charset="0"/>
            </a:endParaRPr>
          </a:p>
        </p:txBody>
      </p:sp>
      <p:sp>
        <p:nvSpPr>
          <p:cNvPr id="90" name="Line 85"/>
          <p:cNvSpPr>
            <a:spLocks noChangeShapeType="1"/>
          </p:cNvSpPr>
          <p:nvPr/>
        </p:nvSpPr>
        <p:spPr bwMode="auto">
          <a:xfrm flipH="1">
            <a:off x="4429124" y="2714620"/>
            <a:ext cx="642942" cy="1285884"/>
          </a:xfrm>
          <a:prstGeom prst="line">
            <a:avLst/>
          </a:prstGeom>
          <a:noFill/>
          <a:ln w="9525">
            <a:solidFill>
              <a:schemeClr val="tx1"/>
            </a:solidFill>
            <a:round/>
            <a:headEnd/>
            <a:tailEnd type="triangle" w="med" len="med"/>
          </a:ln>
        </p:spPr>
        <p:txBody>
          <a:bodyPr/>
          <a:lstStyle/>
          <a:p>
            <a:endParaRPr lang="es-ES">
              <a:latin typeface="Arial" pitchFamily="34" charset="0"/>
              <a:cs typeface="Arial" pitchFamily="34" charset="0"/>
            </a:endParaRPr>
          </a:p>
        </p:txBody>
      </p:sp>
      <p:sp>
        <p:nvSpPr>
          <p:cNvPr id="92" name="Text Box 90"/>
          <p:cNvSpPr txBox="1">
            <a:spLocks noChangeArrowheads="1"/>
          </p:cNvSpPr>
          <p:nvPr/>
        </p:nvSpPr>
        <p:spPr bwMode="auto">
          <a:xfrm>
            <a:off x="4572000" y="1928802"/>
            <a:ext cx="1857388" cy="738664"/>
          </a:xfrm>
          <a:prstGeom prst="rect">
            <a:avLst/>
          </a:prstGeom>
          <a:noFill/>
          <a:ln w="9525">
            <a:noFill/>
            <a:miter lim="800000"/>
            <a:headEnd/>
            <a:tailEnd/>
          </a:ln>
        </p:spPr>
        <p:txBody>
          <a:bodyPr wrap="square">
            <a:spAutoFit/>
          </a:bodyPr>
          <a:lstStyle/>
          <a:p>
            <a:pPr eaLnBrk="0" hangingPunct="0"/>
            <a:r>
              <a:rPr lang="es-ES" sz="1400" b="1" i="0" dirty="0">
                <a:latin typeface="Arial" pitchFamily="34" charset="0"/>
                <a:cs typeface="Arial" pitchFamily="34" charset="0"/>
              </a:rPr>
              <a:t>Puerto </a:t>
            </a:r>
            <a:r>
              <a:rPr lang="es-ES" sz="1400" b="1" i="0" dirty="0" smtClean="0">
                <a:latin typeface="Arial" pitchFamily="34" charset="0"/>
                <a:cs typeface="Arial" pitchFamily="34" charset="0"/>
              </a:rPr>
              <a:t>asignado por el sistema a la llamada de Luis</a:t>
            </a:r>
            <a:endParaRPr lang="es-ES" sz="1400" b="1" i="0" dirty="0">
              <a:latin typeface="Arial" pitchFamily="34" charset="0"/>
              <a:cs typeface="Arial" pitchFamily="34" charset="0"/>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0060"/>
                                        </p:tgtEl>
                                        <p:attrNameLst>
                                          <p:attrName>style.visibility</p:attrName>
                                        </p:attrNameLst>
                                      </p:cBhvr>
                                      <p:to>
                                        <p:strVal val="visible"/>
                                      </p:to>
                                    </p:set>
                                    <p:animEffect transition="in" filter="wipe(up)">
                                      <p:cBhvr>
                                        <p:cTn id="7" dur="500"/>
                                        <p:tgtEl>
                                          <p:spTgt spid="13006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0061"/>
                                        </p:tgtEl>
                                        <p:attrNameLst>
                                          <p:attrName>style.visibility</p:attrName>
                                        </p:attrNameLst>
                                      </p:cBhvr>
                                      <p:to>
                                        <p:strVal val="visible"/>
                                      </p:to>
                                    </p:set>
                                    <p:animEffect transition="in" filter="wipe(up)">
                                      <p:cBhvr>
                                        <p:cTn id="10" dur="500"/>
                                        <p:tgtEl>
                                          <p:spTgt spid="13006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33272"/>
                                        </p:tgtEl>
                                        <p:attrNameLst>
                                          <p:attrName>style.visibility</p:attrName>
                                        </p:attrNameLst>
                                      </p:cBhvr>
                                      <p:to>
                                        <p:strVal val="visible"/>
                                      </p:to>
                                    </p:set>
                                    <p:animEffect transition="in" filter="wipe(left)">
                                      <p:cBhvr>
                                        <p:cTn id="15" dur="500"/>
                                        <p:tgtEl>
                                          <p:spTgt spid="733272"/>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733273"/>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73327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33291"/>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88"/>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8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3327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733277"/>
                                        </p:tgtEl>
                                        <p:attrNameLst>
                                          <p:attrName>style.visibility</p:attrName>
                                        </p:attrNameLst>
                                      </p:cBhvr>
                                      <p:to>
                                        <p:strVal val="visible"/>
                                      </p:to>
                                    </p:set>
                                    <p:animEffect transition="in" filter="wipe(right)">
                                      <p:cBhvr>
                                        <p:cTn id="39" dur="500"/>
                                        <p:tgtEl>
                                          <p:spTgt spid="733277"/>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733278"/>
                                        </p:tgtEl>
                                        <p:attrNameLst>
                                          <p:attrName>style.visibility</p:attrName>
                                        </p:attrNameLst>
                                      </p:cBhvr>
                                      <p:to>
                                        <p:strVal val="visible"/>
                                      </p:to>
                                    </p:set>
                                  </p:childTnLst>
                                </p:cTn>
                              </p:par>
                            </p:childTnLst>
                          </p:cTn>
                        </p:par>
                        <p:par>
                          <p:cTn id="42" fill="hold">
                            <p:stCondLst>
                              <p:cond delay="500"/>
                            </p:stCondLst>
                            <p:childTnLst>
                              <p:par>
                                <p:cTn id="43" presetID="1" presetClass="entr" presetSubtype="0" fill="hold" grpId="0" nodeType="afterEffect">
                                  <p:stCondLst>
                                    <p:cond delay="0"/>
                                  </p:stCondLst>
                                  <p:childTnLst>
                                    <p:set>
                                      <p:cBhvr>
                                        <p:cTn id="44" dur="1" fill="hold">
                                          <p:stCondLst>
                                            <p:cond delay="0"/>
                                          </p:stCondLst>
                                        </p:cTn>
                                        <p:tgtEl>
                                          <p:spTgt spid="73329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33292"/>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500"/>
                                  </p:stCondLst>
                                  <p:childTnLst>
                                    <p:set>
                                      <p:cBhvr>
                                        <p:cTn id="51" dur="1" fill="hold">
                                          <p:stCondLst>
                                            <p:cond delay="0"/>
                                          </p:stCondLst>
                                        </p:cTn>
                                        <p:tgtEl>
                                          <p:spTgt spid="90"/>
                                        </p:tgtEl>
                                        <p:attrNameLst>
                                          <p:attrName>style.visibility</p:attrName>
                                        </p:attrNameLst>
                                      </p:cBhvr>
                                      <p:to>
                                        <p:strVal val="visible"/>
                                      </p:to>
                                    </p:set>
                                  </p:childTnLst>
                                </p:cTn>
                              </p:par>
                            </p:childTnLst>
                          </p:cTn>
                        </p:par>
                        <p:par>
                          <p:cTn id="52" fill="hold">
                            <p:stCondLst>
                              <p:cond delay="500"/>
                            </p:stCondLst>
                            <p:childTnLst>
                              <p:par>
                                <p:cTn id="53" presetID="1" presetClass="entr" presetSubtype="0"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733279"/>
                                        </p:tgtEl>
                                        <p:attrNameLst>
                                          <p:attrName>style.visibility</p:attrName>
                                        </p:attrNameLst>
                                      </p:cBhvr>
                                      <p:to>
                                        <p:strVal val="visible"/>
                                      </p:to>
                                    </p:set>
                                    <p:animEffect transition="in" filter="wipe(left)">
                                      <p:cBhvr>
                                        <p:cTn id="59" dur="500"/>
                                        <p:tgtEl>
                                          <p:spTgt spid="733279"/>
                                        </p:tgtEl>
                                      </p:cBhvr>
                                    </p:animEffect>
                                  </p:childTnLst>
                                </p:cTn>
                              </p:par>
                              <p:par>
                                <p:cTn id="60" presetID="1" presetClass="entr" presetSubtype="0" fill="hold" grpId="0" nodeType="withEffect">
                                  <p:stCondLst>
                                    <p:cond delay="0"/>
                                  </p:stCondLst>
                                  <p:childTnLst>
                                    <p:set>
                                      <p:cBhvr>
                                        <p:cTn id="61" dur="1" fill="hold">
                                          <p:stCondLst>
                                            <p:cond delay="0"/>
                                          </p:stCondLst>
                                        </p:cTn>
                                        <p:tgtEl>
                                          <p:spTgt spid="733280"/>
                                        </p:tgtEl>
                                        <p:attrNameLst>
                                          <p:attrName>style.visibility</p:attrName>
                                        </p:attrNameLst>
                                      </p:cBhvr>
                                      <p:to>
                                        <p:strVal val="visible"/>
                                      </p:to>
                                    </p:set>
                                  </p:childTnLst>
                                </p:cTn>
                              </p:par>
                            </p:childTnLst>
                          </p:cTn>
                        </p:par>
                        <p:par>
                          <p:cTn id="62" fill="hold">
                            <p:stCondLst>
                              <p:cond delay="500"/>
                            </p:stCondLst>
                            <p:childTnLst>
                              <p:par>
                                <p:cTn id="63" presetID="1" presetClass="entr" presetSubtype="0" fill="hold" grpId="0" nodeType="afterEffect">
                                  <p:stCondLst>
                                    <p:cond delay="0"/>
                                  </p:stCondLst>
                                  <p:childTnLst>
                                    <p:set>
                                      <p:cBhvr>
                                        <p:cTn id="64" dur="1" fill="hold">
                                          <p:stCondLst>
                                            <p:cond delay="0"/>
                                          </p:stCondLst>
                                        </p:cTn>
                                        <p:tgtEl>
                                          <p:spTgt spid="73328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grpId="0" nodeType="clickEffect">
                                  <p:stCondLst>
                                    <p:cond delay="0"/>
                                  </p:stCondLst>
                                  <p:childTnLst>
                                    <p:set>
                                      <p:cBhvr>
                                        <p:cTn id="68" dur="1" fill="hold">
                                          <p:stCondLst>
                                            <p:cond delay="0"/>
                                          </p:stCondLst>
                                        </p:cTn>
                                        <p:tgtEl>
                                          <p:spTgt spid="733282"/>
                                        </p:tgtEl>
                                        <p:attrNameLst>
                                          <p:attrName>style.visibility</p:attrName>
                                        </p:attrNameLst>
                                      </p:cBhvr>
                                      <p:to>
                                        <p:strVal val="visible"/>
                                      </p:to>
                                    </p:set>
                                    <p:animEffect transition="in" filter="wipe(right)">
                                      <p:cBhvr>
                                        <p:cTn id="69" dur="500"/>
                                        <p:tgtEl>
                                          <p:spTgt spid="733282"/>
                                        </p:tgtEl>
                                      </p:cBhvr>
                                    </p:animEffect>
                                  </p:childTnLst>
                                </p:cTn>
                              </p:par>
                              <p:par>
                                <p:cTn id="70" presetID="1" presetClass="entr" presetSubtype="0" fill="hold" grpId="0" nodeType="withEffect">
                                  <p:stCondLst>
                                    <p:cond delay="0"/>
                                  </p:stCondLst>
                                  <p:childTnLst>
                                    <p:set>
                                      <p:cBhvr>
                                        <p:cTn id="71" dur="1" fill="hold">
                                          <p:stCondLst>
                                            <p:cond delay="0"/>
                                          </p:stCondLst>
                                        </p:cTn>
                                        <p:tgtEl>
                                          <p:spTgt spid="733286"/>
                                        </p:tgtEl>
                                        <p:attrNameLst>
                                          <p:attrName>style.visibility</p:attrName>
                                        </p:attrNameLst>
                                      </p:cBhvr>
                                      <p:to>
                                        <p:strVal val="visible"/>
                                      </p:to>
                                    </p:set>
                                  </p:childTnLst>
                                </p:cTn>
                              </p:par>
                            </p:childTnLst>
                          </p:cTn>
                        </p:par>
                        <p:par>
                          <p:cTn id="72" fill="hold">
                            <p:stCondLst>
                              <p:cond delay="500"/>
                            </p:stCondLst>
                            <p:childTnLst>
                              <p:par>
                                <p:cTn id="73" presetID="1" presetClass="entr" presetSubtype="0" fill="hold" grpId="0" nodeType="afterEffect">
                                  <p:stCondLst>
                                    <p:cond delay="0"/>
                                  </p:stCondLst>
                                  <p:childTnLst>
                                    <p:set>
                                      <p:cBhvr>
                                        <p:cTn id="74" dur="1" fill="hold">
                                          <p:stCondLst>
                                            <p:cond delay="0"/>
                                          </p:stCondLst>
                                        </p:cTn>
                                        <p:tgtEl>
                                          <p:spTgt spid="73328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733283"/>
                                        </p:tgtEl>
                                        <p:attrNameLst>
                                          <p:attrName>style.visibility</p:attrName>
                                        </p:attrNameLst>
                                      </p:cBhvr>
                                      <p:to>
                                        <p:strVal val="visible"/>
                                      </p:to>
                                    </p:set>
                                    <p:animEffect transition="in" filter="wipe(left)">
                                      <p:cBhvr>
                                        <p:cTn id="79" dur="500"/>
                                        <p:tgtEl>
                                          <p:spTgt spid="733283"/>
                                        </p:tgtEl>
                                      </p:cBhvr>
                                    </p:animEffect>
                                  </p:childTnLst>
                                </p:cTn>
                              </p:par>
                              <p:par>
                                <p:cTn id="80" presetID="1" presetClass="entr" presetSubtype="0" fill="hold" grpId="0" nodeType="withEffect">
                                  <p:stCondLst>
                                    <p:cond delay="0"/>
                                  </p:stCondLst>
                                  <p:childTnLst>
                                    <p:set>
                                      <p:cBhvr>
                                        <p:cTn id="81" dur="1" fill="hold">
                                          <p:stCondLst>
                                            <p:cond delay="0"/>
                                          </p:stCondLst>
                                        </p:cTn>
                                        <p:tgtEl>
                                          <p:spTgt spid="733287"/>
                                        </p:tgtEl>
                                        <p:attrNameLst>
                                          <p:attrName>style.visibility</p:attrName>
                                        </p:attrNameLst>
                                      </p:cBhvr>
                                      <p:to>
                                        <p:strVal val="visible"/>
                                      </p:to>
                                    </p:set>
                                  </p:childTnLst>
                                </p:cTn>
                              </p:par>
                            </p:childTnLst>
                          </p:cTn>
                        </p:par>
                        <p:par>
                          <p:cTn id="82" fill="hold">
                            <p:stCondLst>
                              <p:cond delay="500"/>
                            </p:stCondLst>
                            <p:childTnLst>
                              <p:par>
                                <p:cTn id="83" presetID="1" presetClass="entr" presetSubtype="0" fill="hold" grpId="0" nodeType="afterEffect">
                                  <p:stCondLst>
                                    <p:cond delay="0"/>
                                  </p:stCondLst>
                                  <p:childTnLst>
                                    <p:set>
                                      <p:cBhvr>
                                        <p:cTn id="84" dur="1" fill="hold">
                                          <p:stCondLst>
                                            <p:cond delay="0"/>
                                          </p:stCondLst>
                                        </p:cTn>
                                        <p:tgtEl>
                                          <p:spTgt spid="733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0" grpId="0" animBg="1"/>
      <p:bldP spid="130061" grpId="0" animBg="1"/>
      <p:bldP spid="733272" grpId="0" animBg="1"/>
      <p:bldP spid="733273" grpId="0"/>
      <p:bldP spid="733274" grpId="0"/>
      <p:bldP spid="733275" grpId="0"/>
      <p:bldP spid="733277" grpId="0" animBg="1"/>
      <p:bldP spid="733278" grpId="0"/>
      <p:bldP spid="733279" grpId="0" animBg="1"/>
      <p:bldP spid="733280" grpId="0"/>
      <p:bldP spid="733281" grpId="0"/>
      <p:bldP spid="733282" grpId="0" animBg="1"/>
      <p:bldP spid="733283" grpId="0" animBg="1"/>
      <p:bldP spid="733284" grpId="0"/>
      <p:bldP spid="733285" grpId="0"/>
      <p:bldP spid="733286" grpId="0"/>
      <p:bldP spid="733287" grpId="0"/>
      <p:bldP spid="733291" grpId="0" animBg="1"/>
      <p:bldP spid="733292" grpId="0" animBg="1"/>
      <p:bldP spid="733294" grpId="0"/>
      <p:bldP spid="88" grpId="0" animBg="1"/>
      <p:bldP spid="89" grpId="0"/>
      <p:bldP spid="90" grpId="0" animBg="1"/>
      <p:bldP spid="9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s-ES" dirty="0" smtClean="0"/>
              <a:t>¿Cuándo  como se envían los datagramas UDP?</a:t>
            </a:r>
          </a:p>
        </p:txBody>
      </p:sp>
      <p:sp>
        <p:nvSpPr>
          <p:cNvPr id="15363" name="Rectangle 3"/>
          <p:cNvSpPr>
            <a:spLocks noGrp="1" noChangeArrowheads="1"/>
          </p:cNvSpPr>
          <p:nvPr>
            <p:ph type="body" idx="1"/>
          </p:nvPr>
        </p:nvSpPr>
        <p:spPr/>
        <p:txBody>
          <a:bodyPr/>
          <a:lstStyle/>
          <a:p>
            <a:pPr eaLnBrk="1" hangingPunct="1"/>
            <a:r>
              <a:rPr lang="es-ES" sz="2200" dirty="0" smtClean="0"/>
              <a:t>Envío:</a:t>
            </a:r>
          </a:p>
          <a:p>
            <a:pPr lvl="1" eaLnBrk="1" hangingPunct="1"/>
            <a:r>
              <a:rPr lang="es-ES" sz="2200" dirty="0" smtClean="0"/>
              <a:t>Cada vez que la aplicación (el programa) envía algo (p. ej. Invocando la función ‘</a:t>
            </a:r>
            <a:r>
              <a:rPr lang="es-ES" sz="2200" dirty="0" err="1" smtClean="0"/>
              <a:t>sendto</a:t>
            </a:r>
            <a:r>
              <a:rPr lang="es-ES" sz="2200" dirty="0" smtClean="0"/>
              <a:t>’) el host lo manda en un datagrama IP al socket de destino especificado.</a:t>
            </a:r>
          </a:p>
          <a:p>
            <a:pPr lvl="1" eaLnBrk="1" hangingPunct="1"/>
            <a:r>
              <a:rPr lang="es-ES" sz="2200" dirty="0" smtClean="0"/>
              <a:t>Si el datagrama no cabe en la trama el nivel IP se encarga de fragmentarlo</a:t>
            </a:r>
          </a:p>
          <a:p>
            <a:pPr eaLnBrk="1" hangingPunct="1"/>
            <a:r>
              <a:rPr lang="es-ES" sz="2200" dirty="0" smtClean="0"/>
              <a:t>Recepción</a:t>
            </a:r>
          </a:p>
          <a:p>
            <a:pPr lvl="1" eaLnBrk="1" hangingPunct="1"/>
            <a:r>
              <a:rPr lang="es-ES" sz="2200" dirty="0" smtClean="0"/>
              <a:t>Si el datagrama llegó fragmentado el IP del receptor lo </a:t>
            </a:r>
            <a:r>
              <a:rPr lang="es-ES" sz="2200" dirty="0" err="1" smtClean="0"/>
              <a:t>reensambla</a:t>
            </a:r>
            <a:r>
              <a:rPr lang="es-ES" sz="2200" dirty="0" smtClean="0"/>
              <a:t>.</a:t>
            </a:r>
          </a:p>
          <a:p>
            <a:pPr lvl="1" eaLnBrk="1" hangingPunct="1"/>
            <a:r>
              <a:rPr lang="es-ES" sz="2200" dirty="0" smtClean="0"/>
              <a:t>El IP lo pasa a UDP y de allí la aplicación (el programa) lo recoge cuando quiere (p. ej. con ‘</a:t>
            </a:r>
            <a:r>
              <a:rPr lang="es-ES" sz="2200" dirty="0" err="1" smtClean="0"/>
              <a:t>recv</a:t>
            </a:r>
            <a:r>
              <a:rPr lang="es-ES" sz="2200" dirty="0" smtClean="0"/>
              <a:t>’)</a:t>
            </a:r>
          </a:p>
        </p:txBody>
      </p:sp>
    </p:spTree>
  </p:cSld>
  <p:clrMapOvr>
    <a:masterClrMapping/>
  </p:clrMapOvr>
  <p:transition>
    <p:cover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s-ES_tradnl" smtClean="0"/>
              <a:t>Sumario</a:t>
            </a:r>
            <a:endParaRPr lang="es-ES" smtClean="0"/>
          </a:p>
        </p:txBody>
      </p:sp>
      <p:sp>
        <p:nvSpPr>
          <p:cNvPr id="3075" name="Rectangle 3"/>
          <p:cNvSpPr>
            <a:spLocks noGrp="1" noChangeArrowheads="1"/>
          </p:cNvSpPr>
          <p:nvPr>
            <p:ph type="body" idx="1"/>
          </p:nvPr>
        </p:nvSpPr>
        <p:spPr>
          <a:xfrm>
            <a:off x="685800" y="1981200"/>
            <a:ext cx="8001000" cy="4114800"/>
          </a:xfrm>
        </p:spPr>
        <p:txBody>
          <a:bodyPr/>
          <a:lstStyle/>
          <a:p>
            <a:pPr eaLnBrk="1" hangingPunct="1">
              <a:lnSpc>
                <a:spcPct val="90000"/>
              </a:lnSpc>
            </a:pPr>
            <a:r>
              <a:rPr lang="es-ES_tradnl" sz="2800" b="1" dirty="0" smtClean="0">
                <a:solidFill>
                  <a:srgbClr val="FF0000"/>
                </a:solidFill>
              </a:rPr>
              <a:t>Introducción</a:t>
            </a:r>
          </a:p>
          <a:p>
            <a:pPr eaLnBrk="1" hangingPunct="1">
              <a:lnSpc>
                <a:spcPct val="90000"/>
              </a:lnSpc>
            </a:pPr>
            <a:r>
              <a:rPr lang="es-ES_tradnl" sz="2800" dirty="0" smtClean="0"/>
              <a:t>Protocolo UDP</a:t>
            </a:r>
          </a:p>
          <a:p>
            <a:pPr eaLnBrk="1" hangingPunct="1">
              <a:lnSpc>
                <a:spcPct val="90000"/>
              </a:lnSpc>
            </a:pPr>
            <a:r>
              <a:rPr lang="es-ES_tradnl" sz="2800" dirty="0" smtClean="0"/>
              <a:t>Protocolo TCP</a:t>
            </a:r>
          </a:p>
          <a:p>
            <a:pPr lvl="1" eaLnBrk="1" hangingPunct="1">
              <a:lnSpc>
                <a:spcPct val="90000"/>
              </a:lnSpc>
            </a:pPr>
            <a:r>
              <a:rPr lang="es-ES_tradnl" dirty="0" err="1" smtClean="0"/>
              <a:t>Multiplexación</a:t>
            </a:r>
            <a:endParaRPr lang="es-ES_tradnl" dirty="0" smtClean="0"/>
          </a:p>
          <a:p>
            <a:pPr lvl="1" eaLnBrk="1" hangingPunct="1">
              <a:lnSpc>
                <a:spcPct val="90000"/>
              </a:lnSpc>
            </a:pPr>
            <a:r>
              <a:rPr lang="es-ES_tradnl" dirty="0" smtClean="0"/>
              <a:t>Conexión/Desconexión</a:t>
            </a:r>
          </a:p>
          <a:p>
            <a:pPr lvl="1" eaLnBrk="1" hangingPunct="1">
              <a:lnSpc>
                <a:spcPct val="90000"/>
              </a:lnSpc>
            </a:pPr>
            <a:r>
              <a:rPr lang="es-ES_tradnl" dirty="0" smtClean="0"/>
              <a:t>Intercambio de datos y control de flujo</a:t>
            </a:r>
          </a:p>
          <a:p>
            <a:pPr lvl="1" eaLnBrk="1" hangingPunct="1">
              <a:lnSpc>
                <a:spcPct val="90000"/>
              </a:lnSpc>
            </a:pPr>
            <a:r>
              <a:rPr lang="es-ES_tradnl" dirty="0" smtClean="0"/>
              <a:t>Control de congestión</a:t>
            </a:r>
          </a:p>
          <a:p>
            <a:pPr lvl="1" eaLnBrk="1" hangingPunct="1">
              <a:lnSpc>
                <a:spcPct val="90000"/>
              </a:lnSpc>
            </a:pPr>
            <a:r>
              <a:rPr lang="es-ES_tradnl" dirty="0" smtClean="0"/>
              <a:t>Redes LFN, factor de escala y opciones de TCP</a:t>
            </a:r>
          </a:p>
        </p:txBody>
      </p:sp>
    </p:spTree>
  </p:cSld>
  <p:clrMapOvr>
    <a:masterClrMapping/>
  </p:clrMapOvr>
  <p:transition>
    <p:cover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s-ES_tradnl" smtClean="0"/>
              <a:t>Sumario</a:t>
            </a:r>
            <a:endParaRPr lang="es-ES" smtClean="0"/>
          </a:p>
        </p:txBody>
      </p:sp>
      <p:sp>
        <p:nvSpPr>
          <p:cNvPr id="16387" name="Rectangle 3"/>
          <p:cNvSpPr>
            <a:spLocks noGrp="1" noChangeArrowheads="1"/>
          </p:cNvSpPr>
          <p:nvPr>
            <p:ph type="body" idx="1"/>
          </p:nvPr>
        </p:nvSpPr>
        <p:spPr/>
        <p:txBody>
          <a:bodyPr/>
          <a:lstStyle/>
          <a:p>
            <a:pPr eaLnBrk="1" hangingPunct="1">
              <a:lnSpc>
                <a:spcPct val="80000"/>
              </a:lnSpc>
            </a:pPr>
            <a:r>
              <a:rPr lang="es-ES_tradnl" sz="2800" dirty="0"/>
              <a:t>Introducción</a:t>
            </a:r>
          </a:p>
          <a:p>
            <a:pPr eaLnBrk="1" hangingPunct="1">
              <a:lnSpc>
                <a:spcPct val="80000"/>
              </a:lnSpc>
            </a:pPr>
            <a:r>
              <a:rPr lang="es-ES_tradnl" sz="2800" dirty="0" smtClean="0"/>
              <a:t>Protocolo UDP</a:t>
            </a:r>
          </a:p>
          <a:p>
            <a:pPr eaLnBrk="1" hangingPunct="1">
              <a:lnSpc>
                <a:spcPct val="80000"/>
              </a:lnSpc>
            </a:pPr>
            <a:r>
              <a:rPr lang="es-ES_tradnl" sz="2800" dirty="0" smtClean="0"/>
              <a:t>Protocolo TCP</a:t>
            </a:r>
          </a:p>
          <a:p>
            <a:pPr lvl="1" eaLnBrk="1" hangingPunct="1">
              <a:lnSpc>
                <a:spcPct val="80000"/>
              </a:lnSpc>
            </a:pPr>
            <a:r>
              <a:rPr lang="es-ES_tradnl" b="1" dirty="0" smtClean="0">
                <a:solidFill>
                  <a:srgbClr val="FF0000"/>
                </a:solidFill>
              </a:rPr>
              <a:t>Generalidades</a:t>
            </a:r>
          </a:p>
          <a:p>
            <a:pPr lvl="1" eaLnBrk="1" hangingPunct="1">
              <a:lnSpc>
                <a:spcPct val="80000"/>
              </a:lnSpc>
            </a:pPr>
            <a:r>
              <a:rPr lang="es-ES_tradnl" dirty="0" err="1" smtClean="0"/>
              <a:t>Multiplexación</a:t>
            </a:r>
            <a:endParaRPr lang="es-ES_tradnl" dirty="0" smtClean="0"/>
          </a:p>
          <a:p>
            <a:pPr lvl="1" eaLnBrk="1" hangingPunct="1">
              <a:lnSpc>
                <a:spcPct val="80000"/>
              </a:lnSpc>
            </a:pPr>
            <a:r>
              <a:rPr lang="es-ES_tradnl" dirty="0" smtClean="0"/>
              <a:t>Conexión/Desconexión</a:t>
            </a:r>
          </a:p>
          <a:p>
            <a:pPr lvl="1" eaLnBrk="1" hangingPunct="1">
              <a:lnSpc>
                <a:spcPct val="80000"/>
              </a:lnSpc>
            </a:pPr>
            <a:r>
              <a:rPr lang="es-ES_tradnl" dirty="0" smtClean="0"/>
              <a:t>Intercambio de datos y control de flujo</a:t>
            </a:r>
          </a:p>
          <a:p>
            <a:pPr lvl="1" eaLnBrk="1" hangingPunct="1">
              <a:lnSpc>
                <a:spcPct val="80000"/>
              </a:lnSpc>
            </a:pPr>
            <a:r>
              <a:rPr lang="es-ES_tradnl" dirty="0" smtClean="0"/>
              <a:t>Control de congestión</a:t>
            </a:r>
          </a:p>
          <a:p>
            <a:pPr lvl="1" eaLnBrk="1" hangingPunct="1">
              <a:lnSpc>
                <a:spcPct val="80000"/>
              </a:lnSpc>
            </a:pPr>
            <a:r>
              <a:rPr lang="es-ES_tradnl" dirty="0" smtClean="0"/>
              <a:t>Redes LFN, factor de escala y opciones de TCP</a:t>
            </a:r>
          </a:p>
        </p:txBody>
      </p:sp>
    </p:spTree>
  </p:cSld>
  <p:clrMapOvr>
    <a:masterClrMapping/>
  </p:clrMapOvr>
  <p:transition>
    <p:cover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609600"/>
            <a:ext cx="8229600" cy="1143000"/>
          </a:xfrm>
        </p:spPr>
        <p:txBody>
          <a:bodyPr/>
          <a:lstStyle/>
          <a:p>
            <a:pPr eaLnBrk="1" hangingPunct="1"/>
            <a:r>
              <a:rPr lang="es-ES_tradnl" sz="4000" smtClean="0"/>
              <a:t>TCP (Transmission Control Protocol)</a:t>
            </a:r>
            <a:endParaRPr lang="es-ES" sz="4000" smtClean="0"/>
          </a:p>
        </p:txBody>
      </p:sp>
      <p:sp>
        <p:nvSpPr>
          <p:cNvPr id="17411" name="Rectangle 3"/>
          <p:cNvSpPr>
            <a:spLocks noGrp="1" noChangeArrowheads="1"/>
          </p:cNvSpPr>
          <p:nvPr>
            <p:ph type="body" idx="1"/>
          </p:nvPr>
        </p:nvSpPr>
        <p:spPr>
          <a:xfrm>
            <a:off x="685800" y="2209800"/>
            <a:ext cx="7924800" cy="4114800"/>
          </a:xfrm>
        </p:spPr>
        <p:txBody>
          <a:bodyPr/>
          <a:lstStyle/>
          <a:p>
            <a:pPr eaLnBrk="1" hangingPunct="1">
              <a:lnSpc>
                <a:spcPct val="90000"/>
              </a:lnSpc>
            </a:pPr>
            <a:r>
              <a:rPr lang="es-ES_tradnl" dirty="0"/>
              <a:t>O</a:t>
            </a:r>
            <a:r>
              <a:rPr lang="es-ES_tradnl" dirty="0" smtClean="0"/>
              <a:t>frece un servicio de transporte orientado a conexión</a:t>
            </a:r>
          </a:p>
          <a:p>
            <a:pPr eaLnBrk="1" hangingPunct="1">
              <a:lnSpc>
                <a:spcPct val="90000"/>
              </a:lnSpc>
            </a:pPr>
            <a:r>
              <a:rPr lang="es-ES_tradnl" dirty="0" smtClean="0"/>
              <a:t>Está diseñado para ofrecer un transporte fiable sobre un servicio no fiable que le suministra IP</a:t>
            </a:r>
          </a:p>
          <a:p>
            <a:pPr eaLnBrk="1" hangingPunct="1">
              <a:lnSpc>
                <a:spcPct val="90000"/>
              </a:lnSpc>
            </a:pPr>
            <a:r>
              <a:rPr lang="es-ES_tradnl" dirty="0" smtClean="0"/>
              <a:t>Los paquetes de TCP se llaman </a:t>
            </a:r>
            <a:r>
              <a:rPr lang="es-ES_tradnl" b="1" dirty="0" smtClean="0"/>
              <a:t>segmentos</a:t>
            </a:r>
            <a:r>
              <a:rPr lang="es-ES_tradnl" dirty="0" smtClean="0"/>
              <a:t>.</a:t>
            </a:r>
          </a:p>
          <a:p>
            <a:pPr eaLnBrk="1" hangingPunct="1">
              <a:lnSpc>
                <a:spcPct val="90000"/>
              </a:lnSpc>
            </a:pPr>
            <a:r>
              <a:rPr lang="es-ES_tradnl" dirty="0" smtClean="0"/>
              <a:t>El TCP actual se especificó en el RFC 793 en 1981 y sigue plenamente vigente.</a:t>
            </a:r>
            <a:endParaRPr lang="es-ES" dirty="0" smtClean="0"/>
          </a:p>
        </p:txBody>
      </p:sp>
    </p:spTree>
  </p:cSld>
  <p:clrMapOvr>
    <a:masterClrMapping/>
  </p:clrMapOvr>
  <p:transition>
    <p:cover dir="l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s-ES_tradnl" smtClean="0"/>
              <a:t>Funciones de TCP</a:t>
            </a:r>
            <a:endParaRPr lang="es-ES" smtClean="0"/>
          </a:p>
        </p:txBody>
      </p:sp>
      <p:sp>
        <p:nvSpPr>
          <p:cNvPr id="19459" name="Rectangle 3"/>
          <p:cNvSpPr>
            <a:spLocks noGrp="1" noChangeArrowheads="1"/>
          </p:cNvSpPr>
          <p:nvPr>
            <p:ph type="body" idx="1"/>
          </p:nvPr>
        </p:nvSpPr>
        <p:spPr/>
        <p:txBody>
          <a:bodyPr/>
          <a:lstStyle/>
          <a:p>
            <a:pPr eaLnBrk="1" hangingPunct="1">
              <a:lnSpc>
                <a:spcPct val="90000"/>
              </a:lnSpc>
            </a:pPr>
            <a:r>
              <a:rPr lang="es-ES_tradnl" sz="2800" smtClean="0"/>
              <a:t>Multiplexar el nivel de aplicación (puerto) </a:t>
            </a:r>
          </a:p>
          <a:p>
            <a:pPr eaLnBrk="1" hangingPunct="1">
              <a:lnSpc>
                <a:spcPct val="90000"/>
              </a:lnSpc>
            </a:pPr>
            <a:r>
              <a:rPr lang="es-ES_tradnl" sz="2800" smtClean="0"/>
              <a:t>Controlar errores, retransmitiendo segmentos perdidos o erróneos. Eliminar duplicados</a:t>
            </a:r>
          </a:p>
          <a:p>
            <a:pPr eaLnBrk="1" hangingPunct="1">
              <a:lnSpc>
                <a:spcPct val="90000"/>
              </a:lnSpc>
            </a:pPr>
            <a:r>
              <a:rPr lang="es-ES_tradnl" sz="2800" smtClean="0"/>
              <a:t>Establecer y terminar conexiones</a:t>
            </a:r>
          </a:p>
          <a:p>
            <a:pPr eaLnBrk="1" hangingPunct="1">
              <a:lnSpc>
                <a:spcPct val="90000"/>
              </a:lnSpc>
            </a:pPr>
            <a:r>
              <a:rPr lang="es-ES_tradnl" sz="2800" smtClean="0"/>
              <a:t>Gestionar los buffers y ejercer control de flujo de forma eficiente</a:t>
            </a:r>
          </a:p>
          <a:p>
            <a:pPr eaLnBrk="1" hangingPunct="1">
              <a:lnSpc>
                <a:spcPct val="90000"/>
              </a:lnSpc>
            </a:pPr>
            <a:r>
              <a:rPr lang="es-ES_tradnl" sz="2800" smtClean="0"/>
              <a:t>Gestionar el intercambio de datos de forma eficiente en la red</a:t>
            </a:r>
          </a:p>
          <a:p>
            <a:pPr eaLnBrk="1" hangingPunct="1">
              <a:lnSpc>
                <a:spcPct val="90000"/>
              </a:lnSpc>
            </a:pPr>
            <a:r>
              <a:rPr lang="es-ES_tradnl" sz="2800" smtClean="0"/>
              <a:t>Efectuar control de congestión </a:t>
            </a:r>
            <a:endParaRPr lang="es-ES" sz="2800" smtClean="0"/>
          </a:p>
        </p:txBody>
      </p:sp>
    </p:spTree>
  </p:cSld>
  <p:clrMapOvr>
    <a:masterClrMapping/>
  </p:clrMapOvr>
  <p:transition>
    <p:cover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051"/>
          <p:cNvSpPr>
            <a:spLocks noChangeArrowheads="1"/>
          </p:cNvSpPr>
          <p:nvPr/>
        </p:nvSpPr>
        <p:spPr bwMode="auto">
          <a:xfrm>
            <a:off x="5562600" y="3573463"/>
            <a:ext cx="1752600" cy="395287"/>
          </a:xfrm>
          <a:prstGeom prst="rect">
            <a:avLst/>
          </a:prstGeom>
          <a:noFill/>
          <a:ln w="9525">
            <a:noFill/>
            <a:miter lim="800000"/>
            <a:headEnd/>
            <a:tailEnd/>
          </a:ln>
        </p:spPr>
        <p:txBody>
          <a:bodyPr/>
          <a:lstStyle/>
          <a:p>
            <a:pPr algn="ctr">
              <a:spcBef>
                <a:spcPct val="20000"/>
              </a:spcBef>
            </a:pPr>
            <a:r>
              <a:rPr lang="es-ES_tradnl" sz="1800">
                <a:latin typeface="Arial" charset="0"/>
              </a:rPr>
              <a:t>Relleno</a:t>
            </a:r>
            <a:endParaRPr lang="es-ES" sz="1800">
              <a:latin typeface="Arial" charset="0"/>
            </a:endParaRPr>
          </a:p>
        </p:txBody>
      </p:sp>
      <p:sp>
        <p:nvSpPr>
          <p:cNvPr id="20483" name="Rectangle 2052"/>
          <p:cNvSpPr>
            <a:spLocks noChangeArrowheads="1"/>
          </p:cNvSpPr>
          <p:nvPr/>
        </p:nvSpPr>
        <p:spPr bwMode="auto">
          <a:xfrm>
            <a:off x="3352800" y="2565400"/>
            <a:ext cx="1143000" cy="476250"/>
          </a:xfrm>
          <a:prstGeom prst="rect">
            <a:avLst/>
          </a:prstGeom>
          <a:noFill/>
          <a:ln w="9525">
            <a:noFill/>
            <a:miter lim="800000"/>
            <a:headEnd/>
            <a:tailEnd/>
          </a:ln>
        </p:spPr>
        <p:txBody>
          <a:bodyPr/>
          <a:lstStyle/>
          <a:p>
            <a:pPr algn="ctr">
              <a:lnSpc>
                <a:spcPct val="80000"/>
              </a:lnSpc>
              <a:spcBef>
                <a:spcPct val="20000"/>
              </a:spcBef>
            </a:pPr>
            <a:r>
              <a:rPr lang="es-ES_tradnl" sz="1800">
                <a:latin typeface="Arial" charset="0"/>
              </a:rPr>
              <a:t>Flags</a:t>
            </a:r>
          </a:p>
          <a:p>
            <a:pPr algn="ctr">
              <a:lnSpc>
                <a:spcPct val="80000"/>
              </a:lnSpc>
              <a:spcBef>
                <a:spcPct val="20000"/>
              </a:spcBef>
            </a:pPr>
            <a:r>
              <a:rPr lang="es-ES_tradnl" sz="1800">
                <a:latin typeface="Arial" charset="0"/>
              </a:rPr>
              <a:t>(8 bits)</a:t>
            </a:r>
            <a:endParaRPr lang="es-ES" sz="1800">
              <a:latin typeface="Arial" charset="0"/>
            </a:endParaRPr>
          </a:p>
        </p:txBody>
      </p:sp>
      <p:sp>
        <p:nvSpPr>
          <p:cNvPr id="20484" name="Rectangle 2053" descr="Cuadrícula de puntos"/>
          <p:cNvSpPr>
            <a:spLocks noChangeArrowheads="1"/>
          </p:cNvSpPr>
          <p:nvPr/>
        </p:nvSpPr>
        <p:spPr bwMode="auto">
          <a:xfrm>
            <a:off x="2484438" y="2520950"/>
            <a:ext cx="863600" cy="620713"/>
          </a:xfrm>
          <a:prstGeom prst="rect">
            <a:avLst/>
          </a:prstGeom>
          <a:pattFill prst="dotGrid">
            <a:fgClr>
              <a:schemeClr val="tx1"/>
            </a:fgClr>
            <a:bgClr>
              <a:schemeClr val="bg1"/>
            </a:bgClr>
          </a:pattFill>
          <a:ln w="9525">
            <a:noFill/>
            <a:miter lim="800000"/>
            <a:headEnd/>
            <a:tailEnd/>
          </a:ln>
        </p:spPr>
        <p:txBody>
          <a:bodyPr tIns="82800"/>
          <a:lstStyle/>
          <a:p>
            <a:pPr algn="ctr">
              <a:lnSpc>
                <a:spcPct val="80000"/>
              </a:lnSpc>
              <a:spcBef>
                <a:spcPct val="20000"/>
              </a:spcBef>
            </a:pPr>
            <a:r>
              <a:rPr lang="es-ES_tradnl" sz="1600">
                <a:latin typeface="Arial" charset="0"/>
              </a:rPr>
              <a:t>Resv.</a:t>
            </a:r>
          </a:p>
          <a:p>
            <a:pPr algn="ctr">
              <a:lnSpc>
                <a:spcPct val="80000"/>
              </a:lnSpc>
              <a:spcBef>
                <a:spcPct val="20000"/>
              </a:spcBef>
            </a:pPr>
            <a:r>
              <a:rPr lang="es-ES_tradnl" sz="1600">
                <a:latin typeface="Arial" charset="0"/>
              </a:rPr>
              <a:t>(4 bits)</a:t>
            </a:r>
            <a:endParaRPr lang="es-ES" sz="1600">
              <a:latin typeface="Arial" charset="0"/>
            </a:endParaRPr>
          </a:p>
        </p:txBody>
      </p:sp>
      <p:sp>
        <p:nvSpPr>
          <p:cNvPr id="20485" name="Rectangle 2054"/>
          <p:cNvSpPr>
            <a:spLocks noChangeArrowheads="1"/>
          </p:cNvSpPr>
          <p:nvPr/>
        </p:nvSpPr>
        <p:spPr bwMode="auto">
          <a:xfrm>
            <a:off x="4495800" y="3141663"/>
            <a:ext cx="2819400" cy="395287"/>
          </a:xfrm>
          <a:prstGeom prst="rect">
            <a:avLst/>
          </a:prstGeom>
          <a:noFill/>
          <a:ln w="9525">
            <a:noFill/>
            <a:miter lim="800000"/>
            <a:headEnd/>
            <a:tailEnd/>
          </a:ln>
        </p:spPr>
        <p:txBody>
          <a:bodyPr/>
          <a:lstStyle/>
          <a:p>
            <a:pPr algn="ctr">
              <a:spcBef>
                <a:spcPct val="20000"/>
              </a:spcBef>
            </a:pPr>
            <a:r>
              <a:rPr lang="es-ES_tradnl" sz="1800">
                <a:latin typeface="Arial" charset="0"/>
              </a:rPr>
              <a:t>Puntero datos urgentes</a:t>
            </a:r>
            <a:endParaRPr lang="es-ES" sz="1800">
              <a:latin typeface="Arial" charset="0"/>
            </a:endParaRPr>
          </a:p>
        </p:txBody>
      </p:sp>
      <p:sp>
        <p:nvSpPr>
          <p:cNvPr id="20486" name="Rectangle 2055"/>
          <p:cNvSpPr>
            <a:spLocks noChangeArrowheads="1"/>
          </p:cNvSpPr>
          <p:nvPr/>
        </p:nvSpPr>
        <p:spPr bwMode="auto">
          <a:xfrm>
            <a:off x="4495800" y="2592388"/>
            <a:ext cx="2819400" cy="476250"/>
          </a:xfrm>
          <a:prstGeom prst="rect">
            <a:avLst/>
          </a:prstGeom>
          <a:noFill/>
          <a:ln w="9525">
            <a:noFill/>
            <a:miter lim="800000"/>
            <a:headEnd/>
            <a:tailEnd/>
          </a:ln>
        </p:spPr>
        <p:txBody>
          <a:bodyPr/>
          <a:lstStyle/>
          <a:p>
            <a:pPr algn="ctr">
              <a:spcBef>
                <a:spcPct val="20000"/>
              </a:spcBef>
            </a:pPr>
            <a:r>
              <a:rPr lang="es-ES_tradnl" sz="1800">
                <a:latin typeface="Arial" charset="0"/>
              </a:rPr>
              <a:t>Tamaño ventana</a:t>
            </a:r>
            <a:endParaRPr lang="es-ES" sz="1800">
              <a:latin typeface="Arial" charset="0"/>
            </a:endParaRPr>
          </a:p>
        </p:txBody>
      </p:sp>
      <p:sp>
        <p:nvSpPr>
          <p:cNvPr id="20487" name="Rectangle 2056"/>
          <p:cNvSpPr>
            <a:spLocks noChangeArrowheads="1"/>
          </p:cNvSpPr>
          <p:nvPr/>
        </p:nvSpPr>
        <p:spPr bwMode="auto">
          <a:xfrm>
            <a:off x="4495800" y="1335088"/>
            <a:ext cx="2819400" cy="395287"/>
          </a:xfrm>
          <a:prstGeom prst="rect">
            <a:avLst/>
          </a:prstGeom>
          <a:noFill/>
          <a:ln w="9525">
            <a:noFill/>
            <a:miter lim="800000"/>
            <a:headEnd/>
            <a:tailEnd/>
          </a:ln>
        </p:spPr>
        <p:txBody>
          <a:bodyPr/>
          <a:lstStyle/>
          <a:p>
            <a:pPr algn="ctr">
              <a:spcBef>
                <a:spcPct val="20000"/>
              </a:spcBef>
            </a:pPr>
            <a:r>
              <a:rPr lang="es-ES_tradnl" sz="1800">
                <a:latin typeface="Arial" charset="0"/>
              </a:rPr>
              <a:t>Puerto de destino</a:t>
            </a:r>
            <a:endParaRPr lang="es-ES" sz="1800">
              <a:latin typeface="Arial" charset="0"/>
            </a:endParaRPr>
          </a:p>
        </p:txBody>
      </p:sp>
      <p:sp>
        <p:nvSpPr>
          <p:cNvPr id="20488" name="Rectangle 2057"/>
          <p:cNvSpPr>
            <a:spLocks noChangeArrowheads="1"/>
          </p:cNvSpPr>
          <p:nvPr/>
        </p:nvSpPr>
        <p:spPr bwMode="auto">
          <a:xfrm>
            <a:off x="1676400" y="3573463"/>
            <a:ext cx="3886200" cy="395287"/>
          </a:xfrm>
          <a:prstGeom prst="rect">
            <a:avLst/>
          </a:prstGeom>
          <a:noFill/>
          <a:ln w="9525">
            <a:noFill/>
            <a:miter lim="800000"/>
            <a:headEnd/>
            <a:tailEnd/>
          </a:ln>
        </p:spPr>
        <p:txBody>
          <a:bodyPr/>
          <a:lstStyle/>
          <a:p>
            <a:pPr algn="ctr">
              <a:spcBef>
                <a:spcPct val="20000"/>
              </a:spcBef>
            </a:pPr>
            <a:r>
              <a:rPr lang="es-ES_tradnl" sz="1800">
                <a:latin typeface="Arial" charset="0"/>
              </a:rPr>
              <a:t>Opciones</a:t>
            </a:r>
            <a:endParaRPr lang="es-ES" sz="1800">
              <a:latin typeface="Arial" charset="0"/>
            </a:endParaRPr>
          </a:p>
        </p:txBody>
      </p:sp>
      <p:sp>
        <p:nvSpPr>
          <p:cNvPr id="20489" name="Rectangle 2058"/>
          <p:cNvSpPr>
            <a:spLocks noChangeArrowheads="1"/>
          </p:cNvSpPr>
          <p:nvPr/>
        </p:nvSpPr>
        <p:spPr bwMode="auto">
          <a:xfrm>
            <a:off x="1676400" y="3141663"/>
            <a:ext cx="2819400" cy="395287"/>
          </a:xfrm>
          <a:prstGeom prst="rect">
            <a:avLst/>
          </a:prstGeom>
          <a:noFill/>
          <a:ln w="9525">
            <a:noFill/>
            <a:miter lim="800000"/>
            <a:headEnd/>
            <a:tailEnd/>
          </a:ln>
        </p:spPr>
        <p:txBody>
          <a:bodyPr/>
          <a:lstStyle/>
          <a:p>
            <a:pPr algn="ctr">
              <a:spcBef>
                <a:spcPct val="20000"/>
              </a:spcBef>
            </a:pPr>
            <a:r>
              <a:rPr lang="es-ES_tradnl" sz="1800">
                <a:latin typeface="Arial" charset="0"/>
              </a:rPr>
              <a:t>Checksum</a:t>
            </a:r>
            <a:endParaRPr lang="es-ES" sz="1800">
              <a:latin typeface="Arial" charset="0"/>
            </a:endParaRPr>
          </a:p>
        </p:txBody>
      </p:sp>
      <p:sp>
        <p:nvSpPr>
          <p:cNvPr id="20490" name="Rectangle 2059"/>
          <p:cNvSpPr>
            <a:spLocks noChangeArrowheads="1"/>
          </p:cNvSpPr>
          <p:nvPr/>
        </p:nvSpPr>
        <p:spPr bwMode="auto">
          <a:xfrm>
            <a:off x="1619250" y="2492375"/>
            <a:ext cx="936625" cy="700088"/>
          </a:xfrm>
          <a:prstGeom prst="rect">
            <a:avLst/>
          </a:prstGeom>
          <a:noFill/>
          <a:ln w="9525">
            <a:noFill/>
            <a:miter lim="800000"/>
            <a:headEnd/>
            <a:tailEnd/>
          </a:ln>
        </p:spPr>
        <p:txBody>
          <a:bodyPr/>
          <a:lstStyle/>
          <a:p>
            <a:pPr algn="ctr">
              <a:spcBef>
                <a:spcPct val="20000"/>
              </a:spcBef>
            </a:pPr>
            <a:r>
              <a:rPr lang="es-ES_tradnl" sz="1600">
                <a:latin typeface="Arial" charset="0"/>
              </a:rPr>
              <a:t>L. Cab.</a:t>
            </a:r>
          </a:p>
          <a:p>
            <a:pPr algn="ctr">
              <a:spcBef>
                <a:spcPct val="20000"/>
              </a:spcBef>
            </a:pPr>
            <a:r>
              <a:rPr lang="es-ES_tradnl" sz="1600">
                <a:latin typeface="Arial" charset="0"/>
              </a:rPr>
              <a:t>(4 bits)</a:t>
            </a:r>
            <a:endParaRPr lang="es-ES" sz="1600">
              <a:latin typeface="Arial" charset="0"/>
            </a:endParaRPr>
          </a:p>
        </p:txBody>
      </p:sp>
      <p:sp>
        <p:nvSpPr>
          <p:cNvPr id="20491" name="Rectangle 2060"/>
          <p:cNvSpPr>
            <a:spLocks noChangeArrowheads="1"/>
          </p:cNvSpPr>
          <p:nvPr/>
        </p:nvSpPr>
        <p:spPr bwMode="auto">
          <a:xfrm>
            <a:off x="1676400" y="2125663"/>
            <a:ext cx="5638800" cy="395287"/>
          </a:xfrm>
          <a:prstGeom prst="rect">
            <a:avLst/>
          </a:prstGeom>
          <a:noFill/>
          <a:ln w="9525">
            <a:noFill/>
            <a:miter lim="800000"/>
            <a:headEnd/>
            <a:tailEnd/>
          </a:ln>
        </p:spPr>
        <p:txBody>
          <a:bodyPr/>
          <a:lstStyle/>
          <a:p>
            <a:pPr algn="ctr">
              <a:spcBef>
                <a:spcPct val="20000"/>
              </a:spcBef>
            </a:pPr>
            <a:r>
              <a:rPr lang="es-ES_tradnl" sz="1800">
                <a:latin typeface="Arial" charset="0"/>
              </a:rPr>
              <a:t>Número de acuse de recibo</a:t>
            </a:r>
            <a:endParaRPr lang="es-ES" sz="1800">
              <a:latin typeface="Arial" charset="0"/>
            </a:endParaRPr>
          </a:p>
        </p:txBody>
      </p:sp>
      <p:sp>
        <p:nvSpPr>
          <p:cNvPr id="20492" name="Rectangle 2061"/>
          <p:cNvSpPr>
            <a:spLocks noChangeArrowheads="1"/>
          </p:cNvSpPr>
          <p:nvPr/>
        </p:nvSpPr>
        <p:spPr bwMode="auto">
          <a:xfrm>
            <a:off x="1676400" y="1730375"/>
            <a:ext cx="5638800" cy="395288"/>
          </a:xfrm>
          <a:prstGeom prst="rect">
            <a:avLst/>
          </a:prstGeom>
          <a:noFill/>
          <a:ln w="9525">
            <a:noFill/>
            <a:miter lim="800000"/>
            <a:headEnd/>
            <a:tailEnd/>
          </a:ln>
        </p:spPr>
        <p:txBody>
          <a:bodyPr/>
          <a:lstStyle/>
          <a:p>
            <a:pPr algn="ctr">
              <a:spcBef>
                <a:spcPct val="20000"/>
              </a:spcBef>
            </a:pPr>
            <a:r>
              <a:rPr lang="es-ES_tradnl" sz="1800">
                <a:latin typeface="Arial" charset="0"/>
              </a:rPr>
              <a:t>Número de secuencia</a:t>
            </a:r>
            <a:endParaRPr lang="es-ES" sz="1800">
              <a:latin typeface="Arial" charset="0"/>
            </a:endParaRPr>
          </a:p>
        </p:txBody>
      </p:sp>
      <p:sp>
        <p:nvSpPr>
          <p:cNvPr id="20493" name="Rectangle 2062"/>
          <p:cNvSpPr>
            <a:spLocks noChangeArrowheads="1"/>
          </p:cNvSpPr>
          <p:nvPr/>
        </p:nvSpPr>
        <p:spPr bwMode="auto">
          <a:xfrm>
            <a:off x="1676400" y="1335088"/>
            <a:ext cx="2819400" cy="395287"/>
          </a:xfrm>
          <a:prstGeom prst="rect">
            <a:avLst/>
          </a:prstGeom>
          <a:noFill/>
          <a:ln w="9525">
            <a:noFill/>
            <a:miter lim="800000"/>
            <a:headEnd/>
            <a:tailEnd/>
          </a:ln>
        </p:spPr>
        <p:txBody>
          <a:bodyPr/>
          <a:lstStyle/>
          <a:p>
            <a:pPr algn="ctr">
              <a:spcBef>
                <a:spcPct val="20000"/>
              </a:spcBef>
            </a:pPr>
            <a:r>
              <a:rPr lang="es-ES_tradnl" sz="1800">
                <a:latin typeface="Arial" charset="0"/>
              </a:rPr>
              <a:t>Puerto de origen</a:t>
            </a:r>
            <a:endParaRPr lang="es-ES" sz="1800">
              <a:latin typeface="Arial" charset="0"/>
            </a:endParaRPr>
          </a:p>
        </p:txBody>
      </p:sp>
      <p:sp>
        <p:nvSpPr>
          <p:cNvPr id="20494" name="Line 2063"/>
          <p:cNvSpPr>
            <a:spLocks noChangeShapeType="1"/>
          </p:cNvSpPr>
          <p:nvPr/>
        </p:nvSpPr>
        <p:spPr bwMode="auto">
          <a:xfrm>
            <a:off x="1676400" y="1335088"/>
            <a:ext cx="5638800" cy="0"/>
          </a:xfrm>
          <a:prstGeom prst="line">
            <a:avLst/>
          </a:prstGeom>
          <a:noFill/>
          <a:ln w="28575" cap="sq">
            <a:solidFill>
              <a:schemeClr val="tx1"/>
            </a:solidFill>
            <a:round/>
            <a:headEnd/>
            <a:tailEnd/>
          </a:ln>
        </p:spPr>
        <p:txBody>
          <a:bodyPr/>
          <a:lstStyle/>
          <a:p>
            <a:endParaRPr lang="es-ES"/>
          </a:p>
        </p:txBody>
      </p:sp>
      <p:sp>
        <p:nvSpPr>
          <p:cNvPr id="20495" name="Line 2064"/>
          <p:cNvSpPr>
            <a:spLocks noChangeShapeType="1"/>
          </p:cNvSpPr>
          <p:nvPr/>
        </p:nvSpPr>
        <p:spPr bwMode="auto">
          <a:xfrm>
            <a:off x="1676400" y="1730375"/>
            <a:ext cx="5638800" cy="0"/>
          </a:xfrm>
          <a:prstGeom prst="line">
            <a:avLst/>
          </a:prstGeom>
          <a:noFill/>
          <a:ln w="12700">
            <a:solidFill>
              <a:schemeClr val="tx1"/>
            </a:solidFill>
            <a:round/>
            <a:headEnd/>
            <a:tailEnd/>
          </a:ln>
        </p:spPr>
        <p:txBody>
          <a:bodyPr/>
          <a:lstStyle/>
          <a:p>
            <a:endParaRPr lang="es-ES"/>
          </a:p>
        </p:txBody>
      </p:sp>
      <p:sp>
        <p:nvSpPr>
          <p:cNvPr id="20496" name="Line 2065"/>
          <p:cNvSpPr>
            <a:spLocks noChangeShapeType="1"/>
          </p:cNvSpPr>
          <p:nvPr/>
        </p:nvSpPr>
        <p:spPr bwMode="auto">
          <a:xfrm>
            <a:off x="1676400" y="2125663"/>
            <a:ext cx="5638800" cy="0"/>
          </a:xfrm>
          <a:prstGeom prst="line">
            <a:avLst/>
          </a:prstGeom>
          <a:noFill/>
          <a:ln w="12700">
            <a:solidFill>
              <a:schemeClr val="tx1"/>
            </a:solidFill>
            <a:round/>
            <a:headEnd/>
            <a:tailEnd/>
          </a:ln>
        </p:spPr>
        <p:txBody>
          <a:bodyPr/>
          <a:lstStyle/>
          <a:p>
            <a:endParaRPr lang="es-ES"/>
          </a:p>
        </p:txBody>
      </p:sp>
      <p:sp>
        <p:nvSpPr>
          <p:cNvPr id="20497" name="Line 2066"/>
          <p:cNvSpPr>
            <a:spLocks noChangeShapeType="1"/>
          </p:cNvSpPr>
          <p:nvPr/>
        </p:nvSpPr>
        <p:spPr bwMode="auto">
          <a:xfrm>
            <a:off x="1676400" y="2520950"/>
            <a:ext cx="5638800" cy="0"/>
          </a:xfrm>
          <a:prstGeom prst="line">
            <a:avLst/>
          </a:prstGeom>
          <a:noFill/>
          <a:ln w="12700">
            <a:solidFill>
              <a:schemeClr val="tx1"/>
            </a:solidFill>
            <a:round/>
            <a:headEnd/>
            <a:tailEnd/>
          </a:ln>
        </p:spPr>
        <p:txBody>
          <a:bodyPr/>
          <a:lstStyle/>
          <a:p>
            <a:endParaRPr lang="es-ES"/>
          </a:p>
        </p:txBody>
      </p:sp>
      <p:sp>
        <p:nvSpPr>
          <p:cNvPr id="20498" name="Line 2067"/>
          <p:cNvSpPr>
            <a:spLocks noChangeShapeType="1"/>
          </p:cNvSpPr>
          <p:nvPr/>
        </p:nvSpPr>
        <p:spPr bwMode="auto">
          <a:xfrm>
            <a:off x="1676400" y="3141663"/>
            <a:ext cx="5638800" cy="0"/>
          </a:xfrm>
          <a:prstGeom prst="line">
            <a:avLst/>
          </a:prstGeom>
          <a:noFill/>
          <a:ln w="12700">
            <a:solidFill>
              <a:schemeClr val="tx1"/>
            </a:solidFill>
            <a:round/>
            <a:headEnd/>
            <a:tailEnd/>
          </a:ln>
        </p:spPr>
        <p:txBody>
          <a:bodyPr/>
          <a:lstStyle/>
          <a:p>
            <a:endParaRPr lang="es-ES"/>
          </a:p>
        </p:txBody>
      </p:sp>
      <p:sp>
        <p:nvSpPr>
          <p:cNvPr id="20499" name="Line 2068"/>
          <p:cNvSpPr>
            <a:spLocks noChangeShapeType="1"/>
          </p:cNvSpPr>
          <p:nvPr/>
        </p:nvSpPr>
        <p:spPr bwMode="auto">
          <a:xfrm>
            <a:off x="1676400" y="3573463"/>
            <a:ext cx="5638800" cy="0"/>
          </a:xfrm>
          <a:prstGeom prst="line">
            <a:avLst/>
          </a:prstGeom>
          <a:noFill/>
          <a:ln w="12700">
            <a:solidFill>
              <a:schemeClr val="tx1"/>
            </a:solidFill>
            <a:round/>
            <a:headEnd/>
            <a:tailEnd/>
          </a:ln>
        </p:spPr>
        <p:txBody>
          <a:bodyPr/>
          <a:lstStyle/>
          <a:p>
            <a:endParaRPr lang="es-ES"/>
          </a:p>
        </p:txBody>
      </p:sp>
      <p:sp>
        <p:nvSpPr>
          <p:cNvPr id="20500" name="Line 2069"/>
          <p:cNvSpPr>
            <a:spLocks noChangeShapeType="1"/>
          </p:cNvSpPr>
          <p:nvPr/>
        </p:nvSpPr>
        <p:spPr bwMode="auto">
          <a:xfrm>
            <a:off x="1676400" y="3933825"/>
            <a:ext cx="5638800" cy="0"/>
          </a:xfrm>
          <a:prstGeom prst="line">
            <a:avLst/>
          </a:prstGeom>
          <a:noFill/>
          <a:ln w="28575" cap="sq">
            <a:solidFill>
              <a:schemeClr val="tx1"/>
            </a:solidFill>
            <a:round/>
            <a:headEnd/>
            <a:tailEnd/>
          </a:ln>
        </p:spPr>
        <p:txBody>
          <a:bodyPr/>
          <a:lstStyle/>
          <a:p>
            <a:endParaRPr lang="es-ES"/>
          </a:p>
        </p:txBody>
      </p:sp>
      <p:sp>
        <p:nvSpPr>
          <p:cNvPr id="20501" name="Line 2070"/>
          <p:cNvSpPr>
            <a:spLocks noChangeShapeType="1"/>
          </p:cNvSpPr>
          <p:nvPr/>
        </p:nvSpPr>
        <p:spPr bwMode="auto">
          <a:xfrm>
            <a:off x="1676400" y="1335088"/>
            <a:ext cx="0" cy="2600325"/>
          </a:xfrm>
          <a:prstGeom prst="line">
            <a:avLst/>
          </a:prstGeom>
          <a:noFill/>
          <a:ln w="28575" cap="sq">
            <a:solidFill>
              <a:schemeClr val="tx1"/>
            </a:solidFill>
            <a:round/>
            <a:headEnd/>
            <a:tailEnd/>
          </a:ln>
        </p:spPr>
        <p:txBody>
          <a:bodyPr/>
          <a:lstStyle/>
          <a:p>
            <a:endParaRPr lang="es-ES"/>
          </a:p>
        </p:txBody>
      </p:sp>
      <p:sp>
        <p:nvSpPr>
          <p:cNvPr id="20502" name="Line 2071"/>
          <p:cNvSpPr>
            <a:spLocks noChangeShapeType="1"/>
          </p:cNvSpPr>
          <p:nvPr/>
        </p:nvSpPr>
        <p:spPr bwMode="auto">
          <a:xfrm flipH="1">
            <a:off x="7312025" y="1335088"/>
            <a:ext cx="3175" cy="2597150"/>
          </a:xfrm>
          <a:prstGeom prst="line">
            <a:avLst/>
          </a:prstGeom>
          <a:noFill/>
          <a:ln w="28575" cap="sq">
            <a:solidFill>
              <a:schemeClr val="tx1"/>
            </a:solidFill>
            <a:round/>
            <a:headEnd/>
            <a:tailEnd/>
          </a:ln>
        </p:spPr>
        <p:txBody>
          <a:bodyPr/>
          <a:lstStyle/>
          <a:p>
            <a:endParaRPr lang="es-ES"/>
          </a:p>
        </p:txBody>
      </p:sp>
      <p:sp>
        <p:nvSpPr>
          <p:cNvPr id="20503" name="Line 2072"/>
          <p:cNvSpPr>
            <a:spLocks noChangeShapeType="1"/>
          </p:cNvSpPr>
          <p:nvPr/>
        </p:nvSpPr>
        <p:spPr bwMode="auto">
          <a:xfrm flipH="1">
            <a:off x="2482850" y="2520950"/>
            <a:ext cx="1588" cy="628650"/>
          </a:xfrm>
          <a:prstGeom prst="line">
            <a:avLst/>
          </a:prstGeom>
          <a:noFill/>
          <a:ln w="12700">
            <a:solidFill>
              <a:schemeClr val="tx1"/>
            </a:solidFill>
            <a:round/>
            <a:headEnd/>
            <a:tailEnd/>
          </a:ln>
        </p:spPr>
        <p:txBody>
          <a:bodyPr/>
          <a:lstStyle/>
          <a:p>
            <a:endParaRPr lang="es-ES"/>
          </a:p>
        </p:txBody>
      </p:sp>
      <p:sp>
        <p:nvSpPr>
          <p:cNvPr id="20504" name="Line 2073"/>
          <p:cNvSpPr>
            <a:spLocks noChangeShapeType="1"/>
          </p:cNvSpPr>
          <p:nvPr/>
        </p:nvSpPr>
        <p:spPr bwMode="auto">
          <a:xfrm>
            <a:off x="4500563" y="2519363"/>
            <a:ext cx="0" cy="1054100"/>
          </a:xfrm>
          <a:prstGeom prst="line">
            <a:avLst/>
          </a:prstGeom>
          <a:noFill/>
          <a:ln w="12700">
            <a:solidFill>
              <a:schemeClr val="tx1"/>
            </a:solidFill>
            <a:round/>
            <a:headEnd/>
            <a:tailEnd/>
          </a:ln>
        </p:spPr>
        <p:txBody>
          <a:bodyPr/>
          <a:lstStyle/>
          <a:p>
            <a:endParaRPr lang="es-ES"/>
          </a:p>
        </p:txBody>
      </p:sp>
      <p:sp>
        <p:nvSpPr>
          <p:cNvPr id="20505" name="Line 2074"/>
          <p:cNvSpPr>
            <a:spLocks noChangeShapeType="1"/>
          </p:cNvSpPr>
          <p:nvPr/>
        </p:nvSpPr>
        <p:spPr bwMode="auto">
          <a:xfrm>
            <a:off x="3352800" y="2520950"/>
            <a:ext cx="0" cy="623888"/>
          </a:xfrm>
          <a:prstGeom prst="line">
            <a:avLst/>
          </a:prstGeom>
          <a:noFill/>
          <a:ln w="12700">
            <a:solidFill>
              <a:schemeClr val="tx1"/>
            </a:solidFill>
            <a:round/>
            <a:headEnd/>
            <a:tailEnd/>
          </a:ln>
        </p:spPr>
        <p:txBody>
          <a:bodyPr/>
          <a:lstStyle/>
          <a:p>
            <a:endParaRPr lang="es-ES"/>
          </a:p>
        </p:txBody>
      </p:sp>
      <p:sp>
        <p:nvSpPr>
          <p:cNvPr id="20506" name="Line 2075"/>
          <p:cNvSpPr>
            <a:spLocks noChangeShapeType="1"/>
          </p:cNvSpPr>
          <p:nvPr/>
        </p:nvSpPr>
        <p:spPr bwMode="auto">
          <a:xfrm flipH="1">
            <a:off x="5559425" y="3573463"/>
            <a:ext cx="3175" cy="369887"/>
          </a:xfrm>
          <a:prstGeom prst="line">
            <a:avLst/>
          </a:prstGeom>
          <a:noFill/>
          <a:ln w="12700">
            <a:solidFill>
              <a:schemeClr val="tx1"/>
            </a:solidFill>
            <a:round/>
            <a:headEnd/>
            <a:tailEnd/>
          </a:ln>
        </p:spPr>
        <p:txBody>
          <a:bodyPr/>
          <a:lstStyle/>
          <a:p>
            <a:endParaRPr lang="es-ES"/>
          </a:p>
        </p:txBody>
      </p:sp>
      <p:sp>
        <p:nvSpPr>
          <p:cNvPr id="20507" name="Line 2076"/>
          <p:cNvSpPr>
            <a:spLocks noChangeShapeType="1"/>
          </p:cNvSpPr>
          <p:nvPr/>
        </p:nvSpPr>
        <p:spPr bwMode="auto">
          <a:xfrm>
            <a:off x="4495800" y="1335088"/>
            <a:ext cx="0" cy="395287"/>
          </a:xfrm>
          <a:prstGeom prst="line">
            <a:avLst/>
          </a:prstGeom>
          <a:noFill/>
          <a:ln w="12700">
            <a:solidFill>
              <a:schemeClr val="tx1"/>
            </a:solidFill>
            <a:round/>
            <a:headEnd/>
            <a:tailEnd/>
          </a:ln>
        </p:spPr>
        <p:txBody>
          <a:bodyPr/>
          <a:lstStyle/>
          <a:p>
            <a:endParaRPr lang="es-ES"/>
          </a:p>
        </p:txBody>
      </p:sp>
      <p:sp>
        <p:nvSpPr>
          <p:cNvPr id="20508" name="Text Box 2077"/>
          <p:cNvSpPr txBox="1">
            <a:spLocks noChangeArrowheads="1"/>
          </p:cNvSpPr>
          <p:nvPr/>
        </p:nvSpPr>
        <p:spPr bwMode="auto">
          <a:xfrm>
            <a:off x="428596" y="4162425"/>
            <a:ext cx="8494633" cy="2308324"/>
          </a:xfrm>
          <a:prstGeom prst="rect">
            <a:avLst/>
          </a:prstGeom>
          <a:noFill/>
          <a:ln w="9525">
            <a:noFill/>
            <a:miter lim="800000"/>
            <a:headEnd/>
            <a:tailEnd/>
          </a:ln>
        </p:spPr>
        <p:txBody>
          <a:bodyPr wrap="none">
            <a:spAutoFit/>
          </a:bodyPr>
          <a:lstStyle/>
          <a:p>
            <a:r>
              <a:rPr lang="es-ES_tradnl" sz="1800" dirty="0" err="1">
                <a:latin typeface="Arial" charset="0"/>
              </a:rPr>
              <a:t>Flags</a:t>
            </a:r>
            <a:r>
              <a:rPr lang="es-ES_tradnl" sz="1800" dirty="0">
                <a:latin typeface="Arial" charset="0"/>
              </a:rPr>
              <a:t>:	</a:t>
            </a:r>
            <a:r>
              <a:rPr lang="es-ES_tradnl" sz="1800" dirty="0" smtClean="0">
                <a:latin typeface="Arial" charset="0"/>
              </a:rPr>
              <a:t>1	CWR</a:t>
            </a:r>
            <a:r>
              <a:rPr lang="es-ES_tradnl" sz="1800" dirty="0">
                <a:latin typeface="Arial" charset="0"/>
              </a:rPr>
              <a:t>:	</a:t>
            </a:r>
            <a:r>
              <a:rPr lang="es-ES_tradnl" sz="1800" dirty="0" err="1">
                <a:latin typeface="Arial" charset="0"/>
              </a:rPr>
              <a:t>Congestion</a:t>
            </a:r>
            <a:r>
              <a:rPr lang="es-ES_tradnl" sz="1800" dirty="0">
                <a:latin typeface="Arial" charset="0"/>
              </a:rPr>
              <a:t> </a:t>
            </a:r>
            <a:r>
              <a:rPr lang="es-ES_tradnl" sz="1800" dirty="0" err="1">
                <a:latin typeface="Arial" charset="0"/>
              </a:rPr>
              <a:t>Window</a:t>
            </a:r>
            <a:r>
              <a:rPr lang="es-ES_tradnl" sz="1800" dirty="0">
                <a:latin typeface="Arial" charset="0"/>
              </a:rPr>
              <a:t> </a:t>
            </a:r>
            <a:r>
              <a:rPr lang="es-ES_tradnl" sz="1800" dirty="0" err="1">
                <a:latin typeface="Arial" charset="0"/>
              </a:rPr>
              <a:t>Reduced</a:t>
            </a:r>
            <a:endParaRPr lang="es-ES_tradnl" sz="1800" dirty="0">
              <a:latin typeface="Arial" charset="0"/>
            </a:endParaRPr>
          </a:p>
          <a:p>
            <a:r>
              <a:rPr lang="es-ES_tradnl" sz="1800" dirty="0">
                <a:latin typeface="Arial" charset="0"/>
              </a:rPr>
              <a:t>	</a:t>
            </a:r>
            <a:r>
              <a:rPr lang="es-ES_tradnl" sz="1800" dirty="0" smtClean="0">
                <a:latin typeface="Arial" charset="0"/>
              </a:rPr>
              <a:t>2	ECE</a:t>
            </a:r>
            <a:r>
              <a:rPr lang="es-ES_tradnl" sz="1800" dirty="0">
                <a:latin typeface="Arial" charset="0"/>
              </a:rPr>
              <a:t>:	ECN Echo (ECN=</a:t>
            </a:r>
            <a:r>
              <a:rPr lang="es-ES_tradnl" sz="1800" dirty="0" err="1">
                <a:latin typeface="Arial" charset="0"/>
              </a:rPr>
              <a:t>Explicit</a:t>
            </a:r>
            <a:r>
              <a:rPr lang="es-ES_tradnl" sz="1800" dirty="0">
                <a:latin typeface="Arial" charset="0"/>
              </a:rPr>
              <a:t> </a:t>
            </a:r>
            <a:r>
              <a:rPr lang="es-ES_tradnl" sz="1800" dirty="0" err="1">
                <a:latin typeface="Arial" charset="0"/>
              </a:rPr>
              <a:t>Congestion</a:t>
            </a:r>
            <a:r>
              <a:rPr lang="es-ES_tradnl" sz="1800" dirty="0">
                <a:latin typeface="Arial" charset="0"/>
              </a:rPr>
              <a:t> </a:t>
            </a:r>
            <a:r>
              <a:rPr lang="es-ES_tradnl" sz="1800" dirty="0" err="1">
                <a:latin typeface="Arial" charset="0"/>
              </a:rPr>
              <a:t>Notification</a:t>
            </a:r>
            <a:r>
              <a:rPr lang="es-ES_tradnl" sz="1800" dirty="0">
                <a:latin typeface="Arial" charset="0"/>
              </a:rPr>
              <a:t>) </a:t>
            </a:r>
          </a:p>
          <a:p>
            <a:r>
              <a:rPr lang="es-ES_tradnl" sz="1800" dirty="0">
                <a:latin typeface="Arial" charset="0"/>
              </a:rPr>
              <a:t>	</a:t>
            </a:r>
            <a:r>
              <a:rPr lang="es-ES_tradnl" sz="1800" b="1" dirty="0" smtClean="0">
                <a:latin typeface="Arial" charset="0"/>
              </a:rPr>
              <a:t>3	URG</a:t>
            </a:r>
            <a:r>
              <a:rPr lang="es-ES_tradnl" sz="1800" b="1" dirty="0">
                <a:latin typeface="Arial" charset="0"/>
              </a:rPr>
              <a:t>:	el segmento contiene datos urgentes</a:t>
            </a:r>
          </a:p>
          <a:p>
            <a:r>
              <a:rPr lang="es-ES_tradnl" sz="1800" b="1" dirty="0">
                <a:latin typeface="Arial" charset="0"/>
              </a:rPr>
              <a:t>	</a:t>
            </a:r>
            <a:r>
              <a:rPr lang="es-ES_tradnl" sz="1800" b="1" dirty="0" smtClean="0">
                <a:latin typeface="Arial" charset="0"/>
              </a:rPr>
              <a:t>4	ACK</a:t>
            </a:r>
            <a:r>
              <a:rPr lang="es-ES_tradnl" sz="1800" b="1" dirty="0">
                <a:latin typeface="Arial" charset="0"/>
              </a:rPr>
              <a:t>:	el campo número de acuse de recibo tiene sentido</a:t>
            </a:r>
          </a:p>
          <a:p>
            <a:r>
              <a:rPr lang="es-ES_tradnl" sz="1800" b="1" dirty="0">
                <a:latin typeface="Arial" charset="0"/>
              </a:rPr>
              <a:t>	</a:t>
            </a:r>
            <a:r>
              <a:rPr lang="es-ES_tradnl" sz="1800" b="1" dirty="0" smtClean="0">
                <a:latin typeface="Arial" charset="0"/>
              </a:rPr>
              <a:t>5	PSH</a:t>
            </a:r>
            <a:r>
              <a:rPr lang="es-ES_tradnl" sz="1800" b="1" dirty="0">
                <a:latin typeface="Arial" charset="0"/>
              </a:rPr>
              <a:t>:	el segmento contiene datos ‘</a:t>
            </a:r>
            <a:r>
              <a:rPr lang="es-ES_tradnl" sz="1800" b="1" dirty="0" err="1">
                <a:latin typeface="Arial" charset="0"/>
              </a:rPr>
              <a:t>Pushed</a:t>
            </a:r>
            <a:r>
              <a:rPr lang="es-ES_tradnl" sz="1800" b="1" dirty="0">
                <a:latin typeface="Arial" charset="0"/>
              </a:rPr>
              <a:t>’</a:t>
            </a:r>
          </a:p>
          <a:p>
            <a:r>
              <a:rPr lang="es-ES_tradnl" sz="1800" b="1" dirty="0">
                <a:latin typeface="Arial" charset="0"/>
              </a:rPr>
              <a:t>	</a:t>
            </a:r>
            <a:r>
              <a:rPr lang="es-ES_tradnl" sz="1800" b="1" dirty="0" smtClean="0">
                <a:latin typeface="Arial" charset="0"/>
              </a:rPr>
              <a:t>6	RST</a:t>
            </a:r>
            <a:r>
              <a:rPr lang="es-ES_tradnl" sz="1800" b="1" dirty="0">
                <a:latin typeface="Arial" charset="0"/>
              </a:rPr>
              <a:t>:	ha habido algún error y la conexión debe cerrarse</a:t>
            </a:r>
          </a:p>
          <a:p>
            <a:r>
              <a:rPr lang="es-ES_tradnl" sz="1800" b="1" dirty="0">
                <a:latin typeface="Arial" charset="0"/>
              </a:rPr>
              <a:t>	</a:t>
            </a:r>
            <a:r>
              <a:rPr lang="es-ES_tradnl" sz="1800" b="1" dirty="0" smtClean="0">
                <a:latin typeface="Arial" charset="0"/>
              </a:rPr>
              <a:t>7	SYN</a:t>
            </a:r>
            <a:r>
              <a:rPr lang="es-ES_tradnl" sz="1800" b="1" dirty="0">
                <a:latin typeface="Arial" charset="0"/>
              </a:rPr>
              <a:t>:	indica el inicio de una conexión</a:t>
            </a:r>
          </a:p>
          <a:p>
            <a:r>
              <a:rPr lang="es-ES_tradnl" sz="1800" b="1" dirty="0">
                <a:latin typeface="Arial" charset="0"/>
              </a:rPr>
              <a:t>	</a:t>
            </a:r>
            <a:r>
              <a:rPr lang="es-ES_tradnl" sz="1800" b="1" dirty="0" smtClean="0">
                <a:latin typeface="Arial" charset="0"/>
              </a:rPr>
              <a:t>8	FIN</a:t>
            </a:r>
            <a:r>
              <a:rPr lang="es-ES_tradnl" sz="1800" b="1" dirty="0">
                <a:latin typeface="Arial" charset="0"/>
              </a:rPr>
              <a:t>:	indica el final de una conexión</a:t>
            </a:r>
            <a:endParaRPr lang="es-ES" sz="1800" b="1" dirty="0">
              <a:latin typeface="Arial" charset="0"/>
            </a:endParaRPr>
          </a:p>
        </p:txBody>
      </p:sp>
      <p:sp>
        <p:nvSpPr>
          <p:cNvPr id="20509" name="Text Box 2078"/>
          <p:cNvSpPr txBox="1">
            <a:spLocks noChangeArrowheads="1"/>
          </p:cNvSpPr>
          <p:nvPr/>
        </p:nvSpPr>
        <p:spPr bwMode="auto">
          <a:xfrm>
            <a:off x="2686050" y="92075"/>
            <a:ext cx="3740150" cy="641350"/>
          </a:xfrm>
          <a:prstGeom prst="rect">
            <a:avLst/>
          </a:prstGeom>
          <a:noFill/>
          <a:ln w="9525">
            <a:noFill/>
            <a:miter lim="800000"/>
            <a:headEnd/>
            <a:tailEnd/>
          </a:ln>
        </p:spPr>
        <p:txBody>
          <a:bodyPr wrap="none">
            <a:spAutoFit/>
          </a:bodyPr>
          <a:lstStyle/>
          <a:p>
            <a:r>
              <a:rPr lang="es-ES_tradnl" sz="3600">
                <a:latin typeface="Arial" charset="0"/>
              </a:rPr>
              <a:t>La cabecera TCP</a:t>
            </a:r>
            <a:endParaRPr lang="es-ES" sz="3600">
              <a:latin typeface="Arial" charset="0"/>
            </a:endParaRPr>
          </a:p>
        </p:txBody>
      </p:sp>
      <p:sp>
        <p:nvSpPr>
          <p:cNvPr id="20510" name="Text Box 2079"/>
          <p:cNvSpPr txBox="1">
            <a:spLocks noChangeArrowheads="1"/>
          </p:cNvSpPr>
          <p:nvPr/>
        </p:nvSpPr>
        <p:spPr bwMode="auto">
          <a:xfrm>
            <a:off x="4086225" y="893763"/>
            <a:ext cx="857250" cy="366712"/>
          </a:xfrm>
          <a:prstGeom prst="rect">
            <a:avLst/>
          </a:prstGeom>
          <a:noFill/>
          <a:ln w="9525">
            <a:noFill/>
            <a:miter lim="800000"/>
            <a:headEnd/>
            <a:tailEnd/>
          </a:ln>
        </p:spPr>
        <p:txBody>
          <a:bodyPr wrap="none">
            <a:spAutoFit/>
          </a:bodyPr>
          <a:lstStyle/>
          <a:p>
            <a:r>
              <a:rPr lang="es-ES_tradnl" sz="1800">
                <a:latin typeface="Arial" charset="0"/>
              </a:rPr>
              <a:t>32 bits</a:t>
            </a:r>
            <a:endParaRPr lang="es-ES" sz="1800">
              <a:latin typeface="Arial" charset="0"/>
            </a:endParaRPr>
          </a:p>
        </p:txBody>
      </p:sp>
      <p:sp>
        <p:nvSpPr>
          <p:cNvPr id="20511" name="Line 2080"/>
          <p:cNvSpPr>
            <a:spLocks noChangeShapeType="1"/>
          </p:cNvSpPr>
          <p:nvPr/>
        </p:nvSpPr>
        <p:spPr bwMode="auto">
          <a:xfrm flipH="1">
            <a:off x="1676400" y="1039813"/>
            <a:ext cx="2362200" cy="0"/>
          </a:xfrm>
          <a:prstGeom prst="line">
            <a:avLst/>
          </a:prstGeom>
          <a:noFill/>
          <a:ln w="9525">
            <a:solidFill>
              <a:schemeClr val="tx1"/>
            </a:solidFill>
            <a:round/>
            <a:headEnd/>
            <a:tailEnd type="triangle" w="med" len="med"/>
          </a:ln>
        </p:spPr>
        <p:txBody>
          <a:bodyPr/>
          <a:lstStyle/>
          <a:p>
            <a:endParaRPr lang="es-ES"/>
          </a:p>
        </p:txBody>
      </p:sp>
      <p:sp>
        <p:nvSpPr>
          <p:cNvPr id="20512" name="Line 2081"/>
          <p:cNvSpPr>
            <a:spLocks noChangeShapeType="1"/>
          </p:cNvSpPr>
          <p:nvPr/>
        </p:nvSpPr>
        <p:spPr bwMode="auto">
          <a:xfrm>
            <a:off x="4953000" y="1039813"/>
            <a:ext cx="2362200" cy="0"/>
          </a:xfrm>
          <a:prstGeom prst="line">
            <a:avLst/>
          </a:prstGeom>
          <a:noFill/>
          <a:ln w="9525">
            <a:solidFill>
              <a:schemeClr val="tx1"/>
            </a:solidFill>
            <a:round/>
            <a:headEnd/>
            <a:tailEnd type="triangle" w="med" len="med"/>
          </a:ln>
        </p:spPr>
        <p:txBody>
          <a:bodyPr/>
          <a:lstStyle/>
          <a:p>
            <a:endParaRPr lang="es-ES"/>
          </a:p>
        </p:txBody>
      </p:sp>
      <p:sp>
        <p:nvSpPr>
          <p:cNvPr id="20513" name="Text Box 2082"/>
          <p:cNvSpPr txBox="1">
            <a:spLocks noChangeArrowheads="1"/>
          </p:cNvSpPr>
          <p:nvPr/>
        </p:nvSpPr>
        <p:spPr bwMode="auto">
          <a:xfrm>
            <a:off x="895350" y="2276475"/>
            <a:ext cx="730250" cy="504825"/>
          </a:xfrm>
          <a:prstGeom prst="rect">
            <a:avLst/>
          </a:prstGeom>
          <a:noFill/>
          <a:ln w="9525">
            <a:noFill/>
            <a:miter lim="800000"/>
            <a:headEnd/>
            <a:tailEnd/>
          </a:ln>
        </p:spPr>
        <p:txBody>
          <a:bodyPr wrap="none">
            <a:spAutoFit/>
          </a:bodyPr>
          <a:lstStyle/>
          <a:p>
            <a:pPr algn="ctr">
              <a:lnSpc>
                <a:spcPct val="75000"/>
              </a:lnSpc>
            </a:pPr>
            <a:r>
              <a:rPr lang="es-ES_tradnl" sz="1800">
                <a:latin typeface="Arial" charset="0"/>
              </a:rPr>
              <a:t>20</a:t>
            </a:r>
          </a:p>
          <a:p>
            <a:pPr algn="ctr">
              <a:lnSpc>
                <a:spcPct val="75000"/>
              </a:lnSpc>
            </a:pPr>
            <a:r>
              <a:rPr lang="es-ES_tradnl" sz="1800">
                <a:latin typeface="Arial" charset="0"/>
              </a:rPr>
              <a:t>bytes</a:t>
            </a:r>
            <a:endParaRPr lang="es-ES" sz="1800">
              <a:latin typeface="Arial" charset="0"/>
            </a:endParaRPr>
          </a:p>
        </p:txBody>
      </p:sp>
      <p:sp>
        <p:nvSpPr>
          <p:cNvPr id="20514" name="Line 2083"/>
          <p:cNvSpPr>
            <a:spLocks noChangeShapeType="1"/>
          </p:cNvSpPr>
          <p:nvPr/>
        </p:nvSpPr>
        <p:spPr bwMode="auto">
          <a:xfrm flipV="1">
            <a:off x="1238250" y="1344613"/>
            <a:ext cx="0" cy="914400"/>
          </a:xfrm>
          <a:prstGeom prst="line">
            <a:avLst/>
          </a:prstGeom>
          <a:noFill/>
          <a:ln w="9525">
            <a:solidFill>
              <a:schemeClr val="tx1"/>
            </a:solidFill>
            <a:round/>
            <a:headEnd/>
            <a:tailEnd type="triangle" w="med" len="med"/>
          </a:ln>
        </p:spPr>
        <p:txBody>
          <a:bodyPr/>
          <a:lstStyle/>
          <a:p>
            <a:endParaRPr lang="es-ES"/>
          </a:p>
        </p:txBody>
      </p:sp>
      <p:sp>
        <p:nvSpPr>
          <p:cNvPr id="20515" name="Line 2084"/>
          <p:cNvSpPr>
            <a:spLocks noChangeShapeType="1"/>
          </p:cNvSpPr>
          <p:nvPr/>
        </p:nvSpPr>
        <p:spPr bwMode="auto">
          <a:xfrm>
            <a:off x="1258888" y="2781300"/>
            <a:ext cx="0" cy="792163"/>
          </a:xfrm>
          <a:prstGeom prst="line">
            <a:avLst/>
          </a:prstGeom>
          <a:noFill/>
          <a:ln w="9525">
            <a:solidFill>
              <a:schemeClr val="tx1"/>
            </a:solidFill>
            <a:round/>
            <a:headEnd/>
            <a:tailEnd type="triangle" w="med" len="med"/>
          </a:ln>
        </p:spPr>
        <p:txBody>
          <a:bodyPr/>
          <a:lstStyle/>
          <a:p>
            <a:endParaRPr lang="es-ES"/>
          </a:p>
        </p:txBody>
      </p:sp>
    </p:spTree>
  </p:cSld>
  <p:clrMapOvr>
    <a:masterClrMapping/>
  </p:clrMapOvr>
  <p:transition>
    <p:cover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2229" name="Group 21"/>
          <p:cNvGraphicFramePr>
            <a:graphicFrameLocks noGrp="1"/>
          </p:cNvGraphicFramePr>
          <p:nvPr/>
        </p:nvGraphicFramePr>
        <p:xfrm>
          <a:off x="1676400" y="1879600"/>
          <a:ext cx="5638800" cy="1188720"/>
        </p:xfrm>
        <a:graphic>
          <a:graphicData uri="http://schemas.openxmlformats.org/drawingml/2006/table">
            <a:tbl>
              <a:tblPr/>
              <a:tblGrid>
                <a:gridCol w="1371600"/>
                <a:gridCol w="1447800"/>
                <a:gridCol w="2819400"/>
              </a:tblGrid>
              <a:tr h="311150">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Arial" charset="0"/>
                        </a:rPr>
                        <a:t>Dirección IP de origen</a:t>
                      </a:r>
                      <a:endParaRPr kumimoji="0" lang="es-ES"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r>
              <a:tr h="311150">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Arial" charset="0"/>
                        </a:rPr>
                        <a:t>Dirección IP de destino</a:t>
                      </a:r>
                      <a:endParaRPr kumimoji="0" lang="es-ES"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r>
              <a:tr h="385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Arial" charset="0"/>
                        </a:rPr>
                        <a:t>0</a:t>
                      </a:r>
                      <a:endParaRPr kumimoji="0" lang="es-ES"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Arial" charset="0"/>
                        </a:rPr>
                        <a:t>6</a:t>
                      </a:r>
                      <a:endParaRPr kumimoji="0" lang="es-E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Arial" charset="0"/>
                        </a:rPr>
                        <a:t>Long. Segmento TCP</a:t>
                      </a:r>
                      <a:endParaRPr kumimoji="0" lang="es-E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20" name="Text Box 16"/>
          <p:cNvSpPr txBox="1">
            <a:spLocks noChangeArrowheads="1"/>
          </p:cNvSpPr>
          <p:nvPr/>
        </p:nvSpPr>
        <p:spPr bwMode="auto">
          <a:xfrm>
            <a:off x="1979613" y="620713"/>
            <a:ext cx="5238750" cy="641350"/>
          </a:xfrm>
          <a:prstGeom prst="rect">
            <a:avLst/>
          </a:prstGeom>
          <a:noFill/>
          <a:ln w="9525">
            <a:noFill/>
            <a:miter lim="800000"/>
            <a:headEnd/>
            <a:tailEnd/>
          </a:ln>
        </p:spPr>
        <p:txBody>
          <a:bodyPr wrap="none">
            <a:spAutoFit/>
          </a:bodyPr>
          <a:lstStyle/>
          <a:p>
            <a:r>
              <a:rPr lang="es-ES_tradnl" sz="3600">
                <a:latin typeface="Arial" charset="0"/>
              </a:rPr>
              <a:t>La pseudocabecera TCP</a:t>
            </a:r>
            <a:endParaRPr lang="es-ES" sz="3600">
              <a:latin typeface="Arial" charset="0"/>
            </a:endParaRPr>
          </a:p>
        </p:txBody>
      </p:sp>
      <p:sp>
        <p:nvSpPr>
          <p:cNvPr id="21521" name="Text Box 17"/>
          <p:cNvSpPr txBox="1">
            <a:spLocks noChangeArrowheads="1"/>
          </p:cNvSpPr>
          <p:nvPr/>
        </p:nvSpPr>
        <p:spPr bwMode="auto">
          <a:xfrm>
            <a:off x="4086225" y="1412875"/>
            <a:ext cx="931863" cy="396875"/>
          </a:xfrm>
          <a:prstGeom prst="rect">
            <a:avLst/>
          </a:prstGeom>
          <a:noFill/>
          <a:ln w="9525">
            <a:noFill/>
            <a:miter lim="800000"/>
            <a:headEnd/>
            <a:tailEnd/>
          </a:ln>
        </p:spPr>
        <p:txBody>
          <a:bodyPr wrap="none">
            <a:spAutoFit/>
          </a:bodyPr>
          <a:lstStyle/>
          <a:p>
            <a:r>
              <a:rPr lang="es-ES_tradnl" sz="2000">
                <a:latin typeface="Arial" charset="0"/>
              </a:rPr>
              <a:t>32 bits</a:t>
            </a:r>
            <a:endParaRPr lang="es-ES" sz="2000">
              <a:latin typeface="Arial" charset="0"/>
            </a:endParaRPr>
          </a:p>
        </p:txBody>
      </p:sp>
      <p:sp>
        <p:nvSpPr>
          <p:cNvPr id="21522" name="Line 18"/>
          <p:cNvSpPr>
            <a:spLocks noChangeShapeType="1"/>
          </p:cNvSpPr>
          <p:nvPr/>
        </p:nvSpPr>
        <p:spPr bwMode="auto">
          <a:xfrm flipH="1">
            <a:off x="1676400" y="1584325"/>
            <a:ext cx="2362200" cy="0"/>
          </a:xfrm>
          <a:prstGeom prst="line">
            <a:avLst/>
          </a:prstGeom>
          <a:noFill/>
          <a:ln w="9525">
            <a:solidFill>
              <a:schemeClr val="tx1"/>
            </a:solidFill>
            <a:round/>
            <a:headEnd/>
            <a:tailEnd type="triangle" w="med" len="med"/>
          </a:ln>
        </p:spPr>
        <p:txBody>
          <a:bodyPr/>
          <a:lstStyle/>
          <a:p>
            <a:endParaRPr lang="es-ES"/>
          </a:p>
        </p:txBody>
      </p:sp>
      <p:sp>
        <p:nvSpPr>
          <p:cNvPr id="21523" name="Line 19"/>
          <p:cNvSpPr>
            <a:spLocks noChangeShapeType="1"/>
          </p:cNvSpPr>
          <p:nvPr/>
        </p:nvSpPr>
        <p:spPr bwMode="auto">
          <a:xfrm>
            <a:off x="4953000" y="1584325"/>
            <a:ext cx="2362200" cy="0"/>
          </a:xfrm>
          <a:prstGeom prst="line">
            <a:avLst/>
          </a:prstGeom>
          <a:noFill/>
          <a:ln w="9525">
            <a:solidFill>
              <a:schemeClr val="tx1"/>
            </a:solidFill>
            <a:round/>
            <a:headEnd/>
            <a:tailEnd type="triangle" w="med" len="med"/>
          </a:ln>
        </p:spPr>
        <p:txBody>
          <a:bodyPr/>
          <a:lstStyle/>
          <a:p>
            <a:endParaRPr lang="es-ES"/>
          </a:p>
        </p:txBody>
      </p:sp>
      <p:sp>
        <p:nvSpPr>
          <p:cNvPr id="21524" name="Text Box 20"/>
          <p:cNvSpPr txBox="1">
            <a:spLocks noChangeArrowheads="1"/>
          </p:cNvSpPr>
          <p:nvPr/>
        </p:nvSpPr>
        <p:spPr bwMode="auto">
          <a:xfrm>
            <a:off x="971550" y="3573463"/>
            <a:ext cx="7632700" cy="1938992"/>
          </a:xfrm>
          <a:prstGeom prst="rect">
            <a:avLst/>
          </a:prstGeom>
          <a:noFill/>
          <a:ln w="9525">
            <a:noFill/>
            <a:miter lim="800000"/>
            <a:headEnd/>
            <a:tailEnd/>
          </a:ln>
        </p:spPr>
        <p:txBody>
          <a:bodyPr>
            <a:spAutoFit/>
          </a:bodyPr>
          <a:lstStyle/>
          <a:p>
            <a:r>
              <a:rPr lang="es-ES_tradnl" sz="2000" dirty="0">
                <a:latin typeface="Arial" charset="0"/>
              </a:rPr>
              <a:t>La </a:t>
            </a:r>
            <a:r>
              <a:rPr lang="es-ES_tradnl" sz="2000" dirty="0" err="1">
                <a:latin typeface="Arial" charset="0"/>
              </a:rPr>
              <a:t>pseudocabecera</a:t>
            </a:r>
            <a:r>
              <a:rPr lang="es-ES_tradnl" sz="2000" dirty="0">
                <a:latin typeface="Arial" charset="0"/>
              </a:rPr>
              <a:t> se antepone a la cabecera TCP, pero solo a efectos de calcular el </a:t>
            </a:r>
            <a:r>
              <a:rPr lang="es-ES_tradnl" sz="2000" dirty="0" err="1">
                <a:latin typeface="Arial" charset="0"/>
              </a:rPr>
              <a:t>checksum</a:t>
            </a:r>
            <a:r>
              <a:rPr lang="es-ES_tradnl" sz="2000" dirty="0">
                <a:latin typeface="Arial" charset="0"/>
              </a:rPr>
              <a:t>, </a:t>
            </a:r>
            <a:r>
              <a:rPr lang="es-ES_tradnl" sz="2000" dirty="0" smtClean="0">
                <a:latin typeface="Arial" charset="0"/>
              </a:rPr>
              <a:t>en realidad no </a:t>
            </a:r>
            <a:r>
              <a:rPr lang="es-ES_tradnl" sz="2000" dirty="0">
                <a:latin typeface="Arial" charset="0"/>
              </a:rPr>
              <a:t>se </a:t>
            </a:r>
            <a:r>
              <a:rPr lang="es-ES_tradnl" sz="2000" dirty="0" smtClean="0">
                <a:latin typeface="Arial" charset="0"/>
              </a:rPr>
              <a:t>envía. </a:t>
            </a:r>
            <a:r>
              <a:rPr lang="es-ES_tradnl" sz="2000" dirty="0">
                <a:latin typeface="Arial" charset="0"/>
              </a:rPr>
              <a:t>Permite </a:t>
            </a:r>
            <a:r>
              <a:rPr lang="es-ES_tradnl" sz="2000" dirty="0" smtClean="0">
                <a:latin typeface="Arial" charset="0"/>
              </a:rPr>
              <a:t>al proceso </a:t>
            </a:r>
            <a:r>
              <a:rPr lang="es-ES_tradnl" sz="2000" dirty="0">
                <a:latin typeface="Arial" charset="0"/>
              </a:rPr>
              <a:t>TCP comprobar que </a:t>
            </a:r>
            <a:r>
              <a:rPr lang="es-ES_tradnl" sz="2000" dirty="0" smtClean="0">
                <a:latin typeface="Arial" charset="0"/>
              </a:rPr>
              <a:t>su proceso IP </a:t>
            </a:r>
            <a:r>
              <a:rPr lang="es-ES_tradnl" sz="2000" dirty="0">
                <a:latin typeface="Arial" charset="0"/>
              </a:rPr>
              <a:t>no se ha equivocado </a:t>
            </a:r>
            <a:r>
              <a:rPr lang="es-ES_tradnl" sz="2000" dirty="0" smtClean="0">
                <a:latin typeface="Arial" charset="0"/>
              </a:rPr>
              <a:t>entregándole un segmento que no era para él.</a:t>
            </a:r>
            <a:endParaRPr lang="es-ES_tradnl" sz="2000" dirty="0">
              <a:latin typeface="Arial" charset="0"/>
            </a:endParaRPr>
          </a:p>
          <a:p>
            <a:endParaRPr lang="es-ES_tradnl" sz="2000" dirty="0">
              <a:latin typeface="Arial" charset="0"/>
            </a:endParaRPr>
          </a:p>
          <a:p>
            <a:r>
              <a:rPr lang="es-ES_tradnl" sz="2000" dirty="0">
                <a:latin typeface="Arial" charset="0"/>
              </a:rPr>
              <a:t>El valor 6 </a:t>
            </a:r>
            <a:r>
              <a:rPr lang="es-ES_tradnl" sz="2000" dirty="0" smtClean="0">
                <a:latin typeface="Arial" charset="0"/>
              </a:rPr>
              <a:t>indica el </a:t>
            </a:r>
            <a:r>
              <a:rPr lang="es-ES_tradnl" sz="2000" dirty="0">
                <a:latin typeface="Arial" charset="0"/>
              </a:rPr>
              <a:t>protocolo de transporte </a:t>
            </a:r>
            <a:r>
              <a:rPr lang="es-ES_tradnl" sz="2000" dirty="0" smtClean="0">
                <a:latin typeface="Arial" charset="0"/>
              </a:rPr>
              <a:t>(TCP)</a:t>
            </a:r>
            <a:endParaRPr lang="es-ES_tradnl" sz="2000" dirty="0">
              <a:latin typeface="Arial" charset="0"/>
            </a:endParaRPr>
          </a:p>
        </p:txBody>
      </p:sp>
    </p:spTree>
  </p:cSld>
  <p:clrMapOvr>
    <a:masterClrMapping/>
  </p:clrMapOvr>
  <p:transition>
    <p:cover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s-ES_tradnl" smtClean="0"/>
              <a:t>Sumario</a:t>
            </a:r>
            <a:endParaRPr lang="es-ES" smtClean="0"/>
          </a:p>
        </p:txBody>
      </p:sp>
      <p:sp>
        <p:nvSpPr>
          <p:cNvPr id="22531" name="Rectangle 3"/>
          <p:cNvSpPr>
            <a:spLocks noGrp="1" noChangeArrowheads="1"/>
          </p:cNvSpPr>
          <p:nvPr>
            <p:ph type="body" idx="1"/>
          </p:nvPr>
        </p:nvSpPr>
        <p:spPr/>
        <p:txBody>
          <a:bodyPr/>
          <a:lstStyle/>
          <a:p>
            <a:pPr eaLnBrk="1" hangingPunct="1">
              <a:lnSpc>
                <a:spcPct val="80000"/>
              </a:lnSpc>
            </a:pPr>
            <a:r>
              <a:rPr lang="es-ES_tradnl" sz="2800" dirty="0"/>
              <a:t>Introducción</a:t>
            </a:r>
          </a:p>
          <a:p>
            <a:pPr eaLnBrk="1" hangingPunct="1">
              <a:lnSpc>
                <a:spcPct val="80000"/>
              </a:lnSpc>
            </a:pPr>
            <a:r>
              <a:rPr lang="es-ES_tradnl" sz="2800" dirty="0" smtClean="0"/>
              <a:t>Protocolo UDP</a:t>
            </a:r>
          </a:p>
          <a:p>
            <a:pPr eaLnBrk="1" hangingPunct="1">
              <a:lnSpc>
                <a:spcPct val="80000"/>
              </a:lnSpc>
            </a:pPr>
            <a:r>
              <a:rPr lang="es-ES_tradnl" sz="2800" dirty="0" smtClean="0"/>
              <a:t>Protocolo TCP</a:t>
            </a:r>
          </a:p>
          <a:p>
            <a:pPr lvl="1" eaLnBrk="1" hangingPunct="1">
              <a:lnSpc>
                <a:spcPct val="80000"/>
              </a:lnSpc>
            </a:pPr>
            <a:r>
              <a:rPr lang="es-ES_tradnl" dirty="0" smtClean="0"/>
              <a:t>Generalidades</a:t>
            </a:r>
          </a:p>
          <a:p>
            <a:pPr lvl="1" eaLnBrk="1" hangingPunct="1">
              <a:lnSpc>
                <a:spcPct val="80000"/>
              </a:lnSpc>
            </a:pPr>
            <a:r>
              <a:rPr lang="es-ES_tradnl" b="1" dirty="0" err="1" smtClean="0">
                <a:solidFill>
                  <a:srgbClr val="FF0000"/>
                </a:solidFill>
              </a:rPr>
              <a:t>Multiplexación</a:t>
            </a:r>
            <a:endParaRPr lang="es-ES_tradnl" b="1" dirty="0" smtClean="0">
              <a:solidFill>
                <a:srgbClr val="FF0000"/>
              </a:solidFill>
            </a:endParaRPr>
          </a:p>
          <a:p>
            <a:pPr lvl="1" eaLnBrk="1" hangingPunct="1">
              <a:lnSpc>
                <a:spcPct val="80000"/>
              </a:lnSpc>
            </a:pPr>
            <a:r>
              <a:rPr lang="es-ES_tradnl" dirty="0" smtClean="0"/>
              <a:t>Conexión/Desconexión</a:t>
            </a:r>
          </a:p>
          <a:p>
            <a:pPr lvl="1" eaLnBrk="1" hangingPunct="1">
              <a:lnSpc>
                <a:spcPct val="80000"/>
              </a:lnSpc>
            </a:pPr>
            <a:r>
              <a:rPr lang="es-ES_tradnl" dirty="0" smtClean="0"/>
              <a:t>Intercambio de datos y control de flujo</a:t>
            </a:r>
          </a:p>
          <a:p>
            <a:pPr lvl="1" eaLnBrk="1" hangingPunct="1">
              <a:lnSpc>
                <a:spcPct val="80000"/>
              </a:lnSpc>
            </a:pPr>
            <a:r>
              <a:rPr lang="es-ES_tradnl" dirty="0" smtClean="0"/>
              <a:t>Control de congestión</a:t>
            </a:r>
          </a:p>
          <a:p>
            <a:pPr lvl="1" eaLnBrk="1" hangingPunct="1">
              <a:lnSpc>
                <a:spcPct val="80000"/>
              </a:lnSpc>
            </a:pPr>
            <a:r>
              <a:rPr lang="es-ES_tradnl" dirty="0" smtClean="0"/>
              <a:t>Redes LFN, factor de escala y opciones de TCP</a:t>
            </a:r>
          </a:p>
        </p:txBody>
      </p:sp>
    </p:spTree>
  </p:cSld>
  <p:clrMapOvr>
    <a:masterClrMapping/>
  </p:clrMapOvr>
  <p:transition>
    <p:cover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s-ES_tradnl" sz="4000" smtClean="0"/>
              <a:t>Multiplexación</a:t>
            </a:r>
            <a:endParaRPr lang="es-ES" sz="4000" smtClean="0"/>
          </a:p>
        </p:txBody>
      </p:sp>
      <p:sp>
        <p:nvSpPr>
          <p:cNvPr id="23555" name="Rectangle 3"/>
          <p:cNvSpPr>
            <a:spLocks noGrp="1" noChangeArrowheads="1"/>
          </p:cNvSpPr>
          <p:nvPr>
            <p:ph type="body" idx="1"/>
          </p:nvPr>
        </p:nvSpPr>
        <p:spPr/>
        <p:txBody>
          <a:bodyPr/>
          <a:lstStyle/>
          <a:p>
            <a:pPr eaLnBrk="1" hangingPunct="1">
              <a:lnSpc>
                <a:spcPct val="80000"/>
              </a:lnSpc>
            </a:pPr>
            <a:r>
              <a:rPr lang="es-ES_tradnl" sz="2400" dirty="0" smtClean="0"/>
              <a:t>Se utiliza el número de puerto (origen o destino) como en UDP. Puede valer de 0 a 65535.</a:t>
            </a:r>
          </a:p>
          <a:p>
            <a:pPr eaLnBrk="1" hangingPunct="1">
              <a:lnSpc>
                <a:spcPct val="80000"/>
              </a:lnSpc>
            </a:pPr>
            <a:r>
              <a:rPr lang="es-ES_tradnl" sz="2400" dirty="0" smtClean="0"/>
              <a:t>Como en UDP la combinación de dirección IP y puerto identifica un ‘socket’: </a:t>
            </a:r>
            <a:r>
              <a:rPr lang="es-ES_tradnl" sz="2400" b="1" dirty="0" smtClean="0"/>
              <a:t>147.156.1.43:80</a:t>
            </a:r>
          </a:p>
          <a:p>
            <a:pPr eaLnBrk="1" hangingPunct="1">
              <a:lnSpc>
                <a:spcPct val="80000"/>
              </a:lnSpc>
            </a:pPr>
            <a:r>
              <a:rPr lang="es-ES_tradnl" sz="2400" dirty="0" smtClean="0">
                <a:sym typeface="Symbol" pitchFamily="18" charset="2"/>
              </a:rPr>
              <a:t>Una conexión TCP queda especificada por los dos sockets que se comunican: IP-puerto origen, IP-puerto destino</a:t>
            </a:r>
          </a:p>
          <a:p>
            <a:pPr eaLnBrk="1" hangingPunct="1">
              <a:lnSpc>
                <a:spcPct val="80000"/>
              </a:lnSpc>
            </a:pPr>
            <a:r>
              <a:rPr lang="es-ES_tradnl" sz="2400" dirty="0" smtClean="0">
                <a:sym typeface="Symbol" pitchFamily="18" charset="2"/>
              </a:rPr>
              <a:t>Dos conexiones TCP simultáneas no pueden coincidir en los cuatro valores (en ese caso serían la misma conexión)</a:t>
            </a:r>
          </a:p>
          <a:p>
            <a:pPr eaLnBrk="1" hangingPunct="1">
              <a:lnSpc>
                <a:spcPct val="80000"/>
              </a:lnSpc>
            </a:pPr>
            <a:r>
              <a:rPr lang="es-ES_tradnl" sz="2400" dirty="0" smtClean="0"/>
              <a:t>Como en UDP los puertos 0 a 1023 están reservados para procesos con privilegios (puertos ‘bien conocidos’).</a:t>
            </a:r>
          </a:p>
          <a:p>
            <a:pPr eaLnBrk="1" hangingPunct="1">
              <a:lnSpc>
                <a:spcPct val="80000"/>
              </a:lnSpc>
            </a:pPr>
            <a:endParaRPr lang="es-ES" sz="2400" dirty="0" smtClean="0">
              <a:sym typeface="Symbol" pitchFamily="18" charset="2"/>
            </a:endParaRPr>
          </a:p>
        </p:txBody>
      </p:sp>
    </p:spTree>
  </p:cSld>
  <p:clrMapOvr>
    <a:masterClrMapping/>
  </p:clrMapOvr>
  <p:transition>
    <p:cover dir="l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5"/>
          <p:cNvSpPr>
            <a:spLocks noChangeArrowheads="1"/>
          </p:cNvSpPr>
          <p:nvPr/>
        </p:nvSpPr>
        <p:spPr bwMode="auto">
          <a:xfrm>
            <a:off x="7753350" y="5665788"/>
            <a:ext cx="681038" cy="325437"/>
          </a:xfrm>
          <a:prstGeom prst="rect">
            <a:avLst/>
          </a:prstGeom>
          <a:solidFill>
            <a:schemeClr val="accent1"/>
          </a:solidFill>
          <a:ln w="9525">
            <a:noFill/>
            <a:miter lim="800000"/>
            <a:headEnd/>
            <a:tailEnd/>
          </a:ln>
        </p:spPr>
        <p:txBody>
          <a:bodyPr wrap="none" anchor="ctr"/>
          <a:lstStyle/>
          <a:p>
            <a:endParaRPr lang="es-ES"/>
          </a:p>
        </p:txBody>
      </p:sp>
      <p:sp>
        <p:nvSpPr>
          <p:cNvPr id="25603" name="Rectangle 2"/>
          <p:cNvSpPr>
            <a:spLocks noChangeArrowheads="1"/>
          </p:cNvSpPr>
          <p:nvPr/>
        </p:nvSpPr>
        <p:spPr bwMode="auto">
          <a:xfrm>
            <a:off x="2484438" y="1047750"/>
            <a:ext cx="6327775" cy="5334000"/>
          </a:xfrm>
          <a:prstGeom prst="rect">
            <a:avLst/>
          </a:prstGeom>
          <a:noFill/>
          <a:ln w="9525">
            <a:solidFill>
              <a:schemeClr val="tx1"/>
            </a:solidFill>
            <a:miter lim="800000"/>
            <a:headEnd/>
            <a:tailEnd/>
          </a:ln>
        </p:spPr>
        <p:txBody>
          <a:bodyPr wrap="none" anchor="ctr"/>
          <a:lstStyle/>
          <a:p>
            <a:endParaRPr lang="es-ES"/>
          </a:p>
        </p:txBody>
      </p:sp>
      <p:sp>
        <p:nvSpPr>
          <p:cNvPr id="25604" name="Line 3"/>
          <p:cNvSpPr>
            <a:spLocks noChangeShapeType="1"/>
          </p:cNvSpPr>
          <p:nvPr/>
        </p:nvSpPr>
        <p:spPr bwMode="auto">
          <a:xfrm>
            <a:off x="2459038" y="5162550"/>
            <a:ext cx="6353175" cy="0"/>
          </a:xfrm>
          <a:prstGeom prst="line">
            <a:avLst/>
          </a:prstGeom>
          <a:noFill/>
          <a:ln w="9525">
            <a:solidFill>
              <a:schemeClr val="tx1"/>
            </a:solidFill>
            <a:round/>
            <a:headEnd/>
            <a:tailEnd/>
          </a:ln>
        </p:spPr>
        <p:txBody>
          <a:bodyPr/>
          <a:lstStyle/>
          <a:p>
            <a:endParaRPr lang="es-ES"/>
          </a:p>
        </p:txBody>
      </p:sp>
      <p:sp>
        <p:nvSpPr>
          <p:cNvPr id="25605" name="Line 4"/>
          <p:cNvSpPr>
            <a:spLocks noChangeShapeType="1"/>
          </p:cNvSpPr>
          <p:nvPr/>
        </p:nvSpPr>
        <p:spPr bwMode="auto">
          <a:xfrm>
            <a:off x="2478088" y="3943350"/>
            <a:ext cx="6334125" cy="0"/>
          </a:xfrm>
          <a:prstGeom prst="line">
            <a:avLst/>
          </a:prstGeom>
          <a:noFill/>
          <a:ln w="9525">
            <a:solidFill>
              <a:schemeClr val="tx1"/>
            </a:solidFill>
            <a:round/>
            <a:headEnd/>
            <a:tailEnd/>
          </a:ln>
        </p:spPr>
        <p:txBody>
          <a:bodyPr/>
          <a:lstStyle/>
          <a:p>
            <a:endParaRPr lang="es-ES"/>
          </a:p>
        </p:txBody>
      </p:sp>
      <p:sp>
        <p:nvSpPr>
          <p:cNvPr id="25606" name="Line 5"/>
          <p:cNvSpPr>
            <a:spLocks noChangeShapeType="1"/>
          </p:cNvSpPr>
          <p:nvPr/>
        </p:nvSpPr>
        <p:spPr bwMode="auto">
          <a:xfrm>
            <a:off x="2487613" y="2724150"/>
            <a:ext cx="6324600" cy="0"/>
          </a:xfrm>
          <a:prstGeom prst="line">
            <a:avLst/>
          </a:prstGeom>
          <a:noFill/>
          <a:ln w="9525">
            <a:solidFill>
              <a:schemeClr val="tx1"/>
            </a:solidFill>
            <a:round/>
            <a:headEnd/>
            <a:tailEnd/>
          </a:ln>
        </p:spPr>
        <p:txBody>
          <a:bodyPr/>
          <a:lstStyle/>
          <a:p>
            <a:endParaRPr lang="es-ES"/>
          </a:p>
        </p:txBody>
      </p:sp>
      <p:sp>
        <p:nvSpPr>
          <p:cNvPr id="25607" name="Text Box 6"/>
          <p:cNvSpPr txBox="1">
            <a:spLocks noChangeArrowheads="1"/>
          </p:cNvSpPr>
          <p:nvPr/>
        </p:nvSpPr>
        <p:spPr bwMode="auto">
          <a:xfrm>
            <a:off x="2449513" y="5253038"/>
            <a:ext cx="1835150" cy="366712"/>
          </a:xfrm>
          <a:prstGeom prst="rect">
            <a:avLst/>
          </a:prstGeom>
          <a:noFill/>
          <a:ln w="9525">
            <a:noFill/>
            <a:miter lim="800000"/>
            <a:headEnd/>
            <a:tailEnd/>
          </a:ln>
        </p:spPr>
        <p:txBody>
          <a:bodyPr wrap="none">
            <a:spAutoFit/>
          </a:bodyPr>
          <a:lstStyle/>
          <a:p>
            <a:r>
              <a:rPr lang="es-ES_tradnl" sz="1800" b="1">
                <a:latin typeface="Arial" charset="0"/>
              </a:rPr>
              <a:t>Nivel de enlace</a:t>
            </a:r>
            <a:endParaRPr lang="es-ES" sz="1800" b="1">
              <a:latin typeface="Arial" charset="0"/>
            </a:endParaRPr>
          </a:p>
        </p:txBody>
      </p:sp>
      <p:sp>
        <p:nvSpPr>
          <p:cNvPr id="25608" name="Text Box 7"/>
          <p:cNvSpPr txBox="1">
            <a:spLocks noChangeArrowheads="1"/>
          </p:cNvSpPr>
          <p:nvPr/>
        </p:nvSpPr>
        <p:spPr bwMode="auto">
          <a:xfrm>
            <a:off x="2444750" y="4033838"/>
            <a:ext cx="1479550" cy="366712"/>
          </a:xfrm>
          <a:prstGeom prst="rect">
            <a:avLst/>
          </a:prstGeom>
          <a:noFill/>
          <a:ln w="9525">
            <a:noFill/>
            <a:miter lim="800000"/>
            <a:headEnd/>
            <a:tailEnd/>
          </a:ln>
        </p:spPr>
        <p:txBody>
          <a:bodyPr wrap="none">
            <a:spAutoFit/>
          </a:bodyPr>
          <a:lstStyle/>
          <a:p>
            <a:r>
              <a:rPr lang="es-ES_tradnl" sz="1800" b="1">
                <a:latin typeface="Arial" charset="0"/>
              </a:rPr>
              <a:t>Nivel de red</a:t>
            </a:r>
            <a:endParaRPr lang="es-ES" sz="1800" b="1">
              <a:latin typeface="Arial" charset="0"/>
            </a:endParaRPr>
          </a:p>
        </p:txBody>
      </p:sp>
      <p:sp>
        <p:nvSpPr>
          <p:cNvPr id="25609" name="Text Box 8"/>
          <p:cNvSpPr txBox="1">
            <a:spLocks noChangeArrowheads="1"/>
          </p:cNvSpPr>
          <p:nvPr/>
        </p:nvSpPr>
        <p:spPr bwMode="auto">
          <a:xfrm>
            <a:off x="2462213" y="2814638"/>
            <a:ext cx="2254250" cy="366712"/>
          </a:xfrm>
          <a:prstGeom prst="rect">
            <a:avLst/>
          </a:prstGeom>
          <a:noFill/>
          <a:ln w="9525">
            <a:noFill/>
            <a:miter lim="800000"/>
            <a:headEnd/>
            <a:tailEnd/>
          </a:ln>
        </p:spPr>
        <p:txBody>
          <a:bodyPr wrap="none">
            <a:spAutoFit/>
          </a:bodyPr>
          <a:lstStyle/>
          <a:p>
            <a:r>
              <a:rPr lang="es-ES_tradnl" sz="1800" b="1">
                <a:latin typeface="Arial" charset="0"/>
              </a:rPr>
              <a:t>Nivel de transporte</a:t>
            </a:r>
            <a:endParaRPr lang="es-ES" sz="1800" b="1">
              <a:latin typeface="Arial" charset="0"/>
            </a:endParaRPr>
          </a:p>
        </p:txBody>
      </p:sp>
      <p:sp>
        <p:nvSpPr>
          <p:cNvPr id="25610" name="Text Box 9"/>
          <p:cNvSpPr txBox="1">
            <a:spLocks noChangeArrowheads="1"/>
          </p:cNvSpPr>
          <p:nvPr/>
        </p:nvSpPr>
        <p:spPr bwMode="auto">
          <a:xfrm>
            <a:off x="2474913" y="1125538"/>
            <a:ext cx="2241550" cy="366712"/>
          </a:xfrm>
          <a:prstGeom prst="rect">
            <a:avLst/>
          </a:prstGeom>
          <a:noFill/>
          <a:ln w="9525">
            <a:noFill/>
            <a:miter lim="800000"/>
            <a:headEnd/>
            <a:tailEnd/>
          </a:ln>
        </p:spPr>
        <p:txBody>
          <a:bodyPr wrap="none">
            <a:spAutoFit/>
          </a:bodyPr>
          <a:lstStyle/>
          <a:p>
            <a:r>
              <a:rPr lang="es-ES_tradnl" sz="1800" b="1">
                <a:latin typeface="Arial" charset="0"/>
              </a:rPr>
              <a:t>Nivel de aplicación</a:t>
            </a:r>
            <a:endParaRPr lang="es-ES" sz="1800" b="1">
              <a:latin typeface="Arial" charset="0"/>
            </a:endParaRPr>
          </a:p>
        </p:txBody>
      </p:sp>
      <p:graphicFrame>
        <p:nvGraphicFramePr>
          <p:cNvPr id="532490" name="Group 10"/>
          <p:cNvGraphicFramePr>
            <a:graphicFrameLocks noGrp="1"/>
          </p:cNvGraphicFramePr>
          <p:nvPr/>
        </p:nvGraphicFramePr>
        <p:xfrm>
          <a:off x="2792413" y="5665788"/>
          <a:ext cx="5638800" cy="335280"/>
        </p:xfrm>
        <a:graphic>
          <a:graphicData uri="http://schemas.openxmlformats.org/drawingml/2006/table">
            <a:tbl>
              <a:tblPr/>
              <a:tblGrid>
                <a:gridCol w="2362200"/>
                <a:gridCol w="2597150"/>
                <a:gridCol w="679450"/>
              </a:tblGrid>
              <a:tr h="219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tx1"/>
                          </a:solidFill>
                          <a:effectLst/>
                          <a:latin typeface="Arial" charset="0"/>
                        </a:rPr>
                        <a:t>    Ethertype (0800)</a:t>
                      </a:r>
                      <a:endParaRPr kumimoji="0" lang="es-ES"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tx1"/>
                          </a:solidFill>
                          <a:effectLst/>
                          <a:latin typeface="Arial" charset="0"/>
                        </a:rPr>
                        <a:t>DATAGRAMA IP</a:t>
                      </a:r>
                      <a:endParaRPr kumimoji="0" lang="es-ES"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tx1"/>
                          </a:solidFill>
                          <a:effectLst/>
                          <a:latin typeface="Arial" charset="0"/>
                        </a:rPr>
                        <a:t>CRC</a:t>
                      </a:r>
                      <a:endParaRPr kumimoji="0" lang="es-ES"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32500" name="Group 20"/>
          <p:cNvGraphicFramePr>
            <a:graphicFrameLocks noGrp="1"/>
          </p:cNvGraphicFramePr>
          <p:nvPr/>
        </p:nvGraphicFramePr>
        <p:xfrm>
          <a:off x="4168775" y="4476750"/>
          <a:ext cx="4262438" cy="335280"/>
        </p:xfrm>
        <a:graphic>
          <a:graphicData uri="http://schemas.openxmlformats.org/drawingml/2006/table">
            <a:tbl>
              <a:tblPr/>
              <a:tblGrid>
                <a:gridCol w="1665288"/>
                <a:gridCol w="2597150"/>
              </a:tblGrid>
              <a:tr h="219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tx1"/>
                          </a:solidFill>
                          <a:effectLst/>
                          <a:latin typeface="Arial" charset="0"/>
                        </a:rPr>
                        <a:t>Prot. (6)</a:t>
                      </a:r>
                      <a:endParaRPr kumimoji="0" lang="es-ES"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tx1"/>
                          </a:solidFill>
                          <a:effectLst/>
                          <a:latin typeface="Arial" charset="0"/>
                        </a:rPr>
                        <a:t>SEGMENTO TCP</a:t>
                      </a:r>
                      <a:endParaRPr kumimoji="0" lang="es-ES"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629" name="Line 28"/>
          <p:cNvSpPr>
            <a:spLocks noChangeShapeType="1"/>
          </p:cNvSpPr>
          <p:nvPr/>
        </p:nvSpPr>
        <p:spPr bwMode="auto">
          <a:xfrm flipH="1" flipV="1">
            <a:off x="4164013" y="4781550"/>
            <a:ext cx="990600" cy="914400"/>
          </a:xfrm>
          <a:prstGeom prst="line">
            <a:avLst/>
          </a:prstGeom>
          <a:noFill/>
          <a:ln w="9525">
            <a:solidFill>
              <a:schemeClr val="tx1"/>
            </a:solidFill>
            <a:prstDash val="dash"/>
            <a:round/>
            <a:headEnd/>
            <a:tailEnd/>
          </a:ln>
        </p:spPr>
        <p:txBody>
          <a:bodyPr/>
          <a:lstStyle/>
          <a:p>
            <a:endParaRPr lang="es-ES"/>
          </a:p>
        </p:txBody>
      </p:sp>
      <p:sp>
        <p:nvSpPr>
          <p:cNvPr id="25630" name="Line 29"/>
          <p:cNvSpPr>
            <a:spLocks noChangeShapeType="1"/>
          </p:cNvSpPr>
          <p:nvPr/>
        </p:nvSpPr>
        <p:spPr bwMode="auto">
          <a:xfrm flipV="1">
            <a:off x="7745413" y="4781550"/>
            <a:ext cx="685800" cy="914400"/>
          </a:xfrm>
          <a:prstGeom prst="line">
            <a:avLst/>
          </a:prstGeom>
          <a:noFill/>
          <a:ln w="9525">
            <a:solidFill>
              <a:schemeClr val="tx1"/>
            </a:solidFill>
            <a:prstDash val="dash"/>
            <a:round/>
            <a:headEnd/>
            <a:tailEnd/>
          </a:ln>
        </p:spPr>
        <p:txBody>
          <a:bodyPr/>
          <a:lstStyle/>
          <a:p>
            <a:endParaRPr lang="es-ES"/>
          </a:p>
        </p:txBody>
      </p:sp>
      <p:graphicFrame>
        <p:nvGraphicFramePr>
          <p:cNvPr id="532510" name="Group 30"/>
          <p:cNvGraphicFramePr>
            <a:graphicFrameLocks noGrp="1"/>
          </p:cNvGraphicFramePr>
          <p:nvPr/>
        </p:nvGraphicFramePr>
        <p:xfrm>
          <a:off x="3859213" y="3257550"/>
          <a:ext cx="4572000" cy="335280"/>
        </p:xfrm>
        <a:graphic>
          <a:graphicData uri="http://schemas.openxmlformats.org/drawingml/2006/table">
            <a:tbl>
              <a:tblPr/>
              <a:tblGrid>
                <a:gridCol w="1974850"/>
                <a:gridCol w="2597150"/>
              </a:tblGrid>
              <a:tr h="219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tx1"/>
                          </a:solidFill>
                          <a:effectLst/>
                          <a:latin typeface="Arial" charset="0"/>
                        </a:rPr>
                        <a:t>P. dest.  (23)</a:t>
                      </a:r>
                      <a:endParaRPr kumimoji="0" lang="es-ES"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tx1"/>
                          </a:solidFill>
                          <a:effectLst/>
                          <a:latin typeface="Arial" charset="0"/>
                        </a:rPr>
                        <a:t>DATOS APLICACIÓN</a:t>
                      </a:r>
                      <a:endParaRPr kumimoji="0" lang="es-ES"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639" name="Rectangle 38"/>
          <p:cNvSpPr>
            <a:spLocks noChangeArrowheads="1"/>
          </p:cNvSpPr>
          <p:nvPr/>
        </p:nvSpPr>
        <p:spPr bwMode="auto">
          <a:xfrm>
            <a:off x="7672388" y="1504950"/>
            <a:ext cx="1047750" cy="914400"/>
          </a:xfrm>
          <a:prstGeom prst="rect">
            <a:avLst/>
          </a:prstGeom>
          <a:noFill/>
          <a:ln w="9525">
            <a:solidFill>
              <a:schemeClr val="tx1"/>
            </a:solidFill>
            <a:miter lim="800000"/>
            <a:headEnd/>
            <a:tailEnd/>
          </a:ln>
        </p:spPr>
        <p:txBody>
          <a:bodyPr wrap="none" anchor="ctr"/>
          <a:lstStyle/>
          <a:p>
            <a:endParaRPr lang="es-ES"/>
          </a:p>
        </p:txBody>
      </p:sp>
      <p:sp>
        <p:nvSpPr>
          <p:cNvPr id="25640" name="Text Box 39"/>
          <p:cNvSpPr txBox="1">
            <a:spLocks noChangeArrowheads="1"/>
          </p:cNvSpPr>
          <p:nvPr/>
        </p:nvSpPr>
        <p:spPr bwMode="auto">
          <a:xfrm>
            <a:off x="7639050" y="1657350"/>
            <a:ext cx="1109663" cy="579438"/>
          </a:xfrm>
          <a:prstGeom prst="rect">
            <a:avLst/>
          </a:prstGeom>
          <a:noFill/>
          <a:ln w="9525">
            <a:noFill/>
            <a:miter lim="800000"/>
            <a:headEnd/>
            <a:tailEnd/>
          </a:ln>
        </p:spPr>
        <p:txBody>
          <a:bodyPr wrap="none">
            <a:spAutoFit/>
          </a:bodyPr>
          <a:lstStyle/>
          <a:p>
            <a:pPr algn="ctr"/>
            <a:r>
              <a:rPr lang="es-ES_tradnl" sz="1800" b="1">
                <a:latin typeface="Arial" charset="0"/>
              </a:rPr>
              <a:t>SMTP</a:t>
            </a:r>
          </a:p>
          <a:p>
            <a:pPr algn="ctr"/>
            <a:r>
              <a:rPr lang="es-ES_tradnl" sz="1400" b="1">
                <a:latin typeface="Arial" charset="0"/>
              </a:rPr>
              <a:t>(Puerto 25)</a:t>
            </a:r>
            <a:endParaRPr lang="es-ES" sz="1400" b="1">
              <a:latin typeface="Arial" charset="0"/>
            </a:endParaRPr>
          </a:p>
        </p:txBody>
      </p:sp>
      <p:sp>
        <p:nvSpPr>
          <p:cNvPr id="25641" name="Text Box 41"/>
          <p:cNvSpPr txBox="1">
            <a:spLocks noChangeArrowheads="1"/>
          </p:cNvSpPr>
          <p:nvPr/>
        </p:nvSpPr>
        <p:spPr bwMode="auto">
          <a:xfrm>
            <a:off x="6415088" y="1679575"/>
            <a:ext cx="1109662" cy="579438"/>
          </a:xfrm>
          <a:prstGeom prst="rect">
            <a:avLst/>
          </a:prstGeom>
          <a:noFill/>
          <a:ln w="9525">
            <a:noFill/>
            <a:miter lim="800000"/>
            <a:headEnd/>
            <a:tailEnd/>
          </a:ln>
        </p:spPr>
        <p:txBody>
          <a:bodyPr wrap="none">
            <a:spAutoFit/>
          </a:bodyPr>
          <a:lstStyle/>
          <a:p>
            <a:pPr algn="ctr"/>
            <a:r>
              <a:rPr lang="es-ES_tradnl" sz="1800" b="1">
                <a:latin typeface="Arial" charset="0"/>
              </a:rPr>
              <a:t>Telnet</a:t>
            </a:r>
          </a:p>
          <a:p>
            <a:pPr algn="ctr"/>
            <a:r>
              <a:rPr lang="es-ES_tradnl" sz="1400" b="1">
                <a:latin typeface="Arial" charset="0"/>
              </a:rPr>
              <a:t>(Puerto 23)</a:t>
            </a:r>
            <a:endParaRPr lang="es-ES" sz="1400" b="1">
              <a:latin typeface="Arial" charset="0"/>
            </a:endParaRPr>
          </a:p>
        </p:txBody>
      </p:sp>
      <p:sp>
        <p:nvSpPr>
          <p:cNvPr id="25642" name="Text Box 43"/>
          <p:cNvSpPr txBox="1">
            <a:spLocks noChangeArrowheads="1"/>
          </p:cNvSpPr>
          <p:nvPr/>
        </p:nvSpPr>
        <p:spPr bwMode="auto">
          <a:xfrm>
            <a:off x="2555875" y="1657350"/>
            <a:ext cx="1109663" cy="579438"/>
          </a:xfrm>
          <a:prstGeom prst="rect">
            <a:avLst/>
          </a:prstGeom>
          <a:noFill/>
          <a:ln w="9525">
            <a:noFill/>
            <a:miter lim="800000"/>
            <a:headEnd/>
            <a:tailEnd/>
          </a:ln>
        </p:spPr>
        <p:txBody>
          <a:bodyPr wrap="none">
            <a:spAutoFit/>
          </a:bodyPr>
          <a:lstStyle/>
          <a:p>
            <a:pPr algn="ctr"/>
            <a:r>
              <a:rPr lang="es-ES_tradnl" sz="1800" b="1">
                <a:latin typeface="Arial" charset="0"/>
              </a:rPr>
              <a:t>FTP</a:t>
            </a:r>
          </a:p>
          <a:p>
            <a:pPr algn="ctr"/>
            <a:r>
              <a:rPr lang="es-ES_tradnl" sz="1400" b="1">
                <a:latin typeface="Arial" charset="0"/>
              </a:rPr>
              <a:t>(Puerto 21)</a:t>
            </a:r>
            <a:endParaRPr lang="es-ES" sz="1400" b="1">
              <a:latin typeface="Arial" charset="0"/>
            </a:endParaRPr>
          </a:p>
        </p:txBody>
      </p:sp>
      <p:sp>
        <p:nvSpPr>
          <p:cNvPr id="25643" name="Line 44"/>
          <p:cNvSpPr>
            <a:spLocks noChangeShapeType="1"/>
          </p:cNvSpPr>
          <p:nvPr/>
        </p:nvSpPr>
        <p:spPr bwMode="auto">
          <a:xfrm flipV="1">
            <a:off x="6526213" y="4933950"/>
            <a:ext cx="0" cy="609600"/>
          </a:xfrm>
          <a:prstGeom prst="line">
            <a:avLst/>
          </a:prstGeom>
          <a:noFill/>
          <a:ln w="25400">
            <a:solidFill>
              <a:schemeClr val="tx1"/>
            </a:solidFill>
            <a:round/>
            <a:headEnd/>
            <a:tailEnd type="triangle" w="med" len="med"/>
          </a:ln>
        </p:spPr>
        <p:txBody>
          <a:bodyPr/>
          <a:lstStyle/>
          <a:p>
            <a:endParaRPr lang="es-ES"/>
          </a:p>
        </p:txBody>
      </p:sp>
      <p:sp>
        <p:nvSpPr>
          <p:cNvPr id="25644" name="Line 45"/>
          <p:cNvSpPr>
            <a:spLocks noChangeShapeType="1"/>
          </p:cNvSpPr>
          <p:nvPr/>
        </p:nvSpPr>
        <p:spPr bwMode="auto">
          <a:xfrm flipV="1">
            <a:off x="6983413" y="3714750"/>
            <a:ext cx="0" cy="609600"/>
          </a:xfrm>
          <a:prstGeom prst="line">
            <a:avLst/>
          </a:prstGeom>
          <a:noFill/>
          <a:ln w="25400">
            <a:solidFill>
              <a:schemeClr val="tx1"/>
            </a:solidFill>
            <a:round/>
            <a:headEnd/>
            <a:tailEnd type="triangle" w="med" len="med"/>
          </a:ln>
        </p:spPr>
        <p:txBody>
          <a:bodyPr/>
          <a:lstStyle/>
          <a:p>
            <a:endParaRPr lang="es-ES"/>
          </a:p>
        </p:txBody>
      </p:sp>
      <p:sp>
        <p:nvSpPr>
          <p:cNvPr id="25645" name="Line 46"/>
          <p:cNvSpPr>
            <a:spLocks noChangeShapeType="1"/>
          </p:cNvSpPr>
          <p:nvPr/>
        </p:nvSpPr>
        <p:spPr bwMode="auto">
          <a:xfrm flipH="1" flipV="1">
            <a:off x="7037388" y="2514600"/>
            <a:ext cx="1587" cy="554038"/>
          </a:xfrm>
          <a:prstGeom prst="line">
            <a:avLst/>
          </a:prstGeom>
          <a:noFill/>
          <a:ln w="25400">
            <a:solidFill>
              <a:schemeClr val="tx1"/>
            </a:solidFill>
            <a:round/>
            <a:headEnd/>
            <a:tailEnd type="triangle" w="med" len="med"/>
          </a:ln>
        </p:spPr>
        <p:txBody>
          <a:bodyPr/>
          <a:lstStyle/>
          <a:p>
            <a:endParaRPr lang="es-ES"/>
          </a:p>
        </p:txBody>
      </p:sp>
      <p:sp>
        <p:nvSpPr>
          <p:cNvPr id="25646" name="Line 47"/>
          <p:cNvSpPr>
            <a:spLocks noChangeShapeType="1"/>
          </p:cNvSpPr>
          <p:nvPr/>
        </p:nvSpPr>
        <p:spPr bwMode="auto">
          <a:xfrm flipH="1" flipV="1">
            <a:off x="3859213" y="3562350"/>
            <a:ext cx="1981200" cy="914400"/>
          </a:xfrm>
          <a:prstGeom prst="line">
            <a:avLst/>
          </a:prstGeom>
          <a:noFill/>
          <a:ln w="9525">
            <a:solidFill>
              <a:schemeClr val="tx1"/>
            </a:solidFill>
            <a:prstDash val="dash"/>
            <a:round/>
            <a:headEnd/>
            <a:tailEnd/>
          </a:ln>
        </p:spPr>
        <p:txBody>
          <a:bodyPr/>
          <a:lstStyle/>
          <a:p>
            <a:endParaRPr lang="es-ES"/>
          </a:p>
        </p:txBody>
      </p:sp>
      <p:sp>
        <p:nvSpPr>
          <p:cNvPr id="25647" name="Line 48"/>
          <p:cNvSpPr>
            <a:spLocks noChangeShapeType="1"/>
          </p:cNvSpPr>
          <p:nvPr/>
        </p:nvSpPr>
        <p:spPr bwMode="auto">
          <a:xfrm flipV="1">
            <a:off x="8431213" y="3562350"/>
            <a:ext cx="0" cy="914400"/>
          </a:xfrm>
          <a:prstGeom prst="line">
            <a:avLst/>
          </a:prstGeom>
          <a:noFill/>
          <a:ln w="9525">
            <a:solidFill>
              <a:schemeClr val="tx1"/>
            </a:solidFill>
            <a:prstDash val="dash"/>
            <a:round/>
            <a:headEnd/>
            <a:tailEnd/>
          </a:ln>
        </p:spPr>
        <p:txBody>
          <a:bodyPr/>
          <a:lstStyle/>
          <a:p>
            <a:endParaRPr lang="es-ES"/>
          </a:p>
        </p:txBody>
      </p:sp>
      <p:sp>
        <p:nvSpPr>
          <p:cNvPr id="25648" name="Line 49"/>
          <p:cNvSpPr>
            <a:spLocks noChangeShapeType="1"/>
          </p:cNvSpPr>
          <p:nvPr/>
        </p:nvSpPr>
        <p:spPr bwMode="auto">
          <a:xfrm flipV="1">
            <a:off x="5840413" y="2414588"/>
            <a:ext cx="573087" cy="842962"/>
          </a:xfrm>
          <a:prstGeom prst="line">
            <a:avLst/>
          </a:prstGeom>
          <a:noFill/>
          <a:ln w="9525">
            <a:solidFill>
              <a:schemeClr val="tx1"/>
            </a:solidFill>
            <a:prstDash val="dash"/>
            <a:round/>
            <a:headEnd/>
            <a:tailEnd/>
          </a:ln>
        </p:spPr>
        <p:txBody>
          <a:bodyPr/>
          <a:lstStyle/>
          <a:p>
            <a:endParaRPr lang="es-ES"/>
          </a:p>
        </p:txBody>
      </p:sp>
      <p:sp>
        <p:nvSpPr>
          <p:cNvPr id="25649" name="Line 50"/>
          <p:cNvSpPr>
            <a:spLocks noChangeShapeType="1"/>
          </p:cNvSpPr>
          <p:nvPr/>
        </p:nvSpPr>
        <p:spPr bwMode="auto">
          <a:xfrm flipH="1" flipV="1">
            <a:off x="7439025" y="2395538"/>
            <a:ext cx="992188" cy="862012"/>
          </a:xfrm>
          <a:prstGeom prst="line">
            <a:avLst/>
          </a:prstGeom>
          <a:noFill/>
          <a:ln w="9525">
            <a:solidFill>
              <a:schemeClr val="tx1"/>
            </a:solidFill>
            <a:prstDash val="dash"/>
            <a:round/>
            <a:headEnd/>
            <a:tailEnd/>
          </a:ln>
        </p:spPr>
        <p:txBody>
          <a:bodyPr/>
          <a:lstStyle/>
          <a:p>
            <a:endParaRPr lang="es-ES"/>
          </a:p>
        </p:txBody>
      </p:sp>
      <p:sp>
        <p:nvSpPr>
          <p:cNvPr id="25650" name="Text Box 51"/>
          <p:cNvSpPr txBox="1">
            <a:spLocks noChangeArrowheads="1"/>
          </p:cNvSpPr>
          <p:nvPr/>
        </p:nvSpPr>
        <p:spPr bwMode="auto">
          <a:xfrm>
            <a:off x="2873375" y="6002338"/>
            <a:ext cx="2205038" cy="304800"/>
          </a:xfrm>
          <a:prstGeom prst="rect">
            <a:avLst/>
          </a:prstGeom>
          <a:noFill/>
          <a:ln w="9525">
            <a:noFill/>
            <a:miter lim="800000"/>
            <a:headEnd/>
            <a:tailEnd/>
          </a:ln>
        </p:spPr>
        <p:txBody>
          <a:bodyPr wrap="none">
            <a:spAutoFit/>
          </a:bodyPr>
          <a:lstStyle/>
          <a:p>
            <a:r>
              <a:rPr lang="es-ES_tradnl" sz="1400" b="1">
                <a:latin typeface="Arial" charset="0"/>
              </a:rPr>
              <a:t>Cabecera MAC Ethernet</a:t>
            </a:r>
            <a:endParaRPr lang="es-ES" sz="1400" b="1">
              <a:latin typeface="Arial" charset="0"/>
            </a:endParaRPr>
          </a:p>
        </p:txBody>
      </p:sp>
      <p:sp>
        <p:nvSpPr>
          <p:cNvPr id="25651" name="Text Box 52"/>
          <p:cNvSpPr txBox="1">
            <a:spLocks noChangeArrowheads="1"/>
          </p:cNvSpPr>
          <p:nvPr/>
        </p:nvSpPr>
        <p:spPr bwMode="auto">
          <a:xfrm>
            <a:off x="4383088" y="4794250"/>
            <a:ext cx="1200150" cy="304800"/>
          </a:xfrm>
          <a:prstGeom prst="rect">
            <a:avLst/>
          </a:prstGeom>
          <a:noFill/>
          <a:ln w="9525">
            <a:noFill/>
            <a:miter lim="800000"/>
            <a:headEnd/>
            <a:tailEnd/>
          </a:ln>
        </p:spPr>
        <p:txBody>
          <a:bodyPr wrap="none">
            <a:spAutoFit/>
          </a:bodyPr>
          <a:lstStyle/>
          <a:p>
            <a:r>
              <a:rPr lang="es-ES_tradnl" sz="1400" b="1">
                <a:latin typeface="Arial" charset="0"/>
              </a:rPr>
              <a:t>Cabecera IP</a:t>
            </a:r>
            <a:endParaRPr lang="es-ES" sz="1400" b="1">
              <a:latin typeface="Arial" charset="0"/>
            </a:endParaRPr>
          </a:p>
        </p:txBody>
      </p:sp>
      <p:sp>
        <p:nvSpPr>
          <p:cNvPr id="25652" name="Text Box 53"/>
          <p:cNvSpPr txBox="1">
            <a:spLocks noChangeArrowheads="1"/>
          </p:cNvSpPr>
          <p:nvPr/>
        </p:nvSpPr>
        <p:spPr bwMode="auto">
          <a:xfrm>
            <a:off x="4267200" y="3570288"/>
            <a:ext cx="1387475" cy="304800"/>
          </a:xfrm>
          <a:prstGeom prst="rect">
            <a:avLst/>
          </a:prstGeom>
          <a:noFill/>
          <a:ln w="9525">
            <a:noFill/>
            <a:miter lim="800000"/>
            <a:headEnd/>
            <a:tailEnd/>
          </a:ln>
        </p:spPr>
        <p:txBody>
          <a:bodyPr wrap="none">
            <a:spAutoFit/>
          </a:bodyPr>
          <a:lstStyle/>
          <a:p>
            <a:r>
              <a:rPr lang="es-ES_tradnl" sz="1400" b="1">
                <a:latin typeface="Arial" charset="0"/>
              </a:rPr>
              <a:t>Cabecera TCP</a:t>
            </a:r>
            <a:endParaRPr lang="es-ES" sz="1400" b="1">
              <a:latin typeface="Arial" charset="0"/>
            </a:endParaRPr>
          </a:p>
        </p:txBody>
      </p:sp>
      <p:sp>
        <p:nvSpPr>
          <p:cNvPr id="25653" name="Rectangle 54"/>
          <p:cNvSpPr>
            <a:spLocks noChangeArrowheads="1"/>
          </p:cNvSpPr>
          <p:nvPr/>
        </p:nvSpPr>
        <p:spPr bwMode="auto">
          <a:xfrm>
            <a:off x="971550" y="188913"/>
            <a:ext cx="5155406" cy="803275"/>
          </a:xfrm>
          <a:prstGeom prst="rect">
            <a:avLst/>
          </a:prstGeom>
          <a:noFill/>
          <a:ln w="9525">
            <a:noFill/>
            <a:miter lim="800000"/>
            <a:headEnd/>
            <a:tailEnd/>
          </a:ln>
        </p:spPr>
        <p:txBody>
          <a:bodyPr anchor="ctr"/>
          <a:lstStyle/>
          <a:p>
            <a:pPr algn="ctr"/>
            <a:r>
              <a:rPr lang="es-ES_tradnl" sz="3600" dirty="0" err="1">
                <a:solidFill>
                  <a:schemeClr val="tx2"/>
                </a:solidFill>
                <a:latin typeface="Arial" charset="0"/>
              </a:rPr>
              <a:t>Multiplexación</a:t>
            </a:r>
            <a:endParaRPr lang="es-ES" sz="3600" dirty="0">
              <a:solidFill>
                <a:schemeClr val="tx2"/>
              </a:solidFill>
              <a:latin typeface="Arial" charset="0"/>
            </a:endParaRPr>
          </a:p>
        </p:txBody>
      </p:sp>
      <p:sp>
        <p:nvSpPr>
          <p:cNvPr id="25654" name="Rectangle 56"/>
          <p:cNvSpPr>
            <a:spLocks noChangeArrowheads="1"/>
          </p:cNvSpPr>
          <p:nvPr/>
        </p:nvSpPr>
        <p:spPr bwMode="auto">
          <a:xfrm>
            <a:off x="5211763" y="4484688"/>
            <a:ext cx="287337" cy="320675"/>
          </a:xfrm>
          <a:prstGeom prst="rect">
            <a:avLst/>
          </a:prstGeom>
          <a:solidFill>
            <a:schemeClr val="accent1"/>
          </a:solidFill>
          <a:ln w="9525">
            <a:noFill/>
            <a:miter lim="800000"/>
            <a:headEnd/>
            <a:tailEnd/>
          </a:ln>
        </p:spPr>
        <p:txBody>
          <a:bodyPr wrap="none" anchor="ctr"/>
          <a:lstStyle/>
          <a:p>
            <a:endParaRPr lang="es-ES"/>
          </a:p>
        </p:txBody>
      </p:sp>
      <p:sp>
        <p:nvSpPr>
          <p:cNvPr id="25655" name="Text Box 57"/>
          <p:cNvSpPr txBox="1">
            <a:spLocks noChangeArrowheads="1"/>
          </p:cNvSpPr>
          <p:nvPr/>
        </p:nvSpPr>
        <p:spPr bwMode="auto">
          <a:xfrm>
            <a:off x="4875213" y="3941763"/>
            <a:ext cx="952500" cy="274637"/>
          </a:xfrm>
          <a:prstGeom prst="rect">
            <a:avLst/>
          </a:prstGeom>
          <a:noFill/>
          <a:ln w="9525">
            <a:noFill/>
            <a:miter lim="800000"/>
            <a:headEnd/>
            <a:tailEnd/>
          </a:ln>
        </p:spPr>
        <p:txBody>
          <a:bodyPr wrap="none">
            <a:spAutoFit/>
          </a:bodyPr>
          <a:lstStyle/>
          <a:p>
            <a:r>
              <a:rPr lang="es-ES_tradnl" sz="1200" b="1">
                <a:latin typeface="Arial" charset="0"/>
              </a:rPr>
              <a:t>Checksum</a:t>
            </a:r>
            <a:endParaRPr lang="es-ES" sz="1200" b="1">
              <a:latin typeface="Arial" charset="0"/>
            </a:endParaRPr>
          </a:p>
        </p:txBody>
      </p:sp>
      <p:sp>
        <p:nvSpPr>
          <p:cNvPr id="25656" name="Line 58"/>
          <p:cNvSpPr>
            <a:spLocks noChangeShapeType="1"/>
          </p:cNvSpPr>
          <p:nvPr/>
        </p:nvSpPr>
        <p:spPr bwMode="auto">
          <a:xfrm>
            <a:off x="5346700" y="4206875"/>
            <a:ext cx="0" cy="215900"/>
          </a:xfrm>
          <a:prstGeom prst="line">
            <a:avLst/>
          </a:prstGeom>
          <a:noFill/>
          <a:ln w="9525">
            <a:solidFill>
              <a:schemeClr val="tx1"/>
            </a:solidFill>
            <a:round/>
            <a:headEnd/>
            <a:tailEnd type="triangle" w="med" len="med"/>
          </a:ln>
        </p:spPr>
        <p:txBody>
          <a:bodyPr/>
          <a:lstStyle/>
          <a:p>
            <a:endParaRPr lang="es-ES"/>
          </a:p>
        </p:txBody>
      </p:sp>
      <p:sp>
        <p:nvSpPr>
          <p:cNvPr id="25657" name="Rectangle 59"/>
          <p:cNvSpPr>
            <a:spLocks noChangeArrowheads="1"/>
          </p:cNvSpPr>
          <p:nvPr/>
        </p:nvSpPr>
        <p:spPr bwMode="auto">
          <a:xfrm>
            <a:off x="5294313" y="3265488"/>
            <a:ext cx="287337" cy="320675"/>
          </a:xfrm>
          <a:prstGeom prst="rect">
            <a:avLst/>
          </a:prstGeom>
          <a:solidFill>
            <a:schemeClr val="accent1"/>
          </a:solidFill>
          <a:ln w="9525">
            <a:noFill/>
            <a:miter lim="800000"/>
            <a:headEnd/>
            <a:tailEnd/>
          </a:ln>
        </p:spPr>
        <p:txBody>
          <a:bodyPr wrap="none" anchor="ctr"/>
          <a:lstStyle/>
          <a:p>
            <a:endParaRPr lang="es-ES"/>
          </a:p>
        </p:txBody>
      </p:sp>
      <p:sp>
        <p:nvSpPr>
          <p:cNvPr id="25658" name="Text Box 60"/>
          <p:cNvSpPr txBox="1">
            <a:spLocks noChangeArrowheads="1"/>
          </p:cNvSpPr>
          <p:nvPr/>
        </p:nvSpPr>
        <p:spPr bwMode="auto">
          <a:xfrm>
            <a:off x="4646613" y="2852738"/>
            <a:ext cx="952500" cy="274637"/>
          </a:xfrm>
          <a:prstGeom prst="rect">
            <a:avLst/>
          </a:prstGeom>
          <a:noFill/>
          <a:ln w="9525">
            <a:noFill/>
            <a:miter lim="800000"/>
            <a:headEnd/>
            <a:tailEnd/>
          </a:ln>
        </p:spPr>
        <p:txBody>
          <a:bodyPr wrap="none">
            <a:spAutoFit/>
          </a:bodyPr>
          <a:lstStyle/>
          <a:p>
            <a:r>
              <a:rPr lang="es-ES_tradnl" sz="1200" b="1">
                <a:latin typeface="Arial" charset="0"/>
              </a:rPr>
              <a:t>Checksum</a:t>
            </a:r>
            <a:endParaRPr lang="es-ES" sz="1200" b="1">
              <a:latin typeface="Arial" charset="0"/>
            </a:endParaRPr>
          </a:p>
        </p:txBody>
      </p:sp>
      <p:sp>
        <p:nvSpPr>
          <p:cNvPr id="25659" name="Line 61"/>
          <p:cNvSpPr>
            <a:spLocks noChangeShapeType="1"/>
          </p:cNvSpPr>
          <p:nvPr/>
        </p:nvSpPr>
        <p:spPr bwMode="auto">
          <a:xfrm>
            <a:off x="5435600" y="3086100"/>
            <a:ext cx="3175" cy="134938"/>
          </a:xfrm>
          <a:prstGeom prst="line">
            <a:avLst/>
          </a:prstGeom>
          <a:noFill/>
          <a:ln w="9525">
            <a:solidFill>
              <a:schemeClr val="tx1"/>
            </a:solidFill>
            <a:round/>
            <a:headEnd/>
            <a:tailEnd type="triangle" w="med" len="med"/>
          </a:ln>
        </p:spPr>
        <p:txBody>
          <a:bodyPr/>
          <a:lstStyle/>
          <a:p>
            <a:endParaRPr lang="es-ES"/>
          </a:p>
        </p:txBody>
      </p:sp>
      <p:sp>
        <p:nvSpPr>
          <p:cNvPr id="25660" name="Rectangle 62"/>
          <p:cNvSpPr>
            <a:spLocks noChangeArrowheads="1"/>
          </p:cNvSpPr>
          <p:nvPr/>
        </p:nvSpPr>
        <p:spPr bwMode="auto">
          <a:xfrm>
            <a:off x="6410325" y="1506538"/>
            <a:ext cx="1047750" cy="914400"/>
          </a:xfrm>
          <a:prstGeom prst="rect">
            <a:avLst/>
          </a:prstGeom>
          <a:noFill/>
          <a:ln w="9525">
            <a:solidFill>
              <a:schemeClr val="tx1"/>
            </a:solidFill>
            <a:miter lim="800000"/>
            <a:headEnd/>
            <a:tailEnd/>
          </a:ln>
        </p:spPr>
        <p:txBody>
          <a:bodyPr wrap="none" anchor="ctr"/>
          <a:lstStyle/>
          <a:p>
            <a:endParaRPr lang="es-ES"/>
          </a:p>
        </p:txBody>
      </p:sp>
      <p:sp>
        <p:nvSpPr>
          <p:cNvPr id="25661" name="Rectangle 63"/>
          <p:cNvSpPr>
            <a:spLocks noChangeArrowheads="1"/>
          </p:cNvSpPr>
          <p:nvPr/>
        </p:nvSpPr>
        <p:spPr bwMode="auto">
          <a:xfrm>
            <a:off x="2584450" y="1484313"/>
            <a:ext cx="1047750" cy="914400"/>
          </a:xfrm>
          <a:prstGeom prst="rect">
            <a:avLst/>
          </a:prstGeom>
          <a:noFill/>
          <a:ln w="9525">
            <a:solidFill>
              <a:schemeClr val="tx1"/>
            </a:solidFill>
            <a:miter lim="800000"/>
            <a:headEnd/>
            <a:tailEnd/>
          </a:ln>
        </p:spPr>
        <p:txBody>
          <a:bodyPr wrap="none" anchor="ctr"/>
          <a:lstStyle/>
          <a:p>
            <a:endParaRPr lang="es-ES"/>
          </a:p>
        </p:txBody>
      </p:sp>
      <p:sp>
        <p:nvSpPr>
          <p:cNvPr id="25662" name="Rectangle 64"/>
          <p:cNvSpPr>
            <a:spLocks noChangeArrowheads="1"/>
          </p:cNvSpPr>
          <p:nvPr/>
        </p:nvSpPr>
        <p:spPr bwMode="auto">
          <a:xfrm>
            <a:off x="3884613" y="1484313"/>
            <a:ext cx="1047750" cy="914400"/>
          </a:xfrm>
          <a:prstGeom prst="rect">
            <a:avLst/>
          </a:prstGeom>
          <a:noFill/>
          <a:ln w="9525">
            <a:solidFill>
              <a:schemeClr val="tx1"/>
            </a:solidFill>
            <a:miter lim="800000"/>
            <a:headEnd/>
            <a:tailEnd/>
          </a:ln>
        </p:spPr>
        <p:txBody>
          <a:bodyPr wrap="none" anchor="ctr"/>
          <a:lstStyle/>
          <a:p>
            <a:endParaRPr lang="es-ES"/>
          </a:p>
        </p:txBody>
      </p:sp>
      <p:sp>
        <p:nvSpPr>
          <p:cNvPr id="25663" name="Rectangle 65"/>
          <p:cNvSpPr>
            <a:spLocks noChangeArrowheads="1"/>
          </p:cNvSpPr>
          <p:nvPr/>
        </p:nvSpPr>
        <p:spPr bwMode="auto">
          <a:xfrm>
            <a:off x="5170488" y="1506538"/>
            <a:ext cx="1047750" cy="914400"/>
          </a:xfrm>
          <a:prstGeom prst="rect">
            <a:avLst/>
          </a:prstGeom>
          <a:noFill/>
          <a:ln w="9525">
            <a:solidFill>
              <a:schemeClr val="tx1"/>
            </a:solidFill>
            <a:miter lim="800000"/>
            <a:headEnd/>
            <a:tailEnd/>
          </a:ln>
        </p:spPr>
        <p:txBody>
          <a:bodyPr wrap="none" anchor="ctr"/>
          <a:lstStyle/>
          <a:p>
            <a:endParaRPr lang="es-ES"/>
          </a:p>
        </p:txBody>
      </p:sp>
      <p:sp>
        <p:nvSpPr>
          <p:cNvPr id="25664" name="Text Box 66"/>
          <p:cNvSpPr txBox="1">
            <a:spLocks noChangeArrowheads="1"/>
          </p:cNvSpPr>
          <p:nvPr/>
        </p:nvSpPr>
        <p:spPr bwMode="auto">
          <a:xfrm>
            <a:off x="3894138" y="1628775"/>
            <a:ext cx="1109662" cy="579438"/>
          </a:xfrm>
          <a:prstGeom prst="rect">
            <a:avLst/>
          </a:prstGeom>
          <a:noFill/>
          <a:ln w="9525">
            <a:noFill/>
            <a:miter lim="800000"/>
            <a:headEnd/>
            <a:tailEnd/>
          </a:ln>
        </p:spPr>
        <p:txBody>
          <a:bodyPr wrap="none">
            <a:spAutoFit/>
          </a:bodyPr>
          <a:lstStyle/>
          <a:p>
            <a:pPr algn="ctr"/>
            <a:r>
              <a:rPr lang="es-ES_tradnl" sz="1800" b="1">
                <a:latin typeface="Arial" charset="0"/>
              </a:rPr>
              <a:t>HTTP</a:t>
            </a:r>
          </a:p>
          <a:p>
            <a:pPr algn="ctr"/>
            <a:r>
              <a:rPr lang="es-ES_tradnl" sz="1400" b="1">
                <a:latin typeface="Arial" charset="0"/>
              </a:rPr>
              <a:t>(Puerto 80)</a:t>
            </a:r>
            <a:endParaRPr lang="es-ES" sz="1400" b="1">
              <a:latin typeface="Arial" charset="0"/>
            </a:endParaRPr>
          </a:p>
        </p:txBody>
      </p:sp>
      <p:sp>
        <p:nvSpPr>
          <p:cNvPr id="25665" name="Text Box 67"/>
          <p:cNvSpPr txBox="1">
            <a:spLocks noChangeArrowheads="1"/>
          </p:cNvSpPr>
          <p:nvPr/>
        </p:nvSpPr>
        <p:spPr bwMode="auto">
          <a:xfrm>
            <a:off x="5067406" y="1428736"/>
            <a:ext cx="1258678" cy="1015663"/>
          </a:xfrm>
          <a:prstGeom prst="rect">
            <a:avLst/>
          </a:prstGeom>
          <a:noFill/>
          <a:ln w="9525">
            <a:noFill/>
            <a:miter lim="800000"/>
            <a:headEnd/>
            <a:tailEnd/>
          </a:ln>
        </p:spPr>
        <p:txBody>
          <a:bodyPr wrap="none">
            <a:spAutoFit/>
          </a:bodyPr>
          <a:lstStyle/>
          <a:p>
            <a:pPr algn="ctr"/>
            <a:r>
              <a:rPr lang="es-ES_tradnl" sz="1800" b="1" dirty="0">
                <a:latin typeface="Arial" charset="0"/>
              </a:rPr>
              <a:t>HTTP</a:t>
            </a:r>
          </a:p>
          <a:p>
            <a:pPr algn="ctr"/>
            <a:r>
              <a:rPr lang="es-ES_tradnl" sz="1400" b="1" dirty="0">
                <a:latin typeface="Arial" charset="0"/>
              </a:rPr>
              <a:t>(Puerto </a:t>
            </a:r>
            <a:r>
              <a:rPr lang="es-ES_tradnl" sz="1400" b="1" dirty="0" smtClean="0">
                <a:latin typeface="Arial" charset="0"/>
              </a:rPr>
              <a:t>4000</a:t>
            </a:r>
          </a:p>
          <a:p>
            <a:pPr algn="ctr"/>
            <a:r>
              <a:rPr lang="es-ES_tradnl" sz="1400" b="1" dirty="0" smtClean="0">
                <a:latin typeface="Arial" charset="0"/>
              </a:rPr>
              <a:t>Servicio </a:t>
            </a:r>
          </a:p>
          <a:p>
            <a:pPr algn="ctr"/>
            <a:r>
              <a:rPr lang="es-ES_tradnl" sz="1400" b="1" dirty="0" smtClean="0">
                <a:latin typeface="Arial" charset="0"/>
              </a:rPr>
              <a:t>no estándar)</a:t>
            </a:r>
            <a:endParaRPr lang="es-ES" sz="1400" b="1" dirty="0">
              <a:latin typeface="Arial" charset="0"/>
            </a:endParaRPr>
          </a:p>
        </p:txBody>
      </p:sp>
      <p:sp>
        <p:nvSpPr>
          <p:cNvPr id="25666" name="Text Box 68"/>
          <p:cNvSpPr txBox="1">
            <a:spLocks noChangeArrowheads="1"/>
          </p:cNvSpPr>
          <p:nvPr/>
        </p:nvSpPr>
        <p:spPr bwMode="auto">
          <a:xfrm>
            <a:off x="176213" y="5503863"/>
            <a:ext cx="2092325" cy="517525"/>
          </a:xfrm>
          <a:prstGeom prst="rect">
            <a:avLst/>
          </a:prstGeom>
          <a:noFill/>
          <a:ln w="9525">
            <a:noFill/>
            <a:miter lim="800000"/>
            <a:headEnd/>
            <a:tailEnd/>
          </a:ln>
        </p:spPr>
        <p:txBody>
          <a:bodyPr>
            <a:spAutoFit/>
          </a:bodyPr>
          <a:lstStyle/>
          <a:p>
            <a:pPr algn="ctr"/>
            <a:r>
              <a:rPr lang="es-ES_tradnl" sz="1400" b="1">
                <a:latin typeface="Arial" charset="0"/>
              </a:rPr>
              <a:t>Múltiples instancias (una por interfaz)</a:t>
            </a:r>
            <a:endParaRPr lang="es-ES" sz="1400" b="1">
              <a:latin typeface="Arial" charset="0"/>
            </a:endParaRPr>
          </a:p>
        </p:txBody>
      </p:sp>
      <p:sp>
        <p:nvSpPr>
          <p:cNvPr id="25667" name="Text Box 70"/>
          <p:cNvSpPr txBox="1">
            <a:spLocks noChangeArrowheads="1"/>
          </p:cNvSpPr>
          <p:nvPr/>
        </p:nvSpPr>
        <p:spPr bwMode="auto">
          <a:xfrm>
            <a:off x="176213" y="3141663"/>
            <a:ext cx="2092325" cy="517525"/>
          </a:xfrm>
          <a:prstGeom prst="rect">
            <a:avLst/>
          </a:prstGeom>
          <a:noFill/>
          <a:ln w="9525">
            <a:noFill/>
            <a:miter lim="800000"/>
            <a:headEnd/>
            <a:tailEnd/>
          </a:ln>
        </p:spPr>
        <p:txBody>
          <a:bodyPr>
            <a:spAutoFit/>
          </a:bodyPr>
          <a:lstStyle/>
          <a:p>
            <a:pPr algn="ctr"/>
            <a:r>
              <a:rPr lang="es-ES_tradnl" sz="1400" b="1">
                <a:latin typeface="Arial" charset="0"/>
              </a:rPr>
              <a:t>Dos instancias</a:t>
            </a:r>
          </a:p>
          <a:p>
            <a:pPr algn="ctr"/>
            <a:r>
              <a:rPr lang="es-ES_tradnl" sz="1400" b="1">
                <a:latin typeface="Arial" charset="0"/>
              </a:rPr>
              <a:t>(TCP y UDP)</a:t>
            </a:r>
            <a:endParaRPr lang="es-ES" sz="1400" b="1">
              <a:latin typeface="Arial" charset="0"/>
            </a:endParaRPr>
          </a:p>
        </p:txBody>
      </p:sp>
      <p:sp>
        <p:nvSpPr>
          <p:cNvPr id="25668" name="Text Box 71"/>
          <p:cNvSpPr txBox="1">
            <a:spLocks noChangeArrowheads="1"/>
          </p:cNvSpPr>
          <p:nvPr/>
        </p:nvSpPr>
        <p:spPr bwMode="auto">
          <a:xfrm>
            <a:off x="179388" y="1628775"/>
            <a:ext cx="2092325" cy="730250"/>
          </a:xfrm>
          <a:prstGeom prst="rect">
            <a:avLst/>
          </a:prstGeom>
          <a:noFill/>
          <a:ln w="9525">
            <a:noFill/>
            <a:miter lim="800000"/>
            <a:headEnd/>
            <a:tailEnd/>
          </a:ln>
        </p:spPr>
        <p:txBody>
          <a:bodyPr>
            <a:spAutoFit/>
          </a:bodyPr>
          <a:lstStyle/>
          <a:p>
            <a:pPr algn="ctr"/>
            <a:r>
              <a:rPr lang="es-ES_tradnl" sz="1400" b="1">
                <a:latin typeface="Arial" charset="0"/>
              </a:rPr>
              <a:t>Múltiples instancias (una o varias por protocolo)</a:t>
            </a:r>
            <a:endParaRPr lang="es-ES" sz="1400" b="1">
              <a:latin typeface="Arial" charset="0"/>
            </a:endParaRPr>
          </a:p>
        </p:txBody>
      </p:sp>
      <p:sp>
        <p:nvSpPr>
          <p:cNvPr id="25669" name="Rectangle 72"/>
          <p:cNvSpPr>
            <a:spLocks noChangeArrowheads="1"/>
          </p:cNvSpPr>
          <p:nvPr/>
        </p:nvSpPr>
        <p:spPr bwMode="auto">
          <a:xfrm>
            <a:off x="250825" y="4221163"/>
            <a:ext cx="1871663" cy="730250"/>
          </a:xfrm>
          <a:prstGeom prst="rect">
            <a:avLst/>
          </a:prstGeom>
          <a:noFill/>
          <a:ln w="9525">
            <a:noFill/>
            <a:miter lim="800000"/>
            <a:headEnd/>
            <a:tailEnd/>
          </a:ln>
        </p:spPr>
        <p:txBody>
          <a:bodyPr>
            <a:spAutoFit/>
          </a:bodyPr>
          <a:lstStyle/>
          <a:p>
            <a:pPr algn="ctr"/>
            <a:r>
              <a:rPr lang="es-ES_tradnl" sz="1400" b="1">
                <a:latin typeface="Arial" charset="0"/>
              </a:rPr>
              <a:t>Una instancia IP (puede haber otros protocolos)</a:t>
            </a:r>
            <a:endParaRPr lang="es-ES" sz="1400" b="1">
              <a:latin typeface="Arial" charset="0"/>
            </a:endParaRPr>
          </a:p>
        </p:txBody>
      </p:sp>
      <p:sp>
        <p:nvSpPr>
          <p:cNvPr id="47" name="Rectangle 61"/>
          <p:cNvSpPr>
            <a:spLocks noChangeArrowheads="1"/>
          </p:cNvSpPr>
          <p:nvPr/>
        </p:nvSpPr>
        <p:spPr bwMode="auto">
          <a:xfrm>
            <a:off x="5724128" y="476672"/>
            <a:ext cx="287337" cy="320675"/>
          </a:xfrm>
          <a:prstGeom prst="rect">
            <a:avLst/>
          </a:prstGeom>
          <a:solidFill>
            <a:schemeClr val="accent1"/>
          </a:solidFill>
          <a:ln w="9525">
            <a:noFill/>
            <a:miter lim="800000"/>
            <a:headEnd/>
            <a:tailEnd/>
          </a:ln>
        </p:spPr>
        <p:txBody>
          <a:bodyPr wrap="none" anchor="ctr"/>
          <a:lstStyle/>
          <a:p>
            <a:endParaRPr lang="es-ES"/>
          </a:p>
        </p:txBody>
      </p:sp>
      <p:sp>
        <p:nvSpPr>
          <p:cNvPr id="48" name="47 CuadroTexto"/>
          <p:cNvSpPr txBox="1"/>
          <p:nvPr/>
        </p:nvSpPr>
        <p:spPr>
          <a:xfrm>
            <a:off x="6011465" y="332656"/>
            <a:ext cx="2881808" cy="584775"/>
          </a:xfrm>
          <a:prstGeom prst="rect">
            <a:avLst/>
          </a:prstGeom>
          <a:noFill/>
        </p:spPr>
        <p:txBody>
          <a:bodyPr wrap="square" rtlCol="0">
            <a:spAutoFit/>
          </a:bodyPr>
          <a:lstStyle/>
          <a:p>
            <a:pPr algn="ctr"/>
            <a:r>
              <a:rPr lang="es-ES" sz="1600" dirty="0" smtClean="0">
                <a:latin typeface="Arial" pitchFamily="34" charset="0"/>
                <a:cs typeface="Arial" pitchFamily="34" charset="0"/>
              </a:rPr>
              <a:t>Representa campo de control (detección) de errores</a:t>
            </a:r>
            <a:endParaRPr lang="es-ES" sz="1600" dirty="0">
              <a:latin typeface="Arial" pitchFamily="34" charset="0"/>
              <a:cs typeface="Arial" pitchFamily="34" charset="0"/>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rrowheads="1"/>
          </p:cNvPicPr>
          <p:nvPr/>
        </p:nvPicPr>
        <p:blipFill>
          <a:blip r:embed="rId3" cstate="print"/>
          <a:srcRect/>
          <a:stretch>
            <a:fillRect/>
          </a:stretch>
        </p:blipFill>
        <p:spPr bwMode="auto">
          <a:xfrm>
            <a:off x="1476375" y="3046413"/>
            <a:ext cx="973138" cy="1122362"/>
          </a:xfrm>
          <a:prstGeom prst="rect">
            <a:avLst/>
          </a:prstGeom>
          <a:noFill/>
          <a:ln w="12700">
            <a:noFill/>
            <a:miter lim="800000"/>
            <a:headEnd/>
            <a:tailEnd/>
          </a:ln>
        </p:spPr>
      </p:pic>
      <p:sp>
        <p:nvSpPr>
          <p:cNvPr id="601091" name="Text Box 3"/>
          <p:cNvSpPr txBox="1">
            <a:spLocks noChangeArrowheads="1"/>
          </p:cNvSpPr>
          <p:nvPr/>
        </p:nvSpPr>
        <p:spPr bwMode="auto">
          <a:xfrm>
            <a:off x="2827285" y="3055938"/>
            <a:ext cx="2440092" cy="523220"/>
          </a:xfrm>
          <a:prstGeom prst="rect">
            <a:avLst/>
          </a:prstGeom>
          <a:noFill/>
          <a:ln w="9525">
            <a:noFill/>
            <a:miter lim="800000"/>
            <a:headEnd/>
            <a:tailEnd/>
          </a:ln>
        </p:spPr>
        <p:txBody>
          <a:bodyPr wrap="none">
            <a:spAutoFit/>
          </a:bodyPr>
          <a:lstStyle/>
          <a:p>
            <a:pPr algn="ctr"/>
            <a:r>
              <a:rPr lang="es-ES_tradnl" sz="1400" b="1" dirty="0">
                <a:latin typeface="Arial" charset="0"/>
              </a:rPr>
              <a:t>Conexión TCP</a:t>
            </a:r>
          </a:p>
          <a:p>
            <a:pPr algn="ctr"/>
            <a:r>
              <a:rPr lang="es-ES_tradnl" sz="1400" b="1" dirty="0" smtClean="0">
                <a:latin typeface="Arial" charset="0"/>
              </a:rPr>
              <a:t>10.0.1.25:80-10.0.2.47:1038</a:t>
            </a:r>
            <a:endParaRPr lang="es-ES" sz="1400" b="1" dirty="0">
              <a:latin typeface="Arial" charset="0"/>
            </a:endParaRPr>
          </a:p>
        </p:txBody>
      </p:sp>
      <p:pic>
        <p:nvPicPr>
          <p:cNvPr id="26628" name="Picture 4"/>
          <p:cNvPicPr>
            <a:picLocks noChangeArrowheads="1"/>
          </p:cNvPicPr>
          <p:nvPr/>
        </p:nvPicPr>
        <p:blipFill>
          <a:blip r:embed="rId4" cstate="print"/>
          <a:srcRect/>
          <a:stretch>
            <a:fillRect/>
          </a:stretch>
        </p:blipFill>
        <p:spPr bwMode="auto">
          <a:xfrm>
            <a:off x="5435600" y="3141663"/>
            <a:ext cx="1235075" cy="1333500"/>
          </a:xfrm>
          <a:prstGeom prst="rect">
            <a:avLst/>
          </a:prstGeom>
          <a:noFill/>
          <a:ln w="12700">
            <a:noFill/>
            <a:miter lim="800000"/>
            <a:headEnd/>
            <a:tailEnd/>
          </a:ln>
        </p:spPr>
      </p:pic>
      <p:sp>
        <p:nvSpPr>
          <p:cNvPr id="601093" name="Text Box 5"/>
          <p:cNvSpPr txBox="1">
            <a:spLocks noChangeArrowheads="1"/>
          </p:cNvSpPr>
          <p:nvPr/>
        </p:nvSpPr>
        <p:spPr bwMode="auto">
          <a:xfrm>
            <a:off x="5651500" y="3351213"/>
            <a:ext cx="720725" cy="466725"/>
          </a:xfrm>
          <a:prstGeom prst="rect">
            <a:avLst/>
          </a:prstGeom>
          <a:noFill/>
          <a:ln w="9525">
            <a:solidFill>
              <a:schemeClr val="tx1"/>
            </a:solidFill>
            <a:miter lim="800000"/>
            <a:headEnd/>
            <a:tailEnd/>
          </a:ln>
        </p:spPr>
        <p:txBody>
          <a:bodyPr>
            <a:spAutoFit/>
          </a:bodyPr>
          <a:lstStyle/>
          <a:p>
            <a:pPr algn="ctr"/>
            <a:r>
              <a:rPr lang="es-ES_tradnl" sz="1200" b="1">
                <a:latin typeface="Arial" charset="0"/>
              </a:rPr>
              <a:t>Puerto 1038</a:t>
            </a:r>
            <a:endParaRPr lang="es-ES" sz="1200" b="1">
              <a:latin typeface="Arial" charset="0"/>
            </a:endParaRPr>
          </a:p>
        </p:txBody>
      </p:sp>
      <p:sp>
        <p:nvSpPr>
          <p:cNvPr id="601094" name="Text Box 6"/>
          <p:cNvSpPr txBox="1">
            <a:spLocks noChangeArrowheads="1"/>
          </p:cNvSpPr>
          <p:nvPr/>
        </p:nvSpPr>
        <p:spPr bwMode="auto">
          <a:xfrm>
            <a:off x="6462713" y="3357563"/>
            <a:ext cx="2357437" cy="437043"/>
          </a:xfrm>
          <a:prstGeom prst="rect">
            <a:avLst/>
          </a:prstGeom>
          <a:noFill/>
          <a:ln w="9525">
            <a:noFill/>
            <a:miter lim="800000"/>
            <a:headEnd/>
            <a:tailEnd/>
          </a:ln>
        </p:spPr>
        <p:txBody>
          <a:bodyPr>
            <a:spAutoFit/>
          </a:bodyPr>
          <a:lstStyle/>
          <a:p>
            <a:pPr algn="ctr">
              <a:lnSpc>
                <a:spcPct val="80000"/>
              </a:lnSpc>
              <a:spcBef>
                <a:spcPct val="25000"/>
              </a:spcBef>
            </a:pPr>
            <a:r>
              <a:rPr lang="es-ES_tradnl" sz="1400" b="1" dirty="0" smtClean="0">
                <a:latin typeface="Arial" charset="0"/>
              </a:rPr>
              <a:t>Ordenador </a:t>
            </a:r>
            <a:r>
              <a:rPr lang="es-ES_tradnl" sz="1400" b="1" dirty="0">
                <a:latin typeface="Arial" charset="0"/>
              </a:rPr>
              <a:t>ejecuta </a:t>
            </a:r>
            <a:r>
              <a:rPr lang="es-ES_tradnl" sz="1400" b="1" dirty="0" smtClean="0">
                <a:latin typeface="Arial" charset="0"/>
              </a:rPr>
              <a:t>navegador</a:t>
            </a:r>
            <a:endParaRPr lang="es-ES" sz="1400" b="1" dirty="0">
              <a:latin typeface="Arial" charset="0"/>
            </a:endParaRPr>
          </a:p>
        </p:txBody>
      </p:sp>
      <p:sp>
        <p:nvSpPr>
          <p:cNvPr id="601095" name="Text Box 7"/>
          <p:cNvSpPr txBox="1">
            <a:spLocks noChangeArrowheads="1"/>
          </p:cNvSpPr>
          <p:nvPr/>
        </p:nvSpPr>
        <p:spPr bwMode="auto">
          <a:xfrm>
            <a:off x="4932363" y="2487613"/>
            <a:ext cx="2895600" cy="304800"/>
          </a:xfrm>
          <a:prstGeom prst="rect">
            <a:avLst/>
          </a:prstGeom>
          <a:noFill/>
          <a:ln w="9525">
            <a:noFill/>
            <a:miter lim="800000"/>
            <a:headEnd/>
            <a:tailEnd/>
          </a:ln>
        </p:spPr>
        <p:txBody>
          <a:bodyPr>
            <a:spAutoFit/>
          </a:bodyPr>
          <a:lstStyle/>
          <a:p>
            <a:pPr algn="ctr">
              <a:spcBef>
                <a:spcPct val="25000"/>
              </a:spcBef>
            </a:pPr>
            <a:r>
              <a:rPr lang="es-ES_tradnl" sz="1400" b="1" dirty="0">
                <a:latin typeface="Arial" charset="0"/>
              </a:rPr>
              <a:t>Socket:  </a:t>
            </a:r>
            <a:r>
              <a:rPr lang="es-ES_tradnl" sz="1400" b="1" dirty="0" smtClean="0">
                <a:latin typeface="Arial" charset="0"/>
              </a:rPr>
              <a:t>10.0.2.47:1038</a:t>
            </a:r>
            <a:endParaRPr lang="es-ES" sz="1400" b="1" dirty="0">
              <a:latin typeface="Arial" charset="0"/>
            </a:endParaRPr>
          </a:p>
        </p:txBody>
      </p:sp>
      <p:sp>
        <p:nvSpPr>
          <p:cNvPr id="26632" name="Rectangle 8"/>
          <p:cNvSpPr>
            <a:spLocks noChangeArrowheads="1"/>
          </p:cNvSpPr>
          <p:nvPr/>
        </p:nvSpPr>
        <p:spPr bwMode="auto">
          <a:xfrm>
            <a:off x="1979613" y="400050"/>
            <a:ext cx="5329237" cy="936625"/>
          </a:xfrm>
          <a:prstGeom prst="rect">
            <a:avLst/>
          </a:prstGeom>
          <a:noFill/>
          <a:ln w="9525">
            <a:noFill/>
            <a:miter lim="800000"/>
            <a:headEnd/>
            <a:tailEnd/>
          </a:ln>
        </p:spPr>
        <p:txBody>
          <a:bodyPr anchor="ctr"/>
          <a:lstStyle/>
          <a:p>
            <a:pPr algn="ctr"/>
            <a:r>
              <a:rPr lang="es-ES_tradnl" sz="3600">
                <a:solidFill>
                  <a:schemeClr val="tx2"/>
                </a:solidFill>
                <a:latin typeface="Arial" charset="0"/>
              </a:rPr>
              <a:t>Conexión de un cliente a un servidor web</a:t>
            </a:r>
            <a:endParaRPr lang="es-ES" sz="3600">
              <a:solidFill>
                <a:schemeClr val="tx2"/>
              </a:solidFill>
              <a:latin typeface="Arial" charset="0"/>
            </a:endParaRPr>
          </a:p>
        </p:txBody>
      </p:sp>
      <p:sp>
        <p:nvSpPr>
          <p:cNvPr id="26633" name="Text Box 9"/>
          <p:cNvSpPr txBox="1">
            <a:spLocks noChangeArrowheads="1"/>
          </p:cNvSpPr>
          <p:nvPr/>
        </p:nvSpPr>
        <p:spPr bwMode="auto">
          <a:xfrm>
            <a:off x="5003800" y="4576763"/>
            <a:ext cx="2143125" cy="311150"/>
          </a:xfrm>
          <a:prstGeom prst="rect">
            <a:avLst/>
          </a:prstGeom>
          <a:noFill/>
          <a:ln w="9525">
            <a:noFill/>
            <a:miter lim="800000"/>
            <a:headEnd/>
            <a:tailEnd/>
          </a:ln>
        </p:spPr>
        <p:txBody>
          <a:bodyPr>
            <a:spAutoFit/>
          </a:bodyPr>
          <a:lstStyle/>
          <a:p>
            <a:pPr algn="ctr">
              <a:lnSpc>
                <a:spcPct val="80000"/>
              </a:lnSpc>
              <a:spcBef>
                <a:spcPct val="25000"/>
              </a:spcBef>
            </a:pPr>
            <a:r>
              <a:rPr lang="es-ES_tradnl" sz="1800" b="1">
                <a:latin typeface="Arial" charset="0"/>
              </a:rPr>
              <a:t>IP 10.0.2.47</a:t>
            </a:r>
            <a:endParaRPr lang="es-ES" sz="1800" b="1">
              <a:latin typeface="Arial" charset="0"/>
            </a:endParaRPr>
          </a:p>
        </p:txBody>
      </p:sp>
      <p:sp>
        <p:nvSpPr>
          <p:cNvPr id="26634" name="Text Box 10"/>
          <p:cNvSpPr txBox="1">
            <a:spLocks noChangeArrowheads="1"/>
          </p:cNvSpPr>
          <p:nvPr/>
        </p:nvSpPr>
        <p:spPr bwMode="auto">
          <a:xfrm>
            <a:off x="755650" y="4197350"/>
            <a:ext cx="2133600" cy="311150"/>
          </a:xfrm>
          <a:prstGeom prst="rect">
            <a:avLst/>
          </a:prstGeom>
          <a:noFill/>
          <a:ln w="9525">
            <a:noFill/>
            <a:miter lim="800000"/>
            <a:headEnd/>
            <a:tailEnd/>
          </a:ln>
        </p:spPr>
        <p:txBody>
          <a:bodyPr>
            <a:spAutoFit/>
          </a:bodyPr>
          <a:lstStyle/>
          <a:p>
            <a:pPr algn="ctr">
              <a:lnSpc>
                <a:spcPct val="80000"/>
              </a:lnSpc>
              <a:spcBef>
                <a:spcPct val="25000"/>
              </a:spcBef>
            </a:pPr>
            <a:r>
              <a:rPr lang="es-ES_tradnl" sz="1800" b="1">
                <a:latin typeface="Arial" charset="0"/>
              </a:rPr>
              <a:t>IP 10.0.1.25</a:t>
            </a:r>
            <a:endParaRPr lang="es-ES" sz="1800" b="1">
              <a:latin typeface="Arial" charset="0"/>
            </a:endParaRPr>
          </a:p>
        </p:txBody>
      </p:sp>
      <p:sp>
        <p:nvSpPr>
          <p:cNvPr id="26635" name="Text Box 11"/>
          <p:cNvSpPr txBox="1">
            <a:spLocks noChangeArrowheads="1"/>
          </p:cNvSpPr>
          <p:nvPr/>
        </p:nvSpPr>
        <p:spPr bwMode="auto">
          <a:xfrm>
            <a:off x="1690688" y="3333750"/>
            <a:ext cx="720725" cy="466725"/>
          </a:xfrm>
          <a:prstGeom prst="rect">
            <a:avLst/>
          </a:prstGeom>
          <a:noFill/>
          <a:ln w="9525">
            <a:solidFill>
              <a:schemeClr val="tx1"/>
            </a:solidFill>
            <a:miter lim="800000"/>
            <a:headEnd/>
            <a:tailEnd/>
          </a:ln>
        </p:spPr>
        <p:txBody>
          <a:bodyPr>
            <a:spAutoFit/>
          </a:bodyPr>
          <a:lstStyle/>
          <a:p>
            <a:pPr algn="ctr"/>
            <a:r>
              <a:rPr lang="es-ES_tradnl" sz="1200" b="1">
                <a:latin typeface="Arial" charset="0"/>
              </a:rPr>
              <a:t>Puerto 80</a:t>
            </a:r>
            <a:endParaRPr lang="es-ES" sz="1200" b="1">
              <a:latin typeface="Arial" charset="0"/>
            </a:endParaRPr>
          </a:p>
        </p:txBody>
      </p:sp>
      <p:sp>
        <p:nvSpPr>
          <p:cNvPr id="26636" name="Oval 12"/>
          <p:cNvSpPr>
            <a:spLocks noChangeArrowheads="1"/>
          </p:cNvSpPr>
          <p:nvPr/>
        </p:nvSpPr>
        <p:spPr bwMode="auto">
          <a:xfrm>
            <a:off x="2339975" y="3405188"/>
            <a:ext cx="288925" cy="358775"/>
          </a:xfrm>
          <a:prstGeom prst="ellipse">
            <a:avLst/>
          </a:prstGeom>
          <a:solidFill>
            <a:srgbClr val="FF0000"/>
          </a:solidFill>
          <a:ln w="9525">
            <a:solidFill>
              <a:schemeClr val="tx1"/>
            </a:solidFill>
            <a:round/>
            <a:headEnd/>
            <a:tailEnd/>
          </a:ln>
        </p:spPr>
        <p:txBody>
          <a:bodyPr wrap="none" anchor="ctr"/>
          <a:lstStyle/>
          <a:p>
            <a:endParaRPr lang="es-ES"/>
          </a:p>
        </p:txBody>
      </p:sp>
      <p:sp>
        <p:nvSpPr>
          <p:cNvPr id="601101" name="Oval 13"/>
          <p:cNvSpPr>
            <a:spLocks noChangeArrowheads="1"/>
          </p:cNvSpPr>
          <p:nvPr/>
        </p:nvSpPr>
        <p:spPr bwMode="auto">
          <a:xfrm>
            <a:off x="5435600" y="3424238"/>
            <a:ext cx="288925" cy="358775"/>
          </a:xfrm>
          <a:prstGeom prst="ellipse">
            <a:avLst/>
          </a:prstGeom>
          <a:solidFill>
            <a:srgbClr val="FFFF00"/>
          </a:solidFill>
          <a:ln w="9525">
            <a:solidFill>
              <a:schemeClr val="tx1"/>
            </a:solidFill>
            <a:round/>
            <a:headEnd/>
            <a:tailEnd/>
          </a:ln>
        </p:spPr>
        <p:txBody>
          <a:bodyPr wrap="none" anchor="ctr"/>
          <a:lstStyle/>
          <a:p>
            <a:endParaRPr lang="es-ES"/>
          </a:p>
        </p:txBody>
      </p:sp>
      <p:grpSp>
        <p:nvGrpSpPr>
          <p:cNvPr id="2" name="Group 14"/>
          <p:cNvGrpSpPr>
            <a:grpSpLocks/>
          </p:cNvGrpSpPr>
          <p:nvPr/>
        </p:nvGrpSpPr>
        <p:grpSpPr bwMode="auto">
          <a:xfrm>
            <a:off x="2411413" y="3540125"/>
            <a:ext cx="3168650" cy="104775"/>
            <a:chOff x="1448" y="1982"/>
            <a:chExt cx="2384" cy="74"/>
          </a:xfrm>
        </p:grpSpPr>
        <p:sp>
          <p:nvSpPr>
            <p:cNvPr id="26644" name="Rectangle 15"/>
            <p:cNvSpPr>
              <a:spLocks noChangeArrowheads="1"/>
            </p:cNvSpPr>
            <p:nvPr/>
          </p:nvSpPr>
          <p:spPr bwMode="auto">
            <a:xfrm>
              <a:off x="1481" y="1982"/>
              <a:ext cx="2351" cy="74"/>
            </a:xfrm>
            <a:prstGeom prst="rect">
              <a:avLst/>
            </a:prstGeom>
            <a:gradFill rotWithShape="0">
              <a:gsLst>
                <a:gs pos="0">
                  <a:srgbClr val="CF0E30"/>
                </a:gs>
                <a:gs pos="50000">
                  <a:srgbClr val="FFFFFF"/>
                </a:gs>
                <a:gs pos="100000">
                  <a:srgbClr val="CF0E30"/>
                </a:gs>
              </a:gsLst>
              <a:lin ang="5400000" scaled="1"/>
            </a:gradFill>
            <a:ln w="25400">
              <a:solidFill>
                <a:schemeClr val="accent2"/>
              </a:solidFill>
              <a:miter lim="800000"/>
              <a:headEnd/>
              <a:tailEnd/>
            </a:ln>
          </p:spPr>
          <p:txBody>
            <a:bodyPr wrap="none" anchor="ctr"/>
            <a:lstStyle/>
            <a:p>
              <a:endParaRPr lang="es-ES"/>
            </a:p>
          </p:txBody>
        </p:sp>
        <p:sp>
          <p:nvSpPr>
            <p:cNvPr id="26645" name="Oval 16"/>
            <p:cNvSpPr>
              <a:spLocks noChangeArrowheads="1"/>
            </p:cNvSpPr>
            <p:nvPr/>
          </p:nvSpPr>
          <p:spPr bwMode="auto">
            <a:xfrm>
              <a:off x="1448" y="1985"/>
              <a:ext cx="54" cy="71"/>
            </a:xfrm>
            <a:prstGeom prst="ellipse">
              <a:avLst/>
            </a:prstGeom>
            <a:solidFill>
              <a:srgbClr val="F76681"/>
            </a:solidFill>
            <a:ln w="25400">
              <a:solidFill>
                <a:schemeClr val="accent2"/>
              </a:solidFill>
              <a:round/>
              <a:headEnd/>
              <a:tailEnd/>
            </a:ln>
          </p:spPr>
          <p:txBody>
            <a:bodyPr wrap="none" anchor="ctr"/>
            <a:lstStyle/>
            <a:p>
              <a:endParaRPr lang="es-ES"/>
            </a:p>
          </p:txBody>
        </p:sp>
      </p:grpSp>
      <p:sp>
        <p:nvSpPr>
          <p:cNvPr id="26639" name="Text Box 17"/>
          <p:cNvSpPr txBox="1">
            <a:spLocks noChangeArrowheads="1"/>
          </p:cNvSpPr>
          <p:nvPr/>
        </p:nvSpPr>
        <p:spPr bwMode="auto">
          <a:xfrm>
            <a:off x="1547813" y="2276475"/>
            <a:ext cx="1943100" cy="571500"/>
          </a:xfrm>
          <a:prstGeom prst="rect">
            <a:avLst/>
          </a:prstGeom>
          <a:noFill/>
          <a:ln w="9525">
            <a:noFill/>
            <a:miter lim="800000"/>
            <a:headEnd/>
            <a:tailEnd/>
          </a:ln>
        </p:spPr>
        <p:txBody>
          <a:bodyPr>
            <a:spAutoFit/>
          </a:bodyPr>
          <a:lstStyle/>
          <a:p>
            <a:pPr algn="ctr">
              <a:spcBef>
                <a:spcPct val="25000"/>
              </a:spcBef>
            </a:pPr>
            <a:r>
              <a:rPr lang="es-ES_tradnl" sz="1400" b="1" dirty="0">
                <a:latin typeface="Arial" charset="0"/>
              </a:rPr>
              <a:t>Socket  </a:t>
            </a:r>
            <a:r>
              <a:rPr lang="es-ES_tradnl" sz="1400" b="1" dirty="0" smtClean="0">
                <a:latin typeface="Arial" charset="0"/>
              </a:rPr>
              <a:t>10.0.1.25:80</a:t>
            </a:r>
            <a:endParaRPr lang="es-ES_tradnl" sz="1400" b="1" dirty="0">
              <a:latin typeface="Arial" charset="0"/>
            </a:endParaRPr>
          </a:p>
          <a:p>
            <a:pPr algn="ctr">
              <a:spcBef>
                <a:spcPct val="25000"/>
              </a:spcBef>
            </a:pPr>
            <a:r>
              <a:rPr lang="es-ES_tradnl" sz="1400" b="1" dirty="0">
                <a:latin typeface="Arial" charset="0"/>
              </a:rPr>
              <a:t>(rojo =  ‘LISTEN’)</a:t>
            </a:r>
            <a:endParaRPr lang="es-ES" sz="1400" b="1" dirty="0">
              <a:latin typeface="Arial" charset="0"/>
            </a:endParaRPr>
          </a:p>
        </p:txBody>
      </p:sp>
      <p:sp>
        <p:nvSpPr>
          <p:cNvPr id="26640" name="Line 18"/>
          <p:cNvSpPr>
            <a:spLocks noChangeShapeType="1"/>
          </p:cNvSpPr>
          <p:nvPr/>
        </p:nvSpPr>
        <p:spPr bwMode="auto">
          <a:xfrm>
            <a:off x="2484438" y="2852738"/>
            <a:ext cx="0" cy="504825"/>
          </a:xfrm>
          <a:prstGeom prst="line">
            <a:avLst/>
          </a:prstGeom>
          <a:noFill/>
          <a:ln w="9525">
            <a:solidFill>
              <a:schemeClr val="tx1"/>
            </a:solidFill>
            <a:round/>
            <a:headEnd/>
            <a:tailEnd type="triangle" w="med" len="med"/>
          </a:ln>
        </p:spPr>
        <p:txBody>
          <a:bodyPr/>
          <a:lstStyle/>
          <a:p>
            <a:endParaRPr lang="es-ES"/>
          </a:p>
        </p:txBody>
      </p:sp>
      <p:sp>
        <p:nvSpPr>
          <p:cNvPr id="601107" name="Line 19"/>
          <p:cNvSpPr>
            <a:spLocks noChangeShapeType="1"/>
          </p:cNvSpPr>
          <p:nvPr/>
        </p:nvSpPr>
        <p:spPr bwMode="auto">
          <a:xfrm flipH="1">
            <a:off x="5580063" y="2781300"/>
            <a:ext cx="0" cy="569913"/>
          </a:xfrm>
          <a:prstGeom prst="line">
            <a:avLst/>
          </a:prstGeom>
          <a:noFill/>
          <a:ln w="9525">
            <a:solidFill>
              <a:schemeClr val="tx1"/>
            </a:solidFill>
            <a:round/>
            <a:headEnd/>
            <a:tailEnd type="triangle" w="med" len="med"/>
          </a:ln>
        </p:spPr>
        <p:txBody>
          <a:bodyPr/>
          <a:lstStyle/>
          <a:p>
            <a:endParaRPr lang="es-ES"/>
          </a:p>
        </p:txBody>
      </p:sp>
      <p:sp>
        <p:nvSpPr>
          <p:cNvPr id="26642" name="Text Box 20"/>
          <p:cNvSpPr txBox="1">
            <a:spLocks noChangeArrowheads="1"/>
          </p:cNvSpPr>
          <p:nvPr/>
        </p:nvSpPr>
        <p:spPr bwMode="auto">
          <a:xfrm>
            <a:off x="900113" y="4797425"/>
            <a:ext cx="2133600" cy="311150"/>
          </a:xfrm>
          <a:prstGeom prst="rect">
            <a:avLst/>
          </a:prstGeom>
          <a:noFill/>
          <a:ln w="9525">
            <a:noFill/>
            <a:miter lim="800000"/>
            <a:headEnd/>
            <a:tailEnd/>
          </a:ln>
        </p:spPr>
        <p:txBody>
          <a:bodyPr>
            <a:spAutoFit/>
          </a:bodyPr>
          <a:lstStyle/>
          <a:p>
            <a:pPr algn="ctr">
              <a:lnSpc>
                <a:spcPct val="80000"/>
              </a:lnSpc>
              <a:spcBef>
                <a:spcPct val="25000"/>
              </a:spcBef>
            </a:pPr>
            <a:r>
              <a:rPr lang="es-ES_tradnl" sz="1800" b="1">
                <a:latin typeface="Arial" charset="0"/>
              </a:rPr>
              <a:t>Servidor Web </a:t>
            </a:r>
            <a:endParaRPr lang="es-ES" sz="1800" b="1">
              <a:latin typeface="Arial" charset="0"/>
            </a:endParaRPr>
          </a:p>
        </p:txBody>
      </p:sp>
      <p:sp>
        <p:nvSpPr>
          <p:cNvPr id="601109" name="Text Box 21"/>
          <p:cNvSpPr txBox="1">
            <a:spLocks noChangeArrowheads="1"/>
          </p:cNvSpPr>
          <p:nvPr/>
        </p:nvSpPr>
        <p:spPr bwMode="auto">
          <a:xfrm>
            <a:off x="5761038" y="5942013"/>
            <a:ext cx="2914650" cy="366712"/>
          </a:xfrm>
          <a:prstGeom prst="rect">
            <a:avLst/>
          </a:prstGeom>
          <a:noFill/>
          <a:ln w="9525">
            <a:noFill/>
            <a:miter lim="800000"/>
            <a:headEnd/>
            <a:tailEnd/>
          </a:ln>
        </p:spPr>
        <p:txBody>
          <a:bodyPr wrap="none">
            <a:spAutoFit/>
          </a:bodyPr>
          <a:lstStyle/>
          <a:p>
            <a:r>
              <a:rPr lang="es-ES" sz="1800">
                <a:latin typeface="Arial" charset="0"/>
              </a:rPr>
              <a:t>Una conexión, dos sockets</a:t>
            </a: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10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10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110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010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11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right)">
                                      <p:cBhvr>
                                        <p:cTn id="23" dur="500"/>
                                        <p:tgtEl>
                                          <p:spTgt spid="2"/>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60109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1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091" grpId="0"/>
      <p:bldP spid="601093" grpId="0" animBg="1"/>
      <p:bldP spid="601094" grpId="0"/>
      <p:bldP spid="601095" grpId="0"/>
      <p:bldP spid="601101" grpId="0" animBg="1"/>
      <p:bldP spid="601107" grpId="0" animBg="1"/>
      <p:bldP spid="60110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rrowheads="1"/>
          </p:cNvPicPr>
          <p:nvPr/>
        </p:nvPicPr>
        <p:blipFill>
          <a:blip r:embed="rId3" cstate="print"/>
          <a:srcRect/>
          <a:stretch>
            <a:fillRect/>
          </a:stretch>
        </p:blipFill>
        <p:spPr bwMode="auto">
          <a:xfrm>
            <a:off x="1404938" y="1768475"/>
            <a:ext cx="973137" cy="1122363"/>
          </a:xfrm>
          <a:prstGeom prst="rect">
            <a:avLst/>
          </a:prstGeom>
          <a:noFill/>
          <a:ln w="12700">
            <a:noFill/>
            <a:miter lim="800000"/>
            <a:headEnd/>
            <a:tailEnd/>
          </a:ln>
        </p:spPr>
      </p:pic>
      <p:sp>
        <p:nvSpPr>
          <p:cNvPr id="27651" name="Text Box 3"/>
          <p:cNvSpPr txBox="1">
            <a:spLocks noChangeArrowheads="1"/>
          </p:cNvSpPr>
          <p:nvPr/>
        </p:nvSpPr>
        <p:spPr bwMode="auto">
          <a:xfrm>
            <a:off x="611188" y="5854700"/>
            <a:ext cx="2133600" cy="544513"/>
          </a:xfrm>
          <a:prstGeom prst="rect">
            <a:avLst/>
          </a:prstGeom>
          <a:noFill/>
          <a:ln w="9525">
            <a:noFill/>
            <a:miter lim="800000"/>
            <a:headEnd/>
            <a:tailEnd/>
          </a:ln>
        </p:spPr>
        <p:txBody>
          <a:bodyPr>
            <a:spAutoFit/>
          </a:bodyPr>
          <a:lstStyle/>
          <a:p>
            <a:pPr algn="ctr">
              <a:lnSpc>
                <a:spcPct val="80000"/>
              </a:lnSpc>
              <a:spcBef>
                <a:spcPct val="25000"/>
              </a:spcBef>
            </a:pPr>
            <a:r>
              <a:rPr lang="es-ES_tradnl" sz="1600" b="1">
                <a:latin typeface="Arial" charset="0"/>
              </a:rPr>
              <a:t>Servidor Web </a:t>
            </a:r>
          </a:p>
          <a:p>
            <a:pPr algn="ctr">
              <a:lnSpc>
                <a:spcPct val="80000"/>
              </a:lnSpc>
              <a:spcBef>
                <a:spcPct val="25000"/>
              </a:spcBef>
            </a:pPr>
            <a:r>
              <a:rPr lang="es-ES_tradnl" sz="1600" b="1">
                <a:latin typeface="Arial" charset="0"/>
              </a:rPr>
              <a:t>IP 10.0.3.47</a:t>
            </a:r>
            <a:endParaRPr lang="es-ES" sz="1600" b="1">
              <a:latin typeface="Arial" charset="0"/>
            </a:endParaRPr>
          </a:p>
        </p:txBody>
      </p:sp>
      <p:sp>
        <p:nvSpPr>
          <p:cNvPr id="603140" name="Text Box 4"/>
          <p:cNvSpPr txBox="1">
            <a:spLocks noChangeArrowheads="1"/>
          </p:cNvSpPr>
          <p:nvPr/>
        </p:nvSpPr>
        <p:spPr bwMode="auto">
          <a:xfrm rot="1200000">
            <a:off x="2646310" y="2268866"/>
            <a:ext cx="2440092" cy="523220"/>
          </a:xfrm>
          <a:prstGeom prst="rect">
            <a:avLst/>
          </a:prstGeom>
          <a:noFill/>
          <a:ln w="9525">
            <a:noFill/>
            <a:miter lim="800000"/>
            <a:headEnd/>
            <a:tailEnd/>
          </a:ln>
        </p:spPr>
        <p:txBody>
          <a:bodyPr wrap="none">
            <a:spAutoFit/>
          </a:bodyPr>
          <a:lstStyle/>
          <a:p>
            <a:pPr algn="ctr"/>
            <a:r>
              <a:rPr lang="es-ES_tradnl" sz="1400" b="1" dirty="0">
                <a:latin typeface="Arial" charset="0"/>
              </a:rPr>
              <a:t>Conexión TCP</a:t>
            </a:r>
          </a:p>
          <a:p>
            <a:pPr algn="ctr"/>
            <a:r>
              <a:rPr lang="es-ES_tradnl" sz="1400" b="1" dirty="0" smtClean="0">
                <a:latin typeface="Arial" charset="0"/>
              </a:rPr>
              <a:t>10.0.1.25:80-10.0.2.47:1038</a:t>
            </a:r>
            <a:endParaRPr lang="es-ES" sz="1400" b="1" dirty="0">
              <a:latin typeface="Arial" charset="0"/>
            </a:endParaRPr>
          </a:p>
        </p:txBody>
      </p:sp>
      <p:pic>
        <p:nvPicPr>
          <p:cNvPr id="27653" name="Picture 5"/>
          <p:cNvPicPr>
            <a:picLocks noChangeArrowheads="1"/>
          </p:cNvPicPr>
          <p:nvPr/>
        </p:nvPicPr>
        <p:blipFill>
          <a:blip r:embed="rId4" cstate="print"/>
          <a:srcRect/>
          <a:stretch>
            <a:fillRect/>
          </a:stretch>
        </p:blipFill>
        <p:spPr bwMode="auto">
          <a:xfrm>
            <a:off x="5221288" y="2992438"/>
            <a:ext cx="1235075" cy="1333500"/>
          </a:xfrm>
          <a:prstGeom prst="rect">
            <a:avLst/>
          </a:prstGeom>
          <a:noFill/>
          <a:ln w="12700">
            <a:noFill/>
            <a:miter lim="800000"/>
            <a:headEnd/>
            <a:tailEnd/>
          </a:ln>
        </p:spPr>
      </p:pic>
      <p:sp>
        <p:nvSpPr>
          <p:cNvPr id="603142" name="Text Box 6"/>
          <p:cNvSpPr txBox="1">
            <a:spLocks noChangeArrowheads="1"/>
          </p:cNvSpPr>
          <p:nvPr/>
        </p:nvSpPr>
        <p:spPr bwMode="auto">
          <a:xfrm>
            <a:off x="5364163" y="3135313"/>
            <a:ext cx="720725" cy="466725"/>
          </a:xfrm>
          <a:prstGeom prst="rect">
            <a:avLst/>
          </a:prstGeom>
          <a:noFill/>
          <a:ln w="9525">
            <a:solidFill>
              <a:schemeClr val="tx1"/>
            </a:solidFill>
            <a:miter lim="800000"/>
            <a:headEnd/>
            <a:tailEnd/>
          </a:ln>
        </p:spPr>
        <p:txBody>
          <a:bodyPr>
            <a:spAutoFit/>
          </a:bodyPr>
          <a:lstStyle/>
          <a:p>
            <a:pPr algn="ctr"/>
            <a:r>
              <a:rPr lang="es-ES_tradnl" sz="1200" b="1">
                <a:latin typeface="Arial" charset="0"/>
              </a:rPr>
              <a:t>Puerto 1038</a:t>
            </a:r>
            <a:endParaRPr lang="es-ES" sz="1200" b="1">
              <a:latin typeface="Arial" charset="0"/>
            </a:endParaRPr>
          </a:p>
        </p:txBody>
      </p:sp>
      <p:sp>
        <p:nvSpPr>
          <p:cNvPr id="603143" name="Text Box 7"/>
          <p:cNvSpPr txBox="1">
            <a:spLocks noChangeArrowheads="1"/>
          </p:cNvSpPr>
          <p:nvPr/>
        </p:nvSpPr>
        <p:spPr bwMode="auto">
          <a:xfrm>
            <a:off x="6678613" y="2852738"/>
            <a:ext cx="2357437" cy="609398"/>
          </a:xfrm>
          <a:prstGeom prst="rect">
            <a:avLst/>
          </a:prstGeom>
          <a:noFill/>
          <a:ln w="9525">
            <a:noFill/>
            <a:miter lim="800000"/>
            <a:headEnd/>
            <a:tailEnd/>
          </a:ln>
        </p:spPr>
        <p:txBody>
          <a:bodyPr>
            <a:spAutoFit/>
          </a:bodyPr>
          <a:lstStyle/>
          <a:p>
            <a:pPr algn="ctr">
              <a:lnSpc>
                <a:spcPct val="80000"/>
              </a:lnSpc>
              <a:spcBef>
                <a:spcPct val="25000"/>
              </a:spcBef>
            </a:pPr>
            <a:r>
              <a:rPr lang="es-ES_tradnl" sz="1400" b="1" dirty="0" smtClean="0">
                <a:latin typeface="Arial" charset="0"/>
              </a:rPr>
              <a:t>Ordenador </a:t>
            </a:r>
            <a:r>
              <a:rPr lang="es-ES_tradnl" sz="1400" b="1" dirty="0">
                <a:latin typeface="Arial" charset="0"/>
              </a:rPr>
              <a:t>ejecuta </a:t>
            </a:r>
            <a:r>
              <a:rPr lang="es-ES_tradnl" sz="1400" b="1" dirty="0" smtClean="0">
                <a:latin typeface="Arial" charset="0"/>
              </a:rPr>
              <a:t>navegador </a:t>
            </a:r>
            <a:r>
              <a:rPr lang="es-ES_tradnl" sz="1400" b="1" dirty="0">
                <a:latin typeface="Arial" charset="0"/>
              </a:rPr>
              <a:t>hacia 10.0.1.25</a:t>
            </a:r>
            <a:endParaRPr lang="es-ES" sz="1400" b="1" dirty="0">
              <a:latin typeface="Arial" charset="0"/>
            </a:endParaRPr>
          </a:p>
        </p:txBody>
      </p:sp>
      <p:sp>
        <p:nvSpPr>
          <p:cNvPr id="603144" name="Text Box 8"/>
          <p:cNvSpPr txBox="1">
            <a:spLocks noChangeArrowheads="1"/>
          </p:cNvSpPr>
          <p:nvPr/>
        </p:nvSpPr>
        <p:spPr bwMode="auto">
          <a:xfrm rot="-1200000">
            <a:off x="2551060" y="3997653"/>
            <a:ext cx="2440092" cy="523220"/>
          </a:xfrm>
          <a:prstGeom prst="rect">
            <a:avLst/>
          </a:prstGeom>
          <a:noFill/>
          <a:ln w="9525">
            <a:noFill/>
            <a:miter lim="800000"/>
            <a:headEnd/>
            <a:tailEnd/>
          </a:ln>
        </p:spPr>
        <p:txBody>
          <a:bodyPr wrap="none">
            <a:spAutoFit/>
          </a:bodyPr>
          <a:lstStyle/>
          <a:p>
            <a:pPr algn="ctr"/>
            <a:r>
              <a:rPr lang="es-ES_tradnl" sz="1400" b="1" dirty="0">
                <a:latin typeface="Arial" charset="0"/>
              </a:rPr>
              <a:t>Conexión TCP</a:t>
            </a:r>
          </a:p>
          <a:p>
            <a:pPr algn="ctr"/>
            <a:r>
              <a:rPr lang="es-ES_tradnl" sz="1400" b="1" dirty="0" smtClean="0">
                <a:latin typeface="Arial" charset="0"/>
              </a:rPr>
              <a:t>10.0.3.47:80-10.0.2.47:1039</a:t>
            </a:r>
            <a:endParaRPr lang="es-ES" sz="1400" b="1" dirty="0">
              <a:latin typeface="Arial" charset="0"/>
            </a:endParaRPr>
          </a:p>
        </p:txBody>
      </p:sp>
      <p:sp>
        <p:nvSpPr>
          <p:cNvPr id="27657" name="Text Box 9"/>
          <p:cNvSpPr txBox="1">
            <a:spLocks noChangeArrowheads="1"/>
          </p:cNvSpPr>
          <p:nvPr/>
        </p:nvSpPr>
        <p:spPr bwMode="auto">
          <a:xfrm>
            <a:off x="2195513" y="5516563"/>
            <a:ext cx="1943100" cy="304800"/>
          </a:xfrm>
          <a:prstGeom prst="rect">
            <a:avLst/>
          </a:prstGeom>
          <a:noFill/>
          <a:ln w="9525">
            <a:noFill/>
            <a:miter lim="800000"/>
            <a:headEnd/>
            <a:tailEnd/>
          </a:ln>
        </p:spPr>
        <p:txBody>
          <a:bodyPr>
            <a:spAutoFit/>
          </a:bodyPr>
          <a:lstStyle/>
          <a:p>
            <a:pPr algn="ctr">
              <a:spcBef>
                <a:spcPct val="25000"/>
              </a:spcBef>
            </a:pPr>
            <a:r>
              <a:rPr lang="es-ES_tradnl" sz="1400" b="1" dirty="0">
                <a:latin typeface="Arial" charset="0"/>
              </a:rPr>
              <a:t>Socket  </a:t>
            </a:r>
            <a:r>
              <a:rPr lang="es-ES_tradnl" sz="1400" b="1" dirty="0" smtClean="0">
                <a:latin typeface="Arial" charset="0"/>
              </a:rPr>
              <a:t>10.0.3.47:80</a:t>
            </a:r>
            <a:endParaRPr lang="es-ES" sz="1400" b="1" dirty="0">
              <a:latin typeface="Arial" charset="0"/>
            </a:endParaRPr>
          </a:p>
        </p:txBody>
      </p:sp>
      <p:sp>
        <p:nvSpPr>
          <p:cNvPr id="603146" name="Text Box 10"/>
          <p:cNvSpPr txBox="1">
            <a:spLocks noChangeArrowheads="1"/>
          </p:cNvSpPr>
          <p:nvPr/>
        </p:nvSpPr>
        <p:spPr bwMode="auto">
          <a:xfrm>
            <a:off x="4643438" y="2271713"/>
            <a:ext cx="2895600" cy="304800"/>
          </a:xfrm>
          <a:prstGeom prst="rect">
            <a:avLst/>
          </a:prstGeom>
          <a:noFill/>
          <a:ln w="9525">
            <a:noFill/>
            <a:miter lim="800000"/>
            <a:headEnd/>
            <a:tailEnd/>
          </a:ln>
        </p:spPr>
        <p:txBody>
          <a:bodyPr>
            <a:spAutoFit/>
          </a:bodyPr>
          <a:lstStyle/>
          <a:p>
            <a:pPr algn="ctr">
              <a:spcBef>
                <a:spcPct val="25000"/>
              </a:spcBef>
            </a:pPr>
            <a:r>
              <a:rPr lang="es-ES_tradnl" sz="1400" b="1" dirty="0">
                <a:latin typeface="Arial" charset="0"/>
              </a:rPr>
              <a:t>Socket:  </a:t>
            </a:r>
            <a:r>
              <a:rPr lang="es-ES_tradnl" sz="1400" b="1" dirty="0" smtClean="0">
                <a:latin typeface="Arial" charset="0"/>
              </a:rPr>
              <a:t>10.0.2.47:1038</a:t>
            </a:r>
            <a:endParaRPr lang="es-ES" sz="1400" b="1" dirty="0">
              <a:latin typeface="Arial" charset="0"/>
            </a:endParaRPr>
          </a:p>
        </p:txBody>
      </p:sp>
      <p:sp>
        <p:nvSpPr>
          <p:cNvPr id="27659" name="Rectangle 11"/>
          <p:cNvSpPr>
            <a:spLocks noChangeArrowheads="1"/>
          </p:cNvSpPr>
          <p:nvPr/>
        </p:nvSpPr>
        <p:spPr bwMode="auto">
          <a:xfrm>
            <a:off x="1835150" y="184150"/>
            <a:ext cx="6840538" cy="936625"/>
          </a:xfrm>
          <a:prstGeom prst="rect">
            <a:avLst/>
          </a:prstGeom>
          <a:noFill/>
          <a:ln w="9525">
            <a:noFill/>
            <a:miter lim="800000"/>
            <a:headEnd/>
            <a:tailEnd/>
          </a:ln>
        </p:spPr>
        <p:txBody>
          <a:bodyPr anchor="ctr"/>
          <a:lstStyle/>
          <a:p>
            <a:pPr algn="ctr"/>
            <a:r>
              <a:rPr lang="es-ES_tradnl" sz="3600">
                <a:solidFill>
                  <a:schemeClr val="tx2"/>
                </a:solidFill>
                <a:latin typeface="Arial" charset="0"/>
              </a:rPr>
              <a:t>Conexión simultánea de un ordenador a dos servidores web</a:t>
            </a:r>
            <a:endParaRPr lang="es-ES" sz="3600">
              <a:solidFill>
                <a:schemeClr val="tx2"/>
              </a:solidFill>
              <a:latin typeface="Arial" charset="0"/>
            </a:endParaRPr>
          </a:p>
        </p:txBody>
      </p:sp>
      <p:sp>
        <p:nvSpPr>
          <p:cNvPr id="603148" name="Text Box 12"/>
          <p:cNvSpPr txBox="1">
            <a:spLocks noChangeArrowheads="1"/>
          </p:cNvSpPr>
          <p:nvPr/>
        </p:nvSpPr>
        <p:spPr bwMode="auto">
          <a:xfrm>
            <a:off x="5364163" y="3749675"/>
            <a:ext cx="720725" cy="466725"/>
          </a:xfrm>
          <a:prstGeom prst="rect">
            <a:avLst/>
          </a:prstGeom>
          <a:noFill/>
          <a:ln w="9525">
            <a:solidFill>
              <a:schemeClr val="tx1"/>
            </a:solidFill>
            <a:miter lim="800000"/>
            <a:headEnd/>
            <a:tailEnd/>
          </a:ln>
        </p:spPr>
        <p:txBody>
          <a:bodyPr>
            <a:spAutoFit/>
          </a:bodyPr>
          <a:lstStyle/>
          <a:p>
            <a:pPr algn="ctr"/>
            <a:r>
              <a:rPr lang="es-ES_tradnl" sz="1200" b="1">
                <a:latin typeface="Arial" charset="0"/>
              </a:rPr>
              <a:t>Puerto 1039</a:t>
            </a:r>
            <a:endParaRPr lang="es-ES" sz="1200" b="1">
              <a:latin typeface="Arial" charset="0"/>
            </a:endParaRPr>
          </a:p>
        </p:txBody>
      </p:sp>
      <p:pic>
        <p:nvPicPr>
          <p:cNvPr id="27661" name="Picture 13"/>
          <p:cNvPicPr>
            <a:picLocks noChangeArrowheads="1"/>
          </p:cNvPicPr>
          <p:nvPr/>
        </p:nvPicPr>
        <p:blipFill>
          <a:blip r:embed="rId3" cstate="print"/>
          <a:srcRect/>
          <a:stretch>
            <a:fillRect/>
          </a:stretch>
        </p:blipFill>
        <p:spPr bwMode="auto">
          <a:xfrm>
            <a:off x="1477963" y="4605338"/>
            <a:ext cx="973137" cy="1122362"/>
          </a:xfrm>
          <a:prstGeom prst="rect">
            <a:avLst/>
          </a:prstGeom>
          <a:noFill/>
          <a:ln w="12700">
            <a:noFill/>
            <a:miter lim="800000"/>
            <a:headEnd/>
            <a:tailEnd/>
          </a:ln>
        </p:spPr>
      </p:pic>
      <p:sp>
        <p:nvSpPr>
          <p:cNvPr id="603150" name="Text Box 14"/>
          <p:cNvSpPr txBox="1">
            <a:spLocks noChangeArrowheads="1"/>
          </p:cNvSpPr>
          <p:nvPr/>
        </p:nvSpPr>
        <p:spPr bwMode="auto">
          <a:xfrm>
            <a:off x="4068763" y="4864100"/>
            <a:ext cx="2159000" cy="304800"/>
          </a:xfrm>
          <a:prstGeom prst="rect">
            <a:avLst/>
          </a:prstGeom>
          <a:noFill/>
          <a:ln w="9525">
            <a:noFill/>
            <a:miter lim="800000"/>
            <a:headEnd/>
            <a:tailEnd/>
          </a:ln>
        </p:spPr>
        <p:txBody>
          <a:bodyPr>
            <a:spAutoFit/>
          </a:bodyPr>
          <a:lstStyle/>
          <a:p>
            <a:pPr algn="ctr">
              <a:spcBef>
                <a:spcPct val="25000"/>
              </a:spcBef>
            </a:pPr>
            <a:r>
              <a:rPr lang="es-ES_tradnl" sz="1400" b="1" dirty="0">
                <a:latin typeface="Arial" charset="0"/>
              </a:rPr>
              <a:t>Socket:  </a:t>
            </a:r>
            <a:r>
              <a:rPr lang="es-ES_tradnl" sz="1400" b="1" dirty="0" smtClean="0">
                <a:latin typeface="Arial" charset="0"/>
              </a:rPr>
              <a:t>10.0.2.47:1039</a:t>
            </a:r>
            <a:endParaRPr lang="es-ES" sz="1400" b="1" dirty="0">
              <a:latin typeface="Arial" charset="0"/>
            </a:endParaRPr>
          </a:p>
        </p:txBody>
      </p:sp>
      <p:sp>
        <p:nvSpPr>
          <p:cNvPr id="27663" name="Text Box 15"/>
          <p:cNvSpPr txBox="1">
            <a:spLocks noChangeArrowheads="1"/>
          </p:cNvSpPr>
          <p:nvPr/>
        </p:nvSpPr>
        <p:spPr bwMode="auto">
          <a:xfrm>
            <a:off x="4932363" y="4360863"/>
            <a:ext cx="2143125" cy="287337"/>
          </a:xfrm>
          <a:prstGeom prst="rect">
            <a:avLst/>
          </a:prstGeom>
          <a:noFill/>
          <a:ln w="9525">
            <a:noFill/>
            <a:miter lim="800000"/>
            <a:headEnd/>
            <a:tailEnd/>
          </a:ln>
        </p:spPr>
        <p:txBody>
          <a:bodyPr>
            <a:spAutoFit/>
          </a:bodyPr>
          <a:lstStyle/>
          <a:p>
            <a:pPr algn="ctr">
              <a:lnSpc>
                <a:spcPct val="80000"/>
              </a:lnSpc>
              <a:spcBef>
                <a:spcPct val="25000"/>
              </a:spcBef>
            </a:pPr>
            <a:r>
              <a:rPr lang="es-ES_tradnl" sz="1600" b="1">
                <a:latin typeface="Arial" charset="0"/>
              </a:rPr>
              <a:t>IP 10.0.2.47</a:t>
            </a:r>
            <a:endParaRPr lang="es-ES" sz="1600" b="1">
              <a:latin typeface="Arial" charset="0"/>
            </a:endParaRPr>
          </a:p>
        </p:txBody>
      </p:sp>
      <p:sp>
        <p:nvSpPr>
          <p:cNvPr id="27664" name="Text Box 16"/>
          <p:cNvSpPr txBox="1">
            <a:spLocks noChangeArrowheads="1"/>
          </p:cNvSpPr>
          <p:nvPr/>
        </p:nvSpPr>
        <p:spPr bwMode="auto">
          <a:xfrm>
            <a:off x="755650" y="2847975"/>
            <a:ext cx="2133600" cy="544513"/>
          </a:xfrm>
          <a:prstGeom prst="rect">
            <a:avLst/>
          </a:prstGeom>
          <a:noFill/>
          <a:ln w="9525">
            <a:noFill/>
            <a:miter lim="800000"/>
            <a:headEnd/>
            <a:tailEnd/>
          </a:ln>
        </p:spPr>
        <p:txBody>
          <a:bodyPr>
            <a:spAutoFit/>
          </a:bodyPr>
          <a:lstStyle/>
          <a:p>
            <a:pPr algn="ctr">
              <a:lnSpc>
                <a:spcPct val="80000"/>
              </a:lnSpc>
              <a:spcBef>
                <a:spcPct val="25000"/>
              </a:spcBef>
            </a:pPr>
            <a:r>
              <a:rPr lang="es-ES_tradnl" sz="1600" b="1">
                <a:latin typeface="Arial" charset="0"/>
              </a:rPr>
              <a:t>Servidor Web </a:t>
            </a:r>
          </a:p>
          <a:p>
            <a:pPr algn="ctr">
              <a:lnSpc>
                <a:spcPct val="80000"/>
              </a:lnSpc>
              <a:spcBef>
                <a:spcPct val="25000"/>
              </a:spcBef>
            </a:pPr>
            <a:r>
              <a:rPr lang="es-ES_tradnl" sz="1600" b="1">
                <a:latin typeface="Arial" charset="0"/>
              </a:rPr>
              <a:t>IP 10.0.1.25</a:t>
            </a:r>
            <a:endParaRPr lang="es-ES" sz="1600" b="1">
              <a:latin typeface="Arial" charset="0"/>
            </a:endParaRPr>
          </a:p>
        </p:txBody>
      </p:sp>
      <p:sp>
        <p:nvSpPr>
          <p:cNvPr id="27665" name="Text Box 17"/>
          <p:cNvSpPr txBox="1">
            <a:spLocks noChangeArrowheads="1"/>
          </p:cNvSpPr>
          <p:nvPr/>
        </p:nvSpPr>
        <p:spPr bwMode="auto">
          <a:xfrm>
            <a:off x="1692275" y="4792663"/>
            <a:ext cx="720725" cy="466725"/>
          </a:xfrm>
          <a:prstGeom prst="rect">
            <a:avLst/>
          </a:prstGeom>
          <a:noFill/>
          <a:ln w="9525">
            <a:solidFill>
              <a:schemeClr val="tx1"/>
            </a:solidFill>
            <a:miter lim="800000"/>
            <a:headEnd/>
            <a:tailEnd/>
          </a:ln>
        </p:spPr>
        <p:txBody>
          <a:bodyPr>
            <a:spAutoFit/>
          </a:bodyPr>
          <a:lstStyle/>
          <a:p>
            <a:pPr algn="ctr"/>
            <a:r>
              <a:rPr lang="es-ES_tradnl" sz="1200" b="1">
                <a:latin typeface="Arial" charset="0"/>
              </a:rPr>
              <a:t>Puerto 80</a:t>
            </a:r>
            <a:endParaRPr lang="es-ES" sz="1200" b="1">
              <a:latin typeface="Arial" charset="0"/>
            </a:endParaRPr>
          </a:p>
        </p:txBody>
      </p:sp>
      <p:sp>
        <p:nvSpPr>
          <p:cNvPr id="27666" name="Oval 18"/>
          <p:cNvSpPr>
            <a:spLocks noChangeArrowheads="1"/>
          </p:cNvSpPr>
          <p:nvPr/>
        </p:nvSpPr>
        <p:spPr bwMode="auto">
          <a:xfrm>
            <a:off x="2339975" y="4865688"/>
            <a:ext cx="288925" cy="358775"/>
          </a:xfrm>
          <a:prstGeom prst="ellipse">
            <a:avLst/>
          </a:prstGeom>
          <a:solidFill>
            <a:srgbClr val="FF0000"/>
          </a:solidFill>
          <a:ln w="9525">
            <a:solidFill>
              <a:schemeClr val="tx1"/>
            </a:solidFill>
            <a:round/>
            <a:headEnd/>
            <a:tailEnd/>
          </a:ln>
        </p:spPr>
        <p:txBody>
          <a:bodyPr wrap="none" anchor="ctr"/>
          <a:lstStyle/>
          <a:p>
            <a:endParaRPr lang="es-ES"/>
          </a:p>
        </p:txBody>
      </p:sp>
      <p:sp>
        <p:nvSpPr>
          <p:cNvPr id="27667" name="Text Box 19"/>
          <p:cNvSpPr txBox="1">
            <a:spLocks noChangeArrowheads="1"/>
          </p:cNvSpPr>
          <p:nvPr/>
        </p:nvSpPr>
        <p:spPr bwMode="auto">
          <a:xfrm>
            <a:off x="1619250" y="2055813"/>
            <a:ext cx="720725" cy="466725"/>
          </a:xfrm>
          <a:prstGeom prst="rect">
            <a:avLst/>
          </a:prstGeom>
          <a:noFill/>
          <a:ln w="9525">
            <a:solidFill>
              <a:schemeClr val="tx1"/>
            </a:solidFill>
            <a:miter lim="800000"/>
            <a:headEnd/>
            <a:tailEnd/>
          </a:ln>
        </p:spPr>
        <p:txBody>
          <a:bodyPr>
            <a:spAutoFit/>
          </a:bodyPr>
          <a:lstStyle/>
          <a:p>
            <a:pPr algn="ctr"/>
            <a:r>
              <a:rPr lang="es-ES_tradnl" sz="1200" b="1">
                <a:latin typeface="Arial" charset="0"/>
              </a:rPr>
              <a:t>Puerto 80</a:t>
            </a:r>
            <a:endParaRPr lang="es-ES" sz="1200" b="1">
              <a:latin typeface="Arial" charset="0"/>
            </a:endParaRPr>
          </a:p>
        </p:txBody>
      </p:sp>
      <p:sp>
        <p:nvSpPr>
          <p:cNvPr id="27668" name="Oval 20"/>
          <p:cNvSpPr>
            <a:spLocks noChangeArrowheads="1"/>
          </p:cNvSpPr>
          <p:nvPr/>
        </p:nvSpPr>
        <p:spPr bwMode="auto">
          <a:xfrm>
            <a:off x="2268538" y="2127250"/>
            <a:ext cx="288925" cy="358775"/>
          </a:xfrm>
          <a:prstGeom prst="ellipse">
            <a:avLst/>
          </a:prstGeom>
          <a:solidFill>
            <a:srgbClr val="FF0000"/>
          </a:solidFill>
          <a:ln w="9525">
            <a:solidFill>
              <a:schemeClr val="tx1"/>
            </a:solidFill>
            <a:round/>
            <a:headEnd/>
            <a:tailEnd/>
          </a:ln>
        </p:spPr>
        <p:txBody>
          <a:bodyPr wrap="none" anchor="ctr"/>
          <a:lstStyle/>
          <a:p>
            <a:endParaRPr lang="es-ES"/>
          </a:p>
        </p:txBody>
      </p:sp>
      <p:sp>
        <p:nvSpPr>
          <p:cNvPr id="603157" name="Oval 21"/>
          <p:cNvSpPr>
            <a:spLocks noChangeArrowheads="1"/>
          </p:cNvSpPr>
          <p:nvPr/>
        </p:nvSpPr>
        <p:spPr bwMode="auto">
          <a:xfrm>
            <a:off x="5148263" y="3856038"/>
            <a:ext cx="288925" cy="358775"/>
          </a:xfrm>
          <a:prstGeom prst="ellipse">
            <a:avLst/>
          </a:prstGeom>
          <a:solidFill>
            <a:srgbClr val="FFFF00"/>
          </a:solidFill>
          <a:ln w="9525">
            <a:solidFill>
              <a:schemeClr val="tx1"/>
            </a:solidFill>
            <a:round/>
            <a:headEnd/>
            <a:tailEnd/>
          </a:ln>
        </p:spPr>
        <p:txBody>
          <a:bodyPr wrap="none" anchor="ctr"/>
          <a:lstStyle/>
          <a:p>
            <a:endParaRPr lang="es-ES"/>
          </a:p>
        </p:txBody>
      </p:sp>
      <p:grpSp>
        <p:nvGrpSpPr>
          <p:cNvPr id="2" name="Group 22"/>
          <p:cNvGrpSpPr>
            <a:grpSpLocks/>
          </p:cNvGrpSpPr>
          <p:nvPr/>
        </p:nvGrpSpPr>
        <p:grpSpPr bwMode="auto">
          <a:xfrm rot="-1200000">
            <a:off x="2330450" y="4479925"/>
            <a:ext cx="3098800" cy="104775"/>
            <a:chOff x="1448" y="1982"/>
            <a:chExt cx="2384" cy="74"/>
          </a:xfrm>
        </p:grpSpPr>
        <p:sp>
          <p:nvSpPr>
            <p:cNvPr id="27684" name="Rectangle 23"/>
            <p:cNvSpPr>
              <a:spLocks noChangeArrowheads="1"/>
            </p:cNvSpPr>
            <p:nvPr/>
          </p:nvSpPr>
          <p:spPr bwMode="auto">
            <a:xfrm>
              <a:off x="1481" y="1982"/>
              <a:ext cx="2351" cy="74"/>
            </a:xfrm>
            <a:prstGeom prst="rect">
              <a:avLst/>
            </a:prstGeom>
            <a:gradFill rotWithShape="0">
              <a:gsLst>
                <a:gs pos="0">
                  <a:srgbClr val="CF0E30"/>
                </a:gs>
                <a:gs pos="50000">
                  <a:srgbClr val="FFFFFF"/>
                </a:gs>
                <a:gs pos="100000">
                  <a:srgbClr val="CF0E30"/>
                </a:gs>
              </a:gsLst>
              <a:lin ang="5400000" scaled="1"/>
            </a:gradFill>
            <a:ln w="25400">
              <a:solidFill>
                <a:schemeClr val="accent2"/>
              </a:solidFill>
              <a:miter lim="800000"/>
              <a:headEnd/>
              <a:tailEnd/>
            </a:ln>
          </p:spPr>
          <p:txBody>
            <a:bodyPr wrap="none" anchor="ctr"/>
            <a:lstStyle/>
            <a:p>
              <a:endParaRPr lang="es-ES"/>
            </a:p>
          </p:txBody>
        </p:sp>
        <p:sp>
          <p:nvSpPr>
            <p:cNvPr id="27685" name="Oval 24"/>
            <p:cNvSpPr>
              <a:spLocks noChangeArrowheads="1"/>
            </p:cNvSpPr>
            <p:nvPr/>
          </p:nvSpPr>
          <p:spPr bwMode="auto">
            <a:xfrm>
              <a:off x="1448" y="1985"/>
              <a:ext cx="54" cy="71"/>
            </a:xfrm>
            <a:prstGeom prst="ellipse">
              <a:avLst/>
            </a:prstGeom>
            <a:solidFill>
              <a:srgbClr val="F76681"/>
            </a:solidFill>
            <a:ln w="25400">
              <a:solidFill>
                <a:schemeClr val="accent2"/>
              </a:solidFill>
              <a:round/>
              <a:headEnd/>
              <a:tailEnd/>
            </a:ln>
          </p:spPr>
          <p:txBody>
            <a:bodyPr wrap="none" anchor="ctr"/>
            <a:lstStyle/>
            <a:p>
              <a:endParaRPr lang="es-ES"/>
            </a:p>
          </p:txBody>
        </p:sp>
      </p:grpSp>
      <p:sp>
        <p:nvSpPr>
          <p:cNvPr id="603161" name="Oval 25"/>
          <p:cNvSpPr>
            <a:spLocks noChangeArrowheads="1"/>
          </p:cNvSpPr>
          <p:nvPr/>
        </p:nvSpPr>
        <p:spPr bwMode="auto">
          <a:xfrm>
            <a:off x="5148263" y="3208338"/>
            <a:ext cx="288925" cy="358775"/>
          </a:xfrm>
          <a:prstGeom prst="ellipse">
            <a:avLst/>
          </a:prstGeom>
          <a:solidFill>
            <a:srgbClr val="FFFF00"/>
          </a:solidFill>
          <a:ln w="9525">
            <a:solidFill>
              <a:schemeClr val="tx1"/>
            </a:solidFill>
            <a:round/>
            <a:headEnd/>
            <a:tailEnd/>
          </a:ln>
        </p:spPr>
        <p:txBody>
          <a:bodyPr wrap="none" anchor="ctr"/>
          <a:lstStyle/>
          <a:p>
            <a:endParaRPr lang="es-ES"/>
          </a:p>
        </p:txBody>
      </p:sp>
      <p:grpSp>
        <p:nvGrpSpPr>
          <p:cNvPr id="3" name="Group 26"/>
          <p:cNvGrpSpPr>
            <a:grpSpLocks/>
          </p:cNvGrpSpPr>
          <p:nvPr/>
        </p:nvGrpSpPr>
        <p:grpSpPr bwMode="auto">
          <a:xfrm rot="1200000">
            <a:off x="2262188" y="2809875"/>
            <a:ext cx="3168650" cy="104775"/>
            <a:chOff x="1448" y="1982"/>
            <a:chExt cx="2384" cy="74"/>
          </a:xfrm>
        </p:grpSpPr>
        <p:sp>
          <p:nvSpPr>
            <p:cNvPr id="27682" name="Rectangle 27"/>
            <p:cNvSpPr>
              <a:spLocks noChangeArrowheads="1"/>
            </p:cNvSpPr>
            <p:nvPr/>
          </p:nvSpPr>
          <p:spPr bwMode="auto">
            <a:xfrm>
              <a:off x="1481" y="1982"/>
              <a:ext cx="2351" cy="74"/>
            </a:xfrm>
            <a:prstGeom prst="rect">
              <a:avLst/>
            </a:prstGeom>
            <a:gradFill rotWithShape="0">
              <a:gsLst>
                <a:gs pos="0">
                  <a:srgbClr val="CF0E30"/>
                </a:gs>
                <a:gs pos="50000">
                  <a:srgbClr val="FFFFFF"/>
                </a:gs>
                <a:gs pos="100000">
                  <a:srgbClr val="CF0E30"/>
                </a:gs>
              </a:gsLst>
              <a:lin ang="5400000" scaled="1"/>
            </a:gradFill>
            <a:ln w="25400">
              <a:solidFill>
                <a:schemeClr val="accent2"/>
              </a:solidFill>
              <a:miter lim="800000"/>
              <a:headEnd/>
              <a:tailEnd/>
            </a:ln>
          </p:spPr>
          <p:txBody>
            <a:bodyPr wrap="none" anchor="ctr"/>
            <a:lstStyle/>
            <a:p>
              <a:endParaRPr lang="es-ES"/>
            </a:p>
          </p:txBody>
        </p:sp>
        <p:sp>
          <p:nvSpPr>
            <p:cNvPr id="27683" name="Oval 28"/>
            <p:cNvSpPr>
              <a:spLocks noChangeArrowheads="1"/>
            </p:cNvSpPr>
            <p:nvPr/>
          </p:nvSpPr>
          <p:spPr bwMode="auto">
            <a:xfrm>
              <a:off x="1448" y="1985"/>
              <a:ext cx="54" cy="71"/>
            </a:xfrm>
            <a:prstGeom prst="ellipse">
              <a:avLst/>
            </a:prstGeom>
            <a:solidFill>
              <a:srgbClr val="F76681"/>
            </a:solidFill>
            <a:ln w="25400">
              <a:solidFill>
                <a:schemeClr val="accent2"/>
              </a:solidFill>
              <a:round/>
              <a:headEnd/>
              <a:tailEnd/>
            </a:ln>
          </p:spPr>
          <p:txBody>
            <a:bodyPr wrap="none" anchor="ctr"/>
            <a:lstStyle/>
            <a:p>
              <a:endParaRPr lang="es-ES"/>
            </a:p>
          </p:txBody>
        </p:sp>
      </p:grpSp>
      <p:sp>
        <p:nvSpPr>
          <p:cNvPr id="27673" name="Line 29"/>
          <p:cNvSpPr>
            <a:spLocks noChangeShapeType="1"/>
          </p:cNvSpPr>
          <p:nvPr/>
        </p:nvSpPr>
        <p:spPr bwMode="auto">
          <a:xfrm flipH="1" flipV="1">
            <a:off x="2484438" y="5297488"/>
            <a:ext cx="0" cy="292100"/>
          </a:xfrm>
          <a:prstGeom prst="line">
            <a:avLst/>
          </a:prstGeom>
          <a:noFill/>
          <a:ln w="9525">
            <a:solidFill>
              <a:schemeClr val="tx1"/>
            </a:solidFill>
            <a:round/>
            <a:headEnd/>
            <a:tailEnd type="triangle" w="med" len="med"/>
          </a:ln>
        </p:spPr>
        <p:txBody>
          <a:bodyPr/>
          <a:lstStyle/>
          <a:p>
            <a:endParaRPr lang="es-ES"/>
          </a:p>
        </p:txBody>
      </p:sp>
      <p:sp>
        <p:nvSpPr>
          <p:cNvPr id="27674" name="Text Box 30"/>
          <p:cNvSpPr txBox="1">
            <a:spLocks noChangeArrowheads="1"/>
          </p:cNvSpPr>
          <p:nvPr/>
        </p:nvSpPr>
        <p:spPr bwMode="auto">
          <a:xfrm>
            <a:off x="1476375" y="1252538"/>
            <a:ext cx="1943100" cy="304800"/>
          </a:xfrm>
          <a:prstGeom prst="rect">
            <a:avLst/>
          </a:prstGeom>
          <a:noFill/>
          <a:ln w="9525">
            <a:noFill/>
            <a:miter lim="800000"/>
            <a:headEnd/>
            <a:tailEnd/>
          </a:ln>
        </p:spPr>
        <p:txBody>
          <a:bodyPr>
            <a:spAutoFit/>
          </a:bodyPr>
          <a:lstStyle/>
          <a:p>
            <a:pPr algn="ctr">
              <a:spcBef>
                <a:spcPct val="25000"/>
              </a:spcBef>
            </a:pPr>
            <a:r>
              <a:rPr lang="es-ES_tradnl" sz="1400" b="1" dirty="0">
                <a:latin typeface="Arial" charset="0"/>
              </a:rPr>
              <a:t>Socket  </a:t>
            </a:r>
            <a:r>
              <a:rPr lang="es-ES_tradnl" sz="1400" b="1" dirty="0" smtClean="0">
                <a:latin typeface="Arial" charset="0"/>
              </a:rPr>
              <a:t>10.0.1.25:80</a:t>
            </a:r>
            <a:endParaRPr lang="es-ES" sz="1400" b="1" dirty="0">
              <a:latin typeface="Arial" charset="0"/>
            </a:endParaRPr>
          </a:p>
        </p:txBody>
      </p:sp>
      <p:sp>
        <p:nvSpPr>
          <p:cNvPr id="27675" name="Line 31"/>
          <p:cNvSpPr>
            <a:spLocks noChangeShapeType="1"/>
          </p:cNvSpPr>
          <p:nvPr/>
        </p:nvSpPr>
        <p:spPr bwMode="auto">
          <a:xfrm>
            <a:off x="2411413" y="1628775"/>
            <a:ext cx="0" cy="433388"/>
          </a:xfrm>
          <a:prstGeom prst="line">
            <a:avLst/>
          </a:prstGeom>
          <a:noFill/>
          <a:ln w="9525">
            <a:solidFill>
              <a:schemeClr val="tx1"/>
            </a:solidFill>
            <a:round/>
            <a:headEnd/>
            <a:tailEnd type="triangle" w="med" len="med"/>
          </a:ln>
        </p:spPr>
        <p:txBody>
          <a:bodyPr/>
          <a:lstStyle/>
          <a:p>
            <a:endParaRPr lang="es-ES"/>
          </a:p>
        </p:txBody>
      </p:sp>
      <p:sp>
        <p:nvSpPr>
          <p:cNvPr id="603168" name="Line 32"/>
          <p:cNvSpPr>
            <a:spLocks noChangeShapeType="1"/>
          </p:cNvSpPr>
          <p:nvPr/>
        </p:nvSpPr>
        <p:spPr bwMode="auto">
          <a:xfrm flipV="1">
            <a:off x="5291138" y="4289425"/>
            <a:ext cx="1587" cy="652463"/>
          </a:xfrm>
          <a:prstGeom prst="line">
            <a:avLst/>
          </a:prstGeom>
          <a:noFill/>
          <a:ln w="9525">
            <a:solidFill>
              <a:schemeClr val="tx1"/>
            </a:solidFill>
            <a:round/>
            <a:headEnd/>
            <a:tailEnd type="triangle" w="med" len="med"/>
          </a:ln>
        </p:spPr>
        <p:txBody>
          <a:bodyPr/>
          <a:lstStyle/>
          <a:p>
            <a:endParaRPr lang="es-ES"/>
          </a:p>
        </p:txBody>
      </p:sp>
      <p:sp>
        <p:nvSpPr>
          <p:cNvPr id="603169" name="Line 33"/>
          <p:cNvSpPr>
            <a:spLocks noChangeShapeType="1"/>
          </p:cNvSpPr>
          <p:nvPr/>
        </p:nvSpPr>
        <p:spPr bwMode="auto">
          <a:xfrm flipH="1">
            <a:off x="5292725" y="2565400"/>
            <a:ext cx="0" cy="569913"/>
          </a:xfrm>
          <a:prstGeom prst="line">
            <a:avLst/>
          </a:prstGeom>
          <a:noFill/>
          <a:ln w="9525">
            <a:solidFill>
              <a:schemeClr val="tx1"/>
            </a:solidFill>
            <a:round/>
            <a:headEnd/>
            <a:tailEnd type="triangle" w="med" len="med"/>
          </a:ln>
        </p:spPr>
        <p:txBody>
          <a:bodyPr/>
          <a:lstStyle/>
          <a:p>
            <a:endParaRPr lang="es-ES"/>
          </a:p>
        </p:txBody>
      </p:sp>
      <p:sp>
        <p:nvSpPr>
          <p:cNvPr id="603170" name="Line 34"/>
          <p:cNvSpPr>
            <a:spLocks noChangeShapeType="1"/>
          </p:cNvSpPr>
          <p:nvPr/>
        </p:nvSpPr>
        <p:spPr bwMode="auto">
          <a:xfrm flipH="1">
            <a:off x="6300788" y="3424238"/>
            <a:ext cx="431800" cy="0"/>
          </a:xfrm>
          <a:prstGeom prst="line">
            <a:avLst/>
          </a:prstGeom>
          <a:noFill/>
          <a:ln w="9525">
            <a:solidFill>
              <a:schemeClr val="tx1"/>
            </a:solidFill>
            <a:round/>
            <a:headEnd/>
            <a:tailEnd type="triangle" w="med" len="med"/>
          </a:ln>
        </p:spPr>
        <p:txBody>
          <a:bodyPr/>
          <a:lstStyle/>
          <a:p>
            <a:endParaRPr lang="es-ES"/>
          </a:p>
        </p:txBody>
      </p:sp>
      <p:sp>
        <p:nvSpPr>
          <p:cNvPr id="603171" name="Text Box 35"/>
          <p:cNvSpPr txBox="1">
            <a:spLocks noChangeArrowheads="1"/>
          </p:cNvSpPr>
          <p:nvPr/>
        </p:nvSpPr>
        <p:spPr bwMode="auto">
          <a:xfrm>
            <a:off x="6588125" y="3756025"/>
            <a:ext cx="2357438" cy="609398"/>
          </a:xfrm>
          <a:prstGeom prst="rect">
            <a:avLst/>
          </a:prstGeom>
          <a:noFill/>
          <a:ln w="9525">
            <a:noFill/>
            <a:miter lim="800000"/>
            <a:headEnd/>
            <a:tailEnd/>
          </a:ln>
        </p:spPr>
        <p:txBody>
          <a:bodyPr>
            <a:spAutoFit/>
          </a:bodyPr>
          <a:lstStyle/>
          <a:p>
            <a:pPr algn="ctr">
              <a:lnSpc>
                <a:spcPct val="80000"/>
              </a:lnSpc>
              <a:spcBef>
                <a:spcPct val="25000"/>
              </a:spcBef>
            </a:pPr>
            <a:r>
              <a:rPr lang="es-ES_tradnl" sz="1400" b="1" dirty="0" smtClean="0">
                <a:latin typeface="Arial" charset="0"/>
              </a:rPr>
              <a:t>Ordenador </a:t>
            </a:r>
            <a:r>
              <a:rPr lang="es-ES_tradnl" sz="1400" b="1" dirty="0">
                <a:latin typeface="Arial" charset="0"/>
              </a:rPr>
              <a:t>ejecuta otro </a:t>
            </a:r>
            <a:r>
              <a:rPr lang="es-ES_tradnl" sz="1400" b="1" dirty="0" smtClean="0">
                <a:latin typeface="Arial" charset="0"/>
              </a:rPr>
              <a:t>navegador </a:t>
            </a:r>
            <a:r>
              <a:rPr lang="es-ES_tradnl" sz="1400" b="1" dirty="0">
                <a:latin typeface="Arial" charset="0"/>
              </a:rPr>
              <a:t>hacia 10.0.3.47</a:t>
            </a:r>
            <a:endParaRPr lang="es-ES" sz="1400" b="1" dirty="0">
              <a:latin typeface="Arial" charset="0"/>
            </a:endParaRPr>
          </a:p>
        </p:txBody>
      </p:sp>
      <p:sp>
        <p:nvSpPr>
          <p:cNvPr id="603172" name="Line 36"/>
          <p:cNvSpPr>
            <a:spLocks noChangeShapeType="1"/>
          </p:cNvSpPr>
          <p:nvPr/>
        </p:nvSpPr>
        <p:spPr bwMode="auto">
          <a:xfrm flipH="1">
            <a:off x="6443663" y="4005263"/>
            <a:ext cx="431800" cy="0"/>
          </a:xfrm>
          <a:prstGeom prst="line">
            <a:avLst/>
          </a:prstGeom>
          <a:noFill/>
          <a:ln w="9525">
            <a:solidFill>
              <a:schemeClr val="tx1"/>
            </a:solidFill>
            <a:round/>
            <a:headEnd/>
            <a:tailEnd type="triangle" w="med" len="med"/>
          </a:ln>
        </p:spPr>
        <p:txBody>
          <a:bodyPr/>
          <a:lstStyle/>
          <a:p>
            <a:endParaRPr lang="es-ES"/>
          </a:p>
        </p:txBody>
      </p:sp>
      <p:sp>
        <p:nvSpPr>
          <p:cNvPr id="603173" name="Text Box 37"/>
          <p:cNvSpPr txBox="1">
            <a:spLocks noChangeArrowheads="1"/>
          </p:cNvSpPr>
          <p:nvPr/>
        </p:nvSpPr>
        <p:spPr bwMode="auto">
          <a:xfrm>
            <a:off x="5435600" y="5942013"/>
            <a:ext cx="3409950" cy="366712"/>
          </a:xfrm>
          <a:prstGeom prst="rect">
            <a:avLst/>
          </a:prstGeom>
          <a:noFill/>
          <a:ln w="9525">
            <a:noFill/>
            <a:miter lim="800000"/>
            <a:headEnd/>
            <a:tailEnd/>
          </a:ln>
        </p:spPr>
        <p:txBody>
          <a:bodyPr wrap="none">
            <a:spAutoFit/>
          </a:bodyPr>
          <a:lstStyle/>
          <a:p>
            <a:r>
              <a:rPr lang="es-ES" sz="1800">
                <a:latin typeface="Arial" charset="0"/>
              </a:rPr>
              <a:t>Dos conexiones, cuatro sockets</a:t>
            </a: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31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31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031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0316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3169"/>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6031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31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right)">
                                      <p:cBhvr>
                                        <p:cTn id="27" dur="500"/>
                                        <p:tgtEl>
                                          <p:spTgt spid="3"/>
                                        </p:tgtEl>
                                      </p:cBhvr>
                                    </p:animEffec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6031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317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0317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0314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03157"/>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60314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0316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031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wipe(right)">
                                      <p:cBhvr>
                                        <p:cTn id="55" dur="500"/>
                                        <p:tgtEl>
                                          <p:spTgt spid="2"/>
                                        </p:tgtEl>
                                      </p:cBhvr>
                                    </p:animEffect>
                                  </p:childTnLst>
                                </p:cTn>
                              </p:par>
                            </p:childTnLst>
                          </p:cTn>
                        </p:par>
                        <p:par>
                          <p:cTn id="56" fill="hold">
                            <p:stCondLst>
                              <p:cond delay="500"/>
                            </p:stCondLst>
                            <p:childTnLst>
                              <p:par>
                                <p:cTn id="57" presetID="1" presetClass="entr" presetSubtype="0" fill="hold" grpId="0" nodeType="afterEffect">
                                  <p:stCondLst>
                                    <p:cond delay="0"/>
                                  </p:stCondLst>
                                  <p:childTnLst>
                                    <p:set>
                                      <p:cBhvr>
                                        <p:cTn id="58" dur="1" fill="hold">
                                          <p:stCondLst>
                                            <p:cond delay="0"/>
                                          </p:stCondLst>
                                        </p:cTn>
                                        <p:tgtEl>
                                          <p:spTgt spid="60314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03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3140" grpId="0"/>
      <p:bldP spid="603142" grpId="0" animBg="1"/>
      <p:bldP spid="603143" grpId="0"/>
      <p:bldP spid="603144" grpId="0"/>
      <p:bldP spid="603146" grpId="0"/>
      <p:bldP spid="603146" grpId="1"/>
      <p:bldP spid="603148" grpId="0" animBg="1"/>
      <p:bldP spid="603148" grpId="1" animBg="1"/>
      <p:bldP spid="603150" grpId="0"/>
      <p:bldP spid="603157" grpId="0" animBg="1"/>
      <p:bldP spid="603161" grpId="0" animBg="1"/>
      <p:bldP spid="603168" grpId="0" animBg="1"/>
      <p:bldP spid="603169" grpId="0" animBg="1"/>
      <p:bldP spid="603170" grpId="0" animBg="1"/>
      <p:bldP spid="603171" grpId="0"/>
      <p:bldP spid="603172" grpId="0" animBg="1"/>
      <p:bldP spid="60317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609600"/>
            <a:ext cx="7772400" cy="838200"/>
          </a:xfrm>
        </p:spPr>
        <p:txBody>
          <a:bodyPr/>
          <a:lstStyle/>
          <a:p>
            <a:pPr eaLnBrk="1" hangingPunct="1"/>
            <a:r>
              <a:rPr lang="es-ES_tradnl" sz="4000" smtClean="0"/>
              <a:t>Funciones del Nivel de Transporte</a:t>
            </a:r>
          </a:p>
        </p:txBody>
      </p:sp>
      <p:sp>
        <p:nvSpPr>
          <p:cNvPr id="4099" name="Rectangle 3"/>
          <p:cNvSpPr>
            <a:spLocks noGrp="1" noChangeArrowheads="1"/>
          </p:cNvSpPr>
          <p:nvPr>
            <p:ph type="body" idx="1"/>
          </p:nvPr>
        </p:nvSpPr>
        <p:spPr>
          <a:xfrm>
            <a:off x="685800" y="1628775"/>
            <a:ext cx="7918450" cy="4467225"/>
          </a:xfrm>
        </p:spPr>
        <p:txBody>
          <a:bodyPr/>
          <a:lstStyle/>
          <a:p>
            <a:pPr eaLnBrk="1" hangingPunct="1">
              <a:lnSpc>
                <a:spcPct val="90000"/>
              </a:lnSpc>
            </a:pPr>
            <a:r>
              <a:rPr lang="es-ES_tradnl" sz="2400" dirty="0" smtClean="0"/>
              <a:t>Se encarga del transporte de los datos extremo a extremo (host a host). </a:t>
            </a:r>
          </a:p>
          <a:p>
            <a:pPr eaLnBrk="1" hangingPunct="1">
              <a:lnSpc>
                <a:spcPct val="90000"/>
              </a:lnSpc>
            </a:pPr>
            <a:r>
              <a:rPr lang="es-ES_tradnl" sz="2400" dirty="0" smtClean="0"/>
              <a:t>Realiza la comunicación de forma transparente al medio físico. Usa los servicios del nivel de red</a:t>
            </a:r>
          </a:p>
          <a:p>
            <a:pPr eaLnBrk="1" hangingPunct="1">
              <a:lnSpc>
                <a:spcPct val="90000"/>
              </a:lnSpc>
            </a:pPr>
            <a:r>
              <a:rPr lang="es-ES_tradnl" sz="2400" dirty="0" err="1" smtClean="0"/>
              <a:t>Multiplexa</a:t>
            </a:r>
            <a:r>
              <a:rPr lang="es-ES_tradnl" sz="2400" dirty="0" smtClean="0"/>
              <a:t> tráfico de diversas instancias (procesos) del nivel de aplicación. El nivel de transporte (como el de red) tiene una sola instancia en el host</a:t>
            </a:r>
            <a:endParaRPr lang="es-ES_tradnl" sz="2400" b="1" dirty="0" smtClean="0"/>
          </a:p>
          <a:p>
            <a:pPr eaLnBrk="1" hangingPunct="1">
              <a:lnSpc>
                <a:spcPct val="90000"/>
              </a:lnSpc>
            </a:pPr>
            <a:r>
              <a:rPr lang="es-ES_tradnl" sz="2400" dirty="0" smtClean="0"/>
              <a:t>El servicio que ofrece puede ser de dos tipos:</a:t>
            </a:r>
          </a:p>
          <a:p>
            <a:pPr lvl="1" eaLnBrk="1" hangingPunct="1">
              <a:lnSpc>
                <a:spcPct val="90000"/>
              </a:lnSpc>
            </a:pPr>
            <a:r>
              <a:rPr lang="es-ES_tradnl" sz="2000" dirty="0" smtClean="0"/>
              <a:t>Orientado a conexión: garantiza la entrega de los datos, sin pérdidas ni duplicados: TCP</a:t>
            </a:r>
          </a:p>
          <a:p>
            <a:pPr lvl="1" eaLnBrk="1" hangingPunct="1">
              <a:lnSpc>
                <a:spcPct val="90000"/>
              </a:lnSpc>
            </a:pPr>
            <a:r>
              <a:rPr lang="es-ES_tradnl" sz="2000" dirty="0" smtClean="0"/>
              <a:t>No orientado a conexión: equivale al servicio que ofrece </a:t>
            </a:r>
            <a:r>
              <a:rPr lang="es-ES_tradnl" sz="2000" dirty="0" err="1" smtClean="0"/>
              <a:t>IP,pero</a:t>
            </a:r>
            <a:r>
              <a:rPr lang="es-ES_tradnl" sz="2000" dirty="0" smtClean="0"/>
              <a:t> a nivel de transporte: UDP</a:t>
            </a:r>
          </a:p>
        </p:txBody>
      </p:sp>
    </p:spTree>
  </p:cSld>
  <p:clrMapOvr>
    <a:masterClrMapping/>
  </p:clrMapOvr>
  <p:transition>
    <p:cover dir="l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rrowheads="1"/>
          </p:cNvPicPr>
          <p:nvPr/>
        </p:nvPicPr>
        <p:blipFill>
          <a:blip r:embed="rId3" cstate="print"/>
          <a:srcRect/>
          <a:stretch>
            <a:fillRect/>
          </a:stretch>
        </p:blipFill>
        <p:spPr bwMode="auto">
          <a:xfrm>
            <a:off x="5264150" y="2093913"/>
            <a:ext cx="1139825" cy="1355725"/>
          </a:xfrm>
          <a:prstGeom prst="rect">
            <a:avLst/>
          </a:prstGeom>
          <a:noFill/>
          <a:ln w="12700">
            <a:noFill/>
            <a:miter lim="800000"/>
            <a:headEnd/>
            <a:tailEnd/>
          </a:ln>
        </p:spPr>
      </p:pic>
      <p:pic>
        <p:nvPicPr>
          <p:cNvPr id="28675" name="Picture 3"/>
          <p:cNvPicPr>
            <a:picLocks noChangeArrowheads="1"/>
          </p:cNvPicPr>
          <p:nvPr/>
        </p:nvPicPr>
        <p:blipFill>
          <a:blip r:embed="rId4" cstate="print"/>
          <a:srcRect/>
          <a:stretch>
            <a:fillRect/>
          </a:stretch>
        </p:blipFill>
        <p:spPr bwMode="auto">
          <a:xfrm>
            <a:off x="1073150" y="3375025"/>
            <a:ext cx="1447800" cy="1638300"/>
          </a:xfrm>
          <a:prstGeom prst="rect">
            <a:avLst/>
          </a:prstGeom>
          <a:noFill/>
          <a:ln w="12700">
            <a:noFill/>
            <a:miter lim="800000"/>
            <a:headEnd/>
            <a:tailEnd/>
          </a:ln>
        </p:spPr>
      </p:pic>
      <p:sp>
        <p:nvSpPr>
          <p:cNvPr id="28676" name="Text Box 4"/>
          <p:cNvSpPr txBox="1">
            <a:spLocks noChangeArrowheads="1"/>
          </p:cNvSpPr>
          <p:nvPr/>
        </p:nvSpPr>
        <p:spPr bwMode="auto">
          <a:xfrm>
            <a:off x="4500563" y="3478213"/>
            <a:ext cx="2652712" cy="287337"/>
          </a:xfrm>
          <a:prstGeom prst="rect">
            <a:avLst/>
          </a:prstGeom>
          <a:noFill/>
          <a:ln w="9525">
            <a:noFill/>
            <a:miter lim="800000"/>
            <a:headEnd/>
            <a:tailEnd/>
          </a:ln>
        </p:spPr>
        <p:txBody>
          <a:bodyPr>
            <a:spAutoFit/>
          </a:bodyPr>
          <a:lstStyle/>
          <a:p>
            <a:pPr algn="ctr">
              <a:lnSpc>
                <a:spcPct val="80000"/>
              </a:lnSpc>
              <a:spcBef>
                <a:spcPct val="25000"/>
              </a:spcBef>
            </a:pPr>
            <a:r>
              <a:rPr lang="es-ES_tradnl" sz="1600" b="1">
                <a:latin typeface="Arial" charset="0"/>
              </a:rPr>
              <a:t>IP 10.0.1.50</a:t>
            </a:r>
            <a:endParaRPr lang="es-ES" sz="1600" b="1">
              <a:latin typeface="Arial" charset="0"/>
            </a:endParaRPr>
          </a:p>
        </p:txBody>
      </p:sp>
      <p:sp>
        <p:nvSpPr>
          <p:cNvPr id="28677" name="Text Box 5"/>
          <p:cNvSpPr txBox="1">
            <a:spLocks noChangeArrowheads="1"/>
          </p:cNvSpPr>
          <p:nvPr/>
        </p:nvSpPr>
        <p:spPr bwMode="auto">
          <a:xfrm>
            <a:off x="596900" y="5135563"/>
            <a:ext cx="2133600" cy="544512"/>
          </a:xfrm>
          <a:prstGeom prst="rect">
            <a:avLst/>
          </a:prstGeom>
          <a:noFill/>
          <a:ln w="9525">
            <a:noFill/>
            <a:miter lim="800000"/>
            <a:headEnd/>
            <a:tailEnd/>
          </a:ln>
        </p:spPr>
        <p:txBody>
          <a:bodyPr>
            <a:spAutoFit/>
          </a:bodyPr>
          <a:lstStyle/>
          <a:p>
            <a:pPr algn="ctr">
              <a:lnSpc>
                <a:spcPct val="80000"/>
              </a:lnSpc>
              <a:spcBef>
                <a:spcPct val="25000"/>
              </a:spcBef>
            </a:pPr>
            <a:r>
              <a:rPr lang="es-ES_tradnl" sz="1600" b="1">
                <a:latin typeface="Arial" charset="0"/>
              </a:rPr>
              <a:t>Servidor Web </a:t>
            </a:r>
          </a:p>
          <a:p>
            <a:pPr algn="ctr">
              <a:lnSpc>
                <a:spcPct val="80000"/>
              </a:lnSpc>
              <a:spcBef>
                <a:spcPct val="25000"/>
              </a:spcBef>
            </a:pPr>
            <a:r>
              <a:rPr lang="es-ES_tradnl" sz="1600" b="1">
                <a:latin typeface="Arial" charset="0"/>
              </a:rPr>
              <a:t>IP 10.0.1.25</a:t>
            </a:r>
            <a:endParaRPr lang="es-ES" sz="1600" b="1">
              <a:latin typeface="Arial" charset="0"/>
            </a:endParaRPr>
          </a:p>
        </p:txBody>
      </p:sp>
      <p:sp>
        <p:nvSpPr>
          <p:cNvPr id="28678" name="Text Box 6"/>
          <p:cNvSpPr txBox="1">
            <a:spLocks noChangeArrowheads="1"/>
          </p:cNvSpPr>
          <p:nvPr/>
        </p:nvSpPr>
        <p:spPr bwMode="auto">
          <a:xfrm>
            <a:off x="1692275" y="3846513"/>
            <a:ext cx="836613" cy="590550"/>
          </a:xfrm>
          <a:prstGeom prst="rect">
            <a:avLst/>
          </a:prstGeom>
          <a:noFill/>
          <a:ln w="9525">
            <a:solidFill>
              <a:schemeClr val="tx1"/>
            </a:solidFill>
            <a:miter lim="800000"/>
            <a:headEnd/>
            <a:tailEnd/>
          </a:ln>
        </p:spPr>
        <p:txBody>
          <a:bodyPr wrap="none">
            <a:spAutoFit/>
          </a:bodyPr>
          <a:lstStyle/>
          <a:p>
            <a:pPr algn="ctr"/>
            <a:r>
              <a:rPr lang="es-ES_tradnl" sz="1600" b="1">
                <a:latin typeface="Arial" charset="0"/>
              </a:rPr>
              <a:t>Puerto</a:t>
            </a:r>
          </a:p>
          <a:p>
            <a:pPr algn="ctr"/>
            <a:r>
              <a:rPr lang="es-ES_tradnl" sz="1600" b="1">
                <a:latin typeface="Arial" charset="0"/>
              </a:rPr>
              <a:t>80</a:t>
            </a:r>
            <a:endParaRPr lang="es-ES" sz="1600" b="1">
              <a:latin typeface="Arial" charset="0"/>
            </a:endParaRPr>
          </a:p>
        </p:txBody>
      </p:sp>
      <p:sp>
        <p:nvSpPr>
          <p:cNvPr id="605191" name="Text Box 7"/>
          <p:cNvSpPr txBox="1">
            <a:spLocks noChangeArrowheads="1"/>
          </p:cNvSpPr>
          <p:nvPr/>
        </p:nvSpPr>
        <p:spPr bwMode="auto">
          <a:xfrm>
            <a:off x="5365750" y="2811463"/>
            <a:ext cx="719138" cy="466725"/>
          </a:xfrm>
          <a:prstGeom prst="rect">
            <a:avLst/>
          </a:prstGeom>
          <a:noFill/>
          <a:ln w="9525">
            <a:solidFill>
              <a:schemeClr val="tx1"/>
            </a:solidFill>
            <a:miter lim="800000"/>
            <a:headEnd/>
            <a:tailEnd/>
          </a:ln>
        </p:spPr>
        <p:txBody>
          <a:bodyPr>
            <a:spAutoFit/>
          </a:bodyPr>
          <a:lstStyle/>
          <a:p>
            <a:pPr algn="ctr"/>
            <a:r>
              <a:rPr lang="es-ES_tradnl" sz="1200" b="1">
                <a:latin typeface="Arial" charset="0"/>
              </a:rPr>
              <a:t>Puerto 1038</a:t>
            </a:r>
            <a:endParaRPr lang="es-ES" sz="1200" b="1">
              <a:latin typeface="Arial" charset="0"/>
            </a:endParaRPr>
          </a:p>
        </p:txBody>
      </p:sp>
      <p:sp>
        <p:nvSpPr>
          <p:cNvPr id="605192" name="Text Box 8"/>
          <p:cNvSpPr txBox="1">
            <a:spLocks noChangeArrowheads="1"/>
          </p:cNvSpPr>
          <p:nvPr/>
        </p:nvSpPr>
        <p:spPr bwMode="auto">
          <a:xfrm rot="1200000">
            <a:off x="2714573" y="4075441"/>
            <a:ext cx="2440092" cy="523220"/>
          </a:xfrm>
          <a:prstGeom prst="rect">
            <a:avLst/>
          </a:prstGeom>
          <a:noFill/>
          <a:ln w="9525">
            <a:noFill/>
            <a:miter lim="800000"/>
            <a:headEnd/>
            <a:tailEnd/>
          </a:ln>
        </p:spPr>
        <p:txBody>
          <a:bodyPr wrap="none">
            <a:spAutoFit/>
          </a:bodyPr>
          <a:lstStyle/>
          <a:p>
            <a:pPr algn="ctr"/>
            <a:r>
              <a:rPr lang="es-ES_tradnl" sz="1400" b="1" dirty="0">
                <a:latin typeface="Arial" charset="0"/>
              </a:rPr>
              <a:t>Conexión TCP</a:t>
            </a:r>
          </a:p>
          <a:p>
            <a:pPr algn="ctr"/>
            <a:r>
              <a:rPr lang="es-ES_tradnl" sz="1400" b="1" dirty="0" smtClean="0">
                <a:latin typeface="Arial" charset="0"/>
              </a:rPr>
              <a:t>10.0.1.25:80-10.0.2.47:1038</a:t>
            </a:r>
            <a:endParaRPr lang="es-ES" sz="1400" b="1" dirty="0">
              <a:latin typeface="Arial" charset="0"/>
            </a:endParaRPr>
          </a:p>
        </p:txBody>
      </p:sp>
      <p:pic>
        <p:nvPicPr>
          <p:cNvPr id="28681" name="Picture 9"/>
          <p:cNvPicPr>
            <a:picLocks noChangeArrowheads="1"/>
          </p:cNvPicPr>
          <p:nvPr/>
        </p:nvPicPr>
        <p:blipFill>
          <a:blip r:embed="rId3" cstate="print"/>
          <a:srcRect/>
          <a:stretch>
            <a:fillRect/>
          </a:stretch>
        </p:blipFill>
        <p:spPr bwMode="auto">
          <a:xfrm>
            <a:off x="5187950" y="4294188"/>
            <a:ext cx="1235075" cy="1333500"/>
          </a:xfrm>
          <a:prstGeom prst="rect">
            <a:avLst/>
          </a:prstGeom>
          <a:noFill/>
          <a:ln w="12700">
            <a:noFill/>
            <a:miter lim="800000"/>
            <a:headEnd/>
            <a:tailEnd/>
          </a:ln>
        </p:spPr>
      </p:pic>
      <p:sp>
        <p:nvSpPr>
          <p:cNvPr id="605194" name="Text Box 10"/>
          <p:cNvSpPr txBox="1">
            <a:spLocks noChangeArrowheads="1"/>
          </p:cNvSpPr>
          <p:nvPr/>
        </p:nvSpPr>
        <p:spPr bwMode="auto">
          <a:xfrm>
            <a:off x="5292725" y="5006975"/>
            <a:ext cx="720725" cy="466725"/>
          </a:xfrm>
          <a:prstGeom prst="rect">
            <a:avLst/>
          </a:prstGeom>
          <a:noFill/>
          <a:ln w="9525">
            <a:solidFill>
              <a:schemeClr val="tx1"/>
            </a:solidFill>
            <a:miter lim="800000"/>
            <a:headEnd/>
            <a:tailEnd/>
          </a:ln>
        </p:spPr>
        <p:txBody>
          <a:bodyPr>
            <a:spAutoFit/>
          </a:bodyPr>
          <a:lstStyle/>
          <a:p>
            <a:pPr algn="ctr"/>
            <a:r>
              <a:rPr lang="es-ES_tradnl" sz="1200" b="1">
                <a:latin typeface="Arial" charset="0"/>
              </a:rPr>
              <a:t>Puerto 1038</a:t>
            </a:r>
            <a:endParaRPr lang="es-ES" sz="1200" b="1">
              <a:latin typeface="Arial" charset="0"/>
            </a:endParaRPr>
          </a:p>
        </p:txBody>
      </p:sp>
      <p:sp>
        <p:nvSpPr>
          <p:cNvPr id="28683" name="Text Box 11"/>
          <p:cNvSpPr txBox="1">
            <a:spLocks noChangeArrowheads="1"/>
          </p:cNvSpPr>
          <p:nvPr/>
        </p:nvSpPr>
        <p:spPr bwMode="auto">
          <a:xfrm>
            <a:off x="4591050" y="5711825"/>
            <a:ext cx="2646363" cy="287338"/>
          </a:xfrm>
          <a:prstGeom prst="rect">
            <a:avLst/>
          </a:prstGeom>
          <a:noFill/>
          <a:ln w="9525">
            <a:noFill/>
            <a:miter lim="800000"/>
            <a:headEnd/>
            <a:tailEnd/>
          </a:ln>
        </p:spPr>
        <p:txBody>
          <a:bodyPr>
            <a:spAutoFit/>
          </a:bodyPr>
          <a:lstStyle/>
          <a:p>
            <a:pPr algn="ctr">
              <a:lnSpc>
                <a:spcPct val="80000"/>
              </a:lnSpc>
              <a:spcBef>
                <a:spcPct val="25000"/>
              </a:spcBef>
            </a:pPr>
            <a:r>
              <a:rPr lang="es-ES_tradnl" sz="1600" b="1">
                <a:latin typeface="Arial" charset="0"/>
              </a:rPr>
              <a:t>IP 10.0.2.47</a:t>
            </a:r>
            <a:endParaRPr lang="es-ES" sz="1600" b="1">
              <a:latin typeface="Arial" charset="0"/>
            </a:endParaRPr>
          </a:p>
        </p:txBody>
      </p:sp>
      <p:sp>
        <p:nvSpPr>
          <p:cNvPr id="605196" name="Text Box 12"/>
          <p:cNvSpPr txBox="1">
            <a:spLocks noChangeArrowheads="1"/>
          </p:cNvSpPr>
          <p:nvPr/>
        </p:nvSpPr>
        <p:spPr bwMode="auto">
          <a:xfrm rot="-1200000">
            <a:off x="2693935" y="2988003"/>
            <a:ext cx="2440092" cy="523220"/>
          </a:xfrm>
          <a:prstGeom prst="rect">
            <a:avLst/>
          </a:prstGeom>
          <a:noFill/>
          <a:ln w="9525">
            <a:noFill/>
            <a:miter lim="800000"/>
            <a:headEnd/>
            <a:tailEnd/>
          </a:ln>
        </p:spPr>
        <p:txBody>
          <a:bodyPr wrap="none">
            <a:spAutoFit/>
          </a:bodyPr>
          <a:lstStyle/>
          <a:p>
            <a:pPr algn="ctr"/>
            <a:r>
              <a:rPr lang="es-ES_tradnl" sz="1400" b="1" dirty="0">
                <a:latin typeface="Arial" charset="0"/>
              </a:rPr>
              <a:t>Conexión TCP</a:t>
            </a:r>
          </a:p>
          <a:p>
            <a:pPr algn="ctr"/>
            <a:r>
              <a:rPr lang="es-ES_tradnl" sz="1400" b="1" dirty="0" smtClean="0">
                <a:latin typeface="Arial" charset="0"/>
              </a:rPr>
              <a:t>10.0.1.25:80-10.0.1.50:1038</a:t>
            </a:r>
            <a:endParaRPr lang="es-ES" sz="1400" b="1" dirty="0">
              <a:latin typeface="Arial" charset="0"/>
            </a:endParaRPr>
          </a:p>
        </p:txBody>
      </p:sp>
      <p:sp>
        <p:nvSpPr>
          <p:cNvPr id="605197" name="Text Box 13"/>
          <p:cNvSpPr txBox="1">
            <a:spLocks noChangeArrowheads="1"/>
          </p:cNvSpPr>
          <p:nvPr/>
        </p:nvSpPr>
        <p:spPr bwMode="auto">
          <a:xfrm>
            <a:off x="900113" y="1773238"/>
            <a:ext cx="2736850" cy="517525"/>
          </a:xfrm>
          <a:prstGeom prst="rect">
            <a:avLst/>
          </a:prstGeom>
          <a:noFill/>
          <a:ln w="9525">
            <a:noFill/>
            <a:miter lim="800000"/>
            <a:headEnd/>
            <a:tailEnd/>
          </a:ln>
        </p:spPr>
        <p:txBody>
          <a:bodyPr>
            <a:spAutoFit/>
          </a:bodyPr>
          <a:lstStyle/>
          <a:p>
            <a:pPr algn="ctr"/>
            <a:r>
              <a:rPr lang="es-ES_tradnl" sz="1400" b="1">
                <a:latin typeface="Arial" charset="0"/>
              </a:rPr>
              <a:t>Este socket tiene dos conexiones simultáneas</a:t>
            </a:r>
            <a:endParaRPr lang="es-ES" sz="1400" b="1">
              <a:latin typeface="Arial" charset="0"/>
            </a:endParaRPr>
          </a:p>
        </p:txBody>
      </p:sp>
      <p:sp>
        <p:nvSpPr>
          <p:cNvPr id="28686" name="Rectangle 14"/>
          <p:cNvSpPr>
            <a:spLocks noChangeArrowheads="1"/>
          </p:cNvSpPr>
          <p:nvPr/>
        </p:nvSpPr>
        <p:spPr bwMode="auto">
          <a:xfrm>
            <a:off x="1765300" y="333375"/>
            <a:ext cx="7127875" cy="936625"/>
          </a:xfrm>
          <a:prstGeom prst="rect">
            <a:avLst/>
          </a:prstGeom>
          <a:noFill/>
          <a:ln w="9525">
            <a:noFill/>
            <a:miter lim="800000"/>
            <a:headEnd/>
            <a:tailEnd/>
          </a:ln>
        </p:spPr>
        <p:txBody>
          <a:bodyPr anchor="ctr"/>
          <a:lstStyle/>
          <a:p>
            <a:pPr algn="ctr"/>
            <a:r>
              <a:rPr lang="es-ES_tradnl" sz="3600">
                <a:solidFill>
                  <a:schemeClr val="tx2"/>
                </a:solidFill>
                <a:latin typeface="Arial" charset="0"/>
              </a:rPr>
              <a:t>Conexión desde dos ordenadores a un mismo servidor web</a:t>
            </a:r>
            <a:endParaRPr lang="es-ES" sz="3600">
              <a:solidFill>
                <a:schemeClr val="tx2"/>
              </a:solidFill>
              <a:latin typeface="Arial" charset="0"/>
            </a:endParaRPr>
          </a:p>
        </p:txBody>
      </p:sp>
      <p:sp>
        <p:nvSpPr>
          <p:cNvPr id="28687" name="Oval 15"/>
          <p:cNvSpPr>
            <a:spLocks noChangeArrowheads="1"/>
          </p:cNvSpPr>
          <p:nvPr/>
        </p:nvSpPr>
        <p:spPr bwMode="auto">
          <a:xfrm>
            <a:off x="2414588" y="3860800"/>
            <a:ext cx="288925" cy="504825"/>
          </a:xfrm>
          <a:prstGeom prst="ellipse">
            <a:avLst/>
          </a:prstGeom>
          <a:solidFill>
            <a:srgbClr val="FF0000"/>
          </a:solidFill>
          <a:ln w="9525">
            <a:solidFill>
              <a:schemeClr val="tx1"/>
            </a:solidFill>
            <a:round/>
            <a:headEnd/>
            <a:tailEnd/>
          </a:ln>
        </p:spPr>
        <p:txBody>
          <a:bodyPr wrap="none" anchor="ctr"/>
          <a:lstStyle/>
          <a:p>
            <a:endParaRPr lang="es-ES"/>
          </a:p>
        </p:txBody>
      </p:sp>
      <p:sp>
        <p:nvSpPr>
          <p:cNvPr id="28688" name="Text Box 16"/>
          <p:cNvSpPr txBox="1">
            <a:spLocks noChangeArrowheads="1"/>
          </p:cNvSpPr>
          <p:nvPr/>
        </p:nvSpPr>
        <p:spPr bwMode="auto">
          <a:xfrm>
            <a:off x="1404938" y="2492375"/>
            <a:ext cx="1943100" cy="304800"/>
          </a:xfrm>
          <a:prstGeom prst="rect">
            <a:avLst/>
          </a:prstGeom>
          <a:noFill/>
          <a:ln w="9525">
            <a:noFill/>
            <a:miter lim="800000"/>
            <a:headEnd/>
            <a:tailEnd/>
          </a:ln>
        </p:spPr>
        <p:txBody>
          <a:bodyPr>
            <a:spAutoFit/>
          </a:bodyPr>
          <a:lstStyle/>
          <a:p>
            <a:pPr algn="ctr">
              <a:spcBef>
                <a:spcPct val="25000"/>
              </a:spcBef>
            </a:pPr>
            <a:r>
              <a:rPr lang="es-ES_tradnl" sz="1400" b="1" dirty="0">
                <a:latin typeface="Arial" charset="0"/>
              </a:rPr>
              <a:t>Socket  </a:t>
            </a:r>
            <a:r>
              <a:rPr lang="es-ES_tradnl" sz="1400" b="1" dirty="0" smtClean="0">
                <a:latin typeface="Arial" charset="0"/>
              </a:rPr>
              <a:t>10.0.1.25:80</a:t>
            </a:r>
            <a:endParaRPr lang="es-ES" sz="1400" b="1" dirty="0">
              <a:latin typeface="Arial" charset="0"/>
            </a:endParaRPr>
          </a:p>
        </p:txBody>
      </p:sp>
      <p:sp>
        <p:nvSpPr>
          <p:cNvPr id="28689" name="Line 17"/>
          <p:cNvSpPr>
            <a:spLocks noChangeShapeType="1"/>
          </p:cNvSpPr>
          <p:nvPr/>
        </p:nvSpPr>
        <p:spPr bwMode="auto">
          <a:xfrm>
            <a:off x="2555875" y="3068638"/>
            <a:ext cx="3175" cy="715962"/>
          </a:xfrm>
          <a:prstGeom prst="line">
            <a:avLst/>
          </a:prstGeom>
          <a:noFill/>
          <a:ln w="9525">
            <a:solidFill>
              <a:schemeClr val="tx1"/>
            </a:solidFill>
            <a:round/>
            <a:headEnd/>
            <a:tailEnd type="triangle" w="med" len="med"/>
          </a:ln>
        </p:spPr>
        <p:txBody>
          <a:bodyPr/>
          <a:lstStyle/>
          <a:p>
            <a:endParaRPr lang="es-ES"/>
          </a:p>
        </p:txBody>
      </p:sp>
      <p:sp>
        <p:nvSpPr>
          <p:cNvPr id="605202" name="Oval 18"/>
          <p:cNvSpPr>
            <a:spLocks noChangeArrowheads="1"/>
          </p:cNvSpPr>
          <p:nvPr/>
        </p:nvSpPr>
        <p:spPr bwMode="auto">
          <a:xfrm>
            <a:off x="5076825" y="4943475"/>
            <a:ext cx="288925" cy="358775"/>
          </a:xfrm>
          <a:prstGeom prst="ellipse">
            <a:avLst/>
          </a:prstGeom>
          <a:solidFill>
            <a:srgbClr val="FFFF00"/>
          </a:solidFill>
          <a:ln w="9525">
            <a:solidFill>
              <a:schemeClr val="tx1"/>
            </a:solidFill>
            <a:round/>
            <a:headEnd/>
            <a:tailEnd/>
          </a:ln>
        </p:spPr>
        <p:txBody>
          <a:bodyPr wrap="none" anchor="ctr"/>
          <a:lstStyle/>
          <a:p>
            <a:endParaRPr lang="es-ES"/>
          </a:p>
        </p:txBody>
      </p:sp>
      <p:sp>
        <p:nvSpPr>
          <p:cNvPr id="605203" name="Oval 19"/>
          <p:cNvSpPr>
            <a:spLocks noChangeArrowheads="1"/>
          </p:cNvSpPr>
          <p:nvPr/>
        </p:nvSpPr>
        <p:spPr bwMode="auto">
          <a:xfrm>
            <a:off x="5148263" y="2846388"/>
            <a:ext cx="288925" cy="358775"/>
          </a:xfrm>
          <a:prstGeom prst="ellipse">
            <a:avLst/>
          </a:prstGeom>
          <a:solidFill>
            <a:srgbClr val="FFFF00"/>
          </a:solidFill>
          <a:ln w="9525">
            <a:solidFill>
              <a:schemeClr val="tx1"/>
            </a:solidFill>
            <a:round/>
            <a:headEnd/>
            <a:tailEnd/>
          </a:ln>
        </p:spPr>
        <p:txBody>
          <a:bodyPr wrap="none" anchor="ctr"/>
          <a:lstStyle/>
          <a:p>
            <a:endParaRPr lang="es-ES"/>
          </a:p>
        </p:txBody>
      </p:sp>
      <p:grpSp>
        <p:nvGrpSpPr>
          <p:cNvPr id="2" name="Group 20"/>
          <p:cNvGrpSpPr>
            <a:grpSpLocks/>
          </p:cNvGrpSpPr>
          <p:nvPr/>
        </p:nvGrpSpPr>
        <p:grpSpPr bwMode="auto">
          <a:xfrm rot="-1200000">
            <a:off x="2427288" y="3506788"/>
            <a:ext cx="2990850" cy="104775"/>
            <a:chOff x="1448" y="1982"/>
            <a:chExt cx="2384" cy="74"/>
          </a:xfrm>
        </p:grpSpPr>
        <p:sp>
          <p:nvSpPr>
            <p:cNvPr id="28706" name="Rectangle 21"/>
            <p:cNvSpPr>
              <a:spLocks noChangeArrowheads="1"/>
            </p:cNvSpPr>
            <p:nvPr/>
          </p:nvSpPr>
          <p:spPr bwMode="auto">
            <a:xfrm>
              <a:off x="1481" y="1982"/>
              <a:ext cx="2351" cy="74"/>
            </a:xfrm>
            <a:prstGeom prst="rect">
              <a:avLst/>
            </a:prstGeom>
            <a:gradFill rotWithShape="0">
              <a:gsLst>
                <a:gs pos="0">
                  <a:srgbClr val="CF0E30"/>
                </a:gs>
                <a:gs pos="50000">
                  <a:srgbClr val="FFFFFF"/>
                </a:gs>
                <a:gs pos="100000">
                  <a:srgbClr val="CF0E30"/>
                </a:gs>
              </a:gsLst>
              <a:lin ang="5400000" scaled="1"/>
            </a:gradFill>
            <a:ln w="25400">
              <a:solidFill>
                <a:schemeClr val="accent2"/>
              </a:solidFill>
              <a:miter lim="800000"/>
              <a:headEnd/>
              <a:tailEnd/>
            </a:ln>
          </p:spPr>
          <p:txBody>
            <a:bodyPr wrap="none" anchor="ctr"/>
            <a:lstStyle/>
            <a:p>
              <a:endParaRPr lang="es-ES"/>
            </a:p>
          </p:txBody>
        </p:sp>
        <p:sp>
          <p:nvSpPr>
            <p:cNvPr id="28707" name="Oval 22"/>
            <p:cNvSpPr>
              <a:spLocks noChangeArrowheads="1"/>
            </p:cNvSpPr>
            <p:nvPr/>
          </p:nvSpPr>
          <p:spPr bwMode="auto">
            <a:xfrm>
              <a:off x="1448" y="1985"/>
              <a:ext cx="54" cy="71"/>
            </a:xfrm>
            <a:prstGeom prst="ellipse">
              <a:avLst/>
            </a:prstGeom>
            <a:solidFill>
              <a:srgbClr val="F76681"/>
            </a:solidFill>
            <a:ln w="25400">
              <a:solidFill>
                <a:schemeClr val="accent2"/>
              </a:solidFill>
              <a:round/>
              <a:headEnd/>
              <a:tailEnd/>
            </a:ln>
          </p:spPr>
          <p:txBody>
            <a:bodyPr wrap="none" anchor="ctr"/>
            <a:lstStyle/>
            <a:p>
              <a:endParaRPr lang="es-ES"/>
            </a:p>
          </p:txBody>
        </p:sp>
      </p:grpSp>
      <p:grpSp>
        <p:nvGrpSpPr>
          <p:cNvPr id="3" name="Group 23"/>
          <p:cNvGrpSpPr>
            <a:grpSpLocks/>
          </p:cNvGrpSpPr>
          <p:nvPr/>
        </p:nvGrpSpPr>
        <p:grpSpPr bwMode="auto">
          <a:xfrm rot="1200000">
            <a:off x="2419350" y="4575175"/>
            <a:ext cx="2868613" cy="104775"/>
            <a:chOff x="1448" y="1982"/>
            <a:chExt cx="2384" cy="74"/>
          </a:xfrm>
        </p:grpSpPr>
        <p:sp>
          <p:nvSpPr>
            <p:cNvPr id="28704" name="Rectangle 24"/>
            <p:cNvSpPr>
              <a:spLocks noChangeArrowheads="1"/>
            </p:cNvSpPr>
            <p:nvPr/>
          </p:nvSpPr>
          <p:spPr bwMode="auto">
            <a:xfrm>
              <a:off x="1481" y="1982"/>
              <a:ext cx="2351" cy="74"/>
            </a:xfrm>
            <a:prstGeom prst="rect">
              <a:avLst/>
            </a:prstGeom>
            <a:gradFill rotWithShape="0">
              <a:gsLst>
                <a:gs pos="0">
                  <a:srgbClr val="CF0E30"/>
                </a:gs>
                <a:gs pos="50000">
                  <a:srgbClr val="FFFFFF"/>
                </a:gs>
                <a:gs pos="100000">
                  <a:srgbClr val="CF0E30"/>
                </a:gs>
              </a:gsLst>
              <a:lin ang="5400000" scaled="1"/>
            </a:gradFill>
            <a:ln w="25400">
              <a:solidFill>
                <a:schemeClr val="accent2"/>
              </a:solidFill>
              <a:miter lim="800000"/>
              <a:headEnd/>
              <a:tailEnd/>
            </a:ln>
          </p:spPr>
          <p:txBody>
            <a:bodyPr wrap="none" anchor="ctr"/>
            <a:lstStyle/>
            <a:p>
              <a:endParaRPr lang="es-ES"/>
            </a:p>
          </p:txBody>
        </p:sp>
        <p:sp>
          <p:nvSpPr>
            <p:cNvPr id="28705" name="Oval 25"/>
            <p:cNvSpPr>
              <a:spLocks noChangeArrowheads="1"/>
            </p:cNvSpPr>
            <p:nvPr/>
          </p:nvSpPr>
          <p:spPr bwMode="auto">
            <a:xfrm>
              <a:off x="1448" y="1985"/>
              <a:ext cx="54" cy="71"/>
            </a:xfrm>
            <a:prstGeom prst="ellipse">
              <a:avLst/>
            </a:prstGeom>
            <a:solidFill>
              <a:srgbClr val="F76681"/>
            </a:solidFill>
            <a:ln w="25400">
              <a:solidFill>
                <a:schemeClr val="accent2"/>
              </a:solidFill>
              <a:round/>
              <a:headEnd/>
              <a:tailEnd/>
            </a:ln>
          </p:spPr>
          <p:txBody>
            <a:bodyPr wrap="none" anchor="ctr"/>
            <a:lstStyle/>
            <a:p>
              <a:endParaRPr lang="es-ES"/>
            </a:p>
          </p:txBody>
        </p:sp>
      </p:grpSp>
      <p:sp>
        <p:nvSpPr>
          <p:cNvPr id="605210" name="Text Box 26"/>
          <p:cNvSpPr txBox="1">
            <a:spLocks noChangeArrowheads="1"/>
          </p:cNvSpPr>
          <p:nvPr/>
        </p:nvSpPr>
        <p:spPr bwMode="auto">
          <a:xfrm>
            <a:off x="4629150" y="1622425"/>
            <a:ext cx="2895600" cy="304800"/>
          </a:xfrm>
          <a:prstGeom prst="rect">
            <a:avLst/>
          </a:prstGeom>
          <a:noFill/>
          <a:ln w="9525">
            <a:noFill/>
            <a:miter lim="800000"/>
            <a:headEnd/>
            <a:tailEnd/>
          </a:ln>
        </p:spPr>
        <p:txBody>
          <a:bodyPr>
            <a:spAutoFit/>
          </a:bodyPr>
          <a:lstStyle/>
          <a:p>
            <a:pPr algn="ctr">
              <a:spcBef>
                <a:spcPct val="25000"/>
              </a:spcBef>
            </a:pPr>
            <a:r>
              <a:rPr lang="es-ES_tradnl" sz="1400" b="1" dirty="0">
                <a:latin typeface="Arial" charset="0"/>
              </a:rPr>
              <a:t>Socket:  </a:t>
            </a:r>
            <a:r>
              <a:rPr lang="es-ES_tradnl" sz="1400" b="1" dirty="0" smtClean="0">
                <a:latin typeface="Arial" charset="0"/>
              </a:rPr>
              <a:t>10.0.1.50:1038</a:t>
            </a:r>
            <a:endParaRPr lang="es-ES" sz="1400" b="1" dirty="0">
              <a:latin typeface="Arial" charset="0"/>
            </a:endParaRPr>
          </a:p>
        </p:txBody>
      </p:sp>
      <p:sp>
        <p:nvSpPr>
          <p:cNvPr id="605211" name="Line 27"/>
          <p:cNvSpPr>
            <a:spLocks noChangeShapeType="1"/>
          </p:cNvSpPr>
          <p:nvPr/>
        </p:nvSpPr>
        <p:spPr bwMode="auto">
          <a:xfrm flipH="1">
            <a:off x="5292725" y="1982788"/>
            <a:ext cx="0" cy="714375"/>
          </a:xfrm>
          <a:prstGeom prst="line">
            <a:avLst/>
          </a:prstGeom>
          <a:noFill/>
          <a:ln w="9525">
            <a:solidFill>
              <a:schemeClr val="tx1"/>
            </a:solidFill>
            <a:round/>
            <a:headEnd/>
            <a:tailEnd type="triangle" w="med" len="med"/>
          </a:ln>
        </p:spPr>
        <p:txBody>
          <a:bodyPr/>
          <a:lstStyle/>
          <a:p>
            <a:endParaRPr lang="es-ES"/>
          </a:p>
        </p:txBody>
      </p:sp>
      <p:sp>
        <p:nvSpPr>
          <p:cNvPr id="605212" name="Line 28"/>
          <p:cNvSpPr>
            <a:spLocks noChangeShapeType="1"/>
          </p:cNvSpPr>
          <p:nvPr/>
        </p:nvSpPr>
        <p:spPr bwMode="auto">
          <a:xfrm flipH="1" flipV="1">
            <a:off x="5219700" y="5373688"/>
            <a:ext cx="0" cy="719137"/>
          </a:xfrm>
          <a:prstGeom prst="line">
            <a:avLst/>
          </a:prstGeom>
          <a:noFill/>
          <a:ln w="9525">
            <a:solidFill>
              <a:schemeClr val="tx1"/>
            </a:solidFill>
            <a:round/>
            <a:headEnd/>
            <a:tailEnd type="triangle" w="med" len="med"/>
          </a:ln>
        </p:spPr>
        <p:txBody>
          <a:bodyPr/>
          <a:lstStyle/>
          <a:p>
            <a:endParaRPr lang="es-ES"/>
          </a:p>
        </p:txBody>
      </p:sp>
      <p:sp>
        <p:nvSpPr>
          <p:cNvPr id="605213" name="Text Box 29"/>
          <p:cNvSpPr txBox="1">
            <a:spLocks noChangeArrowheads="1"/>
          </p:cNvSpPr>
          <p:nvPr/>
        </p:nvSpPr>
        <p:spPr bwMode="auto">
          <a:xfrm>
            <a:off x="4645025" y="6076950"/>
            <a:ext cx="2895600" cy="304800"/>
          </a:xfrm>
          <a:prstGeom prst="rect">
            <a:avLst/>
          </a:prstGeom>
          <a:noFill/>
          <a:ln w="9525">
            <a:noFill/>
            <a:miter lim="800000"/>
            <a:headEnd/>
            <a:tailEnd/>
          </a:ln>
        </p:spPr>
        <p:txBody>
          <a:bodyPr>
            <a:spAutoFit/>
          </a:bodyPr>
          <a:lstStyle/>
          <a:p>
            <a:pPr algn="ctr">
              <a:spcBef>
                <a:spcPct val="25000"/>
              </a:spcBef>
            </a:pPr>
            <a:r>
              <a:rPr lang="es-ES_tradnl" sz="1400" b="1" dirty="0">
                <a:latin typeface="Arial" charset="0"/>
              </a:rPr>
              <a:t>Socket:  </a:t>
            </a:r>
            <a:r>
              <a:rPr lang="es-ES_tradnl" sz="1400" b="1" dirty="0" smtClean="0">
                <a:latin typeface="Arial" charset="0"/>
              </a:rPr>
              <a:t>10.0.2.47:1038</a:t>
            </a:r>
            <a:endParaRPr lang="es-ES" sz="1400" b="1" dirty="0">
              <a:latin typeface="Arial" charset="0"/>
            </a:endParaRPr>
          </a:p>
        </p:txBody>
      </p:sp>
      <p:sp>
        <p:nvSpPr>
          <p:cNvPr id="605214" name="Text Box 30"/>
          <p:cNvSpPr txBox="1">
            <a:spLocks noChangeArrowheads="1"/>
          </p:cNvSpPr>
          <p:nvPr/>
        </p:nvSpPr>
        <p:spPr bwMode="auto">
          <a:xfrm>
            <a:off x="6607175" y="2127250"/>
            <a:ext cx="2070100" cy="609398"/>
          </a:xfrm>
          <a:prstGeom prst="rect">
            <a:avLst/>
          </a:prstGeom>
          <a:noFill/>
          <a:ln w="9525">
            <a:noFill/>
            <a:miter lim="800000"/>
            <a:headEnd/>
            <a:tailEnd/>
          </a:ln>
        </p:spPr>
        <p:txBody>
          <a:bodyPr>
            <a:spAutoFit/>
          </a:bodyPr>
          <a:lstStyle/>
          <a:p>
            <a:pPr algn="ctr">
              <a:lnSpc>
                <a:spcPct val="80000"/>
              </a:lnSpc>
              <a:spcBef>
                <a:spcPct val="25000"/>
              </a:spcBef>
            </a:pPr>
            <a:r>
              <a:rPr lang="es-ES_tradnl" sz="1400" b="1" dirty="0">
                <a:latin typeface="Arial" charset="0"/>
              </a:rPr>
              <a:t>Ordenador ejecuta </a:t>
            </a:r>
            <a:r>
              <a:rPr lang="es-ES_tradnl" sz="1400" b="1" dirty="0" smtClean="0">
                <a:latin typeface="Arial" charset="0"/>
              </a:rPr>
              <a:t>navegador </a:t>
            </a:r>
            <a:r>
              <a:rPr lang="es-ES_tradnl" sz="1400" b="1" dirty="0">
                <a:latin typeface="Arial" charset="0"/>
              </a:rPr>
              <a:t>hacia 10.0.1.25</a:t>
            </a:r>
            <a:endParaRPr lang="es-ES" sz="1400" b="1" dirty="0">
              <a:latin typeface="Arial" charset="0"/>
            </a:endParaRPr>
          </a:p>
        </p:txBody>
      </p:sp>
      <p:sp>
        <p:nvSpPr>
          <p:cNvPr id="605215" name="Line 31"/>
          <p:cNvSpPr>
            <a:spLocks noChangeShapeType="1"/>
          </p:cNvSpPr>
          <p:nvPr/>
        </p:nvSpPr>
        <p:spPr bwMode="auto">
          <a:xfrm flipH="1">
            <a:off x="6372225" y="2487613"/>
            <a:ext cx="360363" cy="0"/>
          </a:xfrm>
          <a:prstGeom prst="line">
            <a:avLst/>
          </a:prstGeom>
          <a:noFill/>
          <a:ln w="9525">
            <a:solidFill>
              <a:schemeClr val="tx1"/>
            </a:solidFill>
            <a:round/>
            <a:headEnd/>
            <a:tailEnd type="triangle" w="med" len="med"/>
          </a:ln>
        </p:spPr>
        <p:txBody>
          <a:bodyPr/>
          <a:lstStyle/>
          <a:p>
            <a:endParaRPr lang="es-ES"/>
          </a:p>
        </p:txBody>
      </p:sp>
      <p:sp>
        <p:nvSpPr>
          <p:cNvPr id="605216" name="Text Box 32"/>
          <p:cNvSpPr txBox="1">
            <a:spLocks noChangeArrowheads="1"/>
          </p:cNvSpPr>
          <p:nvPr/>
        </p:nvSpPr>
        <p:spPr bwMode="auto">
          <a:xfrm>
            <a:off x="6607175" y="4438650"/>
            <a:ext cx="2070100" cy="609398"/>
          </a:xfrm>
          <a:prstGeom prst="rect">
            <a:avLst/>
          </a:prstGeom>
          <a:noFill/>
          <a:ln w="9525">
            <a:noFill/>
            <a:miter lim="800000"/>
            <a:headEnd/>
            <a:tailEnd/>
          </a:ln>
        </p:spPr>
        <p:txBody>
          <a:bodyPr>
            <a:spAutoFit/>
          </a:bodyPr>
          <a:lstStyle/>
          <a:p>
            <a:pPr algn="ctr">
              <a:lnSpc>
                <a:spcPct val="80000"/>
              </a:lnSpc>
              <a:spcBef>
                <a:spcPct val="25000"/>
              </a:spcBef>
            </a:pPr>
            <a:r>
              <a:rPr lang="es-ES_tradnl" sz="1400" b="1" dirty="0">
                <a:latin typeface="Arial" charset="0"/>
              </a:rPr>
              <a:t>Ordenador ejecuta </a:t>
            </a:r>
            <a:r>
              <a:rPr lang="es-ES_tradnl" sz="1400" b="1" dirty="0" smtClean="0">
                <a:latin typeface="Arial" charset="0"/>
              </a:rPr>
              <a:t>navegador </a:t>
            </a:r>
            <a:r>
              <a:rPr lang="es-ES_tradnl" sz="1400" b="1" dirty="0">
                <a:latin typeface="Arial" charset="0"/>
              </a:rPr>
              <a:t>hacia 10.0.1.25</a:t>
            </a:r>
            <a:endParaRPr lang="es-ES" sz="1400" b="1" dirty="0">
              <a:latin typeface="Arial" charset="0"/>
            </a:endParaRPr>
          </a:p>
        </p:txBody>
      </p:sp>
      <p:sp>
        <p:nvSpPr>
          <p:cNvPr id="605217" name="Line 33"/>
          <p:cNvSpPr>
            <a:spLocks noChangeShapeType="1"/>
          </p:cNvSpPr>
          <p:nvPr/>
        </p:nvSpPr>
        <p:spPr bwMode="auto">
          <a:xfrm flipH="1">
            <a:off x="6372225" y="4799013"/>
            <a:ext cx="360363" cy="0"/>
          </a:xfrm>
          <a:prstGeom prst="line">
            <a:avLst/>
          </a:prstGeom>
          <a:noFill/>
          <a:ln w="9525">
            <a:solidFill>
              <a:schemeClr val="tx1"/>
            </a:solidFill>
            <a:round/>
            <a:headEnd/>
            <a:tailEnd type="triangle" w="med" len="med"/>
          </a:ln>
        </p:spPr>
        <p:txBody>
          <a:bodyPr/>
          <a:lstStyle/>
          <a:p>
            <a:endParaRPr lang="es-ES"/>
          </a:p>
        </p:txBody>
      </p:sp>
      <p:sp>
        <p:nvSpPr>
          <p:cNvPr id="605218" name="Text Box 34"/>
          <p:cNvSpPr txBox="1">
            <a:spLocks noChangeArrowheads="1"/>
          </p:cNvSpPr>
          <p:nvPr/>
        </p:nvSpPr>
        <p:spPr bwMode="auto">
          <a:xfrm>
            <a:off x="2771775" y="5249863"/>
            <a:ext cx="2062163" cy="941387"/>
          </a:xfrm>
          <a:prstGeom prst="rect">
            <a:avLst/>
          </a:prstGeom>
          <a:noFill/>
          <a:ln w="9525">
            <a:noFill/>
            <a:miter lim="800000"/>
            <a:headEnd/>
            <a:tailEnd/>
          </a:ln>
        </p:spPr>
        <p:txBody>
          <a:bodyPr>
            <a:spAutoFit/>
          </a:bodyPr>
          <a:lstStyle/>
          <a:p>
            <a:pPr algn="ctr">
              <a:lnSpc>
                <a:spcPct val="80000"/>
              </a:lnSpc>
              <a:spcBef>
                <a:spcPct val="25000"/>
              </a:spcBef>
            </a:pPr>
            <a:r>
              <a:rPr lang="es-ES_tradnl" sz="1400" b="1">
                <a:latin typeface="Arial" charset="0"/>
              </a:rPr>
              <a:t>Las dos conexiones son diferentes porque difieren en la dirección IP del cliente </a:t>
            </a:r>
            <a:endParaRPr lang="es-ES" sz="1400" b="1">
              <a:latin typeface="Arial" charset="0"/>
            </a:endParaRPr>
          </a:p>
        </p:txBody>
      </p:sp>
      <p:sp>
        <p:nvSpPr>
          <p:cNvPr id="605219" name="Text Box 35"/>
          <p:cNvSpPr txBox="1">
            <a:spLocks noChangeArrowheads="1"/>
          </p:cNvSpPr>
          <p:nvPr/>
        </p:nvSpPr>
        <p:spPr bwMode="auto">
          <a:xfrm>
            <a:off x="6875463" y="5300663"/>
            <a:ext cx="2017712" cy="641350"/>
          </a:xfrm>
          <a:prstGeom prst="rect">
            <a:avLst/>
          </a:prstGeom>
          <a:noFill/>
          <a:ln w="9525">
            <a:noFill/>
            <a:miter lim="800000"/>
            <a:headEnd/>
            <a:tailEnd/>
          </a:ln>
        </p:spPr>
        <p:txBody>
          <a:bodyPr>
            <a:spAutoFit/>
          </a:bodyPr>
          <a:lstStyle/>
          <a:p>
            <a:pPr algn="ctr"/>
            <a:r>
              <a:rPr lang="es-ES" sz="1800">
                <a:latin typeface="Arial" charset="0"/>
              </a:rPr>
              <a:t>Dos conexiones, tres sockets</a:t>
            </a: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52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52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0519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0520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52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52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right)">
                                      <p:cBhvr>
                                        <p:cTn id="25" dur="500"/>
                                        <p:tgtEl>
                                          <p:spTgt spid="2"/>
                                        </p:tgtEl>
                                      </p:cBhvr>
                                    </p:animEffec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60519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052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052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0519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0520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0521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052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right)">
                                      <p:cBhvr>
                                        <p:cTn id="51" dur="500"/>
                                        <p:tgtEl>
                                          <p:spTgt spid="3"/>
                                        </p:tgtEl>
                                      </p:cBhvr>
                                    </p:animEffect>
                                  </p:childTnLst>
                                </p:cTn>
                              </p:par>
                            </p:childTnLst>
                          </p:cTn>
                        </p:par>
                        <p:par>
                          <p:cTn id="52" fill="hold">
                            <p:stCondLst>
                              <p:cond delay="500"/>
                            </p:stCondLst>
                            <p:childTnLst>
                              <p:par>
                                <p:cTn id="53" presetID="1" presetClass="entr" presetSubtype="0" fill="hold" grpId="0" nodeType="afterEffect">
                                  <p:stCondLst>
                                    <p:cond delay="0"/>
                                  </p:stCondLst>
                                  <p:childTnLst>
                                    <p:set>
                                      <p:cBhvr>
                                        <p:cTn id="54" dur="1" fill="hold">
                                          <p:stCondLst>
                                            <p:cond delay="0"/>
                                          </p:stCondLst>
                                        </p:cTn>
                                        <p:tgtEl>
                                          <p:spTgt spid="60519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0519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0521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05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91" grpId="0" animBg="1"/>
      <p:bldP spid="605192" grpId="0"/>
      <p:bldP spid="605194" grpId="0" animBg="1"/>
      <p:bldP spid="605196" grpId="0"/>
      <p:bldP spid="605197" grpId="0"/>
      <p:bldP spid="605202" grpId="0" animBg="1"/>
      <p:bldP spid="605203" grpId="0" animBg="1"/>
      <p:bldP spid="605210" grpId="0"/>
      <p:bldP spid="605211" grpId="0" animBg="1"/>
      <p:bldP spid="605212" grpId="0" animBg="1"/>
      <p:bldP spid="605213" grpId="0"/>
      <p:bldP spid="605214" grpId="0"/>
      <p:bldP spid="605215" grpId="0" animBg="1"/>
      <p:bldP spid="605216" grpId="0"/>
      <p:bldP spid="605217" grpId="0" animBg="1"/>
      <p:bldP spid="605218" grpId="0"/>
      <p:bldP spid="6052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rrowheads="1"/>
          </p:cNvPicPr>
          <p:nvPr/>
        </p:nvPicPr>
        <p:blipFill>
          <a:blip r:embed="rId3" cstate="print"/>
          <a:srcRect/>
          <a:stretch>
            <a:fillRect/>
          </a:stretch>
        </p:blipFill>
        <p:spPr bwMode="auto">
          <a:xfrm>
            <a:off x="995363" y="3046413"/>
            <a:ext cx="1454150" cy="1677987"/>
          </a:xfrm>
          <a:prstGeom prst="rect">
            <a:avLst/>
          </a:prstGeom>
          <a:noFill/>
          <a:ln w="12700">
            <a:noFill/>
            <a:miter lim="800000"/>
            <a:headEnd/>
            <a:tailEnd/>
          </a:ln>
        </p:spPr>
      </p:pic>
      <p:sp>
        <p:nvSpPr>
          <p:cNvPr id="607235" name="Text Box 3"/>
          <p:cNvSpPr txBox="1">
            <a:spLocks noChangeArrowheads="1"/>
          </p:cNvSpPr>
          <p:nvPr/>
        </p:nvSpPr>
        <p:spPr bwMode="auto">
          <a:xfrm>
            <a:off x="2827285" y="3055938"/>
            <a:ext cx="2440092" cy="523220"/>
          </a:xfrm>
          <a:prstGeom prst="rect">
            <a:avLst/>
          </a:prstGeom>
          <a:noFill/>
          <a:ln w="9525">
            <a:noFill/>
            <a:miter lim="800000"/>
            <a:headEnd/>
            <a:tailEnd/>
          </a:ln>
        </p:spPr>
        <p:txBody>
          <a:bodyPr wrap="none">
            <a:spAutoFit/>
          </a:bodyPr>
          <a:lstStyle/>
          <a:p>
            <a:pPr algn="ctr"/>
            <a:r>
              <a:rPr lang="es-ES_tradnl" sz="1400" b="1" dirty="0">
                <a:latin typeface="Arial" charset="0"/>
              </a:rPr>
              <a:t>Conexión TCP</a:t>
            </a:r>
          </a:p>
          <a:p>
            <a:pPr algn="ctr"/>
            <a:r>
              <a:rPr lang="es-ES_tradnl" sz="1400" b="1" dirty="0" smtClean="0">
                <a:latin typeface="Arial" charset="0"/>
              </a:rPr>
              <a:t>10.0.1.25:80-10.0.2.47:1038</a:t>
            </a:r>
            <a:endParaRPr lang="es-ES" sz="1400" b="1" dirty="0">
              <a:latin typeface="Arial" charset="0"/>
            </a:endParaRPr>
          </a:p>
        </p:txBody>
      </p:sp>
      <p:pic>
        <p:nvPicPr>
          <p:cNvPr id="29700" name="Picture 4"/>
          <p:cNvPicPr>
            <a:picLocks noChangeArrowheads="1"/>
          </p:cNvPicPr>
          <p:nvPr/>
        </p:nvPicPr>
        <p:blipFill>
          <a:blip r:embed="rId4" cstate="print"/>
          <a:srcRect/>
          <a:stretch>
            <a:fillRect/>
          </a:stretch>
        </p:blipFill>
        <p:spPr bwMode="auto">
          <a:xfrm>
            <a:off x="5435600" y="3141663"/>
            <a:ext cx="1235075" cy="1333500"/>
          </a:xfrm>
          <a:prstGeom prst="rect">
            <a:avLst/>
          </a:prstGeom>
          <a:noFill/>
          <a:ln w="12700">
            <a:noFill/>
            <a:miter lim="800000"/>
            <a:headEnd/>
            <a:tailEnd/>
          </a:ln>
        </p:spPr>
      </p:pic>
      <p:sp>
        <p:nvSpPr>
          <p:cNvPr id="607237" name="Text Box 5"/>
          <p:cNvSpPr txBox="1">
            <a:spLocks noChangeArrowheads="1"/>
          </p:cNvSpPr>
          <p:nvPr/>
        </p:nvSpPr>
        <p:spPr bwMode="auto">
          <a:xfrm>
            <a:off x="5651500" y="3351213"/>
            <a:ext cx="720725" cy="466725"/>
          </a:xfrm>
          <a:prstGeom prst="rect">
            <a:avLst/>
          </a:prstGeom>
          <a:noFill/>
          <a:ln w="9525">
            <a:solidFill>
              <a:schemeClr val="tx1"/>
            </a:solidFill>
            <a:miter lim="800000"/>
            <a:headEnd/>
            <a:tailEnd/>
          </a:ln>
        </p:spPr>
        <p:txBody>
          <a:bodyPr>
            <a:spAutoFit/>
          </a:bodyPr>
          <a:lstStyle/>
          <a:p>
            <a:pPr algn="ctr"/>
            <a:r>
              <a:rPr lang="es-ES_tradnl" sz="1200" b="1">
                <a:latin typeface="Arial" charset="0"/>
              </a:rPr>
              <a:t>Puerto 1038</a:t>
            </a:r>
            <a:endParaRPr lang="es-ES" sz="1200" b="1">
              <a:latin typeface="Arial" charset="0"/>
            </a:endParaRPr>
          </a:p>
        </p:txBody>
      </p:sp>
      <p:sp>
        <p:nvSpPr>
          <p:cNvPr id="607238" name="Text Box 6"/>
          <p:cNvSpPr txBox="1">
            <a:spLocks noChangeArrowheads="1"/>
          </p:cNvSpPr>
          <p:nvPr/>
        </p:nvSpPr>
        <p:spPr bwMode="auto">
          <a:xfrm>
            <a:off x="6823075" y="2997200"/>
            <a:ext cx="2070100" cy="609398"/>
          </a:xfrm>
          <a:prstGeom prst="rect">
            <a:avLst/>
          </a:prstGeom>
          <a:noFill/>
          <a:ln w="9525">
            <a:noFill/>
            <a:miter lim="800000"/>
            <a:headEnd/>
            <a:tailEnd/>
          </a:ln>
        </p:spPr>
        <p:txBody>
          <a:bodyPr>
            <a:spAutoFit/>
          </a:bodyPr>
          <a:lstStyle/>
          <a:p>
            <a:pPr algn="ctr">
              <a:lnSpc>
                <a:spcPct val="80000"/>
              </a:lnSpc>
              <a:spcBef>
                <a:spcPct val="25000"/>
              </a:spcBef>
            </a:pPr>
            <a:r>
              <a:rPr lang="es-ES_tradnl" sz="1400" b="1" dirty="0">
                <a:latin typeface="Arial" charset="0"/>
              </a:rPr>
              <a:t>Ordenador ejecuta </a:t>
            </a:r>
            <a:r>
              <a:rPr lang="es-ES_tradnl" sz="1400" b="1" dirty="0" smtClean="0">
                <a:latin typeface="Arial" charset="0"/>
              </a:rPr>
              <a:t>navegador </a:t>
            </a:r>
            <a:r>
              <a:rPr lang="es-ES_tradnl" sz="1400" b="1" dirty="0">
                <a:latin typeface="Arial" charset="0"/>
              </a:rPr>
              <a:t>hacia 10.0.1.25</a:t>
            </a:r>
            <a:endParaRPr lang="es-ES" sz="1400" b="1" dirty="0">
              <a:latin typeface="Arial" charset="0"/>
            </a:endParaRPr>
          </a:p>
        </p:txBody>
      </p:sp>
      <p:sp>
        <p:nvSpPr>
          <p:cNvPr id="607239" name="Text Box 7"/>
          <p:cNvSpPr txBox="1">
            <a:spLocks noChangeArrowheads="1"/>
          </p:cNvSpPr>
          <p:nvPr/>
        </p:nvSpPr>
        <p:spPr bwMode="auto">
          <a:xfrm>
            <a:off x="4859338" y="2487613"/>
            <a:ext cx="2895600" cy="304800"/>
          </a:xfrm>
          <a:prstGeom prst="rect">
            <a:avLst/>
          </a:prstGeom>
          <a:noFill/>
          <a:ln w="9525">
            <a:noFill/>
            <a:miter lim="800000"/>
            <a:headEnd/>
            <a:tailEnd/>
          </a:ln>
        </p:spPr>
        <p:txBody>
          <a:bodyPr>
            <a:spAutoFit/>
          </a:bodyPr>
          <a:lstStyle/>
          <a:p>
            <a:pPr algn="ctr">
              <a:spcBef>
                <a:spcPct val="25000"/>
              </a:spcBef>
            </a:pPr>
            <a:r>
              <a:rPr lang="es-ES_tradnl" sz="1400" b="1" dirty="0">
                <a:latin typeface="Arial" charset="0"/>
              </a:rPr>
              <a:t>Socket:  </a:t>
            </a:r>
            <a:r>
              <a:rPr lang="es-ES_tradnl" sz="1400" b="1" dirty="0" smtClean="0">
                <a:latin typeface="Arial" charset="0"/>
              </a:rPr>
              <a:t>10.0.2.47:1038</a:t>
            </a:r>
            <a:endParaRPr lang="es-ES" sz="1400" b="1" dirty="0">
              <a:latin typeface="Arial" charset="0"/>
            </a:endParaRPr>
          </a:p>
        </p:txBody>
      </p:sp>
      <p:sp>
        <p:nvSpPr>
          <p:cNvPr id="29704" name="Rectangle 8"/>
          <p:cNvSpPr>
            <a:spLocks noChangeArrowheads="1"/>
          </p:cNvSpPr>
          <p:nvPr/>
        </p:nvSpPr>
        <p:spPr bwMode="auto">
          <a:xfrm>
            <a:off x="1403350" y="547688"/>
            <a:ext cx="7489825" cy="936625"/>
          </a:xfrm>
          <a:prstGeom prst="rect">
            <a:avLst/>
          </a:prstGeom>
          <a:noFill/>
          <a:ln w="9525">
            <a:noFill/>
            <a:miter lim="800000"/>
            <a:headEnd/>
            <a:tailEnd/>
          </a:ln>
        </p:spPr>
        <p:txBody>
          <a:bodyPr anchor="ctr"/>
          <a:lstStyle/>
          <a:p>
            <a:pPr algn="ctr"/>
            <a:r>
              <a:rPr lang="es-ES_tradnl" sz="3600">
                <a:solidFill>
                  <a:schemeClr val="tx2"/>
                </a:solidFill>
                <a:latin typeface="Arial" charset="0"/>
              </a:rPr>
              <a:t>Dos conexiones desde un ordenador a un servidor web y uno POP3, ambos en el mismo host</a:t>
            </a:r>
            <a:endParaRPr lang="es-ES" sz="3600">
              <a:solidFill>
                <a:schemeClr val="tx2"/>
              </a:solidFill>
              <a:latin typeface="Arial" charset="0"/>
            </a:endParaRPr>
          </a:p>
        </p:txBody>
      </p:sp>
      <p:sp>
        <p:nvSpPr>
          <p:cNvPr id="29705" name="Text Box 9"/>
          <p:cNvSpPr txBox="1">
            <a:spLocks noChangeArrowheads="1"/>
          </p:cNvSpPr>
          <p:nvPr/>
        </p:nvSpPr>
        <p:spPr bwMode="auto">
          <a:xfrm>
            <a:off x="5219700" y="4576763"/>
            <a:ext cx="2143125" cy="287337"/>
          </a:xfrm>
          <a:prstGeom prst="rect">
            <a:avLst/>
          </a:prstGeom>
          <a:noFill/>
          <a:ln w="9525">
            <a:noFill/>
            <a:miter lim="800000"/>
            <a:headEnd/>
            <a:tailEnd/>
          </a:ln>
        </p:spPr>
        <p:txBody>
          <a:bodyPr>
            <a:spAutoFit/>
          </a:bodyPr>
          <a:lstStyle/>
          <a:p>
            <a:pPr algn="ctr">
              <a:lnSpc>
                <a:spcPct val="80000"/>
              </a:lnSpc>
              <a:spcBef>
                <a:spcPct val="25000"/>
              </a:spcBef>
            </a:pPr>
            <a:r>
              <a:rPr lang="es-ES_tradnl" sz="1600" b="1">
                <a:latin typeface="Arial" charset="0"/>
              </a:rPr>
              <a:t>IP 10.0.2.47</a:t>
            </a:r>
            <a:endParaRPr lang="es-ES" sz="1600" b="1">
              <a:latin typeface="Arial" charset="0"/>
            </a:endParaRPr>
          </a:p>
        </p:txBody>
      </p:sp>
      <p:sp>
        <p:nvSpPr>
          <p:cNvPr id="29706" name="Text Box 10"/>
          <p:cNvSpPr txBox="1">
            <a:spLocks noChangeArrowheads="1"/>
          </p:cNvSpPr>
          <p:nvPr/>
        </p:nvSpPr>
        <p:spPr bwMode="auto">
          <a:xfrm>
            <a:off x="755650" y="5181600"/>
            <a:ext cx="2133600" cy="287338"/>
          </a:xfrm>
          <a:prstGeom prst="rect">
            <a:avLst/>
          </a:prstGeom>
          <a:noFill/>
          <a:ln w="9525">
            <a:noFill/>
            <a:miter lim="800000"/>
            <a:headEnd/>
            <a:tailEnd/>
          </a:ln>
        </p:spPr>
        <p:txBody>
          <a:bodyPr>
            <a:spAutoFit/>
          </a:bodyPr>
          <a:lstStyle/>
          <a:p>
            <a:pPr algn="ctr">
              <a:lnSpc>
                <a:spcPct val="80000"/>
              </a:lnSpc>
              <a:spcBef>
                <a:spcPct val="25000"/>
              </a:spcBef>
            </a:pPr>
            <a:r>
              <a:rPr lang="es-ES_tradnl" sz="1600" b="1">
                <a:latin typeface="Arial" charset="0"/>
              </a:rPr>
              <a:t>IP 10.0.1.25</a:t>
            </a:r>
            <a:endParaRPr lang="es-ES" sz="1600" b="1">
              <a:latin typeface="Arial" charset="0"/>
            </a:endParaRPr>
          </a:p>
        </p:txBody>
      </p:sp>
      <p:sp>
        <p:nvSpPr>
          <p:cNvPr id="29707" name="Text Box 11"/>
          <p:cNvSpPr txBox="1">
            <a:spLocks noChangeArrowheads="1"/>
          </p:cNvSpPr>
          <p:nvPr/>
        </p:nvSpPr>
        <p:spPr bwMode="auto">
          <a:xfrm>
            <a:off x="1690688" y="3333750"/>
            <a:ext cx="720725" cy="466725"/>
          </a:xfrm>
          <a:prstGeom prst="rect">
            <a:avLst/>
          </a:prstGeom>
          <a:noFill/>
          <a:ln w="9525">
            <a:solidFill>
              <a:schemeClr val="tx1"/>
            </a:solidFill>
            <a:miter lim="800000"/>
            <a:headEnd/>
            <a:tailEnd/>
          </a:ln>
        </p:spPr>
        <p:txBody>
          <a:bodyPr>
            <a:spAutoFit/>
          </a:bodyPr>
          <a:lstStyle/>
          <a:p>
            <a:pPr algn="ctr"/>
            <a:r>
              <a:rPr lang="es-ES_tradnl" sz="1200" b="1">
                <a:latin typeface="Arial" charset="0"/>
              </a:rPr>
              <a:t>Puerto 80</a:t>
            </a:r>
            <a:endParaRPr lang="es-ES" sz="1200" b="1">
              <a:latin typeface="Arial" charset="0"/>
            </a:endParaRPr>
          </a:p>
        </p:txBody>
      </p:sp>
      <p:sp>
        <p:nvSpPr>
          <p:cNvPr id="29708" name="Oval 12"/>
          <p:cNvSpPr>
            <a:spLocks noChangeArrowheads="1"/>
          </p:cNvSpPr>
          <p:nvPr/>
        </p:nvSpPr>
        <p:spPr bwMode="auto">
          <a:xfrm>
            <a:off x="2339975" y="3405188"/>
            <a:ext cx="288925" cy="358775"/>
          </a:xfrm>
          <a:prstGeom prst="ellipse">
            <a:avLst/>
          </a:prstGeom>
          <a:solidFill>
            <a:srgbClr val="FF0000"/>
          </a:solidFill>
          <a:ln w="9525">
            <a:solidFill>
              <a:schemeClr val="tx1"/>
            </a:solidFill>
            <a:round/>
            <a:headEnd/>
            <a:tailEnd/>
          </a:ln>
        </p:spPr>
        <p:txBody>
          <a:bodyPr wrap="none" anchor="ctr"/>
          <a:lstStyle/>
          <a:p>
            <a:endParaRPr lang="es-ES"/>
          </a:p>
        </p:txBody>
      </p:sp>
      <p:sp>
        <p:nvSpPr>
          <p:cNvPr id="607245" name="Oval 13"/>
          <p:cNvSpPr>
            <a:spLocks noChangeArrowheads="1"/>
          </p:cNvSpPr>
          <p:nvPr/>
        </p:nvSpPr>
        <p:spPr bwMode="auto">
          <a:xfrm>
            <a:off x="5435600" y="3424238"/>
            <a:ext cx="288925" cy="358775"/>
          </a:xfrm>
          <a:prstGeom prst="ellipse">
            <a:avLst/>
          </a:prstGeom>
          <a:solidFill>
            <a:srgbClr val="FFFF00"/>
          </a:solidFill>
          <a:ln w="9525">
            <a:solidFill>
              <a:schemeClr val="tx1"/>
            </a:solidFill>
            <a:round/>
            <a:headEnd/>
            <a:tailEnd/>
          </a:ln>
        </p:spPr>
        <p:txBody>
          <a:bodyPr wrap="none" anchor="ctr"/>
          <a:lstStyle/>
          <a:p>
            <a:endParaRPr lang="es-ES"/>
          </a:p>
        </p:txBody>
      </p:sp>
      <p:grpSp>
        <p:nvGrpSpPr>
          <p:cNvPr id="2" name="Group 14"/>
          <p:cNvGrpSpPr>
            <a:grpSpLocks/>
          </p:cNvGrpSpPr>
          <p:nvPr/>
        </p:nvGrpSpPr>
        <p:grpSpPr bwMode="auto">
          <a:xfrm>
            <a:off x="2411413" y="3540125"/>
            <a:ext cx="3168650" cy="104775"/>
            <a:chOff x="1448" y="1982"/>
            <a:chExt cx="2384" cy="74"/>
          </a:xfrm>
        </p:grpSpPr>
        <p:sp>
          <p:nvSpPr>
            <p:cNvPr id="29731" name="Rectangle 15"/>
            <p:cNvSpPr>
              <a:spLocks noChangeArrowheads="1"/>
            </p:cNvSpPr>
            <p:nvPr/>
          </p:nvSpPr>
          <p:spPr bwMode="auto">
            <a:xfrm>
              <a:off x="1481" y="1982"/>
              <a:ext cx="2351" cy="74"/>
            </a:xfrm>
            <a:prstGeom prst="rect">
              <a:avLst/>
            </a:prstGeom>
            <a:gradFill rotWithShape="0">
              <a:gsLst>
                <a:gs pos="0">
                  <a:srgbClr val="CF0E30"/>
                </a:gs>
                <a:gs pos="50000">
                  <a:srgbClr val="FFFFFF"/>
                </a:gs>
                <a:gs pos="100000">
                  <a:srgbClr val="CF0E30"/>
                </a:gs>
              </a:gsLst>
              <a:lin ang="5400000" scaled="1"/>
            </a:gradFill>
            <a:ln w="25400">
              <a:solidFill>
                <a:schemeClr val="accent2"/>
              </a:solidFill>
              <a:miter lim="800000"/>
              <a:headEnd/>
              <a:tailEnd/>
            </a:ln>
          </p:spPr>
          <p:txBody>
            <a:bodyPr wrap="none" anchor="ctr"/>
            <a:lstStyle/>
            <a:p>
              <a:endParaRPr lang="es-ES"/>
            </a:p>
          </p:txBody>
        </p:sp>
        <p:sp>
          <p:nvSpPr>
            <p:cNvPr id="29732" name="Oval 16"/>
            <p:cNvSpPr>
              <a:spLocks noChangeArrowheads="1"/>
            </p:cNvSpPr>
            <p:nvPr/>
          </p:nvSpPr>
          <p:spPr bwMode="auto">
            <a:xfrm>
              <a:off x="1448" y="1985"/>
              <a:ext cx="54" cy="71"/>
            </a:xfrm>
            <a:prstGeom prst="ellipse">
              <a:avLst/>
            </a:prstGeom>
            <a:solidFill>
              <a:srgbClr val="F76681"/>
            </a:solidFill>
            <a:ln w="25400">
              <a:solidFill>
                <a:schemeClr val="accent2"/>
              </a:solidFill>
              <a:round/>
              <a:headEnd/>
              <a:tailEnd/>
            </a:ln>
          </p:spPr>
          <p:txBody>
            <a:bodyPr wrap="none" anchor="ctr"/>
            <a:lstStyle/>
            <a:p>
              <a:endParaRPr lang="es-ES"/>
            </a:p>
          </p:txBody>
        </p:sp>
      </p:grpSp>
      <p:sp>
        <p:nvSpPr>
          <p:cNvPr id="29711" name="Text Box 17"/>
          <p:cNvSpPr txBox="1">
            <a:spLocks noChangeArrowheads="1"/>
          </p:cNvSpPr>
          <p:nvPr/>
        </p:nvSpPr>
        <p:spPr bwMode="auto">
          <a:xfrm>
            <a:off x="1835150" y="2668588"/>
            <a:ext cx="1943100" cy="304800"/>
          </a:xfrm>
          <a:prstGeom prst="rect">
            <a:avLst/>
          </a:prstGeom>
          <a:noFill/>
          <a:ln w="9525">
            <a:noFill/>
            <a:miter lim="800000"/>
            <a:headEnd/>
            <a:tailEnd/>
          </a:ln>
        </p:spPr>
        <p:txBody>
          <a:bodyPr>
            <a:spAutoFit/>
          </a:bodyPr>
          <a:lstStyle/>
          <a:p>
            <a:pPr algn="ctr">
              <a:spcBef>
                <a:spcPct val="25000"/>
              </a:spcBef>
            </a:pPr>
            <a:r>
              <a:rPr lang="es-ES_tradnl" sz="1400" b="1" dirty="0">
                <a:latin typeface="Arial" charset="0"/>
              </a:rPr>
              <a:t>Socket  </a:t>
            </a:r>
            <a:r>
              <a:rPr lang="es-ES_tradnl" sz="1400" b="1" dirty="0" smtClean="0">
                <a:latin typeface="Arial" charset="0"/>
              </a:rPr>
              <a:t>10.0.1.25:80</a:t>
            </a:r>
            <a:endParaRPr lang="es-ES" sz="1400" b="1" dirty="0">
              <a:latin typeface="Arial" charset="0"/>
            </a:endParaRPr>
          </a:p>
        </p:txBody>
      </p:sp>
      <p:sp>
        <p:nvSpPr>
          <p:cNvPr id="29712" name="Line 18"/>
          <p:cNvSpPr>
            <a:spLocks noChangeShapeType="1"/>
          </p:cNvSpPr>
          <p:nvPr/>
        </p:nvSpPr>
        <p:spPr bwMode="auto">
          <a:xfrm>
            <a:off x="2484438" y="2924175"/>
            <a:ext cx="0" cy="433388"/>
          </a:xfrm>
          <a:prstGeom prst="line">
            <a:avLst/>
          </a:prstGeom>
          <a:noFill/>
          <a:ln w="9525">
            <a:solidFill>
              <a:schemeClr val="tx1"/>
            </a:solidFill>
            <a:round/>
            <a:headEnd/>
            <a:tailEnd type="triangle" w="med" len="med"/>
          </a:ln>
        </p:spPr>
        <p:txBody>
          <a:bodyPr/>
          <a:lstStyle/>
          <a:p>
            <a:endParaRPr lang="es-ES"/>
          </a:p>
        </p:txBody>
      </p:sp>
      <p:sp>
        <p:nvSpPr>
          <p:cNvPr id="607251" name="Line 19"/>
          <p:cNvSpPr>
            <a:spLocks noChangeShapeType="1"/>
          </p:cNvSpPr>
          <p:nvPr/>
        </p:nvSpPr>
        <p:spPr bwMode="auto">
          <a:xfrm flipH="1">
            <a:off x="5580063" y="2781300"/>
            <a:ext cx="0" cy="569913"/>
          </a:xfrm>
          <a:prstGeom prst="line">
            <a:avLst/>
          </a:prstGeom>
          <a:noFill/>
          <a:ln w="9525">
            <a:solidFill>
              <a:schemeClr val="tx1"/>
            </a:solidFill>
            <a:round/>
            <a:headEnd/>
            <a:tailEnd type="triangle" w="med" len="med"/>
          </a:ln>
        </p:spPr>
        <p:txBody>
          <a:bodyPr/>
          <a:lstStyle/>
          <a:p>
            <a:endParaRPr lang="es-ES"/>
          </a:p>
        </p:txBody>
      </p:sp>
      <p:sp>
        <p:nvSpPr>
          <p:cNvPr id="29714" name="Text Box 20"/>
          <p:cNvSpPr txBox="1">
            <a:spLocks noChangeArrowheads="1"/>
          </p:cNvSpPr>
          <p:nvPr/>
        </p:nvSpPr>
        <p:spPr bwMode="auto">
          <a:xfrm>
            <a:off x="468313" y="5734050"/>
            <a:ext cx="2665412" cy="311150"/>
          </a:xfrm>
          <a:prstGeom prst="rect">
            <a:avLst/>
          </a:prstGeom>
          <a:noFill/>
          <a:ln w="9525">
            <a:noFill/>
            <a:miter lim="800000"/>
            <a:headEnd/>
            <a:tailEnd/>
          </a:ln>
        </p:spPr>
        <p:txBody>
          <a:bodyPr>
            <a:spAutoFit/>
          </a:bodyPr>
          <a:lstStyle/>
          <a:p>
            <a:pPr algn="ctr">
              <a:lnSpc>
                <a:spcPct val="80000"/>
              </a:lnSpc>
              <a:spcBef>
                <a:spcPct val="25000"/>
              </a:spcBef>
            </a:pPr>
            <a:r>
              <a:rPr lang="es-ES_tradnl" sz="1800" b="1">
                <a:latin typeface="Arial" charset="0"/>
              </a:rPr>
              <a:t>Servidor Web y POP3 </a:t>
            </a:r>
            <a:endParaRPr lang="es-ES" sz="1800" b="1">
              <a:latin typeface="Arial" charset="0"/>
            </a:endParaRPr>
          </a:p>
        </p:txBody>
      </p:sp>
      <p:sp>
        <p:nvSpPr>
          <p:cNvPr id="607253" name="Text Box 21"/>
          <p:cNvSpPr txBox="1">
            <a:spLocks noChangeArrowheads="1"/>
          </p:cNvSpPr>
          <p:nvPr/>
        </p:nvSpPr>
        <p:spPr bwMode="auto">
          <a:xfrm>
            <a:off x="5651500" y="3898900"/>
            <a:ext cx="720725" cy="466725"/>
          </a:xfrm>
          <a:prstGeom prst="rect">
            <a:avLst/>
          </a:prstGeom>
          <a:noFill/>
          <a:ln w="9525">
            <a:solidFill>
              <a:schemeClr val="tx1"/>
            </a:solidFill>
            <a:miter lim="800000"/>
            <a:headEnd/>
            <a:tailEnd/>
          </a:ln>
        </p:spPr>
        <p:txBody>
          <a:bodyPr>
            <a:spAutoFit/>
          </a:bodyPr>
          <a:lstStyle/>
          <a:p>
            <a:pPr algn="ctr"/>
            <a:r>
              <a:rPr lang="es-ES_tradnl" sz="1200" b="1">
                <a:latin typeface="Arial" charset="0"/>
              </a:rPr>
              <a:t>Puerto 1039</a:t>
            </a:r>
            <a:endParaRPr lang="es-ES" sz="1200" b="1">
              <a:latin typeface="Arial" charset="0"/>
            </a:endParaRPr>
          </a:p>
        </p:txBody>
      </p:sp>
      <p:sp>
        <p:nvSpPr>
          <p:cNvPr id="607254" name="Oval 22"/>
          <p:cNvSpPr>
            <a:spLocks noChangeArrowheads="1"/>
          </p:cNvSpPr>
          <p:nvPr/>
        </p:nvSpPr>
        <p:spPr bwMode="auto">
          <a:xfrm>
            <a:off x="5435600" y="4006850"/>
            <a:ext cx="288925" cy="358775"/>
          </a:xfrm>
          <a:prstGeom prst="ellipse">
            <a:avLst/>
          </a:prstGeom>
          <a:solidFill>
            <a:srgbClr val="FFFF00"/>
          </a:solidFill>
          <a:ln w="9525">
            <a:solidFill>
              <a:schemeClr val="tx1"/>
            </a:solidFill>
            <a:round/>
            <a:headEnd/>
            <a:tailEnd/>
          </a:ln>
        </p:spPr>
        <p:txBody>
          <a:bodyPr wrap="none" anchor="ctr"/>
          <a:lstStyle/>
          <a:p>
            <a:endParaRPr lang="es-ES"/>
          </a:p>
        </p:txBody>
      </p:sp>
      <p:sp>
        <p:nvSpPr>
          <p:cNvPr id="29717" name="Text Box 23"/>
          <p:cNvSpPr txBox="1">
            <a:spLocks noChangeArrowheads="1"/>
          </p:cNvSpPr>
          <p:nvPr/>
        </p:nvSpPr>
        <p:spPr bwMode="auto">
          <a:xfrm>
            <a:off x="1690688" y="3970338"/>
            <a:ext cx="720725" cy="466725"/>
          </a:xfrm>
          <a:prstGeom prst="rect">
            <a:avLst/>
          </a:prstGeom>
          <a:noFill/>
          <a:ln w="9525">
            <a:solidFill>
              <a:schemeClr val="tx1"/>
            </a:solidFill>
            <a:miter lim="800000"/>
            <a:headEnd/>
            <a:tailEnd/>
          </a:ln>
        </p:spPr>
        <p:txBody>
          <a:bodyPr>
            <a:spAutoFit/>
          </a:bodyPr>
          <a:lstStyle/>
          <a:p>
            <a:pPr algn="ctr"/>
            <a:r>
              <a:rPr lang="es-ES_tradnl" sz="1200" b="1">
                <a:latin typeface="Arial" charset="0"/>
              </a:rPr>
              <a:t>Puerto 110</a:t>
            </a:r>
            <a:endParaRPr lang="es-ES" sz="1200" b="1">
              <a:latin typeface="Arial" charset="0"/>
            </a:endParaRPr>
          </a:p>
        </p:txBody>
      </p:sp>
      <p:sp>
        <p:nvSpPr>
          <p:cNvPr id="29718" name="Oval 24"/>
          <p:cNvSpPr>
            <a:spLocks noChangeArrowheads="1"/>
          </p:cNvSpPr>
          <p:nvPr/>
        </p:nvSpPr>
        <p:spPr bwMode="auto">
          <a:xfrm>
            <a:off x="2338388" y="4005263"/>
            <a:ext cx="288925" cy="358775"/>
          </a:xfrm>
          <a:prstGeom prst="ellipse">
            <a:avLst/>
          </a:prstGeom>
          <a:solidFill>
            <a:srgbClr val="FF0000"/>
          </a:solidFill>
          <a:ln w="9525">
            <a:solidFill>
              <a:schemeClr val="tx1"/>
            </a:solidFill>
            <a:round/>
            <a:headEnd/>
            <a:tailEnd/>
          </a:ln>
        </p:spPr>
        <p:txBody>
          <a:bodyPr wrap="none" anchor="ctr"/>
          <a:lstStyle/>
          <a:p>
            <a:endParaRPr lang="es-ES"/>
          </a:p>
        </p:txBody>
      </p:sp>
      <p:grpSp>
        <p:nvGrpSpPr>
          <p:cNvPr id="3" name="Group 25"/>
          <p:cNvGrpSpPr>
            <a:grpSpLocks/>
          </p:cNvGrpSpPr>
          <p:nvPr/>
        </p:nvGrpSpPr>
        <p:grpSpPr bwMode="auto">
          <a:xfrm>
            <a:off x="2411413" y="4122738"/>
            <a:ext cx="3168650" cy="104775"/>
            <a:chOff x="1448" y="1982"/>
            <a:chExt cx="2384" cy="74"/>
          </a:xfrm>
        </p:grpSpPr>
        <p:sp>
          <p:nvSpPr>
            <p:cNvPr id="29729" name="Rectangle 26"/>
            <p:cNvSpPr>
              <a:spLocks noChangeArrowheads="1"/>
            </p:cNvSpPr>
            <p:nvPr/>
          </p:nvSpPr>
          <p:spPr bwMode="auto">
            <a:xfrm>
              <a:off x="1481" y="1982"/>
              <a:ext cx="2351" cy="74"/>
            </a:xfrm>
            <a:prstGeom prst="rect">
              <a:avLst/>
            </a:prstGeom>
            <a:gradFill rotWithShape="0">
              <a:gsLst>
                <a:gs pos="0">
                  <a:srgbClr val="CF0E30"/>
                </a:gs>
                <a:gs pos="50000">
                  <a:srgbClr val="FFFFFF"/>
                </a:gs>
                <a:gs pos="100000">
                  <a:srgbClr val="CF0E30"/>
                </a:gs>
              </a:gsLst>
              <a:lin ang="5400000" scaled="1"/>
            </a:gradFill>
            <a:ln w="25400">
              <a:solidFill>
                <a:schemeClr val="accent2"/>
              </a:solidFill>
              <a:miter lim="800000"/>
              <a:headEnd/>
              <a:tailEnd/>
            </a:ln>
          </p:spPr>
          <p:txBody>
            <a:bodyPr wrap="none" anchor="ctr"/>
            <a:lstStyle/>
            <a:p>
              <a:endParaRPr lang="es-ES"/>
            </a:p>
          </p:txBody>
        </p:sp>
        <p:sp>
          <p:nvSpPr>
            <p:cNvPr id="29730" name="Oval 27"/>
            <p:cNvSpPr>
              <a:spLocks noChangeArrowheads="1"/>
            </p:cNvSpPr>
            <p:nvPr/>
          </p:nvSpPr>
          <p:spPr bwMode="auto">
            <a:xfrm>
              <a:off x="1448" y="1985"/>
              <a:ext cx="54" cy="71"/>
            </a:xfrm>
            <a:prstGeom prst="ellipse">
              <a:avLst/>
            </a:prstGeom>
            <a:solidFill>
              <a:srgbClr val="F76681"/>
            </a:solidFill>
            <a:ln w="25400">
              <a:solidFill>
                <a:schemeClr val="accent2"/>
              </a:solidFill>
              <a:round/>
              <a:headEnd/>
              <a:tailEnd/>
            </a:ln>
          </p:spPr>
          <p:txBody>
            <a:bodyPr wrap="none" anchor="ctr"/>
            <a:lstStyle/>
            <a:p>
              <a:endParaRPr lang="es-ES"/>
            </a:p>
          </p:txBody>
        </p:sp>
      </p:grpSp>
      <p:sp>
        <p:nvSpPr>
          <p:cNvPr id="607260" name="Text Box 28"/>
          <p:cNvSpPr txBox="1">
            <a:spLocks noChangeArrowheads="1"/>
          </p:cNvSpPr>
          <p:nvPr/>
        </p:nvSpPr>
        <p:spPr bwMode="auto">
          <a:xfrm>
            <a:off x="2782530" y="3644900"/>
            <a:ext cx="2529603" cy="523220"/>
          </a:xfrm>
          <a:prstGeom prst="rect">
            <a:avLst/>
          </a:prstGeom>
          <a:noFill/>
          <a:ln w="9525">
            <a:noFill/>
            <a:miter lim="800000"/>
            <a:headEnd/>
            <a:tailEnd/>
          </a:ln>
        </p:spPr>
        <p:txBody>
          <a:bodyPr wrap="none">
            <a:spAutoFit/>
          </a:bodyPr>
          <a:lstStyle/>
          <a:p>
            <a:pPr algn="ctr"/>
            <a:r>
              <a:rPr lang="es-ES_tradnl" sz="1400" b="1" dirty="0">
                <a:latin typeface="Arial" charset="0"/>
              </a:rPr>
              <a:t>Conexión TCP</a:t>
            </a:r>
          </a:p>
          <a:p>
            <a:pPr algn="ctr"/>
            <a:r>
              <a:rPr lang="es-ES_tradnl" sz="1400" b="1" dirty="0" smtClean="0">
                <a:latin typeface="Arial" charset="0"/>
              </a:rPr>
              <a:t>10.0.1.25:110-10.0.2.47:1039</a:t>
            </a:r>
            <a:endParaRPr lang="es-ES" sz="1400" b="1" dirty="0">
              <a:latin typeface="Arial" charset="0"/>
            </a:endParaRPr>
          </a:p>
        </p:txBody>
      </p:sp>
      <p:sp>
        <p:nvSpPr>
          <p:cNvPr id="607261" name="Text Box 29"/>
          <p:cNvSpPr txBox="1">
            <a:spLocks noChangeArrowheads="1"/>
          </p:cNvSpPr>
          <p:nvPr/>
        </p:nvSpPr>
        <p:spPr bwMode="auto">
          <a:xfrm>
            <a:off x="4787900" y="4995863"/>
            <a:ext cx="2895600" cy="304800"/>
          </a:xfrm>
          <a:prstGeom prst="rect">
            <a:avLst/>
          </a:prstGeom>
          <a:noFill/>
          <a:ln w="9525">
            <a:noFill/>
            <a:miter lim="800000"/>
            <a:headEnd/>
            <a:tailEnd/>
          </a:ln>
        </p:spPr>
        <p:txBody>
          <a:bodyPr>
            <a:spAutoFit/>
          </a:bodyPr>
          <a:lstStyle/>
          <a:p>
            <a:pPr algn="ctr">
              <a:spcBef>
                <a:spcPct val="25000"/>
              </a:spcBef>
            </a:pPr>
            <a:r>
              <a:rPr lang="es-ES_tradnl" sz="1400" b="1" dirty="0">
                <a:latin typeface="Arial" charset="0"/>
              </a:rPr>
              <a:t>Socket:  </a:t>
            </a:r>
            <a:r>
              <a:rPr lang="es-ES_tradnl" sz="1400" b="1" dirty="0" smtClean="0">
                <a:latin typeface="Arial" charset="0"/>
              </a:rPr>
              <a:t>10.0.2.47:1039</a:t>
            </a:r>
            <a:endParaRPr lang="es-ES" sz="1400" b="1" dirty="0">
              <a:latin typeface="Arial" charset="0"/>
            </a:endParaRPr>
          </a:p>
        </p:txBody>
      </p:sp>
      <p:sp>
        <p:nvSpPr>
          <p:cNvPr id="607262" name="Line 30"/>
          <p:cNvSpPr>
            <a:spLocks noChangeShapeType="1"/>
          </p:cNvSpPr>
          <p:nvPr/>
        </p:nvSpPr>
        <p:spPr bwMode="auto">
          <a:xfrm flipV="1">
            <a:off x="5580063" y="4437063"/>
            <a:ext cx="0" cy="576262"/>
          </a:xfrm>
          <a:prstGeom prst="line">
            <a:avLst/>
          </a:prstGeom>
          <a:noFill/>
          <a:ln w="9525">
            <a:solidFill>
              <a:schemeClr val="tx1"/>
            </a:solidFill>
            <a:round/>
            <a:headEnd/>
            <a:tailEnd type="triangle" w="med" len="med"/>
          </a:ln>
        </p:spPr>
        <p:txBody>
          <a:bodyPr/>
          <a:lstStyle/>
          <a:p>
            <a:endParaRPr lang="es-ES"/>
          </a:p>
        </p:txBody>
      </p:sp>
      <p:sp>
        <p:nvSpPr>
          <p:cNvPr id="29723" name="Text Box 31"/>
          <p:cNvSpPr txBox="1">
            <a:spLocks noChangeArrowheads="1"/>
          </p:cNvSpPr>
          <p:nvPr/>
        </p:nvSpPr>
        <p:spPr bwMode="auto">
          <a:xfrm>
            <a:off x="2124075" y="4708525"/>
            <a:ext cx="2159000" cy="304800"/>
          </a:xfrm>
          <a:prstGeom prst="rect">
            <a:avLst/>
          </a:prstGeom>
          <a:noFill/>
          <a:ln w="9525">
            <a:noFill/>
            <a:miter lim="800000"/>
            <a:headEnd/>
            <a:tailEnd/>
          </a:ln>
        </p:spPr>
        <p:txBody>
          <a:bodyPr>
            <a:spAutoFit/>
          </a:bodyPr>
          <a:lstStyle/>
          <a:p>
            <a:pPr algn="ctr">
              <a:spcBef>
                <a:spcPct val="25000"/>
              </a:spcBef>
            </a:pPr>
            <a:r>
              <a:rPr lang="es-ES_tradnl" sz="1400" b="1">
                <a:latin typeface="Arial" charset="0"/>
              </a:rPr>
              <a:t>Socket  10.0.1.25.110</a:t>
            </a:r>
            <a:endParaRPr lang="es-ES" sz="1400" b="1">
              <a:latin typeface="Arial" charset="0"/>
            </a:endParaRPr>
          </a:p>
        </p:txBody>
      </p:sp>
      <p:sp>
        <p:nvSpPr>
          <p:cNvPr id="29724" name="Line 32"/>
          <p:cNvSpPr>
            <a:spLocks noChangeShapeType="1"/>
          </p:cNvSpPr>
          <p:nvPr/>
        </p:nvSpPr>
        <p:spPr bwMode="auto">
          <a:xfrm flipH="1" flipV="1">
            <a:off x="2484438" y="4437063"/>
            <a:ext cx="0" cy="287337"/>
          </a:xfrm>
          <a:prstGeom prst="line">
            <a:avLst/>
          </a:prstGeom>
          <a:noFill/>
          <a:ln w="9525">
            <a:solidFill>
              <a:schemeClr val="tx1"/>
            </a:solidFill>
            <a:round/>
            <a:headEnd/>
            <a:tailEnd type="triangle" w="med" len="med"/>
          </a:ln>
        </p:spPr>
        <p:txBody>
          <a:bodyPr/>
          <a:lstStyle/>
          <a:p>
            <a:endParaRPr lang="es-ES"/>
          </a:p>
        </p:txBody>
      </p:sp>
      <p:sp>
        <p:nvSpPr>
          <p:cNvPr id="607265" name="Line 33"/>
          <p:cNvSpPr>
            <a:spLocks noChangeShapeType="1"/>
          </p:cNvSpPr>
          <p:nvPr/>
        </p:nvSpPr>
        <p:spPr bwMode="auto">
          <a:xfrm flipH="1">
            <a:off x="6588125" y="3357563"/>
            <a:ext cx="360363" cy="0"/>
          </a:xfrm>
          <a:prstGeom prst="line">
            <a:avLst/>
          </a:prstGeom>
          <a:noFill/>
          <a:ln w="9525">
            <a:solidFill>
              <a:schemeClr val="tx1"/>
            </a:solidFill>
            <a:round/>
            <a:headEnd/>
            <a:tailEnd type="triangle" w="med" len="med"/>
          </a:ln>
        </p:spPr>
        <p:txBody>
          <a:bodyPr/>
          <a:lstStyle/>
          <a:p>
            <a:endParaRPr lang="es-ES"/>
          </a:p>
        </p:txBody>
      </p:sp>
      <p:sp>
        <p:nvSpPr>
          <p:cNvPr id="607266" name="Text Box 34"/>
          <p:cNvSpPr txBox="1">
            <a:spLocks noChangeArrowheads="1"/>
          </p:cNvSpPr>
          <p:nvPr/>
        </p:nvSpPr>
        <p:spPr bwMode="auto">
          <a:xfrm>
            <a:off x="6877050" y="3973513"/>
            <a:ext cx="2070100" cy="609398"/>
          </a:xfrm>
          <a:prstGeom prst="rect">
            <a:avLst/>
          </a:prstGeom>
          <a:noFill/>
          <a:ln w="9525">
            <a:noFill/>
            <a:miter lim="800000"/>
            <a:headEnd/>
            <a:tailEnd/>
          </a:ln>
        </p:spPr>
        <p:txBody>
          <a:bodyPr>
            <a:spAutoFit/>
          </a:bodyPr>
          <a:lstStyle/>
          <a:p>
            <a:pPr algn="ctr">
              <a:lnSpc>
                <a:spcPct val="80000"/>
              </a:lnSpc>
              <a:spcBef>
                <a:spcPct val="25000"/>
              </a:spcBef>
            </a:pPr>
            <a:r>
              <a:rPr lang="es-ES_tradnl" sz="1400" b="1" dirty="0">
                <a:latin typeface="Arial" charset="0"/>
              </a:rPr>
              <a:t>Ordenador ejecuta Outlook hacia 10.0.1.25</a:t>
            </a:r>
            <a:endParaRPr lang="es-ES" sz="1400" b="1" dirty="0">
              <a:latin typeface="Arial" charset="0"/>
            </a:endParaRPr>
          </a:p>
        </p:txBody>
      </p:sp>
      <p:sp>
        <p:nvSpPr>
          <p:cNvPr id="607267" name="Line 35"/>
          <p:cNvSpPr>
            <a:spLocks noChangeShapeType="1"/>
          </p:cNvSpPr>
          <p:nvPr/>
        </p:nvSpPr>
        <p:spPr bwMode="auto">
          <a:xfrm flipH="1">
            <a:off x="6659563" y="4149725"/>
            <a:ext cx="360362" cy="0"/>
          </a:xfrm>
          <a:prstGeom prst="line">
            <a:avLst/>
          </a:prstGeom>
          <a:noFill/>
          <a:ln w="9525">
            <a:solidFill>
              <a:schemeClr val="tx1"/>
            </a:solidFill>
            <a:round/>
            <a:headEnd/>
            <a:tailEnd type="triangle" w="med" len="med"/>
          </a:ln>
        </p:spPr>
        <p:txBody>
          <a:bodyPr/>
          <a:lstStyle/>
          <a:p>
            <a:endParaRPr lang="es-ES"/>
          </a:p>
        </p:txBody>
      </p:sp>
      <p:sp>
        <p:nvSpPr>
          <p:cNvPr id="607268" name="Text Box 36"/>
          <p:cNvSpPr txBox="1">
            <a:spLocks noChangeArrowheads="1"/>
          </p:cNvSpPr>
          <p:nvPr/>
        </p:nvSpPr>
        <p:spPr bwMode="auto">
          <a:xfrm>
            <a:off x="5435600" y="5942013"/>
            <a:ext cx="3409950" cy="366712"/>
          </a:xfrm>
          <a:prstGeom prst="rect">
            <a:avLst/>
          </a:prstGeom>
          <a:noFill/>
          <a:ln w="9525">
            <a:noFill/>
            <a:miter lim="800000"/>
            <a:headEnd/>
            <a:tailEnd/>
          </a:ln>
        </p:spPr>
        <p:txBody>
          <a:bodyPr wrap="none">
            <a:spAutoFit/>
          </a:bodyPr>
          <a:lstStyle/>
          <a:p>
            <a:r>
              <a:rPr lang="es-ES" sz="1800">
                <a:latin typeface="Arial" charset="0"/>
              </a:rPr>
              <a:t>Dos conexiones, cuatro sockets</a:t>
            </a: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72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726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072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6072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72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72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72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right)">
                                      <p:cBhvr>
                                        <p:cTn id="27" dur="500"/>
                                        <p:tgtEl>
                                          <p:spTgt spid="2"/>
                                        </p:tgtEl>
                                      </p:cBhvr>
                                    </p:animEffec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6072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726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0726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0725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0725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0726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0726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wipe(right)">
                                      <p:cBhvr>
                                        <p:cTn id="53" dur="500"/>
                                        <p:tgtEl>
                                          <p:spTgt spid="3"/>
                                        </p:tgtEl>
                                      </p:cBhvr>
                                    </p:animEffect>
                                  </p:childTnLst>
                                </p:cTn>
                              </p:par>
                            </p:childTnLst>
                          </p:cTn>
                        </p:par>
                        <p:par>
                          <p:cTn id="54" fill="hold">
                            <p:stCondLst>
                              <p:cond delay="500"/>
                            </p:stCondLst>
                            <p:childTnLst>
                              <p:par>
                                <p:cTn id="55" presetID="1" presetClass="entr" presetSubtype="0" fill="hold" grpId="0" nodeType="afterEffect">
                                  <p:stCondLst>
                                    <p:cond delay="0"/>
                                  </p:stCondLst>
                                  <p:childTnLst>
                                    <p:set>
                                      <p:cBhvr>
                                        <p:cTn id="56" dur="1" fill="hold">
                                          <p:stCondLst>
                                            <p:cond delay="0"/>
                                          </p:stCondLst>
                                        </p:cTn>
                                        <p:tgtEl>
                                          <p:spTgt spid="60726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07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235" grpId="0"/>
      <p:bldP spid="607237" grpId="0" animBg="1"/>
      <p:bldP spid="607237" grpId="1" animBg="1"/>
      <p:bldP spid="607238" grpId="0"/>
      <p:bldP spid="607239" grpId="0"/>
      <p:bldP spid="607245" grpId="0" animBg="1"/>
      <p:bldP spid="607251" grpId="0" animBg="1"/>
      <p:bldP spid="607253" grpId="0" animBg="1"/>
      <p:bldP spid="607254" grpId="0" animBg="1"/>
      <p:bldP spid="607260" grpId="0"/>
      <p:bldP spid="607261" grpId="0"/>
      <p:bldP spid="607262" grpId="0" animBg="1"/>
      <p:bldP spid="607265" grpId="0" animBg="1"/>
      <p:bldP spid="607266" grpId="0"/>
      <p:bldP spid="607267" grpId="0" animBg="1"/>
      <p:bldP spid="60726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rrowheads="1"/>
          </p:cNvPicPr>
          <p:nvPr/>
        </p:nvPicPr>
        <p:blipFill>
          <a:blip r:embed="rId3" cstate="print"/>
          <a:srcRect/>
          <a:stretch>
            <a:fillRect/>
          </a:stretch>
        </p:blipFill>
        <p:spPr bwMode="auto">
          <a:xfrm>
            <a:off x="995363" y="3046413"/>
            <a:ext cx="1454150" cy="1677987"/>
          </a:xfrm>
          <a:prstGeom prst="rect">
            <a:avLst/>
          </a:prstGeom>
          <a:noFill/>
          <a:ln w="12700">
            <a:noFill/>
            <a:miter lim="800000"/>
            <a:headEnd/>
            <a:tailEnd/>
          </a:ln>
        </p:spPr>
      </p:pic>
      <p:sp>
        <p:nvSpPr>
          <p:cNvPr id="609283" name="Text Box 3"/>
          <p:cNvSpPr txBox="1">
            <a:spLocks noChangeArrowheads="1"/>
          </p:cNvSpPr>
          <p:nvPr/>
        </p:nvSpPr>
        <p:spPr bwMode="auto">
          <a:xfrm>
            <a:off x="2827285" y="3055938"/>
            <a:ext cx="2440092" cy="523220"/>
          </a:xfrm>
          <a:prstGeom prst="rect">
            <a:avLst/>
          </a:prstGeom>
          <a:noFill/>
          <a:ln w="9525">
            <a:noFill/>
            <a:miter lim="800000"/>
            <a:headEnd/>
            <a:tailEnd/>
          </a:ln>
        </p:spPr>
        <p:txBody>
          <a:bodyPr wrap="none">
            <a:spAutoFit/>
          </a:bodyPr>
          <a:lstStyle/>
          <a:p>
            <a:pPr algn="ctr"/>
            <a:r>
              <a:rPr lang="es-ES_tradnl" sz="1400" b="1" dirty="0">
                <a:latin typeface="Arial" charset="0"/>
              </a:rPr>
              <a:t>Conexión TCP</a:t>
            </a:r>
          </a:p>
          <a:p>
            <a:pPr algn="ctr"/>
            <a:r>
              <a:rPr lang="es-ES_tradnl" sz="1400" b="1" dirty="0" smtClean="0">
                <a:latin typeface="Arial" charset="0"/>
              </a:rPr>
              <a:t>10.0.1.25:80-10.0.2.47:1038</a:t>
            </a:r>
            <a:endParaRPr lang="es-ES" sz="1400" b="1" dirty="0">
              <a:latin typeface="Arial" charset="0"/>
            </a:endParaRPr>
          </a:p>
        </p:txBody>
      </p:sp>
      <p:pic>
        <p:nvPicPr>
          <p:cNvPr id="30724" name="Picture 4"/>
          <p:cNvPicPr>
            <a:picLocks noChangeArrowheads="1"/>
          </p:cNvPicPr>
          <p:nvPr/>
        </p:nvPicPr>
        <p:blipFill>
          <a:blip r:embed="rId4" cstate="print"/>
          <a:srcRect/>
          <a:stretch>
            <a:fillRect/>
          </a:stretch>
        </p:blipFill>
        <p:spPr bwMode="auto">
          <a:xfrm>
            <a:off x="5435600" y="3141663"/>
            <a:ext cx="1235075" cy="1333500"/>
          </a:xfrm>
          <a:prstGeom prst="rect">
            <a:avLst/>
          </a:prstGeom>
          <a:noFill/>
          <a:ln w="12700">
            <a:noFill/>
            <a:miter lim="800000"/>
            <a:headEnd/>
            <a:tailEnd/>
          </a:ln>
        </p:spPr>
      </p:pic>
      <p:sp>
        <p:nvSpPr>
          <p:cNvPr id="609285" name="Text Box 5"/>
          <p:cNvSpPr txBox="1">
            <a:spLocks noChangeArrowheads="1"/>
          </p:cNvSpPr>
          <p:nvPr/>
        </p:nvSpPr>
        <p:spPr bwMode="auto">
          <a:xfrm>
            <a:off x="5651500" y="3351213"/>
            <a:ext cx="720725" cy="466725"/>
          </a:xfrm>
          <a:prstGeom prst="rect">
            <a:avLst/>
          </a:prstGeom>
          <a:noFill/>
          <a:ln w="9525">
            <a:solidFill>
              <a:schemeClr val="tx1"/>
            </a:solidFill>
            <a:miter lim="800000"/>
            <a:headEnd/>
            <a:tailEnd/>
          </a:ln>
        </p:spPr>
        <p:txBody>
          <a:bodyPr>
            <a:spAutoFit/>
          </a:bodyPr>
          <a:lstStyle/>
          <a:p>
            <a:pPr algn="ctr"/>
            <a:r>
              <a:rPr lang="es-ES_tradnl" sz="1200" b="1">
                <a:latin typeface="Arial" charset="0"/>
              </a:rPr>
              <a:t>Puerto 1038</a:t>
            </a:r>
            <a:endParaRPr lang="es-ES" sz="1200" b="1">
              <a:latin typeface="Arial" charset="0"/>
            </a:endParaRPr>
          </a:p>
        </p:txBody>
      </p:sp>
      <p:sp>
        <p:nvSpPr>
          <p:cNvPr id="609286" name="Text Box 6"/>
          <p:cNvSpPr txBox="1">
            <a:spLocks noChangeArrowheads="1"/>
          </p:cNvSpPr>
          <p:nvPr/>
        </p:nvSpPr>
        <p:spPr bwMode="auto">
          <a:xfrm>
            <a:off x="6823075" y="2997200"/>
            <a:ext cx="2070100" cy="609398"/>
          </a:xfrm>
          <a:prstGeom prst="rect">
            <a:avLst/>
          </a:prstGeom>
          <a:noFill/>
          <a:ln w="9525">
            <a:noFill/>
            <a:miter lim="800000"/>
            <a:headEnd/>
            <a:tailEnd/>
          </a:ln>
        </p:spPr>
        <p:txBody>
          <a:bodyPr>
            <a:spAutoFit/>
          </a:bodyPr>
          <a:lstStyle/>
          <a:p>
            <a:pPr algn="ctr">
              <a:lnSpc>
                <a:spcPct val="80000"/>
              </a:lnSpc>
              <a:spcBef>
                <a:spcPct val="25000"/>
              </a:spcBef>
            </a:pPr>
            <a:r>
              <a:rPr lang="es-ES_tradnl" sz="1400" b="1" dirty="0">
                <a:latin typeface="Arial" charset="0"/>
              </a:rPr>
              <a:t>Ordenador ejecuta </a:t>
            </a:r>
            <a:r>
              <a:rPr lang="es-ES_tradnl" sz="1400" b="1" dirty="0" smtClean="0">
                <a:latin typeface="Arial" charset="0"/>
              </a:rPr>
              <a:t>navegador </a:t>
            </a:r>
            <a:r>
              <a:rPr lang="es-ES_tradnl" sz="1400" b="1" dirty="0">
                <a:latin typeface="Arial" charset="0"/>
              </a:rPr>
              <a:t>hacia 10.0.1.25</a:t>
            </a:r>
            <a:endParaRPr lang="es-ES" sz="1400" b="1" dirty="0">
              <a:latin typeface="Arial" charset="0"/>
            </a:endParaRPr>
          </a:p>
        </p:txBody>
      </p:sp>
      <p:sp>
        <p:nvSpPr>
          <p:cNvPr id="609287" name="Text Box 7"/>
          <p:cNvSpPr txBox="1">
            <a:spLocks noChangeArrowheads="1"/>
          </p:cNvSpPr>
          <p:nvPr/>
        </p:nvSpPr>
        <p:spPr bwMode="auto">
          <a:xfrm>
            <a:off x="4859338" y="2487613"/>
            <a:ext cx="2895600" cy="304800"/>
          </a:xfrm>
          <a:prstGeom prst="rect">
            <a:avLst/>
          </a:prstGeom>
          <a:noFill/>
          <a:ln w="9525">
            <a:noFill/>
            <a:miter lim="800000"/>
            <a:headEnd/>
            <a:tailEnd/>
          </a:ln>
        </p:spPr>
        <p:txBody>
          <a:bodyPr>
            <a:spAutoFit/>
          </a:bodyPr>
          <a:lstStyle/>
          <a:p>
            <a:pPr algn="ctr">
              <a:spcBef>
                <a:spcPct val="25000"/>
              </a:spcBef>
            </a:pPr>
            <a:r>
              <a:rPr lang="es-ES_tradnl" sz="1400" b="1" dirty="0">
                <a:latin typeface="Arial" charset="0"/>
              </a:rPr>
              <a:t>Socket:  </a:t>
            </a:r>
            <a:r>
              <a:rPr lang="es-ES_tradnl" sz="1400" b="1" dirty="0" smtClean="0">
                <a:latin typeface="Arial" charset="0"/>
              </a:rPr>
              <a:t>10.0.2.47:1038</a:t>
            </a:r>
            <a:endParaRPr lang="es-ES" sz="1400" b="1" dirty="0">
              <a:latin typeface="Arial" charset="0"/>
            </a:endParaRPr>
          </a:p>
        </p:txBody>
      </p:sp>
      <p:sp>
        <p:nvSpPr>
          <p:cNvPr id="30728" name="Rectangle 8"/>
          <p:cNvSpPr>
            <a:spLocks noChangeArrowheads="1"/>
          </p:cNvSpPr>
          <p:nvPr/>
        </p:nvSpPr>
        <p:spPr bwMode="auto">
          <a:xfrm>
            <a:off x="1643042" y="563549"/>
            <a:ext cx="6265863" cy="936625"/>
          </a:xfrm>
          <a:prstGeom prst="rect">
            <a:avLst/>
          </a:prstGeom>
          <a:noFill/>
          <a:ln w="9525">
            <a:noFill/>
            <a:miter lim="800000"/>
            <a:headEnd/>
            <a:tailEnd/>
          </a:ln>
        </p:spPr>
        <p:txBody>
          <a:bodyPr anchor="ctr"/>
          <a:lstStyle/>
          <a:p>
            <a:pPr algn="ctr"/>
            <a:r>
              <a:rPr lang="es-ES_tradnl" sz="3600" dirty="0">
                <a:solidFill>
                  <a:schemeClr val="tx2"/>
                </a:solidFill>
                <a:latin typeface="Arial" charset="0"/>
              </a:rPr>
              <a:t>Dos conexiones diferentes del mismo ordenador al mismo servidor web</a:t>
            </a:r>
            <a:endParaRPr lang="es-ES" sz="3600" dirty="0">
              <a:solidFill>
                <a:schemeClr val="tx2"/>
              </a:solidFill>
              <a:latin typeface="Arial" charset="0"/>
            </a:endParaRPr>
          </a:p>
        </p:txBody>
      </p:sp>
      <p:sp>
        <p:nvSpPr>
          <p:cNvPr id="30729" name="Text Box 9"/>
          <p:cNvSpPr txBox="1">
            <a:spLocks noChangeArrowheads="1"/>
          </p:cNvSpPr>
          <p:nvPr/>
        </p:nvSpPr>
        <p:spPr bwMode="auto">
          <a:xfrm>
            <a:off x="5219700" y="4576763"/>
            <a:ext cx="2143125" cy="287337"/>
          </a:xfrm>
          <a:prstGeom prst="rect">
            <a:avLst/>
          </a:prstGeom>
          <a:noFill/>
          <a:ln w="9525">
            <a:noFill/>
            <a:miter lim="800000"/>
            <a:headEnd/>
            <a:tailEnd/>
          </a:ln>
        </p:spPr>
        <p:txBody>
          <a:bodyPr>
            <a:spAutoFit/>
          </a:bodyPr>
          <a:lstStyle/>
          <a:p>
            <a:pPr algn="ctr">
              <a:lnSpc>
                <a:spcPct val="80000"/>
              </a:lnSpc>
              <a:spcBef>
                <a:spcPct val="25000"/>
              </a:spcBef>
            </a:pPr>
            <a:r>
              <a:rPr lang="es-ES_tradnl" sz="1600" b="1">
                <a:latin typeface="Arial" charset="0"/>
              </a:rPr>
              <a:t>IP 10.0.2.47</a:t>
            </a:r>
            <a:endParaRPr lang="es-ES" sz="1600" b="1">
              <a:latin typeface="Arial" charset="0"/>
            </a:endParaRPr>
          </a:p>
        </p:txBody>
      </p:sp>
      <p:sp>
        <p:nvSpPr>
          <p:cNvPr id="30730" name="Text Box 10"/>
          <p:cNvSpPr txBox="1">
            <a:spLocks noChangeArrowheads="1"/>
          </p:cNvSpPr>
          <p:nvPr/>
        </p:nvSpPr>
        <p:spPr bwMode="auto">
          <a:xfrm>
            <a:off x="755650" y="5181600"/>
            <a:ext cx="2133600" cy="287338"/>
          </a:xfrm>
          <a:prstGeom prst="rect">
            <a:avLst/>
          </a:prstGeom>
          <a:noFill/>
          <a:ln w="9525">
            <a:noFill/>
            <a:miter lim="800000"/>
            <a:headEnd/>
            <a:tailEnd/>
          </a:ln>
        </p:spPr>
        <p:txBody>
          <a:bodyPr>
            <a:spAutoFit/>
          </a:bodyPr>
          <a:lstStyle/>
          <a:p>
            <a:pPr algn="ctr">
              <a:lnSpc>
                <a:spcPct val="80000"/>
              </a:lnSpc>
              <a:spcBef>
                <a:spcPct val="25000"/>
              </a:spcBef>
            </a:pPr>
            <a:r>
              <a:rPr lang="es-ES_tradnl" sz="1600" b="1">
                <a:latin typeface="Arial" charset="0"/>
              </a:rPr>
              <a:t>IP 10.0.1.25</a:t>
            </a:r>
            <a:endParaRPr lang="es-ES" sz="1600" b="1">
              <a:latin typeface="Arial" charset="0"/>
            </a:endParaRPr>
          </a:p>
        </p:txBody>
      </p:sp>
      <p:sp>
        <p:nvSpPr>
          <p:cNvPr id="30731" name="Text Box 11"/>
          <p:cNvSpPr txBox="1">
            <a:spLocks noChangeArrowheads="1"/>
          </p:cNvSpPr>
          <p:nvPr/>
        </p:nvSpPr>
        <p:spPr bwMode="auto">
          <a:xfrm>
            <a:off x="1690688" y="3333750"/>
            <a:ext cx="720725" cy="831850"/>
          </a:xfrm>
          <a:prstGeom prst="rect">
            <a:avLst/>
          </a:prstGeom>
          <a:noFill/>
          <a:ln w="9525">
            <a:solidFill>
              <a:schemeClr val="tx1"/>
            </a:solidFill>
            <a:miter lim="800000"/>
            <a:headEnd/>
            <a:tailEnd/>
          </a:ln>
        </p:spPr>
        <p:txBody>
          <a:bodyPr>
            <a:spAutoFit/>
          </a:bodyPr>
          <a:lstStyle/>
          <a:p>
            <a:pPr algn="ctr"/>
            <a:endParaRPr lang="es-ES_tradnl" sz="1200" b="1">
              <a:latin typeface="Arial" charset="0"/>
            </a:endParaRPr>
          </a:p>
          <a:p>
            <a:pPr algn="ctr"/>
            <a:r>
              <a:rPr lang="es-ES_tradnl" sz="1200" b="1">
                <a:latin typeface="Arial" charset="0"/>
              </a:rPr>
              <a:t>Puerto 80</a:t>
            </a:r>
          </a:p>
          <a:p>
            <a:pPr algn="ctr"/>
            <a:endParaRPr lang="es-ES" sz="1200" b="1">
              <a:latin typeface="Arial" charset="0"/>
            </a:endParaRPr>
          </a:p>
        </p:txBody>
      </p:sp>
      <p:sp>
        <p:nvSpPr>
          <p:cNvPr id="30732" name="Oval 12"/>
          <p:cNvSpPr>
            <a:spLocks noChangeArrowheads="1"/>
          </p:cNvSpPr>
          <p:nvPr/>
        </p:nvSpPr>
        <p:spPr bwMode="auto">
          <a:xfrm>
            <a:off x="2339975" y="3405188"/>
            <a:ext cx="288925" cy="887412"/>
          </a:xfrm>
          <a:prstGeom prst="ellipse">
            <a:avLst/>
          </a:prstGeom>
          <a:solidFill>
            <a:srgbClr val="FF0000"/>
          </a:solidFill>
          <a:ln w="9525">
            <a:solidFill>
              <a:schemeClr val="tx1"/>
            </a:solidFill>
            <a:round/>
            <a:headEnd/>
            <a:tailEnd/>
          </a:ln>
        </p:spPr>
        <p:txBody>
          <a:bodyPr wrap="none" anchor="ctr"/>
          <a:lstStyle/>
          <a:p>
            <a:endParaRPr lang="es-ES"/>
          </a:p>
        </p:txBody>
      </p:sp>
      <p:sp>
        <p:nvSpPr>
          <p:cNvPr id="609293" name="Oval 13"/>
          <p:cNvSpPr>
            <a:spLocks noChangeArrowheads="1"/>
          </p:cNvSpPr>
          <p:nvPr/>
        </p:nvSpPr>
        <p:spPr bwMode="auto">
          <a:xfrm>
            <a:off x="5435600" y="3424238"/>
            <a:ext cx="288925" cy="358775"/>
          </a:xfrm>
          <a:prstGeom prst="ellipse">
            <a:avLst/>
          </a:prstGeom>
          <a:solidFill>
            <a:srgbClr val="FFFF00"/>
          </a:solidFill>
          <a:ln w="9525">
            <a:solidFill>
              <a:schemeClr val="tx1"/>
            </a:solidFill>
            <a:round/>
            <a:headEnd/>
            <a:tailEnd/>
          </a:ln>
        </p:spPr>
        <p:txBody>
          <a:bodyPr wrap="none" anchor="ctr"/>
          <a:lstStyle/>
          <a:p>
            <a:endParaRPr lang="es-ES"/>
          </a:p>
        </p:txBody>
      </p:sp>
      <p:grpSp>
        <p:nvGrpSpPr>
          <p:cNvPr id="2" name="Group 14"/>
          <p:cNvGrpSpPr>
            <a:grpSpLocks/>
          </p:cNvGrpSpPr>
          <p:nvPr/>
        </p:nvGrpSpPr>
        <p:grpSpPr bwMode="auto">
          <a:xfrm>
            <a:off x="2411413" y="3540125"/>
            <a:ext cx="3168650" cy="104775"/>
            <a:chOff x="1448" y="1982"/>
            <a:chExt cx="2384" cy="74"/>
          </a:xfrm>
        </p:grpSpPr>
        <p:sp>
          <p:nvSpPr>
            <p:cNvPr id="30752" name="Rectangle 15"/>
            <p:cNvSpPr>
              <a:spLocks noChangeArrowheads="1"/>
            </p:cNvSpPr>
            <p:nvPr/>
          </p:nvSpPr>
          <p:spPr bwMode="auto">
            <a:xfrm>
              <a:off x="1481" y="1982"/>
              <a:ext cx="2351" cy="74"/>
            </a:xfrm>
            <a:prstGeom prst="rect">
              <a:avLst/>
            </a:prstGeom>
            <a:gradFill rotWithShape="0">
              <a:gsLst>
                <a:gs pos="0">
                  <a:srgbClr val="CF0E30"/>
                </a:gs>
                <a:gs pos="50000">
                  <a:srgbClr val="FFFFFF"/>
                </a:gs>
                <a:gs pos="100000">
                  <a:srgbClr val="CF0E30"/>
                </a:gs>
              </a:gsLst>
              <a:lin ang="5400000" scaled="1"/>
            </a:gradFill>
            <a:ln w="25400">
              <a:solidFill>
                <a:schemeClr val="accent2"/>
              </a:solidFill>
              <a:miter lim="800000"/>
              <a:headEnd/>
              <a:tailEnd/>
            </a:ln>
          </p:spPr>
          <p:txBody>
            <a:bodyPr wrap="none" anchor="ctr"/>
            <a:lstStyle/>
            <a:p>
              <a:endParaRPr lang="es-ES"/>
            </a:p>
          </p:txBody>
        </p:sp>
        <p:sp>
          <p:nvSpPr>
            <p:cNvPr id="30753" name="Oval 16"/>
            <p:cNvSpPr>
              <a:spLocks noChangeArrowheads="1"/>
            </p:cNvSpPr>
            <p:nvPr/>
          </p:nvSpPr>
          <p:spPr bwMode="auto">
            <a:xfrm>
              <a:off x="1448" y="1985"/>
              <a:ext cx="54" cy="71"/>
            </a:xfrm>
            <a:prstGeom prst="ellipse">
              <a:avLst/>
            </a:prstGeom>
            <a:solidFill>
              <a:srgbClr val="F76681"/>
            </a:solidFill>
            <a:ln w="25400">
              <a:solidFill>
                <a:schemeClr val="accent2"/>
              </a:solidFill>
              <a:round/>
              <a:headEnd/>
              <a:tailEnd/>
            </a:ln>
          </p:spPr>
          <p:txBody>
            <a:bodyPr wrap="none" anchor="ctr"/>
            <a:lstStyle/>
            <a:p>
              <a:endParaRPr lang="es-ES"/>
            </a:p>
          </p:txBody>
        </p:sp>
      </p:grpSp>
      <p:sp>
        <p:nvSpPr>
          <p:cNvPr id="30735" name="Text Box 17"/>
          <p:cNvSpPr txBox="1">
            <a:spLocks noChangeArrowheads="1"/>
          </p:cNvSpPr>
          <p:nvPr/>
        </p:nvSpPr>
        <p:spPr bwMode="auto">
          <a:xfrm>
            <a:off x="1835150" y="2668588"/>
            <a:ext cx="1943100" cy="304800"/>
          </a:xfrm>
          <a:prstGeom prst="rect">
            <a:avLst/>
          </a:prstGeom>
          <a:noFill/>
          <a:ln w="9525">
            <a:noFill/>
            <a:miter lim="800000"/>
            <a:headEnd/>
            <a:tailEnd/>
          </a:ln>
        </p:spPr>
        <p:txBody>
          <a:bodyPr>
            <a:spAutoFit/>
          </a:bodyPr>
          <a:lstStyle/>
          <a:p>
            <a:pPr algn="ctr">
              <a:spcBef>
                <a:spcPct val="25000"/>
              </a:spcBef>
            </a:pPr>
            <a:r>
              <a:rPr lang="es-ES_tradnl" sz="1400" b="1" dirty="0">
                <a:latin typeface="Arial" charset="0"/>
              </a:rPr>
              <a:t>Socket  </a:t>
            </a:r>
            <a:r>
              <a:rPr lang="es-ES_tradnl" sz="1400" b="1" dirty="0" smtClean="0">
                <a:latin typeface="Arial" charset="0"/>
              </a:rPr>
              <a:t>10.0.1.25:80</a:t>
            </a:r>
            <a:endParaRPr lang="es-ES" sz="1400" b="1" dirty="0">
              <a:latin typeface="Arial" charset="0"/>
            </a:endParaRPr>
          </a:p>
        </p:txBody>
      </p:sp>
      <p:sp>
        <p:nvSpPr>
          <p:cNvPr id="30736" name="Line 18"/>
          <p:cNvSpPr>
            <a:spLocks noChangeShapeType="1"/>
          </p:cNvSpPr>
          <p:nvPr/>
        </p:nvSpPr>
        <p:spPr bwMode="auto">
          <a:xfrm>
            <a:off x="2484438" y="2924175"/>
            <a:ext cx="0" cy="433388"/>
          </a:xfrm>
          <a:prstGeom prst="line">
            <a:avLst/>
          </a:prstGeom>
          <a:noFill/>
          <a:ln w="9525">
            <a:solidFill>
              <a:schemeClr val="tx1"/>
            </a:solidFill>
            <a:round/>
            <a:headEnd/>
            <a:tailEnd type="triangle" w="med" len="med"/>
          </a:ln>
        </p:spPr>
        <p:txBody>
          <a:bodyPr/>
          <a:lstStyle/>
          <a:p>
            <a:endParaRPr lang="es-ES"/>
          </a:p>
        </p:txBody>
      </p:sp>
      <p:sp>
        <p:nvSpPr>
          <p:cNvPr id="609299" name="Line 19"/>
          <p:cNvSpPr>
            <a:spLocks noChangeShapeType="1"/>
          </p:cNvSpPr>
          <p:nvPr/>
        </p:nvSpPr>
        <p:spPr bwMode="auto">
          <a:xfrm flipH="1">
            <a:off x="5580063" y="2781300"/>
            <a:ext cx="0" cy="569913"/>
          </a:xfrm>
          <a:prstGeom prst="line">
            <a:avLst/>
          </a:prstGeom>
          <a:noFill/>
          <a:ln w="9525">
            <a:solidFill>
              <a:schemeClr val="tx1"/>
            </a:solidFill>
            <a:round/>
            <a:headEnd/>
            <a:tailEnd type="triangle" w="med" len="med"/>
          </a:ln>
        </p:spPr>
        <p:txBody>
          <a:bodyPr/>
          <a:lstStyle/>
          <a:p>
            <a:endParaRPr lang="es-ES"/>
          </a:p>
        </p:txBody>
      </p:sp>
      <p:sp>
        <p:nvSpPr>
          <p:cNvPr id="30738" name="Text Box 20"/>
          <p:cNvSpPr txBox="1">
            <a:spLocks noChangeArrowheads="1"/>
          </p:cNvSpPr>
          <p:nvPr/>
        </p:nvSpPr>
        <p:spPr bwMode="auto">
          <a:xfrm>
            <a:off x="900113" y="5781675"/>
            <a:ext cx="2133600" cy="311150"/>
          </a:xfrm>
          <a:prstGeom prst="rect">
            <a:avLst/>
          </a:prstGeom>
          <a:noFill/>
          <a:ln w="9525">
            <a:noFill/>
            <a:miter lim="800000"/>
            <a:headEnd/>
            <a:tailEnd/>
          </a:ln>
        </p:spPr>
        <p:txBody>
          <a:bodyPr>
            <a:spAutoFit/>
          </a:bodyPr>
          <a:lstStyle/>
          <a:p>
            <a:pPr algn="ctr">
              <a:lnSpc>
                <a:spcPct val="80000"/>
              </a:lnSpc>
              <a:spcBef>
                <a:spcPct val="25000"/>
              </a:spcBef>
            </a:pPr>
            <a:r>
              <a:rPr lang="es-ES_tradnl" sz="1800" b="1">
                <a:latin typeface="Arial" charset="0"/>
              </a:rPr>
              <a:t>Servidor Web </a:t>
            </a:r>
            <a:endParaRPr lang="es-ES" sz="1800" b="1">
              <a:latin typeface="Arial" charset="0"/>
            </a:endParaRPr>
          </a:p>
        </p:txBody>
      </p:sp>
      <p:sp>
        <p:nvSpPr>
          <p:cNvPr id="609301" name="Text Box 21"/>
          <p:cNvSpPr txBox="1">
            <a:spLocks noChangeArrowheads="1"/>
          </p:cNvSpPr>
          <p:nvPr/>
        </p:nvSpPr>
        <p:spPr bwMode="auto">
          <a:xfrm>
            <a:off x="5651500" y="3898900"/>
            <a:ext cx="720725" cy="466725"/>
          </a:xfrm>
          <a:prstGeom prst="rect">
            <a:avLst/>
          </a:prstGeom>
          <a:noFill/>
          <a:ln w="9525">
            <a:solidFill>
              <a:schemeClr val="tx1"/>
            </a:solidFill>
            <a:miter lim="800000"/>
            <a:headEnd/>
            <a:tailEnd/>
          </a:ln>
        </p:spPr>
        <p:txBody>
          <a:bodyPr>
            <a:spAutoFit/>
          </a:bodyPr>
          <a:lstStyle/>
          <a:p>
            <a:pPr algn="ctr"/>
            <a:r>
              <a:rPr lang="es-ES_tradnl" sz="1200" b="1">
                <a:latin typeface="Arial" charset="0"/>
              </a:rPr>
              <a:t>Puerto 1039</a:t>
            </a:r>
            <a:endParaRPr lang="es-ES" sz="1200" b="1">
              <a:latin typeface="Arial" charset="0"/>
            </a:endParaRPr>
          </a:p>
        </p:txBody>
      </p:sp>
      <p:sp>
        <p:nvSpPr>
          <p:cNvPr id="609302" name="Oval 22"/>
          <p:cNvSpPr>
            <a:spLocks noChangeArrowheads="1"/>
          </p:cNvSpPr>
          <p:nvPr/>
        </p:nvSpPr>
        <p:spPr bwMode="auto">
          <a:xfrm>
            <a:off x="5435600" y="4006850"/>
            <a:ext cx="288925" cy="358775"/>
          </a:xfrm>
          <a:prstGeom prst="ellipse">
            <a:avLst/>
          </a:prstGeom>
          <a:solidFill>
            <a:srgbClr val="FFFF00"/>
          </a:solidFill>
          <a:ln w="9525">
            <a:solidFill>
              <a:schemeClr val="tx1"/>
            </a:solidFill>
            <a:round/>
            <a:headEnd/>
            <a:tailEnd/>
          </a:ln>
        </p:spPr>
        <p:txBody>
          <a:bodyPr wrap="none" anchor="ctr"/>
          <a:lstStyle/>
          <a:p>
            <a:endParaRPr lang="es-ES"/>
          </a:p>
        </p:txBody>
      </p:sp>
      <p:grpSp>
        <p:nvGrpSpPr>
          <p:cNvPr id="3" name="Group 23"/>
          <p:cNvGrpSpPr>
            <a:grpSpLocks/>
          </p:cNvGrpSpPr>
          <p:nvPr/>
        </p:nvGrpSpPr>
        <p:grpSpPr bwMode="auto">
          <a:xfrm>
            <a:off x="2411413" y="4122738"/>
            <a:ext cx="3168650" cy="104775"/>
            <a:chOff x="1448" y="1982"/>
            <a:chExt cx="2384" cy="74"/>
          </a:xfrm>
        </p:grpSpPr>
        <p:sp>
          <p:nvSpPr>
            <p:cNvPr id="30750" name="Rectangle 24"/>
            <p:cNvSpPr>
              <a:spLocks noChangeArrowheads="1"/>
            </p:cNvSpPr>
            <p:nvPr/>
          </p:nvSpPr>
          <p:spPr bwMode="auto">
            <a:xfrm>
              <a:off x="1481" y="1982"/>
              <a:ext cx="2351" cy="74"/>
            </a:xfrm>
            <a:prstGeom prst="rect">
              <a:avLst/>
            </a:prstGeom>
            <a:gradFill rotWithShape="0">
              <a:gsLst>
                <a:gs pos="0">
                  <a:srgbClr val="CF0E30"/>
                </a:gs>
                <a:gs pos="50000">
                  <a:srgbClr val="FFFFFF"/>
                </a:gs>
                <a:gs pos="100000">
                  <a:srgbClr val="CF0E30"/>
                </a:gs>
              </a:gsLst>
              <a:lin ang="5400000" scaled="1"/>
            </a:gradFill>
            <a:ln w="25400">
              <a:solidFill>
                <a:schemeClr val="accent2"/>
              </a:solidFill>
              <a:miter lim="800000"/>
              <a:headEnd/>
              <a:tailEnd/>
            </a:ln>
          </p:spPr>
          <p:txBody>
            <a:bodyPr wrap="none" anchor="ctr"/>
            <a:lstStyle/>
            <a:p>
              <a:endParaRPr lang="es-ES"/>
            </a:p>
          </p:txBody>
        </p:sp>
        <p:sp>
          <p:nvSpPr>
            <p:cNvPr id="30751" name="Oval 25"/>
            <p:cNvSpPr>
              <a:spLocks noChangeArrowheads="1"/>
            </p:cNvSpPr>
            <p:nvPr/>
          </p:nvSpPr>
          <p:spPr bwMode="auto">
            <a:xfrm>
              <a:off x="1448" y="1985"/>
              <a:ext cx="54" cy="71"/>
            </a:xfrm>
            <a:prstGeom prst="ellipse">
              <a:avLst/>
            </a:prstGeom>
            <a:solidFill>
              <a:srgbClr val="F76681"/>
            </a:solidFill>
            <a:ln w="25400">
              <a:solidFill>
                <a:schemeClr val="accent2"/>
              </a:solidFill>
              <a:round/>
              <a:headEnd/>
              <a:tailEnd/>
            </a:ln>
          </p:spPr>
          <p:txBody>
            <a:bodyPr wrap="none" anchor="ctr"/>
            <a:lstStyle/>
            <a:p>
              <a:endParaRPr lang="es-ES"/>
            </a:p>
          </p:txBody>
        </p:sp>
      </p:grpSp>
      <p:sp>
        <p:nvSpPr>
          <p:cNvPr id="609306" name="Text Box 26"/>
          <p:cNvSpPr txBox="1">
            <a:spLocks noChangeArrowheads="1"/>
          </p:cNvSpPr>
          <p:nvPr/>
        </p:nvSpPr>
        <p:spPr bwMode="auto">
          <a:xfrm>
            <a:off x="2827285" y="3644900"/>
            <a:ext cx="2440092" cy="523220"/>
          </a:xfrm>
          <a:prstGeom prst="rect">
            <a:avLst/>
          </a:prstGeom>
          <a:noFill/>
          <a:ln w="9525">
            <a:noFill/>
            <a:miter lim="800000"/>
            <a:headEnd/>
            <a:tailEnd/>
          </a:ln>
        </p:spPr>
        <p:txBody>
          <a:bodyPr wrap="none">
            <a:spAutoFit/>
          </a:bodyPr>
          <a:lstStyle/>
          <a:p>
            <a:pPr algn="ctr"/>
            <a:r>
              <a:rPr lang="es-ES_tradnl" sz="1400" b="1" dirty="0">
                <a:latin typeface="Arial" charset="0"/>
              </a:rPr>
              <a:t>Conexión TCP</a:t>
            </a:r>
          </a:p>
          <a:p>
            <a:pPr algn="ctr"/>
            <a:r>
              <a:rPr lang="es-ES_tradnl" sz="1400" b="1" dirty="0" smtClean="0">
                <a:latin typeface="Arial" charset="0"/>
              </a:rPr>
              <a:t>10.0.1.25:80-10.0.2.47:1039</a:t>
            </a:r>
            <a:endParaRPr lang="es-ES" sz="1400" b="1" dirty="0">
              <a:latin typeface="Arial" charset="0"/>
            </a:endParaRPr>
          </a:p>
        </p:txBody>
      </p:sp>
      <p:sp>
        <p:nvSpPr>
          <p:cNvPr id="609307" name="Text Box 27"/>
          <p:cNvSpPr txBox="1">
            <a:spLocks noChangeArrowheads="1"/>
          </p:cNvSpPr>
          <p:nvPr/>
        </p:nvSpPr>
        <p:spPr bwMode="auto">
          <a:xfrm>
            <a:off x="4787900" y="4995863"/>
            <a:ext cx="2895600" cy="304800"/>
          </a:xfrm>
          <a:prstGeom prst="rect">
            <a:avLst/>
          </a:prstGeom>
          <a:noFill/>
          <a:ln w="9525">
            <a:noFill/>
            <a:miter lim="800000"/>
            <a:headEnd/>
            <a:tailEnd/>
          </a:ln>
        </p:spPr>
        <p:txBody>
          <a:bodyPr>
            <a:spAutoFit/>
          </a:bodyPr>
          <a:lstStyle/>
          <a:p>
            <a:pPr algn="ctr">
              <a:spcBef>
                <a:spcPct val="25000"/>
              </a:spcBef>
            </a:pPr>
            <a:r>
              <a:rPr lang="es-ES_tradnl" sz="1400" b="1" dirty="0">
                <a:latin typeface="Arial" charset="0"/>
              </a:rPr>
              <a:t>Socket:  </a:t>
            </a:r>
            <a:r>
              <a:rPr lang="es-ES_tradnl" sz="1400" b="1" dirty="0" smtClean="0">
                <a:latin typeface="Arial" charset="0"/>
              </a:rPr>
              <a:t>10.0.2.47:1039</a:t>
            </a:r>
            <a:endParaRPr lang="es-ES" sz="1400" b="1" dirty="0">
              <a:latin typeface="Arial" charset="0"/>
            </a:endParaRPr>
          </a:p>
        </p:txBody>
      </p:sp>
      <p:sp>
        <p:nvSpPr>
          <p:cNvPr id="609308" name="Line 28"/>
          <p:cNvSpPr>
            <a:spLocks noChangeShapeType="1"/>
          </p:cNvSpPr>
          <p:nvPr/>
        </p:nvSpPr>
        <p:spPr bwMode="auto">
          <a:xfrm flipV="1">
            <a:off x="5580063" y="4437063"/>
            <a:ext cx="0" cy="576262"/>
          </a:xfrm>
          <a:prstGeom prst="line">
            <a:avLst/>
          </a:prstGeom>
          <a:noFill/>
          <a:ln w="9525">
            <a:solidFill>
              <a:schemeClr val="tx1"/>
            </a:solidFill>
            <a:round/>
            <a:headEnd/>
            <a:tailEnd type="triangle" w="med" len="med"/>
          </a:ln>
        </p:spPr>
        <p:txBody>
          <a:bodyPr/>
          <a:lstStyle/>
          <a:p>
            <a:endParaRPr lang="es-ES"/>
          </a:p>
        </p:txBody>
      </p:sp>
      <p:sp>
        <p:nvSpPr>
          <p:cNvPr id="609309" name="Line 29"/>
          <p:cNvSpPr>
            <a:spLocks noChangeShapeType="1"/>
          </p:cNvSpPr>
          <p:nvPr/>
        </p:nvSpPr>
        <p:spPr bwMode="auto">
          <a:xfrm flipH="1">
            <a:off x="6588125" y="3357563"/>
            <a:ext cx="360363" cy="0"/>
          </a:xfrm>
          <a:prstGeom prst="line">
            <a:avLst/>
          </a:prstGeom>
          <a:noFill/>
          <a:ln w="9525">
            <a:solidFill>
              <a:schemeClr val="tx1"/>
            </a:solidFill>
            <a:round/>
            <a:headEnd/>
            <a:tailEnd type="triangle" w="med" len="med"/>
          </a:ln>
        </p:spPr>
        <p:txBody>
          <a:bodyPr/>
          <a:lstStyle/>
          <a:p>
            <a:endParaRPr lang="es-ES"/>
          </a:p>
        </p:txBody>
      </p:sp>
      <p:sp>
        <p:nvSpPr>
          <p:cNvPr id="609310" name="Text Box 30"/>
          <p:cNvSpPr txBox="1">
            <a:spLocks noChangeArrowheads="1"/>
          </p:cNvSpPr>
          <p:nvPr/>
        </p:nvSpPr>
        <p:spPr bwMode="auto">
          <a:xfrm>
            <a:off x="6877050" y="3973513"/>
            <a:ext cx="2070100" cy="609398"/>
          </a:xfrm>
          <a:prstGeom prst="rect">
            <a:avLst/>
          </a:prstGeom>
          <a:noFill/>
          <a:ln w="9525">
            <a:noFill/>
            <a:miter lim="800000"/>
            <a:headEnd/>
            <a:tailEnd/>
          </a:ln>
        </p:spPr>
        <p:txBody>
          <a:bodyPr>
            <a:spAutoFit/>
          </a:bodyPr>
          <a:lstStyle/>
          <a:p>
            <a:pPr algn="ctr">
              <a:lnSpc>
                <a:spcPct val="80000"/>
              </a:lnSpc>
              <a:spcBef>
                <a:spcPct val="25000"/>
              </a:spcBef>
            </a:pPr>
            <a:r>
              <a:rPr lang="es-ES_tradnl" sz="1400" b="1" dirty="0">
                <a:latin typeface="Arial" charset="0"/>
              </a:rPr>
              <a:t>Ordenador ejecuta </a:t>
            </a:r>
            <a:r>
              <a:rPr lang="es-ES_tradnl" sz="1400" b="1" dirty="0" smtClean="0">
                <a:latin typeface="Arial" charset="0"/>
              </a:rPr>
              <a:t>otro navegador </a:t>
            </a:r>
            <a:r>
              <a:rPr lang="es-ES_tradnl" sz="1400" b="1" dirty="0">
                <a:latin typeface="Arial" charset="0"/>
              </a:rPr>
              <a:t>hacia 10.0.1.25</a:t>
            </a:r>
            <a:endParaRPr lang="es-ES" sz="1400" b="1" dirty="0">
              <a:latin typeface="Arial" charset="0"/>
            </a:endParaRPr>
          </a:p>
        </p:txBody>
      </p:sp>
      <p:sp>
        <p:nvSpPr>
          <p:cNvPr id="609311" name="Line 31"/>
          <p:cNvSpPr>
            <a:spLocks noChangeShapeType="1"/>
          </p:cNvSpPr>
          <p:nvPr/>
        </p:nvSpPr>
        <p:spPr bwMode="auto">
          <a:xfrm flipH="1">
            <a:off x="6659563" y="4149725"/>
            <a:ext cx="360362" cy="0"/>
          </a:xfrm>
          <a:prstGeom prst="line">
            <a:avLst/>
          </a:prstGeom>
          <a:noFill/>
          <a:ln w="9525">
            <a:solidFill>
              <a:schemeClr val="tx1"/>
            </a:solidFill>
            <a:round/>
            <a:headEnd/>
            <a:tailEnd type="triangle" w="med" len="med"/>
          </a:ln>
        </p:spPr>
        <p:txBody>
          <a:bodyPr/>
          <a:lstStyle/>
          <a:p>
            <a:endParaRPr lang="es-ES"/>
          </a:p>
        </p:txBody>
      </p:sp>
      <p:sp>
        <p:nvSpPr>
          <p:cNvPr id="609312" name="Text Box 32"/>
          <p:cNvSpPr txBox="1">
            <a:spLocks noChangeArrowheads="1"/>
          </p:cNvSpPr>
          <p:nvPr/>
        </p:nvSpPr>
        <p:spPr bwMode="auto">
          <a:xfrm>
            <a:off x="2797175" y="4724400"/>
            <a:ext cx="2062163" cy="771525"/>
          </a:xfrm>
          <a:prstGeom prst="rect">
            <a:avLst/>
          </a:prstGeom>
          <a:noFill/>
          <a:ln w="9525">
            <a:noFill/>
            <a:miter lim="800000"/>
            <a:headEnd/>
            <a:tailEnd/>
          </a:ln>
        </p:spPr>
        <p:txBody>
          <a:bodyPr>
            <a:spAutoFit/>
          </a:bodyPr>
          <a:lstStyle/>
          <a:p>
            <a:pPr algn="ctr">
              <a:lnSpc>
                <a:spcPct val="80000"/>
              </a:lnSpc>
              <a:spcBef>
                <a:spcPct val="25000"/>
              </a:spcBef>
            </a:pPr>
            <a:r>
              <a:rPr lang="es-ES_tradnl" sz="1400" b="1">
                <a:latin typeface="Arial" charset="0"/>
              </a:rPr>
              <a:t>Las dos conexiones son diferentes porque difieren en el número de puerto del cliente </a:t>
            </a:r>
            <a:endParaRPr lang="es-ES" sz="1400" b="1">
              <a:latin typeface="Arial" charset="0"/>
            </a:endParaRPr>
          </a:p>
        </p:txBody>
      </p:sp>
      <p:sp>
        <p:nvSpPr>
          <p:cNvPr id="609313" name="Text Box 33"/>
          <p:cNvSpPr txBox="1">
            <a:spLocks noChangeArrowheads="1"/>
          </p:cNvSpPr>
          <p:nvPr/>
        </p:nvSpPr>
        <p:spPr bwMode="auto">
          <a:xfrm>
            <a:off x="5435600" y="5942013"/>
            <a:ext cx="3155950" cy="366712"/>
          </a:xfrm>
          <a:prstGeom prst="rect">
            <a:avLst/>
          </a:prstGeom>
          <a:noFill/>
          <a:ln w="9525">
            <a:noFill/>
            <a:miter lim="800000"/>
            <a:headEnd/>
            <a:tailEnd/>
          </a:ln>
        </p:spPr>
        <p:txBody>
          <a:bodyPr wrap="none">
            <a:spAutoFit/>
          </a:bodyPr>
          <a:lstStyle/>
          <a:p>
            <a:r>
              <a:rPr lang="es-ES" sz="1800" dirty="0">
                <a:latin typeface="Arial" charset="0"/>
              </a:rPr>
              <a:t>Dos conexiones, tres sockets</a:t>
            </a: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92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930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0928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60928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928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929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92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right)">
                                      <p:cBhvr>
                                        <p:cTn id="27" dur="500"/>
                                        <p:tgtEl>
                                          <p:spTgt spid="2"/>
                                        </p:tgtEl>
                                      </p:cBhvr>
                                    </p:animEffec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60928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93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093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0930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0930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0930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0930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wipe(right)">
                                      <p:cBhvr>
                                        <p:cTn id="53" dur="500"/>
                                        <p:tgtEl>
                                          <p:spTgt spid="3"/>
                                        </p:tgtEl>
                                      </p:cBhvr>
                                    </p:animEffect>
                                  </p:childTnLst>
                                </p:cTn>
                              </p:par>
                            </p:childTnLst>
                          </p:cTn>
                        </p:par>
                        <p:par>
                          <p:cTn id="54" fill="hold">
                            <p:stCondLst>
                              <p:cond delay="500"/>
                            </p:stCondLst>
                            <p:childTnLst>
                              <p:par>
                                <p:cTn id="55" presetID="1" presetClass="entr" presetSubtype="0" fill="hold" grpId="0" nodeType="afterEffect">
                                  <p:stCondLst>
                                    <p:cond delay="0"/>
                                  </p:stCondLst>
                                  <p:childTnLst>
                                    <p:set>
                                      <p:cBhvr>
                                        <p:cTn id="56" dur="1" fill="hold">
                                          <p:stCondLst>
                                            <p:cond delay="0"/>
                                          </p:stCondLst>
                                        </p:cTn>
                                        <p:tgtEl>
                                          <p:spTgt spid="60930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0931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09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283" grpId="0"/>
      <p:bldP spid="609285" grpId="0" animBg="1"/>
      <p:bldP spid="609285" grpId="1" animBg="1"/>
      <p:bldP spid="609286" grpId="0"/>
      <p:bldP spid="609287" grpId="0"/>
      <p:bldP spid="609293" grpId="0" animBg="1"/>
      <p:bldP spid="609299" grpId="0" animBg="1"/>
      <p:bldP spid="609301" grpId="0" animBg="1"/>
      <p:bldP spid="609302" grpId="0" animBg="1"/>
      <p:bldP spid="609306" grpId="0"/>
      <p:bldP spid="609307" grpId="0"/>
      <p:bldP spid="609308" grpId="0" animBg="1"/>
      <p:bldP spid="609309" grpId="0" animBg="1"/>
      <p:bldP spid="609310" grpId="0"/>
      <p:bldP spid="609311" grpId="0" animBg="1"/>
      <p:bldP spid="609312" grpId="0"/>
      <p:bldP spid="6093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rrowheads="1"/>
          </p:cNvPicPr>
          <p:nvPr/>
        </p:nvPicPr>
        <p:blipFill>
          <a:blip r:embed="rId3" cstate="print"/>
          <a:srcRect/>
          <a:stretch>
            <a:fillRect/>
          </a:stretch>
        </p:blipFill>
        <p:spPr bwMode="auto">
          <a:xfrm>
            <a:off x="1073150" y="2946397"/>
            <a:ext cx="1447800" cy="1638300"/>
          </a:xfrm>
          <a:prstGeom prst="rect">
            <a:avLst/>
          </a:prstGeom>
          <a:noFill/>
          <a:ln w="12700">
            <a:noFill/>
            <a:miter lim="800000"/>
            <a:headEnd/>
            <a:tailEnd/>
          </a:ln>
        </p:spPr>
      </p:pic>
      <p:sp>
        <p:nvSpPr>
          <p:cNvPr id="28677" name="Text Box 5"/>
          <p:cNvSpPr txBox="1">
            <a:spLocks noChangeArrowheads="1"/>
          </p:cNvSpPr>
          <p:nvPr/>
        </p:nvSpPr>
        <p:spPr bwMode="auto">
          <a:xfrm>
            <a:off x="357158" y="2357430"/>
            <a:ext cx="2133600" cy="544512"/>
          </a:xfrm>
          <a:prstGeom prst="rect">
            <a:avLst/>
          </a:prstGeom>
          <a:noFill/>
          <a:ln w="9525">
            <a:noFill/>
            <a:miter lim="800000"/>
            <a:headEnd/>
            <a:tailEnd/>
          </a:ln>
        </p:spPr>
        <p:txBody>
          <a:bodyPr>
            <a:spAutoFit/>
          </a:bodyPr>
          <a:lstStyle/>
          <a:p>
            <a:pPr algn="ctr">
              <a:lnSpc>
                <a:spcPct val="80000"/>
              </a:lnSpc>
              <a:spcBef>
                <a:spcPct val="25000"/>
              </a:spcBef>
            </a:pPr>
            <a:r>
              <a:rPr lang="es-ES_tradnl" sz="1600" b="1" dirty="0">
                <a:latin typeface="Arial" charset="0"/>
              </a:rPr>
              <a:t>Servidor Web </a:t>
            </a:r>
          </a:p>
          <a:p>
            <a:pPr algn="ctr">
              <a:lnSpc>
                <a:spcPct val="80000"/>
              </a:lnSpc>
              <a:spcBef>
                <a:spcPct val="25000"/>
              </a:spcBef>
            </a:pPr>
            <a:r>
              <a:rPr lang="es-ES_tradnl" sz="1600" b="1" dirty="0">
                <a:latin typeface="Arial" charset="0"/>
              </a:rPr>
              <a:t>IP 10.0.1.25</a:t>
            </a:r>
            <a:endParaRPr lang="es-ES" sz="1600" b="1" dirty="0">
              <a:latin typeface="Arial" charset="0"/>
            </a:endParaRPr>
          </a:p>
        </p:txBody>
      </p:sp>
      <p:sp>
        <p:nvSpPr>
          <p:cNvPr id="28678" name="Text Box 6"/>
          <p:cNvSpPr txBox="1">
            <a:spLocks noChangeArrowheads="1"/>
          </p:cNvSpPr>
          <p:nvPr/>
        </p:nvSpPr>
        <p:spPr bwMode="auto">
          <a:xfrm>
            <a:off x="1774592" y="3214686"/>
            <a:ext cx="671979" cy="461665"/>
          </a:xfrm>
          <a:prstGeom prst="rect">
            <a:avLst/>
          </a:prstGeom>
          <a:noFill/>
          <a:ln w="9525">
            <a:solidFill>
              <a:schemeClr val="tx1"/>
            </a:solidFill>
            <a:miter lim="800000"/>
            <a:headEnd/>
            <a:tailEnd/>
          </a:ln>
        </p:spPr>
        <p:txBody>
          <a:bodyPr wrap="none">
            <a:spAutoFit/>
          </a:bodyPr>
          <a:lstStyle/>
          <a:p>
            <a:pPr algn="ctr"/>
            <a:r>
              <a:rPr lang="es-ES_tradnl" sz="1200" b="1" dirty="0">
                <a:latin typeface="Arial" charset="0"/>
              </a:rPr>
              <a:t>Puerto</a:t>
            </a:r>
          </a:p>
          <a:p>
            <a:pPr algn="ctr"/>
            <a:r>
              <a:rPr lang="es-ES_tradnl" sz="1200" b="1" dirty="0">
                <a:latin typeface="Arial" charset="0"/>
              </a:rPr>
              <a:t>80</a:t>
            </a:r>
            <a:endParaRPr lang="es-ES" sz="1200" b="1" dirty="0">
              <a:latin typeface="Arial" charset="0"/>
            </a:endParaRPr>
          </a:p>
        </p:txBody>
      </p:sp>
      <p:sp>
        <p:nvSpPr>
          <p:cNvPr id="605194" name="Text Box 10"/>
          <p:cNvSpPr txBox="1">
            <a:spLocks noChangeArrowheads="1"/>
          </p:cNvSpPr>
          <p:nvPr/>
        </p:nvSpPr>
        <p:spPr bwMode="auto">
          <a:xfrm>
            <a:off x="1785918" y="3797305"/>
            <a:ext cx="720725" cy="466725"/>
          </a:xfrm>
          <a:prstGeom prst="rect">
            <a:avLst/>
          </a:prstGeom>
          <a:noFill/>
          <a:ln w="9525">
            <a:solidFill>
              <a:schemeClr val="tx1"/>
            </a:solidFill>
            <a:miter lim="800000"/>
            <a:headEnd/>
            <a:tailEnd/>
          </a:ln>
        </p:spPr>
        <p:txBody>
          <a:bodyPr>
            <a:spAutoFit/>
          </a:bodyPr>
          <a:lstStyle/>
          <a:p>
            <a:pPr algn="ctr"/>
            <a:r>
              <a:rPr lang="es-ES_tradnl" sz="1200" b="1" dirty="0">
                <a:latin typeface="Arial" charset="0"/>
              </a:rPr>
              <a:t>Puerto 1038</a:t>
            </a:r>
            <a:endParaRPr lang="es-ES" sz="1200" b="1" dirty="0">
              <a:latin typeface="Arial" charset="0"/>
            </a:endParaRPr>
          </a:p>
        </p:txBody>
      </p:sp>
      <p:sp>
        <p:nvSpPr>
          <p:cNvPr id="28686" name="Rectangle 14"/>
          <p:cNvSpPr>
            <a:spLocks noChangeArrowheads="1"/>
          </p:cNvSpPr>
          <p:nvPr/>
        </p:nvSpPr>
        <p:spPr bwMode="auto">
          <a:xfrm>
            <a:off x="1000100" y="333375"/>
            <a:ext cx="7127875" cy="936625"/>
          </a:xfrm>
          <a:prstGeom prst="rect">
            <a:avLst/>
          </a:prstGeom>
          <a:noFill/>
          <a:ln w="9525">
            <a:noFill/>
            <a:miter lim="800000"/>
            <a:headEnd/>
            <a:tailEnd/>
          </a:ln>
        </p:spPr>
        <p:txBody>
          <a:bodyPr anchor="ctr"/>
          <a:lstStyle/>
          <a:p>
            <a:pPr algn="ctr"/>
            <a:r>
              <a:rPr lang="es-ES_tradnl" sz="3600" dirty="0">
                <a:solidFill>
                  <a:schemeClr val="tx2"/>
                </a:solidFill>
                <a:latin typeface="Arial" charset="0"/>
              </a:rPr>
              <a:t>Conexión </a:t>
            </a:r>
            <a:r>
              <a:rPr lang="es-ES_tradnl" sz="3600" dirty="0" smtClean="0">
                <a:solidFill>
                  <a:schemeClr val="tx2"/>
                </a:solidFill>
                <a:latin typeface="Arial" charset="0"/>
              </a:rPr>
              <a:t>cruzada cliente-servidor web entre dos ordenadores</a:t>
            </a:r>
            <a:endParaRPr lang="es-ES" sz="3600" dirty="0">
              <a:solidFill>
                <a:schemeClr val="tx2"/>
              </a:solidFill>
              <a:latin typeface="Arial" charset="0"/>
            </a:endParaRPr>
          </a:p>
        </p:txBody>
      </p:sp>
      <p:sp>
        <p:nvSpPr>
          <p:cNvPr id="28688" name="Text Box 16"/>
          <p:cNvSpPr txBox="1">
            <a:spLocks noChangeArrowheads="1"/>
          </p:cNvSpPr>
          <p:nvPr/>
        </p:nvSpPr>
        <p:spPr bwMode="auto">
          <a:xfrm>
            <a:off x="1905004" y="1928802"/>
            <a:ext cx="1309674" cy="523220"/>
          </a:xfrm>
          <a:prstGeom prst="rect">
            <a:avLst/>
          </a:prstGeom>
          <a:noFill/>
          <a:ln w="9525">
            <a:noFill/>
            <a:miter lim="800000"/>
            <a:headEnd/>
            <a:tailEnd/>
          </a:ln>
        </p:spPr>
        <p:txBody>
          <a:bodyPr wrap="square">
            <a:spAutoFit/>
          </a:bodyPr>
          <a:lstStyle/>
          <a:p>
            <a:pPr algn="ctr">
              <a:spcBef>
                <a:spcPct val="25000"/>
              </a:spcBef>
            </a:pPr>
            <a:r>
              <a:rPr lang="es-ES_tradnl" sz="1400" b="1" dirty="0">
                <a:latin typeface="Arial" charset="0"/>
              </a:rPr>
              <a:t>Socket  </a:t>
            </a:r>
            <a:r>
              <a:rPr lang="es-ES_tradnl" sz="1400" b="1" dirty="0" smtClean="0">
                <a:latin typeface="Arial" charset="0"/>
              </a:rPr>
              <a:t>10.0.1.25:80</a:t>
            </a:r>
            <a:endParaRPr lang="es-ES" sz="1400" b="1" dirty="0">
              <a:latin typeface="Arial" charset="0"/>
            </a:endParaRPr>
          </a:p>
        </p:txBody>
      </p:sp>
      <p:sp>
        <p:nvSpPr>
          <p:cNvPr id="28689" name="Line 17"/>
          <p:cNvSpPr>
            <a:spLocks noChangeShapeType="1"/>
          </p:cNvSpPr>
          <p:nvPr/>
        </p:nvSpPr>
        <p:spPr bwMode="auto">
          <a:xfrm>
            <a:off x="2568561" y="2500306"/>
            <a:ext cx="3175" cy="715962"/>
          </a:xfrm>
          <a:prstGeom prst="line">
            <a:avLst/>
          </a:prstGeom>
          <a:noFill/>
          <a:ln w="9525">
            <a:solidFill>
              <a:schemeClr val="tx1"/>
            </a:solidFill>
            <a:round/>
            <a:headEnd/>
            <a:tailEnd type="triangle" w="med" len="med"/>
          </a:ln>
        </p:spPr>
        <p:txBody>
          <a:bodyPr/>
          <a:lstStyle/>
          <a:p>
            <a:endParaRPr lang="es-ES"/>
          </a:p>
        </p:txBody>
      </p:sp>
      <p:sp>
        <p:nvSpPr>
          <p:cNvPr id="605202" name="Oval 18"/>
          <p:cNvSpPr>
            <a:spLocks noChangeArrowheads="1"/>
          </p:cNvSpPr>
          <p:nvPr/>
        </p:nvSpPr>
        <p:spPr bwMode="auto">
          <a:xfrm>
            <a:off x="2354249" y="3868743"/>
            <a:ext cx="288925" cy="358775"/>
          </a:xfrm>
          <a:prstGeom prst="ellipse">
            <a:avLst/>
          </a:prstGeom>
          <a:solidFill>
            <a:srgbClr val="FFFF00"/>
          </a:solidFill>
          <a:ln w="9525">
            <a:solidFill>
              <a:schemeClr val="tx1"/>
            </a:solidFill>
            <a:round/>
            <a:headEnd/>
            <a:tailEnd/>
          </a:ln>
        </p:spPr>
        <p:txBody>
          <a:bodyPr wrap="none" anchor="ctr"/>
          <a:lstStyle/>
          <a:p>
            <a:endParaRPr lang="es-ES"/>
          </a:p>
        </p:txBody>
      </p:sp>
      <p:sp>
        <p:nvSpPr>
          <p:cNvPr id="605210" name="Text Box 26"/>
          <p:cNvSpPr txBox="1">
            <a:spLocks noChangeArrowheads="1"/>
          </p:cNvSpPr>
          <p:nvPr/>
        </p:nvSpPr>
        <p:spPr bwMode="auto">
          <a:xfrm>
            <a:off x="4819672" y="2000240"/>
            <a:ext cx="1681154" cy="523220"/>
          </a:xfrm>
          <a:prstGeom prst="rect">
            <a:avLst/>
          </a:prstGeom>
          <a:noFill/>
          <a:ln w="9525">
            <a:noFill/>
            <a:miter lim="800000"/>
            <a:headEnd/>
            <a:tailEnd/>
          </a:ln>
        </p:spPr>
        <p:txBody>
          <a:bodyPr wrap="square">
            <a:spAutoFit/>
          </a:bodyPr>
          <a:lstStyle/>
          <a:p>
            <a:pPr algn="ctr">
              <a:spcBef>
                <a:spcPct val="25000"/>
              </a:spcBef>
            </a:pPr>
            <a:r>
              <a:rPr lang="es-ES_tradnl" sz="1400" b="1" dirty="0">
                <a:latin typeface="Arial" charset="0"/>
              </a:rPr>
              <a:t>Socket:  </a:t>
            </a:r>
            <a:r>
              <a:rPr lang="es-ES_tradnl" sz="1400" b="1" dirty="0" smtClean="0">
                <a:latin typeface="Arial" charset="0"/>
              </a:rPr>
              <a:t>10.0.1.50:1038</a:t>
            </a:r>
            <a:endParaRPr lang="es-ES" sz="1400" b="1" dirty="0">
              <a:latin typeface="Arial" charset="0"/>
            </a:endParaRPr>
          </a:p>
        </p:txBody>
      </p:sp>
      <p:sp>
        <p:nvSpPr>
          <p:cNvPr id="605211" name="Line 27"/>
          <p:cNvSpPr>
            <a:spLocks noChangeShapeType="1"/>
          </p:cNvSpPr>
          <p:nvPr/>
        </p:nvSpPr>
        <p:spPr bwMode="auto">
          <a:xfrm flipH="1">
            <a:off x="5643570" y="2500311"/>
            <a:ext cx="0" cy="714375"/>
          </a:xfrm>
          <a:prstGeom prst="line">
            <a:avLst/>
          </a:prstGeom>
          <a:noFill/>
          <a:ln w="9525">
            <a:solidFill>
              <a:schemeClr val="tx1"/>
            </a:solidFill>
            <a:round/>
            <a:headEnd/>
            <a:tailEnd type="triangle" w="med" len="med"/>
          </a:ln>
        </p:spPr>
        <p:txBody>
          <a:bodyPr/>
          <a:lstStyle/>
          <a:p>
            <a:endParaRPr lang="es-ES"/>
          </a:p>
        </p:txBody>
      </p:sp>
      <p:sp>
        <p:nvSpPr>
          <p:cNvPr id="605212" name="Line 28"/>
          <p:cNvSpPr>
            <a:spLocks noChangeShapeType="1"/>
          </p:cNvSpPr>
          <p:nvPr/>
        </p:nvSpPr>
        <p:spPr bwMode="auto">
          <a:xfrm flipH="1" flipV="1">
            <a:off x="5643570" y="4286256"/>
            <a:ext cx="0" cy="719137"/>
          </a:xfrm>
          <a:prstGeom prst="line">
            <a:avLst/>
          </a:prstGeom>
          <a:noFill/>
          <a:ln w="9525">
            <a:solidFill>
              <a:schemeClr val="tx1"/>
            </a:solidFill>
            <a:round/>
            <a:headEnd/>
            <a:tailEnd type="triangle" w="med" len="med"/>
          </a:ln>
        </p:spPr>
        <p:txBody>
          <a:bodyPr/>
          <a:lstStyle/>
          <a:p>
            <a:endParaRPr lang="es-ES"/>
          </a:p>
        </p:txBody>
      </p:sp>
      <p:sp>
        <p:nvSpPr>
          <p:cNvPr id="605213" name="Text Box 29"/>
          <p:cNvSpPr txBox="1">
            <a:spLocks noChangeArrowheads="1"/>
          </p:cNvSpPr>
          <p:nvPr/>
        </p:nvSpPr>
        <p:spPr bwMode="auto">
          <a:xfrm>
            <a:off x="4786314" y="4929198"/>
            <a:ext cx="1785950" cy="523220"/>
          </a:xfrm>
          <a:prstGeom prst="rect">
            <a:avLst/>
          </a:prstGeom>
          <a:noFill/>
          <a:ln w="9525">
            <a:noFill/>
            <a:miter lim="800000"/>
            <a:headEnd/>
            <a:tailEnd/>
          </a:ln>
        </p:spPr>
        <p:txBody>
          <a:bodyPr wrap="square">
            <a:spAutoFit/>
          </a:bodyPr>
          <a:lstStyle/>
          <a:p>
            <a:pPr algn="ctr">
              <a:spcBef>
                <a:spcPct val="25000"/>
              </a:spcBef>
            </a:pPr>
            <a:r>
              <a:rPr lang="es-ES_tradnl" sz="1400" b="1" dirty="0">
                <a:latin typeface="Arial" charset="0"/>
              </a:rPr>
              <a:t>Socket:  </a:t>
            </a:r>
            <a:r>
              <a:rPr lang="es-ES_tradnl" sz="1400" b="1" dirty="0" smtClean="0">
                <a:latin typeface="Arial" charset="0"/>
              </a:rPr>
              <a:t>10.0.1.50:80</a:t>
            </a:r>
            <a:endParaRPr lang="es-ES" sz="1400" b="1" dirty="0">
              <a:latin typeface="Arial" charset="0"/>
            </a:endParaRPr>
          </a:p>
        </p:txBody>
      </p:sp>
      <p:sp>
        <p:nvSpPr>
          <p:cNvPr id="605214" name="Text Box 30"/>
          <p:cNvSpPr txBox="1">
            <a:spLocks noChangeArrowheads="1"/>
          </p:cNvSpPr>
          <p:nvPr/>
        </p:nvSpPr>
        <p:spPr bwMode="auto">
          <a:xfrm>
            <a:off x="6357950" y="2105222"/>
            <a:ext cx="2070100" cy="609398"/>
          </a:xfrm>
          <a:prstGeom prst="rect">
            <a:avLst/>
          </a:prstGeom>
          <a:noFill/>
          <a:ln w="9525">
            <a:noFill/>
            <a:miter lim="800000"/>
            <a:headEnd/>
            <a:tailEnd/>
          </a:ln>
        </p:spPr>
        <p:txBody>
          <a:bodyPr>
            <a:spAutoFit/>
          </a:bodyPr>
          <a:lstStyle/>
          <a:p>
            <a:pPr algn="ctr">
              <a:lnSpc>
                <a:spcPct val="80000"/>
              </a:lnSpc>
              <a:spcBef>
                <a:spcPct val="25000"/>
              </a:spcBef>
            </a:pPr>
            <a:r>
              <a:rPr lang="es-ES_tradnl" sz="1400" b="1" dirty="0">
                <a:latin typeface="Arial" charset="0"/>
              </a:rPr>
              <a:t>Ordenador ejecuta </a:t>
            </a:r>
            <a:r>
              <a:rPr lang="es-ES_tradnl" sz="1400" b="1" dirty="0" smtClean="0">
                <a:latin typeface="Arial" charset="0"/>
              </a:rPr>
              <a:t>navegador </a:t>
            </a:r>
            <a:r>
              <a:rPr lang="es-ES_tradnl" sz="1400" b="1" dirty="0">
                <a:latin typeface="Arial" charset="0"/>
              </a:rPr>
              <a:t>hacia 10.0.1.25</a:t>
            </a:r>
            <a:endParaRPr lang="es-ES" sz="1400" b="1" dirty="0">
              <a:latin typeface="Arial" charset="0"/>
            </a:endParaRPr>
          </a:p>
        </p:txBody>
      </p:sp>
      <p:sp>
        <p:nvSpPr>
          <p:cNvPr id="605218" name="Text Box 34"/>
          <p:cNvSpPr txBox="1">
            <a:spLocks noChangeArrowheads="1"/>
          </p:cNvSpPr>
          <p:nvPr/>
        </p:nvSpPr>
        <p:spPr bwMode="auto">
          <a:xfrm>
            <a:off x="3071802" y="5118099"/>
            <a:ext cx="2062163" cy="954107"/>
          </a:xfrm>
          <a:prstGeom prst="rect">
            <a:avLst/>
          </a:prstGeom>
          <a:noFill/>
          <a:ln w="9525">
            <a:noFill/>
            <a:miter lim="800000"/>
            <a:headEnd/>
            <a:tailEnd/>
          </a:ln>
        </p:spPr>
        <p:txBody>
          <a:bodyPr>
            <a:spAutoFit/>
          </a:bodyPr>
          <a:lstStyle/>
          <a:p>
            <a:pPr algn="ctr">
              <a:lnSpc>
                <a:spcPct val="80000"/>
              </a:lnSpc>
              <a:spcBef>
                <a:spcPct val="25000"/>
              </a:spcBef>
            </a:pPr>
            <a:r>
              <a:rPr lang="es-ES_tradnl" sz="1400" b="1" dirty="0" smtClean="0">
                <a:latin typeface="Arial" charset="0"/>
              </a:rPr>
              <a:t>Se trata de dos conexiones independientes que no comparten ningún socket</a:t>
            </a:r>
            <a:endParaRPr lang="es-ES" sz="1400" b="1" dirty="0">
              <a:latin typeface="Arial" charset="0"/>
            </a:endParaRPr>
          </a:p>
        </p:txBody>
      </p:sp>
      <p:pic>
        <p:nvPicPr>
          <p:cNvPr id="36" name="Picture 3"/>
          <p:cNvPicPr>
            <a:picLocks noChangeArrowheads="1"/>
          </p:cNvPicPr>
          <p:nvPr/>
        </p:nvPicPr>
        <p:blipFill>
          <a:blip r:embed="rId3" cstate="print"/>
          <a:srcRect/>
          <a:stretch>
            <a:fillRect/>
          </a:stretch>
        </p:blipFill>
        <p:spPr bwMode="auto">
          <a:xfrm>
            <a:off x="5681693" y="2786058"/>
            <a:ext cx="1447800" cy="1638300"/>
          </a:xfrm>
          <a:prstGeom prst="rect">
            <a:avLst/>
          </a:prstGeom>
          <a:noFill/>
          <a:ln w="12700">
            <a:noFill/>
            <a:miter lim="800000"/>
            <a:headEnd/>
            <a:tailEnd/>
          </a:ln>
        </p:spPr>
      </p:pic>
      <p:sp>
        <p:nvSpPr>
          <p:cNvPr id="41" name="Text Box 26"/>
          <p:cNvSpPr txBox="1">
            <a:spLocks noChangeArrowheads="1"/>
          </p:cNvSpPr>
          <p:nvPr/>
        </p:nvSpPr>
        <p:spPr bwMode="auto">
          <a:xfrm>
            <a:off x="2841478" y="2977218"/>
            <a:ext cx="2449710" cy="523220"/>
          </a:xfrm>
          <a:prstGeom prst="rect">
            <a:avLst/>
          </a:prstGeom>
          <a:noFill/>
          <a:ln w="9525">
            <a:noFill/>
            <a:miter lim="800000"/>
            <a:headEnd/>
            <a:tailEnd/>
          </a:ln>
        </p:spPr>
        <p:txBody>
          <a:bodyPr wrap="none">
            <a:spAutoFit/>
          </a:bodyPr>
          <a:lstStyle/>
          <a:p>
            <a:pPr algn="ctr"/>
            <a:r>
              <a:rPr lang="es-ES_tradnl" sz="1400" b="1" dirty="0">
                <a:latin typeface="Arial" charset="0"/>
              </a:rPr>
              <a:t>Conexión TCP</a:t>
            </a:r>
          </a:p>
          <a:p>
            <a:pPr algn="ctr"/>
            <a:r>
              <a:rPr lang="es-ES_tradnl" sz="1400" b="1" dirty="0" smtClean="0">
                <a:latin typeface="Arial" charset="0"/>
              </a:rPr>
              <a:t>10.0.1.25:80-10.0.1.50:1038</a:t>
            </a:r>
            <a:endParaRPr lang="es-ES" sz="1400" b="1" dirty="0">
              <a:latin typeface="Arial" charset="0"/>
            </a:endParaRPr>
          </a:p>
        </p:txBody>
      </p:sp>
      <p:sp>
        <p:nvSpPr>
          <p:cNvPr id="42" name="Oval 24"/>
          <p:cNvSpPr>
            <a:spLocks noChangeArrowheads="1"/>
          </p:cNvSpPr>
          <p:nvPr/>
        </p:nvSpPr>
        <p:spPr bwMode="auto">
          <a:xfrm>
            <a:off x="2338388" y="3295654"/>
            <a:ext cx="288925" cy="358775"/>
          </a:xfrm>
          <a:prstGeom prst="ellipse">
            <a:avLst/>
          </a:prstGeom>
          <a:solidFill>
            <a:srgbClr val="FF0000"/>
          </a:solidFill>
          <a:ln w="9525">
            <a:solidFill>
              <a:schemeClr val="tx1"/>
            </a:solidFill>
            <a:round/>
            <a:headEnd/>
            <a:tailEnd/>
          </a:ln>
        </p:spPr>
        <p:txBody>
          <a:bodyPr wrap="none" anchor="ctr"/>
          <a:lstStyle/>
          <a:p>
            <a:endParaRPr lang="es-ES"/>
          </a:p>
        </p:txBody>
      </p:sp>
      <p:sp>
        <p:nvSpPr>
          <p:cNvPr id="43" name="Text Box 6"/>
          <p:cNvSpPr txBox="1">
            <a:spLocks noChangeArrowheads="1"/>
          </p:cNvSpPr>
          <p:nvPr/>
        </p:nvSpPr>
        <p:spPr bwMode="auto">
          <a:xfrm>
            <a:off x="5772171" y="3808416"/>
            <a:ext cx="671979" cy="461665"/>
          </a:xfrm>
          <a:prstGeom prst="rect">
            <a:avLst/>
          </a:prstGeom>
          <a:noFill/>
          <a:ln w="9525">
            <a:solidFill>
              <a:schemeClr val="tx1"/>
            </a:solidFill>
            <a:miter lim="800000"/>
            <a:headEnd/>
            <a:tailEnd/>
          </a:ln>
        </p:spPr>
        <p:txBody>
          <a:bodyPr wrap="none">
            <a:spAutoFit/>
          </a:bodyPr>
          <a:lstStyle/>
          <a:p>
            <a:pPr algn="ctr"/>
            <a:r>
              <a:rPr lang="es-ES_tradnl" sz="1200" b="1" dirty="0">
                <a:latin typeface="Arial" charset="0"/>
              </a:rPr>
              <a:t>Puerto</a:t>
            </a:r>
          </a:p>
          <a:p>
            <a:pPr algn="ctr"/>
            <a:r>
              <a:rPr lang="es-ES_tradnl" sz="1200" b="1" dirty="0">
                <a:latin typeface="Arial" charset="0"/>
              </a:rPr>
              <a:t>80</a:t>
            </a:r>
            <a:endParaRPr lang="es-ES" sz="1200" b="1" dirty="0">
              <a:latin typeface="Arial" charset="0"/>
            </a:endParaRPr>
          </a:p>
        </p:txBody>
      </p:sp>
      <p:sp>
        <p:nvSpPr>
          <p:cNvPr id="44" name="Text Box 10"/>
          <p:cNvSpPr txBox="1">
            <a:spLocks noChangeArrowheads="1"/>
          </p:cNvSpPr>
          <p:nvPr/>
        </p:nvSpPr>
        <p:spPr bwMode="auto">
          <a:xfrm>
            <a:off x="5783497" y="3214686"/>
            <a:ext cx="720725" cy="466725"/>
          </a:xfrm>
          <a:prstGeom prst="rect">
            <a:avLst/>
          </a:prstGeom>
          <a:noFill/>
          <a:ln w="9525">
            <a:solidFill>
              <a:schemeClr val="tx1"/>
            </a:solidFill>
            <a:miter lim="800000"/>
            <a:headEnd/>
            <a:tailEnd/>
          </a:ln>
        </p:spPr>
        <p:txBody>
          <a:bodyPr>
            <a:spAutoFit/>
          </a:bodyPr>
          <a:lstStyle/>
          <a:p>
            <a:pPr algn="ctr"/>
            <a:r>
              <a:rPr lang="es-ES_tradnl" sz="1200" b="1" dirty="0">
                <a:latin typeface="Arial" charset="0"/>
              </a:rPr>
              <a:t>Puerto 1038</a:t>
            </a:r>
            <a:endParaRPr lang="es-ES" sz="1200" b="1" dirty="0">
              <a:latin typeface="Arial" charset="0"/>
            </a:endParaRPr>
          </a:p>
        </p:txBody>
      </p:sp>
      <p:sp>
        <p:nvSpPr>
          <p:cNvPr id="45" name="Oval 18"/>
          <p:cNvSpPr>
            <a:spLocks noChangeArrowheads="1"/>
          </p:cNvSpPr>
          <p:nvPr/>
        </p:nvSpPr>
        <p:spPr bwMode="auto">
          <a:xfrm>
            <a:off x="5554684" y="3286124"/>
            <a:ext cx="288925" cy="358775"/>
          </a:xfrm>
          <a:prstGeom prst="ellipse">
            <a:avLst/>
          </a:prstGeom>
          <a:solidFill>
            <a:srgbClr val="FFFF00"/>
          </a:solidFill>
          <a:ln w="9525">
            <a:solidFill>
              <a:schemeClr val="tx1"/>
            </a:solidFill>
            <a:round/>
            <a:headEnd/>
            <a:tailEnd/>
          </a:ln>
        </p:spPr>
        <p:txBody>
          <a:bodyPr wrap="none" anchor="ctr"/>
          <a:lstStyle/>
          <a:p>
            <a:endParaRPr lang="es-ES"/>
          </a:p>
        </p:txBody>
      </p:sp>
      <p:sp>
        <p:nvSpPr>
          <p:cNvPr id="46" name="Oval 24"/>
          <p:cNvSpPr>
            <a:spLocks noChangeArrowheads="1"/>
          </p:cNvSpPr>
          <p:nvPr/>
        </p:nvSpPr>
        <p:spPr bwMode="auto">
          <a:xfrm>
            <a:off x="5538823" y="3889384"/>
            <a:ext cx="288925" cy="358775"/>
          </a:xfrm>
          <a:prstGeom prst="ellipse">
            <a:avLst/>
          </a:prstGeom>
          <a:solidFill>
            <a:srgbClr val="FF0000"/>
          </a:solidFill>
          <a:ln w="9525">
            <a:solidFill>
              <a:schemeClr val="tx1"/>
            </a:solidFill>
            <a:round/>
            <a:headEnd/>
            <a:tailEnd/>
          </a:ln>
        </p:spPr>
        <p:txBody>
          <a:bodyPr wrap="none" anchor="ctr"/>
          <a:lstStyle/>
          <a:p>
            <a:endParaRPr lang="es-ES"/>
          </a:p>
        </p:txBody>
      </p:sp>
      <p:grpSp>
        <p:nvGrpSpPr>
          <p:cNvPr id="47" name="Group 23"/>
          <p:cNvGrpSpPr>
            <a:grpSpLocks/>
          </p:cNvGrpSpPr>
          <p:nvPr/>
        </p:nvGrpSpPr>
        <p:grpSpPr bwMode="auto">
          <a:xfrm>
            <a:off x="2500298" y="4000504"/>
            <a:ext cx="3168650" cy="104775"/>
            <a:chOff x="1448" y="1982"/>
            <a:chExt cx="2384" cy="74"/>
          </a:xfrm>
        </p:grpSpPr>
        <p:sp>
          <p:nvSpPr>
            <p:cNvPr id="48" name="Rectangle 24"/>
            <p:cNvSpPr>
              <a:spLocks noChangeArrowheads="1"/>
            </p:cNvSpPr>
            <p:nvPr/>
          </p:nvSpPr>
          <p:spPr bwMode="auto">
            <a:xfrm>
              <a:off x="1481" y="1982"/>
              <a:ext cx="2351" cy="74"/>
            </a:xfrm>
            <a:prstGeom prst="rect">
              <a:avLst/>
            </a:prstGeom>
            <a:gradFill rotWithShape="0">
              <a:gsLst>
                <a:gs pos="0">
                  <a:srgbClr val="CF0E30"/>
                </a:gs>
                <a:gs pos="50000">
                  <a:srgbClr val="FFFFFF"/>
                </a:gs>
                <a:gs pos="100000">
                  <a:srgbClr val="CF0E30"/>
                </a:gs>
              </a:gsLst>
              <a:lin ang="5400000" scaled="1"/>
            </a:gradFill>
            <a:ln w="25400">
              <a:solidFill>
                <a:schemeClr val="accent2"/>
              </a:solidFill>
              <a:miter lim="800000"/>
              <a:headEnd/>
              <a:tailEnd/>
            </a:ln>
          </p:spPr>
          <p:txBody>
            <a:bodyPr wrap="none" anchor="ctr"/>
            <a:lstStyle/>
            <a:p>
              <a:endParaRPr lang="es-ES"/>
            </a:p>
          </p:txBody>
        </p:sp>
        <p:sp>
          <p:nvSpPr>
            <p:cNvPr id="49" name="Oval 25"/>
            <p:cNvSpPr>
              <a:spLocks noChangeArrowheads="1"/>
            </p:cNvSpPr>
            <p:nvPr/>
          </p:nvSpPr>
          <p:spPr bwMode="auto">
            <a:xfrm>
              <a:off x="1448" y="1985"/>
              <a:ext cx="54" cy="71"/>
            </a:xfrm>
            <a:prstGeom prst="ellipse">
              <a:avLst/>
            </a:prstGeom>
            <a:solidFill>
              <a:srgbClr val="F76681"/>
            </a:solidFill>
            <a:ln w="25400">
              <a:solidFill>
                <a:schemeClr val="accent2"/>
              </a:solidFill>
              <a:round/>
              <a:headEnd/>
              <a:tailEnd/>
            </a:ln>
          </p:spPr>
          <p:txBody>
            <a:bodyPr wrap="none" anchor="ctr"/>
            <a:lstStyle/>
            <a:p>
              <a:endParaRPr lang="es-ES"/>
            </a:p>
          </p:txBody>
        </p:sp>
      </p:grpSp>
      <p:sp>
        <p:nvSpPr>
          <p:cNvPr id="50" name="Text Box 5"/>
          <p:cNvSpPr txBox="1">
            <a:spLocks noChangeArrowheads="1"/>
          </p:cNvSpPr>
          <p:nvPr/>
        </p:nvSpPr>
        <p:spPr bwMode="auto">
          <a:xfrm>
            <a:off x="5867424" y="4500570"/>
            <a:ext cx="2133600" cy="544512"/>
          </a:xfrm>
          <a:prstGeom prst="rect">
            <a:avLst/>
          </a:prstGeom>
          <a:noFill/>
          <a:ln w="9525">
            <a:noFill/>
            <a:miter lim="800000"/>
            <a:headEnd/>
            <a:tailEnd/>
          </a:ln>
        </p:spPr>
        <p:txBody>
          <a:bodyPr>
            <a:spAutoFit/>
          </a:bodyPr>
          <a:lstStyle/>
          <a:p>
            <a:pPr algn="ctr">
              <a:lnSpc>
                <a:spcPct val="80000"/>
              </a:lnSpc>
              <a:spcBef>
                <a:spcPct val="25000"/>
              </a:spcBef>
            </a:pPr>
            <a:r>
              <a:rPr lang="es-ES_tradnl" sz="1600" b="1" dirty="0">
                <a:latin typeface="Arial" charset="0"/>
              </a:rPr>
              <a:t>Servidor Web </a:t>
            </a:r>
          </a:p>
          <a:p>
            <a:pPr algn="ctr">
              <a:lnSpc>
                <a:spcPct val="80000"/>
              </a:lnSpc>
              <a:spcBef>
                <a:spcPct val="25000"/>
              </a:spcBef>
            </a:pPr>
            <a:r>
              <a:rPr lang="es-ES_tradnl" sz="1600" b="1" dirty="0">
                <a:latin typeface="Arial" charset="0"/>
              </a:rPr>
              <a:t>IP </a:t>
            </a:r>
            <a:r>
              <a:rPr lang="es-ES_tradnl" sz="1600" b="1" dirty="0" smtClean="0">
                <a:latin typeface="Arial" charset="0"/>
              </a:rPr>
              <a:t>10.0.1.50</a:t>
            </a:r>
            <a:endParaRPr lang="es-ES" sz="1600" b="1" dirty="0">
              <a:latin typeface="Arial" charset="0"/>
            </a:endParaRPr>
          </a:p>
        </p:txBody>
      </p:sp>
      <p:sp>
        <p:nvSpPr>
          <p:cNvPr id="51" name="Text Box 26"/>
          <p:cNvSpPr txBox="1">
            <a:spLocks noChangeArrowheads="1"/>
          </p:cNvSpPr>
          <p:nvPr/>
        </p:nvSpPr>
        <p:spPr bwMode="auto">
          <a:xfrm>
            <a:off x="2857488" y="3548722"/>
            <a:ext cx="2449710" cy="523220"/>
          </a:xfrm>
          <a:prstGeom prst="rect">
            <a:avLst/>
          </a:prstGeom>
          <a:noFill/>
          <a:ln w="9525">
            <a:noFill/>
            <a:miter lim="800000"/>
            <a:headEnd/>
            <a:tailEnd/>
          </a:ln>
        </p:spPr>
        <p:txBody>
          <a:bodyPr wrap="none">
            <a:spAutoFit/>
          </a:bodyPr>
          <a:lstStyle/>
          <a:p>
            <a:pPr algn="ctr"/>
            <a:r>
              <a:rPr lang="es-ES_tradnl" sz="1400" b="1" dirty="0">
                <a:latin typeface="Arial" charset="0"/>
              </a:rPr>
              <a:t>Conexión TCP</a:t>
            </a:r>
          </a:p>
          <a:p>
            <a:pPr algn="ctr"/>
            <a:r>
              <a:rPr lang="es-ES_tradnl" sz="1400" b="1" dirty="0" smtClean="0">
                <a:latin typeface="Arial" charset="0"/>
              </a:rPr>
              <a:t>10.0.1.25:1038-10.0.1.50:80</a:t>
            </a:r>
            <a:endParaRPr lang="es-ES" sz="1400" b="1" dirty="0">
              <a:latin typeface="Arial" charset="0"/>
            </a:endParaRPr>
          </a:p>
        </p:txBody>
      </p:sp>
      <p:grpSp>
        <p:nvGrpSpPr>
          <p:cNvPr id="37" name="Group 23"/>
          <p:cNvGrpSpPr>
            <a:grpSpLocks/>
          </p:cNvGrpSpPr>
          <p:nvPr/>
        </p:nvGrpSpPr>
        <p:grpSpPr bwMode="auto">
          <a:xfrm>
            <a:off x="2546358" y="3429000"/>
            <a:ext cx="3168650" cy="104775"/>
            <a:chOff x="1448" y="1982"/>
            <a:chExt cx="2384" cy="74"/>
          </a:xfrm>
        </p:grpSpPr>
        <p:sp>
          <p:nvSpPr>
            <p:cNvPr id="38" name="Rectangle 24"/>
            <p:cNvSpPr>
              <a:spLocks noChangeArrowheads="1"/>
            </p:cNvSpPr>
            <p:nvPr/>
          </p:nvSpPr>
          <p:spPr bwMode="auto">
            <a:xfrm>
              <a:off x="1481" y="1982"/>
              <a:ext cx="2351" cy="74"/>
            </a:xfrm>
            <a:prstGeom prst="rect">
              <a:avLst/>
            </a:prstGeom>
            <a:gradFill rotWithShape="0">
              <a:gsLst>
                <a:gs pos="0">
                  <a:srgbClr val="CF0E30"/>
                </a:gs>
                <a:gs pos="50000">
                  <a:srgbClr val="FFFFFF"/>
                </a:gs>
                <a:gs pos="100000">
                  <a:srgbClr val="CF0E30"/>
                </a:gs>
              </a:gsLst>
              <a:lin ang="5400000" scaled="1"/>
            </a:gradFill>
            <a:ln w="25400">
              <a:solidFill>
                <a:schemeClr val="accent2"/>
              </a:solidFill>
              <a:miter lim="800000"/>
              <a:headEnd/>
              <a:tailEnd/>
            </a:ln>
          </p:spPr>
          <p:txBody>
            <a:bodyPr wrap="none" anchor="ctr"/>
            <a:lstStyle/>
            <a:p>
              <a:endParaRPr lang="es-ES"/>
            </a:p>
          </p:txBody>
        </p:sp>
        <p:sp>
          <p:nvSpPr>
            <p:cNvPr id="39" name="Oval 25"/>
            <p:cNvSpPr>
              <a:spLocks noChangeArrowheads="1"/>
            </p:cNvSpPr>
            <p:nvPr/>
          </p:nvSpPr>
          <p:spPr bwMode="auto">
            <a:xfrm>
              <a:off x="1448" y="1985"/>
              <a:ext cx="54" cy="71"/>
            </a:xfrm>
            <a:prstGeom prst="ellipse">
              <a:avLst/>
            </a:prstGeom>
            <a:solidFill>
              <a:srgbClr val="F76681"/>
            </a:solidFill>
            <a:ln w="25400">
              <a:solidFill>
                <a:schemeClr val="accent2"/>
              </a:solidFill>
              <a:round/>
              <a:headEnd/>
              <a:tailEnd/>
            </a:ln>
          </p:spPr>
          <p:txBody>
            <a:bodyPr wrap="none" anchor="ctr"/>
            <a:lstStyle/>
            <a:p>
              <a:endParaRPr lang="es-ES"/>
            </a:p>
          </p:txBody>
        </p:sp>
      </p:grpSp>
      <p:sp>
        <p:nvSpPr>
          <p:cNvPr id="52" name="Line 28"/>
          <p:cNvSpPr>
            <a:spLocks noChangeShapeType="1"/>
          </p:cNvSpPr>
          <p:nvPr/>
        </p:nvSpPr>
        <p:spPr bwMode="auto">
          <a:xfrm flipH="1" flipV="1">
            <a:off x="2500298" y="4357694"/>
            <a:ext cx="0" cy="276228"/>
          </a:xfrm>
          <a:prstGeom prst="line">
            <a:avLst/>
          </a:prstGeom>
          <a:noFill/>
          <a:ln w="9525">
            <a:solidFill>
              <a:schemeClr val="tx1"/>
            </a:solidFill>
            <a:round/>
            <a:headEnd/>
            <a:tailEnd type="triangle" w="med" len="med"/>
          </a:ln>
        </p:spPr>
        <p:txBody>
          <a:bodyPr/>
          <a:lstStyle/>
          <a:p>
            <a:endParaRPr lang="es-ES"/>
          </a:p>
        </p:txBody>
      </p:sp>
      <p:sp>
        <p:nvSpPr>
          <p:cNvPr id="53" name="Text Box 29"/>
          <p:cNvSpPr txBox="1">
            <a:spLocks noChangeArrowheads="1"/>
          </p:cNvSpPr>
          <p:nvPr/>
        </p:nvSpPr>
        <p:spPr bwMode="auto">
          <a:xfrm>
            <a:off x="1643042" y="4562484"/>
            <a:ext cx="1785950" cy="523220"/>
          </a:xfrm>
          <a:prstGeom prst="rect">
            <a:avLst/>
          </a:prstGeom>
          <a:noFill/>
          <a:ln w="9525">
            <a:noFill/>
            <a:miter lim="800000"/>
            <a:headEnd/>
            <a:tailEnd/>
          </a:ln>
        </p:spPr>
        <p:txBody>
          <a:bodyPr wrap="square">
            <a:spAutoFit/>
          </a:bodyPr>
          <a:lstStyle/>
          <a:p>
            <a:pPr algn="ctr">
              <a:spcBef>
                <a:spcPct val="25000"/>
              </a:spcBef>
            </a:pPr>
            <a:r>
              <a:rPr lang="es-ES_tradnl" sz="1400" b="1" dirty="0">
                <a:latin typeface="Arial" charset="0"/>
              </a:rPr>
              <a:t>Socket:  </a:t>
            </a:r>
            <a:r>
              <a:rPr lang="es-ES_tradnl" sz="1400" b="1" dirty="0" smtClean="0">
                <a:latin typeface="Arial" charset="0"/>
              </a:rPr>
              <a:t>10.0.1.25:1038</a:t>
            </a:r>
            <a:endParaRPr lang="es-ES" sz="1400" b="1" dirty="0">
              <a:latin typeface="Arial" charset="0"/>
            </a:endParaRPr>
          </a:p>
        </p:txBody>
      </p:sp>
      <p:sp>
        <p:nvSpPr>
          <p:cNvPr id="54" name="Text Box 30"/>
          <p:cNvSpPr txBox="1">
            <a:spLocks noChangeArrowheads="1"/>
          </p:cNvSpPr>
          <p:nvPr/>
        </p:nvSpPr>
        <p:spPr bwMode="auto">
          <a:xfrm>
            <a:off x="285720" y="5105618"/>
            <a:ext cx="2070100" cy="609398"/>
          </a:xfrm>
          <a:prstGeom prst="rect">
            <a:avLst/>
          </a:prstGeom>
          <a:noFill/>
          <a:ln w="9525">
            <a:noFill/>
            <a:miter lim="800000"/>
            <a:headEnd/>
            <a:tailEnd/>
          </a:ln>
        </p:spPr>
        <p:txBody>
          <a:bodyPr>
            <a:spAutoFit/>
          </a:bodyPr>
          <a:lstStyle/>
          <a:p>
            <a:pPr algn="ctr">
              <a:lnSpc>
                <a:spcPct val="80000"/>
              </a:lnSpc>
              <a:spcBef>
                <a:spcPct val="25000"/>
              </a:spcBef>
            </a:pPr>
            <a:r>
              <a:rPr lang="es-ES_tradnl" sz="1400" b="1" dirty="0">
                <a:latin typeface="Arial" charset="0"/>
              </a:rPr>
              <a:t>Ordenador ejecuta </a:t>
            </a:r>
            <a:r>
              <a:rPr lang="es-ES_tradnl" sz="1400" b="1" dirty="0" smtClean="0">
                <a:latin typeface="Arial" charset="0"/>
              </a:rPr>
              <a:t>navegador </a:t>
            </a:r>
            <a:r>
              <a:rPr lang="es-ES_tradnl" sz="1400" b="1" dirty="0">
                <a:latin typeface="Arial" charset="0"/>
              </a:rPr>
              <a:t>hacia </a:t>
            </a:r>
            <a:r>
              <a:rPr lang="es-ES_tradnl" sz="1400" b="1" dirty="0" smtClean="0">
                <a:latin typeface="Arial" charset="0"/>
              </a:rPr>
              <a:t>10.0.1.50</a:t>
            </a:r>
            <a:endParaRPr lang="es-ES" sz="1400" b="1" dirty="0">
              <a:latin typeface="Arial" charset="0"/>
            </a:endParaRPr>
          </a:p>
        </p:txBody>
      </p:sp>
      <p:sp>
        <p:nvSpPr>
          <p:cNvPr id="56" name="Text Box 33"/>
          <p:cNvSpPr txBox="1">
            <a:spLocks noChangeArrowheads="1"/>
          </p:cNvSpPr>
          <p:nvPr/>
        </p:nvSpPr>
        <p:spPr bwMode="auto">
          <a:xfrm>
            <a:off x="5435600" y="5942013"/>
            <a:ext cx="3441968" cy="369332"/>
          </a:xfrm>
          <a:prstGeom prst="rect">
            <a:avLst/>
          </a:prstGeom>
          <a:noFill/>
          <a:ln w="9525">
            <a:noFill/>
            <a:miter lim="800000"/>
            <a:headEnd/>
            <a:tailEnd/>
          </a:ln>
        </p:spPr>
        <p:txBody>
          <a:bodyPr wrap="none">
            <a:spAutoFit/>
          </a:bodyPr>
          <a:lstStyle/>
          <a:p>
            <a:r>
              <a:rPr lang="es-ES" sz="1800" dirty="0">
                <a:latin typeface="Arial" charset="0"/>
              </a:rPr>
              <a:t>Dos conexiones, </a:t>
            </a:r>
            <a:r>
              <a:rPr lang="es-ES" sz="1800" dirty="0" smtClean="0">
                <a:latin typeface="Arial" charset="0"/>
              </a:rPr>
              <a:t>cuatro </a:t>
            </a:r>
            <a:r>
              <a:rPr lang="es-ES" sz="1800" dirty="0">
                <a:latin typeface="Arial" charset="0"/>
              </a:rPr>
              <a:t>sockets</a:t>
            </a: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52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052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52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right)">
                                      <p:cBhvr>
                                        <p:cTn id="23" dur="500"/>
                                        <p:tgtEl>
                                          <p:spTgt spid="37"/>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519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0520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left)">
                                      <p:cBhvr>
                                        <p:cTn id="47" dur="500"/>
                                        <p:tgtEl>
                                          <p:spTgt spid="47"/>
                                        </p:tgtEl>
                                      </p:cBhvr>
                                    </p:animEffect>
                                  </p:childTnLst>
                                </p:cTn>
                              </p:par>
                            </p:childTnLst>
                          </p:cTn>
                        </p:par>
                        <p:par>
                          <p:cTn id="48" fill="hold">
                            <p:stCondLst>
                              <p:cond delay="500"/>
                            </p:stCondLst>
                            <p:childTnLst>
                              <p:par>
                                <p:cTn id="49" presetID="1"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052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94" grpId="0" animBg="1"/>
      <p:bldP spid="605202" grpId="0" animBg="1"/>
      <p:bldP spid="605210" grpId="0"/>
      <p:bldP spid="605211" grpId="0" animBg="1"/>
      <p:bldP spid="605214" grpId="0"/>
      <p:bldP spid="605218" grpId="0"/>
      <p:bldP spid="41" grpId="0"/>
      <p:bldP spid="44" grpId="0" animBg="1"/>
      <p:bldP spid="45" grpId="0" animBg="1"/>
      <p:bldP spid="51" grpId="0"/>
      <p:bldP spid="52" grpId="0" animBg="1"/>
      <p:bldP spid="53" grpId="0"/>
      <p:bldP spid="54" grpId="0"/>
      <p:bldP spid="5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s-ES" sz="4000" smtClean="0"/>
              <a:t>Comando ‘netstat’</a:t>
            </a:r>
          </a:p>
        </p:txBody>
      </p:sp>
      <p:sp>
        <p:nvSpPr>
          <p:cNvPr id="31747" name="Rectangle 3"/>
          <p:cNvSpPr>
            <a:spLocks noGrp="1" noChangeArrowheads="1"/>
          </p:cNvSpPr>
          <p:nvPr>
            <p:ph type="body" idx="1"/>
          </p:nvPr>
        </p:nvSpPr>
        <p:spPr>
          <a:xfrm>
            <a:off x="685800" y="1773238"/>
            <a:ext cx="7772400" cy="3887787"/>
          </a:xfrm>
        </p:spPr>
        <p:txBody>
          <a:bodyPr/>
          <a:lstStyle/>
          <a:p>
            <a:pPr eaLnBrk="1" hangingPunct="1">
              <a:lnSpc>
                <a:spcPct val="80000"/>
              </a:lnSpc>
            </a:pPr>
            <a:r>
              <a:rPr lang="es-ES" sz="2600" dirty="0" smtClean="0"/>
              <a:t>Nos permite saber que conexiones TCP tenemos establecidas y que sockets la forman en el extremo local y el remoto.</a:t>
            </a:r>
          </a:p>
          <a:p>
            <a:pPr eaLnBrk="1" hangingPunct="1">
              <a:lnSpc>
                <a:spcPct val="80000"/>
              </a:lnSpc>
            </a:pPr>
            <a:r>
              <a:rPr lang="es-ES" sz="2600" dirty="0" smtClean="0"/>
              <a:t>También nos permite averiguar que puertos tenemos en modo ‘LISTEN’, es decir abiertos.</a:t>
            </a:r>
          </a:p>
          <a:p>
            <a:pPr eaLnBrk="1" hangingPunct="1">
              <a:lnSpc>
                <a:spcPct val="80000"/>
              </a:lnSpc>
            </a:pPr>
            <a:r>
              <a:rPr lang="es-ES" sz="2600" dirty="0" smtClean="0"/>
              <a:t>Una forma típica de protección de los cortafuegos es bloquear puertos innecesarios, es decir no dejar pasar paquetes cuyo número de puerto de destino no sea alguno de los servicios abiertos</a:t>
            </a:r>
          </a:p>
        </p:txBody>
      </p:sp>
    </p:spTree>
  </p:cSld>
  <p:clrMapOvr>
    <a:masterClrMapping/>
  </p:clrMapOvr>
  <p:transition>
    <p:cover dir="l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336675" y="115888"/>
            <a:ext cx="7772400" cy="1143000"/>
          </a:xfrm>
        </p:spPr>
        <p:txBody>
          <a:bodyPr/>
          <a:lstStyle/>
          <a:p>
            <a:pPr eaLnBrk="1" hangingPunct="1"/>
            <a:r>
              <a:rPr lang="es-ES" sz="3600" smtClean="0"/>
              <a:t>Comando ‘netstat’ en un host</a:t>
            </a:r>
          </a:p>
        </p:txBody>
      </p:sp>
      <p:sp>
        <p:nvSpPr>
          <p:cNvPr id="32771" name="Text Box 3"/>
          <p:cNvSpPr txBox="1">
            <a:spLocks noChangeArrowheads="1"/>
          </p:cNvSpPr>
          <p:nvPr/>
        </p:nvSpPr>
        <p:spPr bwMode="auto">
          <a:xfrm>
            <a:off x="1093788" y="1241425"/>
            <a:ext cx="7007225" cy="2730500"/>
          </a:xfrm>
          <a:prstGeom prst="rect">
            <a:avLst/>
          </a:prstGeom>
          <a:noFill/>
          <a:ln w="9525">
            <a:solidFill>
              <a:schemeClr val="tx1"/>
            </a:solidFill>
            <a:miter lim="800000"/>
            <a:headEnd/>
            <a:tailEnd/>
          </a:ln>
        </p:spPr>
        <p:txBody>
          <a:bodyPr wrap="none">
            <a:spAutoFit/>
          </a:bodyPr>
          <a:lstStyle/>
          <a:p>
            <a:pPr eaLnBrk="0" hangingPunct="0">
              <a:lnSpc>
                <a:spcPct val="120000"/>
              </a:lnSpc>
            </a:pPr>
            <a:r>
              <a:rPr lang="es-ES" sz="1200" dirty="0">
                <a:latin typeface="Lucida Console" pitchFamily="49" charset="0"/>
              </a:rPr>
              <a:t>C:\&gt;</a:t>
            </a:r>
            <a:r>
              <a:rPr lang="es-ES" sz="1200" b="1" dirty="0" err="1">
                <a:latin typeface="Lucida Console" pitchFamily="49" charset="0"/>
              </a:rPr>
              <a:t>netstat</a:t>
            </a:r>
            <a:r>
              <a:rPr lang="es-ES" sz="1200" b="1" dirty="0">
                <a:latin typeface="Lucida Console" pitchFamily="49" charset="0"/>
              </a:rPr>
              <a:t> -n</a:t>
            </a:r>
          </a:p>
          <a:p>
            <a:pPr eaLnBrk="0" hangingPunct="0">
              <a:lnSpc>
                <a:spcPct val="120000"/>
              </a:lnSpc>
            </a:pPr>
            <a:r>
              <a:rPr lang="es-ES" sz="1200" dirty="0">
                <a:latin typeface="Lucida Console" pitchFamily="49" charset="0"/>
              </a:rPr>
              <a:t>Conexiones activas</a:t>
            </a:r>
          </a:p>
          <a:p>
            <a:pPr eaLnBrk="0" hangingPunct="0">
              <a:lnSpc>
                <a:spcPct val="120000"/>
              </a:lnSpc>
            </a:pPr>
            <a:endParaRPr lang="es-ES" sz="1200" dirty="0">
              <a:latin typeface="Lucida Console" pitchFamily="49" charset="0"/>
            </a:endParaRPr>
          </a:p>
          <a:p>
            <a:pPr eaLnBrk="0" hangingPunct="0">
              <a:lnSpc>
                <a:spcPct val="120000"/>
              </a:lnSpc>
            </a:pPr>
            <a:r>
              <a:rPr lang="es-ES" sz="1200" dirty="0">
                <a:latin typeface="Lucida Console" pitchFamily="49" charset="0"/>
              </a:rPr>
              <a:t>  </a:t>
            </a:r>
            <a:r>
              <a:rPr lang="es-ES" sz="1200" dirty="0" err="1">
                <a:latin typeface="Lucida Console" pitchFamily="49" charset="0"/>
              </a:rPr>
              <a:t>Proto</a:t>
            </a:r>
            <a:r>
              <a:rPr lang="es-ES" sz="1200" dirty="0">
                <a:latin typeface="Lucida Console" pitchFamily="49" charset="0"/>
              </a:rPr>
              <a:t>  Dirección local        Dirección remota     	   Estado</a:t>
            </a:r>
          </a:p>
          <a:p>
            <a:pPr eaLnBrk="0" hangingPunct="0">
              <a:lnSpc>
                <a:spcPct val="120000"/>
              </a:lnSpc>
            </a:pPr>
            <a:r>
              <a:rPr lang="es-ES" sz="1200" dirty="0">
                <a:latin typeface="Lucida Console" pitchFamily="49" charset="0"/>
              </a:rPr>
              <a:t>  </a:t>
            </a:r>
          </a:p>
          <a:p>
            <a:pPr eaLnBrk="0" hangingPunct="0">
              <a:lnSpc>
                <a:spcPct val="120000"/>
              </a:lnSpc>
            </a:pPr>
            <a:r>
              <a:rPr lang="es-ES" sz="1200" dirty="0">
                <a:latin typeface="Lucida Console" pitchFamily="49" charset="0"/>
              </a:rPr>
              <a:t>  TCP    10.0.1.25:3719         10.0.1.60:21                   ESTABLISHED</a:t>
            </a:r>
          </a:p>
          <a:p>
            <a:pPr eaLnBrk="0" hangingPunct="0">
              <a:lnSpc>
                <a:spcPct val="120000"/>
              </a:lnSpc>
            </a:pPr>
            <a:r>
              <a:rPr lang="es-ES" sz="1200" dirty="0">
                <a:latin typeface="Lucida Console" pitchFamily="49" charset="0"/>
              </a:rPr>
              <a:t>  TCP    10.0.1.25:4111         10.0.1.50:110                  TIME_WAIT</a:t>
            </a:r>
          </a:p>
          <a:p>
            <a:pPr eaLnBrk="0" hangingPunct="0">
              <a:lnSpc>
                <a:spcPct val="120000"/>
              </a:lnSpc>
            </a:pPr>
            <a:r>
              <a:rPr lang="es-ES" sz="1200" dirty="0">
                <a:latin typeface="Lucida Console" pitchFamily="49" charset="0"/>
              </a:rPr>
              <a:t>  TCP    10.0.1.25:4113         10.0.1.50:110                  TIME_WAIT</a:t>
            </a:r>
          </a:p>
          <a:p>
            <a:pPr eaLnBrk="0" hangingPunct="0">
              <a:lnSpc>
                <a:spcPct val="120000"/>
              </a:lnSpc>
            </a:pPr>
            <a:r>
              <a:rPr lang="es-ES" sz="1200" dirty="0">
                <a:latin typeface="Lucida Console" pitchFamily="49" charset="0"/>
              </a:rPr>
              <a:t>  TCP    </a:t>
            </a:r>
            <a:r>
              <a:rPr lang="es-ES" sz="1200" dirty="0" smtClean="0">
                <a:latin typeface="Lucida Console" pitchFamily="49" charset="0"/>
              </a:rPr>
              <a:t>10.0.2.13:80           10.0.2.40:1056                 </a:t>
            </a:r>
            <a:r>
              <a:rPr lang="es-ES" sz="1200" dirty="0">
                <a:latin typeface="Lucida Console" pitchFamily="49" charset="0"/>
              </a:rPr>
              <a:t>ESTABLISHED</a:t>
            </a:r>
          </a:p>
          <a:p>
            <a:pPr eaLnBrk="0" hangingPunct="0">
              <a:lnSpc>
                <a:spcPct val="120000"/>
              </a:lnSpc>
            </a:pPr>
            <a:r>
              <a:rPr lang="es-ES" sz="1200" dirty="0">
                <a:latin typeface="Lucida Console" pitchFamily="49" charset="0"/>
              </a:rPr>
              <a:t>  TCP    10.0.1.25:80           10.0.1.30:2312                 ESTABLISHED</a:t>
            </a:r>
          </a:p>
          <a:p>
            <a:pPr eaLnBrk="0" hangingPunct="0">
              <a:lnSpc>
                <a:spcPct val="120000"/>
              </a:lnSpc>
            </a:pPr>
            <a:r>
              <a:rPr lang="es-ES" sz="1200" dirty="0">
                <a:latin typeface="Lucida Console" pitchFamily="49" charset="0"/>
              </a:rPr>
              <a:t>  TCP    </a:t>
            </a:r>
            <a:r>
              <a:rPr lang="es-ES" sz="1200" dirty="0" smtClean="0">
                <a:latin typeface="Lucida Console" pitchFamily="49" charset="0"/>
              </a:rPr>
              <a:t>*:80                   </a:t>
            </a:r>
            <a:r>
              <a:rPr lang="es-ES" sz="1200" dirty="0">
                <a:latin typeface="Lucida Console" pitchFamily="49" charset="0"/>
              </a:rPr>
              <a:t>*:*                            LISTEN</a:t>
            </a:r>
          </a:p>
          <a:p>
            <a:pPr eaLnBrk="0" hangingPunct="0">
              <a:lnSpc>
                <a:spcPct val="120000"/>
              </a:lnSpc>
            </a:pPr>
            <a:r>
              <a:rPr lang="es-ES" sz="1200" dirty="0">
                <a:latin typeface="Lucida Console" pitchFamily="49" charset="0"/>
              </a:rPr>
              <a:t>C:\&gt;</a:t>
            </a:r>
          </a:p>
        </p:txBody>
      </p:sp>
      <p:sp>
        <p:nvSpPr>
          <p:cNvPr id="32772" name="Line 4"/>
          <p:cNvSpPr>
            <a:spLocks noChangeShapeType="1"/>
          </p:cNvSpPr>
          <p:nvPr/>
        </p:nvSpPr>
        <p:spPr bwMode="auto">
          <a:xfrm>
            <a:off x="1285852" y="1000107"/>
            <a:ext cx="1000132" cy="1285883"/>
          </a:xfrm>
          <a:prstGeom prst="line">
            <a:avLst/>
          </a:prstGeom>
          <a:noFill/>
          <a:ln w="9525">
            <a:solidFill>
              <a:schemeClr val="tx1"/>
            </a:solidFill>
            <a:round/>
            <a:headEnd/>
            <a:tailEnd type="triangle" w="med" len="med"/>
          </a:ln>
        </p:spPr>
        <p:txBody>
          <a:bodyPr/>
          <a:lstStyle/>
          <a:p>
            <a:endParaRPr lang="es-ES"/>
          </a:p>
        </p:txBody>
      </p:sp>
      <p:sp>
        <p:nvSpPr>
          <p:cNvPr id="32773" name="Text Box 5"/>
          <p:cNvSpPr txBox="1">
            <a:spLocks noChangeArrowheads="1"/>
          </p:cNvSpPr>
          <p:nvPr/>
        </p:nvSpPr>
        <p:spPr bwMode="auto">
          <a:xfrm>
            <a:off x="642910" y="571480"/>
            <a:ext cx="808170" cy="307777"/>
          </a:xfrm>
          <a:prstGeom prst="rect">
            <a:avLst/>
          </a:prstGeom>
          <a:noFill/>
          <a:ln w="9525">
            <a:noFill/>
            <a:miter lim="800000"/>
            <a:headEnd/>
            <a:tailEnd/>
          </a:ln>
        </p:spPr>
        <p:txBody>
          <a:bodyPr wrap="none">
            <a:spAutoFit/>
          </a:bodyPr>
          <a:lstStyle/>
          <a:p>
            <a:pPr eaLnBrk="0" hangingPunct="0"/>
            <a:r>
              <a:rPr lang="es-ES" sz="1400" b="1" dirty="0">
                <a:latin typeface="Arial" charset="0"/>
              </a:rPr>
              <a:t>IP local</a:t>
            </a:r>
          </a:p>
        </p:txBody>
      </p:sp>
      <p:sp>
        <p:nvSpPr>
          <p:cNvPr id="32774" name="Line 6"/>
          <p:cNvSpPr>
            <a:spLocks noChangeShapeType="1"/>
          </p:cNvSpPr>
          <p:nvPr/>
        </p:nvSpPr>
        <p:spPr bwMode="auto">
          <a:xfrm flipH="1">
            <a:off x="4572000" y="1763713"/>
            <a:ext cx="431800" cy="647700"/>
          </a:xfrm>
          <a:prstGeom prst="line">
            <a:avLst/>
          </a:prstGeom>
          <a:noFill/>
          <a:ln w="9525">
            <a:solidFill>
              <a:schemeClr val="tx1"/>
            </a:solidFill>
            <a:round/>
            <a:headEnd/>
            <a:tailEnd type="triangle" w="med" len="med"/>
          </a:ln>
        </p:spPr>
        <p:txBody>
          <a:bodyPr/>
          <a:lstStyle/>
          <a:p>
            <a:endParaRPr lang="es-ES"/>
          </a:p>
        </p:txBody>
      </p:sp>
      <p:sp>
        <p:nvSpPr>
          <p:cNvPr id="32775" name="Text Box 7"/>
          <p:cNvSpPr txBox="1">
            <a:spLocks noChangeArrowheads="1"/>
          </p:cNvSpPr>
          <p:nvPr/>
        </p:nvSpPr>
        <p:spPr bwMode="auto">
          <a:xfrm>
            <a:off x="4572000" y="1476375"/>
            <a:ext cx="998928" cy="307777"/>
          </a:xfrm>
          <a:prstGeom prst="rect">
            <a:avLst/>
          </a:prstGeom>
          <a:noFill/>
          <a:ln w="9525">
            <a:noFill/>
            <a:miter lim="800000"/>
            <a:headEnd/>
            <a:tailEnd/>
          </a:ln>
        </p:spPr>
        <p:txBody>
          <a:bodyPr wrap="none">
            <a:spAutoFit/>
          </a:bodyPr>
          <a:lstStyle/>
          <a:p>
            <a:pPr eaLnBrk="0" hangingPunct="0"/>
            <a:r>
              <a:rPr lang="es-ES" sz="1400" b="1" dirty="0">
                <a:latin typeface="Arial" charset="0"/>
              </a:rPr>
              <a:t>IP remota</a:t>
            </a:r>
          </a:p>
        </p:txBody>
      </p:sp>
      <p:sp>
        <p:nvSpPr>
          <p:cNvPr id="32776" name="Line 8"/>
          <p:cNvSpPr>
            <a:spLocks noChangeShapeType="1"/>
          </p:cNvSpPr>
          <p:nvPr/>
        </p:nvSpPr>
        <p:spPr bwMode="auto">
          <a:xfrm flipH="1">
            <a:off x="3090862" y="1787511"/>
            <a:ext cx="360362" cy="576263"/>
          </a:xfrm>
          <a:prstGeom prst="line">
            <a:avLst/>
          </a:prstGeom>
          <a:noFill/>
          <a:ln w="9525">
            <a:solidFill>
              <a:schemeClr val="tx1"/>
            </a:solidFill>
            <a:round/>
            <a:headEnd/>
            <a:tailEnd type="triangle" w="med" len="med"/>
          </a:ln>
        </p:spPr>
        <p:txBody>
          <a:bodyPr/>
          <a:lstStyle/>
          <a:p>
            <a:endParaRPr lang="es-ES"/>
          </a:p>
        </p:txBody>
      </p:sp>
      <p:sp>
        <p:nvSpPr>
          <p:cNvPr id="32777" name="Text Box 9"/>
          <p:cNvSpPr txBox="1">
            <a:spLocks noChangeArrowheads="1"/>
          </p:cNvSpPr>
          <p:nvPr/>
        </p:nvSpPr>
        <p:spPr bwMode="auto">
          <a:xfrm>
            <a:off x="3071802" y="1500174"/>
            <a:ext cx="1208985" cy="307777"/>
          </a:xfrm>
          <a:prstGeom prst="rect">
            <a:avLst/>
          </a:prstGeom>
          <a:noFill/>
          <a:ln w="9525">
            <a:noFill/>
            <a:miter lim="800000"/>
            <a:headEnd/>
            <a:tailEnd/>
          </a:ln>
        </p:spPr>
        <p:txBody>
          <a:bodyPr wrap="none">
            <a:spAutoFit/>
          </a:bodyPr>
          <a:lstStyle/>
          <a:p>
            <a:pPr eaLnBrk="0" hangingPunct="0"/>
            <a:r>
              <a:rPr lang="es-ES" sz="1400" b="1">
                <a:latin typeface="Arial" charset="0"/>
              </a:rPr>
              <a:t>Puerto local</a:t>
            </a:r>
          </a:p>
        </p:txBody>
      </p:sp>
      <p:sp>
        <p:nvSpPr>
          <p:cNvPr id="32778" name="Line 10"/>
          <p:cNvSpPr>
            <a:spLocks noChangeShapeType="1"/>
          </p:cNvSpPr>
          <p:nvPr/>
        </p:nvSpPr>
        <p:spPr bwMode="auto">
          <a:xfrm flipH="1">
            <a:off x="5357817" y="1571612"/>
            <a:ext cx="1071570" cy="928694"/>
          </a:xfrm>
          <a:prstGeom prst="line">
            <a:avLst/>
          </a:prstGeom>
          <a:noFill/>
          <a:ln w="9525">
            <a:solidFill>
              <a:schemeClr val="tx1"/>
            </a:solidFill>
            <a:round/>
            <a:headEnd/>
            <a:tailEnd type="triangle" w="med" len="med"/>
          </a:ln>
        </p:spPr>
        <p:txBody>
          <a:bodyPr/>
          <a:lstStyle/>
          <a:p>
            <a:endParaRPr lang="es-ES"/>
          </a:p>
        </p:txBody>
      </p:sp>
      <p:sp>
        <p:nvSpPr>
          <p:cNvPr id="32779" name="Text Box 11"/>
          <p:cNvSpPr txBox="1">
            <a:spLocks noChangeArrowheads="1"/>
          </p:cNvSpPr>
          <p:nvPr/>
        </p:nvSpPr>
        <p:spPr bwMode="auto">
          <a:xfrm>
            <a:off x="5786446" y="1285860"/>
            <a:ext cx="1409360" cy="307777"/>
          </a:xfrm>
          <a:prstGeom prst="rect">
            <a:avLst/>
          </a:prstGeom>
          <a:noFill/>
          <a:ln w="9525">
            <a:noFill/>
            <a:miter lim="800000"/>
            <a:headEnd/>
            <a:tailEnd/>
          </a:ln>
        </p:spPr>
        <p:txBody>
          <a:bodyPr wrap="none">
            <a:spAutoFit/>
          </a:bodyPr>
          <a:lstStyle/>
          <a:p>
            <a:pPr eaLnBrk="0" hangingPunct="0"/>
            <a:r>
              <a:rPr lang="es-ES" sz="1400" b="1" dirty="0">
                <a:latin typeface="Arial" charset="0"/>
              </a:rPr>
              <a:t>Puerto remoto</a:t>
            </a:r>
          </a:p>
        </p:txBody>
      </p:sp>
      <p:sp>
        <p:nvSpPr>
          <p:cNvPr id="32780" name="Text Box 12"/>
          <p:cNvSpPr txBox="1">
            <a:spLocks noChangeArrowheads="1"/>
          </p:cNvSpPr>
          <p:nvPr/>
        </p:nvSpPr>
        <p:spPr bwMode="auto">
          <a:xfrm>
            <a:off x="1023309" y="4393172"/>
            <a:ext cx="7921625" cy="2062103"/>
          </a:xfrm>
          <a:prstGeom prst="rect">
            <a:avLst/>
          </a:prstGeom>
          <a:noFill/>
          <a:ln w="9525">
            <a:noFill/>
            <a:miter lim="800000"/>
            <a:headEnd/>
            <a:tailEnd/>
          </a:ln>
        </p:spPr>
        <p:txBody>
          <a:bodyPr>
            <a:spAutoFit/>
          </a:bodyPr>
          <a:lstStyle/>
          <a:p>
            <a:pPr eaLnBrk="0" hangingPunct="0"/>
            <a:r>
              <a:rPr lang="es-ES" sz="1600" dirty="0">
                <a:latin typeface="Arial" charset="0"/>
              </a:rPr>
              <a:t>Servidor web a la escucha en este </a:t>
            </a:r>
            <a:r>
              <a:rPr lang="es-ES" sz="1600" dirty="0" smtClean="0">
                <a:latin typeface="Arial" charset="0"/>
              </a:rPr>
              <a:t>host. Admite conexiones al puerto 80 por todas sus direcciones IP (*:80) desde cualquier dirección IP y puerto (*:*)  </a:t>
            </a:r>
            <a:endParaRPr lang="es-ES" sz="1600" dirty="0">
              <a:latin typeface="Arial" charset="0"/>
            </a:endParaRPr>
          </a:p>
          <a:p>
            <a:pPr eaLnBrk="0" hangingPunct="0"/>
            <a:r>
              <a:rPr lang="es-ES" sz="1600" dirty="0" smtClean="0">
                <a:latin typeface="Arial" charset="0"/>
              </a:rPr>
              <a:t>Conexiones </a:t>
            </a:r>
            <a:r>
              <a:rPr lang="es-ES" sz="1600" dirty="0">
                <a:latin typeface="Arial" charset="0"/>
              </a:rPr>
              <a:t>de clientes con </a:t>
            </a:r>
            <a:r>
              <a:rPr lang="es-ES" sz="1600" dirty="0" smtClean="0">
                <a:latin typeface="Arial" charset="0"/>
              </a:rPr>
              <a:t>este </a:t>
            </a:r>
            <a:r>
              <a:rPr lang="es-ES" sz="1600" dirty="0">
                <a:latin typeface="Arial" charset="0"/>
              </a:rPr>
              <a:t>servidor </a:t>
            </a:r>
            <a:r>
              <a:rPr lang="es-ES" sz="1600" dirty="0" smtClean="0">
                <a:latin typeface="Arial" charset="0"/>
              </a:rPr>
              <a:t>web</a:t>
            </a:r>
            <a:endParaRPr lang="es-ES" sz="1600" dirty="0">
              <a:latin typeface="Arial" charset="0"/>
            </a:endParaRPr>
          </a:p>
          <a:p>
            <a:pPr eaLnBrk="0" hangingPunct="0"/>
            <a:r>
              <a:rPr lang="es-ES" sz="1600" dirty="0" smtClean="0">
                <a:latin typeface="Arial" charset="0"/>
              </a:rPr>
              <a:t>Sesiones </a:t>
            </a:r>
            <a:r>
              <a:rPr lang="es-ES" sz="1600" dirty="0">
                <a:latin typeface="Arial" charset="0"/>
              </a:rPr>
              <a:t>pendiente de cerrar de </a:t>
            </a:r>
            <a:r>
              <a:rPr lang="es-ES" sz="1600" dirty="0" smtClean="0">
                <a:latin typeface="Arial" charset="0"/>
              </a:rPr>
              <a:t>este host como cliente de </a:t>
            </a:r>
            <a:r>
              <a:rPr lang="es-ES" sz="1600" dirty="0">
                <a:latin typeface="Arial" charset="0"/>
              </a:rPr>
              <a:t>correo de </a:t>
            </a:r>
            <a:r>
              <a:rPr lang="es-ES" sz="1600" dirty="0" smtClean="0">
                <a:latin typeface="Arial" charset="0"/>
              </a:rPr>
              <a:t>10.0.1.50</a:t>
            </a:r>
            <a:endParaRPr lang="es-ES" sz="1600" dirty="0">
              <a:latin typeface="Arial" charset="0"/>
            </a:endParaRPr>
          </a:p>
          <a:p>
            <a:pPr eaLnBrk="0" hangingPunct="0"/>
            <a:r>
              <a:rPr lang="es-ES" sz="1600" dirty="0">
                <a:latin typeface="Arial" charset="0"/>
              </a:rPr>
              <a:t>Conexión de </a:t>
            </a:r>
            <a:r>
              <a:rPr lang="es-ES" sz="1600" dirty="0" smtClean="0">
                <a:latin typeface="Arial" charset="0"/>
              </a:rPr>
              <a:t>este host como cliente ftp de </a:t>
            </a:r>
            <a:r>
              <a:rPr lang="es-ES" sz="1600" dirty="0">
                <a:latin typeface="Arial" charset="0"/>
              </a:rPr>
              <a:t>10.0.1.60</a:t>
            </a:r>
          </a:p>
          <a:p>
            <a:pPr eaLnBrk="0" hangingPunct="0"/>
            <a:endParaRPr lang="es-ES" sz="1600" dirty="0">
              <a:latin typeface="Arial" charset="0"/>
            </a:endParaRPr>
          </a:p>
          <a:p>
            <a:pPr eaLnBrk="0" hangingPunct="0"/>
            <a:r>
              <a:rPr lang="es-ES" sz="1600" dirty="0">
                <a:latin typeface="Arial" charset="0"/>
              </a:rPr>
              <a:t>Si no se utiliza la opción ‘–n’ el programa </a:t>
            </a:r>
            <a:r>
              <a:rPr lang="es-ES" sz="1600" dirty="0" err="1">
                <a:latin typeface="Arial" charset="0"/>
              </a:rPr>
              <a:t>netstat</a:t>
            </a:r>
            <a:r>
              <a:rPr lang="es-ES" sz="1600" dirty="0">
                <a:latin typeface="Arial" charset="0"/>
              </a:rPr>
              <a:t> intenta convertir las direcciones IP y los puertos a nombres siempre que puede (por ejemplo pone ‘pop3’ en vez de 110)</a:t>
            </a:r>
          </a:p>
        </p:txBody>
      </p:sp>
      <p:sp>
        <p:nvSpPr>
          <p:cNvPr id="32781" name="Line 13"/>
          <p:cNvSpPr>
            <a:spLocks noChangeShapeType="1"/>
          </p:cNvSpPr>
          <p:nvPr/>
        </p:nvSpPr>
        <p:spPr bwMode="auto">
          <a:xfrm flipH="1" flipV="1">
            <a:off x="315913" y="2498725"/>
            <a:ext cx="1016000" cy="0"/>
          </a:xfrm>
          <a:prstGeom prst="line">
            <a:avLst/>
          </a:prstGeom>
          <a:noFill/>
          <a:ln w="9525">
            <a:solidFill>
              <a:schemeClr val="tx1"/>
            </a:solidFill>
            <a:round/>
            <a:headEnd type="triangle"/>
            <a:tailEnd/>
          </a:ln>
        </p:spPr>
        <p:txBody>
          <a:bodyPr/>
          <a:lstStyle/>
          <a:p>
            <a:endParaRPr lang="es-ES"/>
          </a:p>
        </p:txBody>
      </p:sp>
      <p:sp>
        <p:nvSpPr>
          <p:cNvPr id="32782" name="Line 14"/>
          <p:cNvSpPr>
            <a:spLocks noChangeShapeType="1"/>
          </p:cNvSpPr>
          <p:nvPr/>
        </p:nvSpPr>
        <p:spPr bwMode="auto">
          <a:xfrm flipH="1">
            <a:off x="323850" y="5548313"/>
            <a:ext cx="720725" cy="0"/>
          </a:xfrm>
          <a:prstGeom prst="line">
            <a:avLst/>
          </a:prstGeom>
          <a:noFill/>
          <a:ln w="9525">
            <a:solidFill>
              <a:schemeClr val="tx1"/>
            </a:solidFill>
            <a:round/>
            <a:headEnd/>
            <a:tailEnd/>
          </a:ln>
        </p:spPr>
        <p:txBody>
          <a:bodyPr/>
          <a:lstStyle/>
          <a:p>
            <a:endParaRPr lang="es-ES"/>
          </a:p>
        </p:txBody>
      </p:sp>
      <p:sp>
        <p:nvSpPr>
          <p:cNvPr id="32783" name="Line 15"/>
          <p:cNvSpPr>
            <a:spLocks noChangeShapeType="1"/>
          </p:cNvSpPr>
          <p:nvPr/>
        </p:nvSpPr>
        <p:spPr bwMode="auto">
          <a:xfrm flipH="1">
            <a:off x="473075" y="5292725"/>
            <a:ext cx="573088" cy="0"/>
          </a:xfrm>
          <a:prstGeom prst="line">
            <a:avLst/>
          </a:prstGeom>
          <a:noFill/>
          <a:ln w="9525">
            <a:solidFill>
              <a:schemeClr val="tx1"/>
            </a:solidFill>
            <a:round/>
            <a:headEnd/>
            <a:tailEnd/>
          </a:ln>
        </p:spPr>
        <p:txBody>
          <a:bodyPr/>
          <a:lstStyle/>
          <a:p>
            <a:endParaRPr lang="es-ES"/>
          </a:p>
        </p:txBody>
      </p:sp>
      <p:sp>
        <p:nvSpPr>
          <p:cNvPr id="32784" name="Line 16"/>
          <p:cNvSpPr>
            <a:spLocks noChangeShapeType="1"/>
          </p:cNvSpPr>
          <p:nvPr/>
        </p:nvSpPr>
        <p:spPr bwMode="auto">
          <a:xfrm flipH="1" flipV="1">
            <a:off x="615950" y="5046663"/>
            <a:ext cx="439738" cy="3175"/>
          </a:xfrm>
          <a:prstGeom prst="line">
            <a:avLst/>
          </a:prstGeom>
          <a:noFill/>
          <a:ln w="9525">
            <a:solidFill>
              <a:schemeClr val="tx1"/>
            </a:solidFill>
            <a:round/>
            <a:headEnd/>
            <a:tailEnd/>
          </a:ln>
        </p:spPr>
        <p:txBody>
          <a:bodyPr/>
          <a:lstStyle/>
          <a:p>
            <a:endParaRPr lang="es-ES"/>
          </a:p>
        </p:txBody>
      </p:sp>
      <p:sp>
        <p:nvSpPr>
          <p:cNvPr id="32785" name="Line 17"/>
          <p:cNvSpPr>
            <a:spLocks noChangeShapeType="1"/>
          </p:cNvSpPr>
          <p:nvPr/>
        </p:nvSpPr>
        <p:spPr bwMode="auto">
          <a:xfrm flipH="1">
            <a:off x="754063" y="4572008"/>
            <a:ext cx="307975" cy="4762"/>
          </a:xfrm>
          <a:prstGeom prst="line">
            <a:avLst/>
          </a:prstGeom>
          <a:noFill/>
          <a:ln w="9525">
            <a:solidFill>
              <a:schemeClr val="tx1"/>
            </a:solidFill>
            <a:round/>
            <a:headEnd/>
            <a:tailEnd/>
          </a:ln>
        </p:spPr>
        <p:txBody>
          <a:bodyPr/>
          <a:lstStyle/>
          <a:p>
            <a:endParaRPr lang="es-ES"/>
          </a:p>
        </p:txBody>
      </p:sp>
      <p:sp>
        <p:nvSpPr>
          <p:cNvPr id="32786" name="Line 18"/>
          <p:cNvSpPr>
            <a:spLocks noChangeShapeType="1"/>
          </p:cNvSpPr>
          <p:nvPr/>
        </p:nvSpPr>
        <p:spPr bwMode="auto">
          <a:xfrm flipH="1" flipV="1">
            <a:off x="314325" y="2490788"/>
            <a:ext cx="4763" cy="3062287"/>
          </a:xfrm>
          <a:prstGeom prst="line">
            <a:avLst/>
          </a:prstGeom>
          <a:noFill/>
          <a:ln w="9525">
            <a:solidFill>
              <a:schemeClr val="tx1"/>
            </a:solidFill>
            <a:round/>
            <a:headEnd/>
            <a:tailEnd/>
          </a:ln>
        </p:spPr>
        <p:txBody>
          <a:bodyPr/>
          <a:lstStyle/>
          <a:p>
            <a:endParaRPr lang="es-ES"/>
          </a:p>
        </p:txBody>
      </p:sp>
      <p:sp>
        <p:nvSpPr>
          <p:cNvPr id="32787" name="Line 19"/>
          <p:cNvSpPr>
            <a:spLocks noChangeShapeType="1"/>
          </p:cNvSpPr>
          <p:nvPr/>
        </p:nvSpPr>
        <p:spPr bwMode="auto">
          <a:xfrm flipH="1" flipV="1">
            <a:off x="465825" y="2717320"/>
            <a:ext cx="2487" cy="2573817"/>
          </a:xfrm>
          <a:prstGeom prst="line">
            <a:avLst/>
          </a:prstGeom>
          <a:noFill/>
          <a:ln w="9525">
            <a:solidFill>
              <a:schemeClr val="tx1"/>
            </a:solidFill>
            <a:round/>
            <a:headEnd/>
            <a:tailEnd/>
          </a:ln>
        </p:spPr>
        <p:txBody>
          <a:bodyPr/>
          <a:lstStyle/>
          <a:p>
            <a:endParaRPr lang="es-ES"/>
          </a:p>
        </p:txBody>
      </p:sp>
      <p:sp>
        <p:nvSpPr>
          <p:cNvPr id="32788" name="Line 20"/>
          <p:cNvSpPr>
            <a:spLocks noChangeShapeType="1"/>
          </p:cNvSpPr>
          <p:nvPr/>
        </p:nvSpPr>
        <p:spPr bwMode="auto">
          <a:xfrm flipH="1" flipV="1">
            <a:off x="608013" y="3171825"/>
            <a:ext cx="3175" cy="1876425"/>
          </a:xfrm>
          <a:prstGeom prst="line">
            <a:avLst/>
          </a:prstGeom>
          <a:noFill/>
          <a:ln w="9525">
            <a:solidFill>
              <a:schemeClr val="tx1"/>
            </a:solidFill>
            <a:round/>
            <a:headEnd/>
            <a:tailEnd/>
          </a:ln>
        </p:spPr>
        <p:txBody>
          <a:bodyPr/>
          <a:lstStyle/>
          <a:p>
            <a:endParaRPr lang="es-ES"/>
          </a:p>
        </p:txBody>
      </p:sp>
      <p:sp>
        <p:nvSpPr>
          <p:cNvPr id="32789" name="Line 21"/>
          <p:cNvSpPr>
            <a:spLocks noChangeShapeType="1"/>
          </p:cNvSpPr>
          <p:nvPr/>
        </p:nvSpPr>
        <p:spPr bwMode="auto">
          <a:xfrm flipH="1" flipV="1">
            <a:off x="755649" y="3602038"/>
            <a:ext cx="3475" cy="978588"/>
          </a:xfrm>
          <a:prstGeom prst="line">
            <a:avLst/>
          </a:prstGeom>
          <a:noFill/>
          <a:ln w="9525">
            <a:solidFill>
              <a:schemeClr val="tx1"/>
            </a:solidFill>
            <a:round/>
            <a:headEnd/>
            <a:tailEnd/>
          </a:ln>
        </p:spPr>
        <p:txBody>
          <a:bodyPr/>
          <a:lstStyle/>
          <a:p>
            <a:endParaRPr lang="es-ES"/>
          </a:p>
        </p:txBody>
      </p:sp>
      <p:sp>
        <p:nvSpPr>
          <p:cNvPr id="32790" name="Line 22"/>
          <p:cNvSpPr>
            <a:spLocks noChangeShapeType="1"/>
          </p:cNvSpPr>
          <p:nvPr/>
        </p:nvSpPr>
        <p:spPr bwMode="auto">
          <a:xfrm flipH="1" flipV="1">
            <a:off x="457199" y="2711513"/>
            <a:ext cx="862012" cy="7876"/>
          </a:xfrm>
          <a:prstGeom prst="line">
            <a:avLst/>
          </a:prstGeom>
          <a:noFill/>
          <a:ln w="9525">
            <a:solidFill>
              <a:schemeClr val="tx1"/>
            </a:solidFill>
            <a:round/>
            <a:headEnd type="triangle"/>
            <a:tailEnd/>
          </a:ln>
        </p:spPr>
        <p:txBody>
          <a:bodyPr/>
          <a:lstStyle/>
          <a:p>
            <a:endParaRPr lang="es-ES"/>
          </a:p>
        </p:txBody>
      </p:sp>
      <p:sp>
        <p:nvSpPr>
          <p:cNvPr id="32791" name="Line 23"/>
          <p:cNvSpPr>
            <a:spLocks noChangeShapeType="1"/>
          </p:cNvSpPr>
          <p:nvPr/>
        </p:nvSpPr>
        <p:spPr bwMode="auto">
          <a:xfrm flipH="1">
            <a:off x="609600" y="3168650"/>
            <a:ext cx="701675" cy="4763"/>
          </a:xfrm>
          <a:prstGeom prst="line">
            <a:avLst/>
          </a:prstGeom>
          <a:noFill/>
          <a:ln w="9525">
            <a:solidFill>
              <a:schemeClr val="tx1"/>
            </a:solidFill>
            <a:round/>
            <a:headEnd type="triangle"/>
            <a:tailEnd/>
          </a:ln>
        </p:spPr>
        <p:txBody>
          <a:bodyPr/>
          <a:lstStyle/>
          <a:p>
            <a:endParaRPr lang="es-ES"/>
          </a:p>
        </p:txBody>
      </p:sp>
      <p:sp>
        <p:nvSpPr>
          <p:cNvPr id="32792" name="Line 24"/>
          <p:cNvSpPr>
            <a:spLocks noChangeShapeType="1"/>
          </p:cNvSpPr>
          <p:nvPr/>
        </p:nvSpPr>
        <p:spPr bwMode="auto">
          <a:xfrm flipH="1" flipV="1">
            <a:off x="754063" y="3605213"/>
            <a:ext cx="539750" cy="0"/>
          </a:xfrm>
          <a:prstGeom prst="line">
            <a:avLst/>
          </a:prstGeom>
          <a:noFill/>
          <a:ln w="9525">
            <a:solidFill>
              <a:schemeClr val="tx1"/>
            </a:solidFill>
            <a:round/>
            <a:headEnd type="triangle"/>
            <a:tailEnd type="none"/>
          </a:ln>
        </p:spPr>
        <p:txBody>
          <a:bodyPr/>
          <a:lstStyle/>
          <a:p>
            <a:endParaRPr lang="es-ES"/>
          </a:p>
        </p:txBody>
      </p:sp>
      <p:sp>
        <p:nvSpPr>
          <p:cNvPr id="32793" name="Line 25"/>
          <p:cNvSpPr>
            <a:spLocks noChangeShapeType="1"/>
          </p:cNvSpPr>
          <p:nvPr/>
        </p:nvSpPr>
        <p:spPr bwMode="auto">
          <a:xfrm flipH="1" flipV="1">
            <a:off x="457200" y="2940050"/>
            <a:ext cx="849313" cy="4763"/>
          </a:xfrm>
          <a:prstGeom prst="line">
            <a:avLst/>
          </a:prstGeom>
          <a:noFill/>
          <a:ln w="9525">
            <a:solidFill>
              <a:schemeClr val="tx1"/>
            </a:solidFill>
            <a:round/>
            <a:headEnd type="triangle"/>
            <a:tailEnd/>
          </a:ln>
        </p:spPr>
        <p:txBody>
          <a:bodyPr/>
          <a:lstStyle/>
          <a:p>
            <a:endParaRPr lang="es-ES"/>
          </a:p>
        </p:txBody>
      </p:sp>
      <p:sp>
        <p:nvSpPr>
          <p:cNvPr id="32794" name="Line 26"/>
          <p:cNvSpPr>
            <a:spLocks noChangeShapeType="1"/>
          </p:cNvSpPr>
          <p:nvPr/>
        </p:nvSpPr>
        <p:spPr bwMode="auto">
          <a:xfrm flipH="1">
            <a:off x="611188" y="3384550"/>
            <a:ext cx="701675" cy="4763"/>
          </a:xfrm>
          <a:prstGeom prst="line">
            <a:avLst/>
          </a:prstGeom>
          <a:noFill/>
          <a:ln w="9525">
            <a:solidFill>
              <a:schemeClr val="tx1"/>
            </a:solidFill>
            <a:round/>
            <a:headEnd type="triangle"/>
            <a:tailEnd/>
          </a:ln>
        </p:spPr>
        <p:txBody>
          <a:bodyPr/>
          <a:lstStyle/>
          <a:p>
            <a:endParaRPr lang="es-ES"/>
          </a:p>
        </p:txBody>
      </p:sp>
    </p:spTree>
  </p:cSld>
  <p:clrMapOvr>
    <a:masterClrMapping/>
  </p:clrMapOvr>
  <p:transition>
    <p:cover dir="l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rrowheads="1"/>
          </p:cNvPicPr>
          <p:nvPr/>
        </p:nvPicPr>
        <p:blipFill>
          <a:blip r:embed="rId3" cstate="print"/>
          <a:srcRect/>
          <a:stretch>
            <a:fillRect/>
          </a:stretch>
        </p:blipFill>
        <p:spPr bwMode="auto">
          <a:xfrm>
            <a:off x="6021388" y="4521200"/>
            <a:ext cx="1139825" cy="1355725"/>
          </a:xfrm>
          <a:prstGeom prst="rect">
            <a:avLst/>
          </a:prstGeom>
          <a:noFill/>
          <a:ln w="12700">
            <a:noFill/>
            <a:miter lim="800000"/>
            <a:headEnd/>
            <a:tailEnd/>
          </a:ln>
        </p:spPr>
      </p:pic>
      <p:pic>
        <p:nvPicPr>
          <p:cNvPr id="33795" name="Picture 3"/>
          <p:cNvPicPr>
            <a:picLocks noChangeArrowheads="1"/>
          </p:cNvPicPr>
          <p:nvPr/>
        </p:nvPicPr>
        <p:blipFill>
          <a:blip r:embed="rId4" cstate="print"/>
          <a:srcRect/>
          <a:stretch>
            <a:fillRect/>
          </a:stretch>
        </p:blipFill>
        <p:spPr bwMode="auto">
          <a:xfrm>
            <a:off x="1720850" y="2781300"/>
            <a:ext cx="1447800" cy="1998663"/>
          </a:xfrm>
          <a:prstGeom prst="rect">
            <a:avLst/>
          </a:prstGeom>
          <a:noFill/>
          <a:ln w="12700">
            <a:noFill/>
            <a:miter lim="800000"/>
            <a:headEnd/>
            <a:tailEnd/>
          </a:ln>
        </p:spPr>
      </p:pic>
      <p:sp>
        <p:nvSpPr>
          <p:cNvPr id="33796" name="Text Box 4"/>
          <p:cNvSpPr txBox="1">
            <a:spLocks noChangeArrowheads="1"/>
          </p:cNvSpPr>
          <p:nvPr/>
        </p:nvSpPr>
        <p:spPr bwMode="auto">
          <a:xfrm>
            <a:off x="5762625" y="5878513"/>
            <a:ext cx="1636713" cy="287337"/>
          </a:xfrm>
          <a:prstGeom prst="rect">
            <a:avLst/>
          </a:prstGeom>
          <a:noFill/>
          <a:ln w="9525">
            <a:noFill/>
            <a:miter lim="800000"/>
            <a:headEnd/>
            <a:tailEnd/>
          </a:ln>
        </p:spPr>
        <p:txBody>
          <a:bodyPr>
            <a:spAutoFit/>
          </a:bodyPr>
          <a:lstStyle/>
          <a:p>
            <a:pPr algn="ctr">
              <a:lnSpc>
                <a:spcPct val="80000"/>
              </a:lnSpc>
              <a:spcBef>
                <a:spcPct val="25000"/>
              </a:spcBef>
            </a:pPr>
            <a:r>
              <a:rPr lang="es-ES_tradnl" sz="1600" b="1" dirty="0">
                <a:latin typeface="Arial" charset="0"/>
              </a:rPr>
              <a:t>IP </a:t>
            </a:r>
            <a:r>
              <a:rPr lang="es-ES_tradnl" sz="1600" b="1" dirty="0" smtClean="0">
                <a:latin typeface="Arial" charset="0"/>
              </a:rPr>
              <a:t>10.0.2.40</a:t>
            </a:r>
            <a:endParaRPr lang="es-ES" sz="1600" b="1" dirty="0">
              <a:latin typeface="Arial" charset="0"/>
            </a:endParaRPr>
          </a:p>
        </p:txBody>
      </p:sp>
      <p:sp>
        <p:nvSpPr>
          <p:cNvPr id="33797" name="Text Box 5"/>
          <p:cNvSpPr txBox="1">
            <a:spLocks noChangeArrowheads="1"/>
          </p:cNvSpPr>
          <p:nvPr/>
        </p:nvSpPr>
        <p:spPr bwMode="auto">
          <a:xfrm>
            <a:off x="1763713" y="4868863"/>
            <a:ext cx="1363662" cy="547842"/>
          </a:xfrm>
          <a:prstGeom prst="rect">
            <a:avLst/>
          </a:prstGeom>
          <a:noFill/>
          <a:ln w="9525">
            <a:noFill/>
            <a:miter lim="800000"/>
            <a:headEnd/>
            <a:tailEnd/>
          </a:ln>
        </p:spPr>
        <p:txBody>
          <a:bodyPr>
            <a:spAutoFit/>
          </a:bodyPr>
          <a:lstStyle/>
          <a:p>
            <a:pPr algn="ctr">
              <a:lnSpc>
                <a:spcPct val="80000"/>
              </a:lnSpc>
              <a:spcBef>
                <a:spcPct val="25000"/>
              </a:spcBef>
            </a:pPr>
            <a:r>
              <a:rPr lang="es-ES_tradnl" sz="1600" b="1" dirty="0">
                <a:latin typeface="Arial" charset="0"/>
              </a:rPr>
              <a:t>IP </a:t>
            </a:r>
            <a:r>
              <a:rPr lang="es-ES_tradnl" sz="1600" b="1" dirty="0" smtClean="0">
                <a:latin typeface="Arial" charset="0"/>
              </a:rPr>
              <a:t>10.0.1.25</a:t>
            </a:r>
          </a:p>
          <a:p>
            <a:pPr algn="ctr">
              <a:lnSpc>
                <a:spcPct val="80000"/>
              </a:lnSpc>
              <a:spcBef>
                <a:spcPct val="25000"/>
              </a:spcBef>
            </a:pPr>
            <a:r>
              <a:rPr lang="es-ES_tradnl" sz="1600" b="1" dirty="0" smtClean="0">
                <a:latin typeface="Arial" charset="0"/>
              </a:rPr>
              <a:t>10.0.2.13</a:t>
            </a:r>
            <a:endParaRPr lang="es-ES" sz="1600" b="1" dirty="0">
              <a:latin typeface="Arial" charset="0"/>
            </a:endParaRPr>
          </a:p>
        </p:txBody>
      </p:sp>
      <p:sp>
        <p:nvSpPr>
          <p:cNvPr id="33798" name="Text Box 6"/>
          <p:cNvSpPr txBox="1">
            <a:spLocks noChangeArrowheads="1"/>
          </p:cNvSpPr>
          <p:nvPr/>
        </p:nvSpPr>
        <p:spPr bwMode="auto">
          <a:xfrm>
            <a:off x="2085975" y="4133850"/>
            <a:ext cx="836613" cy="590550"/>
          </a:xfrm>
          <a:prstGeom prst="rect">
            <a:avLst/>
          </a:prstGeom>
          <a:noFill/>
          <a:ln w="9525">
            <a:solidFill>
              <a:schemeClr val="tx1"/>
            </a:solidFill>
            <a:miter lim="800000"/>
            <a:headEnd/>
            <a:tailEnd/>
          </a:ln>
        </p:spPr>
        <p:txBody>
          <a:bodyPr wrap="none">
            <a:spAutoFit/>
          </a:bodyPr>
          <a:lstStyle/>
          <a:p>
            <a:pPr algn="ctr"/>
            <a:r>
              <a:rPr lang="es-ES_tradnl" sz="1600" b="1">
                <a:latin typeface="Arial" charset="0"/>
              </a:rPr>
              <a:t>Puerto</a:t>
            </a:r>
          </a:p>
          <a:p>
            <a:pPr algn="ctr"/>
            <a:r>
              <a:rPr lang="es-ES_tradnl" sz="1600" b="1">
                <a:latin typeface="Arial" charset="0"/>
              </a:rPr>
              <a:t>80</a:t>
            </a:r>
            <a:endParaRPr lang="es-ES" sz="1600" b="1">
              <a:latin typeface="Arial" charset="0"/>
            </a:endParaRPr>
          </a:p>
        </p:txBody>
      </p:sp>
      <p:sp>
        <p:nvSpPr>
          <p:cNvPr id="33799" name="Text Box 7"/>
          <p:cNvSpPr txBox="1">
            <a:spLocks noChangeArrowheads="1"/>
          </p:cNvSpPr>
          <p:nvPr/>
        </p:nvSpPr>
        <p:spPr bwMode="auto">
          <a:xfrm>
            <a:off x="6122988" y="5238750"/>
            <a:ext cx="719137" cy="466725"/>
          </a:xfrm>
          <a:prstGeom prst="rect">
            <a:avLst/>
          </a:prstGeom>
          <a:noFill/>
          <a:ln w="9525">
            <a:solidFill>
              <a:schemeClr val="tx1"/>
            </a:solidFill>
            <a:miter lim="800000"/>
            <a:headEnd/>
            <a:tailEnd/>
          </a:ln>
        </p:spPr>
        <p:txBody>
          <a:bodyPr>
            <a:spAutoFit/>
          </a:bodyPr>
          <a:lstStyle/>
          <a:p>
            <a:pPr algn="ctr"/>
            <a:r>
              <a:rPr lang="es-ES_tradnl" sz="1200" b="1">
                <a:latin typeface="Arial" charset="0"/>
              </a:rPr>
              <a:t>Puerto 1056</a:t>
            </a:r>
            <a:endParaRPr lang="es-ES" sz="1200" b="1">
              <a:latin typeface="Arial" charset="0"/>
            </a:endParaRPr>
          </a:p>
        </p:txBody>
      </p:sp>
      <p:pic>
        <p:nvPicPr>
          <p:cNvPr id="33800" name="Picture 9"/>
          <p:cNvPicPr>
            <a:picLocks noChangeArrowheads="1"/>
          </p:cNvPicPr>
          <p:nvPr/>
        </p:nvPicPr>
        <p:blipFill>
          <a:blip r:embed="rId3" cstate="print"/>
          <a:srcRect/>
          <a:stretch>
            <a:fillRect/>
          </a:stretch>
        </p:blipFill>
        <p:spPr bwMode="auto">
          <a:xfrm>
            <a:off x="4022725" y="5048250"/>
            <a:ext cx="1235075" cy="1333500"/>
          </a:xfrm>
          <a:prstGeom prst="rect">
            <a:avLst/>
          </a:prstGeom>
          <a:noFill/>
          <a:ln w="12700">
            <a:noFill/>
            <a:miter lim="800000"/>
            <a:headEnd/>
            <a:tailEnd/>
          </a:ln>
        </p:spPr>
      </p:pic>
      <p:sp>
        <p:nvSpPr>
          <p:cNvPr id="33801" name="Text Box 10"/>
          <p:cNvSpPr txBox="1">
            <a:spLocks noChangeArrowheads="1"/>
          </p:cNvSpPr>
          <p:nvPr/>
        </p:nvSpPr>
        <p:spPr bwMode="auto">
          <a:xfrm>
            <a:off x="4237038" y="5761038"/>
            <a:ext cx="720725" cy="466725"/>
          </a:xfrm>
          <a:prstGeom prst="rect">
            <a:avLst/>
          </a:prstGeom>
          <a:noFill/>
          <a:ln w="9525">
            <a:solidFill>
              <a:schemeClr val="tx1"/>
            </a:solidFill>
            <a:miter lim="800000"/>
            <a:headEnd/>
            <a:tailEnd/>
          </a:ln>
        </p:spPr>
        <p:txBody>
          <a:bodyPr>
            <a:spAutoFit/>
          </a:bodyPr>
          <a:lstStyle/>
          <a:p>
            <a:pPr algn="ctr"/>
            <a:r>
              <a:rPr lang="es-ES_tradnl" sz="1200" b="1">
                <a:latin typeface="Arial" charset="0"/>
              </a:rPr>
              <a:t>Puerto 2312</a:t>
            </a:r>
            <a:endParaRPr lang="es-ES" sz="1200" b="1">
              <a:latin typeface="Arial" charset="0"/>
            </a:endParaRPr>
          </a:p>
        </p:txBody>
      </p:sp>
      <p:sp>
        <p:nvSpPr>
          <p:cNvPr id="33802" name="Text Box 11"/>
          <p:cNvSpPr txBox="1">
            <a:spLocks noChangeArrowheads="1"/>
          </p:cNvSpPr>
          <p:nvPr/>
        </p:nvSpPr>
        <p:spPr bwMode="auto">
          <a:xfrm>
            <a:off x="3889375" y="6381750"/>
            <a:ext cx="1420813" cy="287338"/>
          </a:xfrm>
          <a:prstGeom prst="rect">
            <a:avLst/>
          </a:prstGeom>
          <a:noFill/>
          <a:ln w="9525">
            <a:noFill/>
            <a:miter lim="800000"/>
            <a:headEnd/>
            <a:tailEnd/>
          </a:ln>
        </p:spPr>
        <p:txBody>
          <a:bodyPr>
            <a:spAutoFit/>
          </a:bodyPr>
          <a:lstStyle/>
          <a:p>
            <a:pPr algn="ctr">
              <a:lnSpc>
                <a:spcPct val="80000"/>
              </a:lnSpc>
              <a:spcBef>
                <a:spcPct val="25000"/>
              </a:spcBef>
            </a:pPr>
            <a:r>
              <a:rPr lang="es-ES_tradnl" sz="1600" b="1">
                <a:latin typeface="Arial" charset="0"/>
              </a:rPr>
              <a:t>IP 10.0.1.30</a:t>
            </a:r>
            <a:endParaRPr lang="es-ES" sz="1600" b="1">
              <a:latin typeface="Arial" charset="0"/>
            </a:endParaRPr>
          </a:p>
        </p:txBody>
      </p:sp>
      <p:sp>
        <p:nvSpPr>
          <p:cNvPr id="33803" name="Rectangle 14"/>
          <p:cNvSpPr>
            <a:spLocks noChangeArrowheads="1"/>
          </p:cNvSpPr>
          <p:nvPr/>
        </p:nvSpPr>
        <p:spPr bwMode="auto">
          <a:xfrm>
            <a:off x="1258888" y="44450"/>
            <a:ext cx="7127875" cy="936625"/>
          </a:xfrm>
          <a:prstGeom prst="rect">
            <a:avLst/>
          </a:prstGeom>
          <a:noFill/>
          <a:ln w="9525">
            <a:noFill/>
            <a:miter lim="800000"/>
            <a:headEnd/>
            <a:tailEnd/>
          </a:ln>
        </p:spPr>
        <p:txBody>
          <a:bodyPr anchor="ctr"/>
          <a:lstStyle/>
          <a:p>
            <a:pPr algn="ctr"/>
            <a:r>
              <a:rPr lang="es-ES_tradnl" sz="3600">
                <a:solidFill>
                  <a:schemeClr val="tx2"/>
                </a:solidFill>
                <a:latin typeface="Arial" charset="0"/>
              </a:rPr>
              <a:t>Conexiones del netstat anterior</a:t>
            </a:r>
            <a:endParaRPr lang="es-ES" sz="3600">
              <a:solidFill>
                <a:schemeClr val="tx2"/>
              </a:solidFill>
              <a:latin typeface="Arial" charset="0"/>
            </a:endParaRPr>
          </a:p>
        </p:txBody>
      </p:sp>
      <p:sp>
        <p:nvSpPr>
          <p:cNvPr id="33804" name="Oval 15"/>
          <p:cNvSpPr>
            <a:spLocks noChangeArrowheads="1"/>
          </p:cNvSpPr>
          <p:nvPr/>
        </p:nvSpPr>
        <p:spPr bwMode="auto">
          <a:xfrm>
            <a:off x="2808288" y="4148138"/>
            <a:ext cx="288925" cy="504825"/>
          </a:xfrm>
          <a:prstGeom prst="ellipse">
            <a:avLst/>
          </a:prstGeom>
          <a:solidFill>
            <a:srgbClr val="FF0000"/>
          </a:solidFill>
          <a:ln w="9525">
            <a:solidFill>
              <a:schemeClr val="tx1"/>
            </a:solidFill>
            <a:round/>
            <a:headEnd/>
            <a:tailEnd/>
          </a:ln>
        </p:spPr>
        <p:txBody>
          <a:bodyPr wrap="none" anchor="ctr"/>
          <a:lstStyle/>
          <a:p>
            <a:endParaRPr lang="es-ES"/>
          </a:p>
        </p:txBody>
      </p:sp>
      <p:sp>
        <p:nvSpPr>
          <p:cNvPr id="33805" name="Oval 18"/>
          <p:cNvSpPr>
            <a:spLocks noChangeArrowheads="1"/>
          </p:cNvSpPr>
          <p:nvPr/>
        </p:nvSpPr>
        <p:spPr bwMode="auto">
          <a:xfrm>
            <a:off x="4022725" y="5697538"/>
            <a:ext cx="288925" cy="358775"/>
          </a:xfrm>
          <a:prstGeom prst="ellipse">
            <a:avLst/>
          </a:prstGeom>
          <a:solidFill>
            <a:srgbClr val="FFFF00"/>
          </a:solidFill>
          <a:ln w="9525">
            <a:solidFill>
              <a:schemeClr val="tx1"/>
            </a:solidFill>
            <a:round/>
            <a:headEnd/>
            <a:tailEnd/>
          </a:ln>
        </p:spPr>
        <p:txBody>
          <a:bodyPr wrap="none" anchor="ctr"/>
          <a:lstStyle/>
          <a:p>
            <a:endParaRPr lang="es-ES"/>
          </a:p>
        </p:txBody>
      </p:sp>
      <p:sp>
        <p:nvSpPr>
          <p:cNvPr id="33806" name="Oval 19"/>
          <p:cNvSpPr>
            <a:spLocks noChangeArrowheads="1"/>
          </p:cNvSpPr>
          <p:nvPr/>
        </p:nvSpPr>
        <p:spPr bwMode="auto">
          <a:xfrm>
            <a:off x="5905500" y="5273675"/>
            <a:ext cx="288925" cy="358775"/>
          </a:xfrm>
          <a:prstGeom prst="ellipse">
            <a:avLst/>
          </a:prstGeom>
          <a:solidFill>
            <a:srgbClr val="FFFF00"/>
          </a:solidFill>
          <a:ln w="9525">
            <a:solidFill>
              <a:schemeClr val="tx1"/>
            </a:solidFill>
            <a:round/>
            <a:headEnd/>
            <a:tailEnd/>
          </a:ln>
        </p:spPr>
        <p:txBody>
          <a:bodyPr wrap="none" anchor="ctr"/>
          <a:lstStyle/>
          <a:p>
            <a:endParaRPr lang="es-ES"/>
          </a:p>
        </p:txBody>
      </p:sp>
      <p:grpSp>
        <p:nvGrpSpPr>
          <p:cNvPr id="33807" name="Group 20"/>
          <p:cNvGrpSpPr>
            <a:grpSpLocks/>
          </p:cNvGrpSpPr>
          <p:nvPr/>
        </p:nvGrpSpPr>
        <p:grpSpPr bwMode="auto">
          <a:xfrm rot="1200000">
            <a:off x="2809875" y="4797425"/>
            <a:ext cx="3351213" cy="104775"/>
            <a:chOff x="1448" y="1982"/>
            <a:chExt cx="2384" cy="74"/>
          </a:xfrm>
        </p:grpSpPr>
        <p:sp>
          <p:nvSpPr>
            <p:cNvPr id="33845" name="Rectangle 21"/>
            <p:cNvSpPr>
              <a:spLocks noChangeArrowheads="1"/>
            </p:cNvSpPr>
            <p:nvPr/>
          </p:nvSpPr>
          <p:spPr bwMode="auto">
            <a:xfrm>
              <a:off x="1481" y="1982"/>
              <a:ext cx="2351" cy="74"/>
            </a:xfrm>
            <a:prstGeom prst="rect">
              <a:avLst/>
            </a:prstGeom>
            <a:gradFill rotWithShape="0">
              <a:gsLst>
                <a:gs pos="0">
                  <a:srgbClr val="CF0E30"/>
                </a:gs>
                <a:gs pos="50000">
                  <a:srgbClr val="FFFFFF"/>
                </a:gs>
                <a:gs pos="100000">
                  <a:srgbClr val="CF0E30"/>
                </a:gs>
              </a:gsLst>
              <a:lin ang="5400000" scaled="1"/>
            </a:gradFill>
            <a:ln w="25400">
              <a:solidFill>
                <a:schemeClr val="accent2"/>
              </a:solidFill>
              <a:miter lim="800000"/>
              <a:headEnd/>
              <a:tailEnd/>
            </a:ln>
          </p:spPr>
          <p:txBody>
            <a:bodyPr wrap="none" anchor="ctr"/>
            <a:lstStyle/>
            <a:p>
              <a:endParaRPr lang="es-ES"/>
            </a:p>
          </p:txBody>
        </p:sp>
        <p:sp>
          <p:nvSpPr>
            <p:cNvPr id="33846" name="Oval 22"/>
            <p:cNvSpPr>
              <a:spLocks noChangeArrowheads="1"/>
            </p:cNvSpPr>
            <p:nvPr/>
          </p:nvSpPr>
          <p:spPr bwMode="auto">
            <a:xfrm>
              <a:off x="1448" y="1985"/>
              <a:ext cx="54" cy="71"/>
            </a:xfrm>
            <a:prstGeom prst="ellipse">
              <a:avLst/>
            </a:prstGeom>
            <a:solidFill>
              <a:srgbClr val="F76681"/>
            </a:solidFill>
            <a:ln w="25400">
              <a:solidFill>
                <a:schemeClr val="accent2"/>
              </a:solidFill>
              <a:round/>
              <a:headEnd/>
              <a:tailEnd/>
            </a:ln>
          </p:spPr>
          <p:txBody>
            <a:bodyPr wrap="none" anchor="ctr"/>
            <a:lstStyle/>
            <a:p>
              <a:endParaRPr lang="es-ES"/>
            </a:p>
          </p:txBody>
        </p:sp>
      </p:grpSp>
      <p:grpSp>
        <p:nvGrpSpPr>
          <p:cNvPr id="33808" name="Group 23"/>
          <p:cNvGrpSpPr>
            <a:grpSpLocks/>
          </p:cNvGrpSpPr>
          <p:nvPr/>
        </p:nvGrpSpPr>
        <p:grpSpPr bwMode="auto">
          <a:xfrm rot="3000000">
            <a:off x="2563020" y="5123656"/>
            <a:ext cx="1979612" cy="104775"/>
            <a:chOff x="1448" y="1982"/>
            <a:chExt cx="2384" cy="74"/>
          </a:xfrm>
        </p:grpSpPr>
        <p:sp>
          <p:nvSpPr>
            <p:cNvPr id="33843" name="Rectangle 24"/>
            <p:cNvSpPr>
              <a:spLocks noChangeArrowheads="1"/>
            </p:cNvSpPr>
            <p:nvPr/>
          </p:nvSpPr>
          <p:spPr bwMode="auto">
            <a:xfrm>
              <a:off x="1481" y="1982"/>
              <a:ext cx="2351" cy="74"/>
            </a:xfrm>
            <a:prstGeom prst="rect">
              <a:avLst/>
            </a:prstGeom>
            <a:gradFill rotWithShape="0">
              <a:gsLst>
                <a:gs pos="0">
                  <a:srgbClr val="CF0E30"/>
                </a:gs>
                <a:gs pos="50000">
                  <a:srgbClr val="FFFFFF"/>
                </a:gs>
                <a:gs pos="100000">
                  <a:srgbClr val="CF0E30"/>
                </a:gs>
              </a:gsLst>
              <a:lin ang="5400000" scaled="1"/>
            </a:gradFill>
            <a:ln w="25400">
              <a:solidFill>
                <a:schemeClr val="accent2"/>
              </a:solidFill>
              <a:miter lim="800000"/>
              <a:headEnd/>
              <a:tailEnd/>
            </a:ln>
          </p:spPr>
          <p:txBody>
            <a:bodyPr wrap="none" anchor="ctr"/>
            <a:lstStyle/>
            <a:p>
              <a:endParaRPr lang="es-ES"/>
            </a:p>
          </p:txBody>
        </p:sp>
        <p:sp>
          <p:nvSpPr>
            <p:cNvPr id="33844" name="Oval 25"/>
            <p:cNvSpPr>
              <a:spLocks noChangeArrowheads="1"/>
            </p:cNvSpPr>
            <p:nvPr/>
          </p:nvSpPr>
          <p:spPr bwMode="auto">
            <a:xfrm>
              <a:off x="1448" y="1985"/>
              <a:ext cx="54" cy="71"/>
            </a:xfrm>
            <a:prstGeom prst="ellipse">
              <a:avLst/>
            </a:prstGeom>
            <a:solidFill>
              <a:srgbClr val="F76681"/>
            </a:solidFill>
            <a:ln w="25400">
              <a:solidFill>
                <a:schemeClr val="accent2"/>
              </a:solidFill>
              <a:round/>
              <a:headEnd/>
              <a:tailEnd/>
            </a:ln>
          </p:spPr>
          <p:txBody>
            <a:bodyPr wrap="none" anchor="ctr"/>
            <a:lstStyle/>
            <a:p>
              <a:endParaRPr lang="es-ES"/>
            </a:p>
          </p:txBody>
        </p:sp>
      </p:grpSp>
      <p:sp>
        <p:nvSpPr>
          <p:cNvPr id="33809" name="Text Box 30"/>
          <p:cNvSpPr txBox="1">
            <a:spLocks noChangeArrowheads="1"/>
          </p:cNvSpPr>
          <p:nvPr/>
        </p:nvSpPr>
        <p:spPr bwMode="auto">
          <a:xfrm>
            <a:off x="7038975" y="4787900"/>
            <a:ext cx="2070100" cy="880241"/>
          </a:xfrm>
          <a:prstGeom prst="rect">
            <a:avLst/>
          </a:prstGeom>
          <a:noFill/>
          <a:ln w="9525">
            <a:noFill/>
            <a:miter lim="800000"/>
            <a:headEnd/>
            <a:tailEnd/>
          </a:ln>
        </p:spPr>
        <p:txBody>
          <a:bodyPr>
            <a:spAutoFit/>
          </a:bodyPr>
          <a:lstStyle/>
          <a:p>
            <a:pPr algn="ctr">
              <a:lnSpc>
                <a:spcPct val="80000"/>
              </a:lnSpc>
              <a:spcBef>
                <a:spcPct val="25000"/>
              </a:spcBef>
            </a:pPr>
            <a:r>
              <a:rPr lang="es-ES_tradnl" sz="1600" b="1" dirty="0">
                <a:latin typeface="Arial" charset="0"/>
              </a:rPr>
              <a:t>Ordenador ejecutando </a:t>
            </a:r>
            <a:r>
              <a:rPr lang="es-ES_tradnl" sz="1600" b="1" dirty="0" smtClean="0">
                <a:latin typeface="Arial" charset="0"/>
              </a:rPr>
              <a:t>navegador </a:t>
            </a:r>
            <a:r>
              <a:rPr lang="es-ES_tradnl" sz="1600" b="1" dirty="0">
                <a:latin typeface="Arial" charset="0"/>
              </a:rPr>
              <a:t>hacia </a:t>
            </a:r>
            <a:r>
              <a:rPr lang="es-ES_tradnl" sz="1600" b="1" dirty="0" smtClean="0">
                <a:latin typeface="Arial" charset="0"/>
              </a:rPr>
              <a:t>10.0.2.13</a:t>
            </a:r>
            <a:endParaRPr lang="es-ES" sz="1600" b="1" dirty="0">
              <a:latin typeface="Arial" charset="0"/>
            </a:endParaRPr>
          </a:p>
        </p:txBody>
      </p:sp>
      <p:sp>
        <p:nvSpPr>
          <p:cNvPr id="33810" name="Line 31"/>
          <p:cNvSpPr>
            <a:spLocks noChangeShapeType="1"/>
          </p:cNvSpPr>
          <p:nvPr/>
        </p:nvSpPr>
        <p:spPr bwMode="auto">
          <a:xfrm flipH="1">
            <a:off x="7038975" y="4914900"/>
            <a:ext cx="360363" cy="0"/>
          </a:xfrm>
          <a:prstGeom prst="line">
            <a:avLst/>
          </a:prstGeom>
          <a:noFill/>
          <a:ln w="9525">
            <a:solidFill>
              <a:schemeClr val="tx1"/>
            </a:solidFill>
            <a:round/>
            <a:headEnd/>
            <a:tailEnd type="triangle" w="med" len="med"/>
          </a:ln>
        </p:spPr>
        <p:txBody>
          <a:bodyPr/>
          <a:lstStyle/>
          <a:p>
            <a:endParaRPr lang="es-ES"/>
          </a:p>
        </p:txBody>
      </p:sp>
      <p:sp>
        <p:nvSpPr>
          <p:cNvPr id="33811" name="Text Box 32"/>
          <p:cNvSpPr txBox="1">
            <a:spLocks noChangeArrowheads="1"/>
          </p:cNvSpPr>
          <p:nvPr/>
        </p:nvSpPr>
        <p:spPr bwMode="auto">
          <a:xfrm>
            <a:off x="1296988" y="5661025"/>
            <a:ext cx="2070100" cy="880241"/>
          </a:xfrm>
          <a:prstGeom prst="rect">
            <a:avLst/>
          </a:prstGeom>
          <a:noFill/>
          <a:ln w="9525">
            <a:noFill/>
            <a:miter lim="800000"/>
            <a:headEnd/>
            <a:tailEnd/>
          </a:ln>
        </p:spPr>
        <p:txBody>
          <a:bodyPr>
            <a:spAutoFit/>
          </a:bodyPr>
          <a:lstStyle/>
          <a:p>
            <a:pPr algn="ctr">
              <a:lnSpc>
                <a:spcPct val="80000"/>
              </a:lnSpc>
              <a:spcBef>
                <a:spcPct val="25000"/>
              </a:spcBef>
            </a:pPr>
            <a:r>
              <a:rPr lang="es-ES_tradnl" sz="1600" b="1" dirty="0">
                <a:latin typeface="Arial" charset="0"/>
              </a:rPr>
              <a:t>Ordenador ejecutando </a:t>
            </a:r>
            <a:r>
              <a:rPr lang="es-ES_tradnl" sz="1600" b="1" dirty="0" smtClean="0">
                <a:latin typeface="Arial" charset="0"/>
              </a:rPr>
              <a:t>navegador </a:t>
            </a:r>
            <a:r>
              <a:rPr lang="es-ES_tradnl" sz="1600" b="1" dirty="0">
                <a:latin typeface="Arial" charset="0"/>
              </a:rPr>
              <a:t>hacia 10.0.1.25</a:t>
            </a:r>
            <a:endParaRPr lang="es-ES" sz="1600" b="1" dirty="0">
              <a:latin typeface="Arial" charset="0"/>
            </a:endParaRPr>
          </a:p>
        </p:txBody>
      </p:sp>
      <p:sp>
        <p:nvSpPr>
          <p:cNvPr id="33812" name="Line 33"/>
          <p:cNvSpPr>
            <a:spLocks noChangeShapeType="1"/>
          </p:cNvSpPr>
          <p:nvPr/>
        </p:nvSpPr>
        <p:spPr bwMode="auto">
          <a:xfrm rot="10800000" flipH="1">
            <a:off x="3097213" y="5940425"/>
            <a:ext cx="360362" cy="0"/>
          </a:xfrm>
          <a:prstGeom prst="line">
            <a:avLst/>
          </a:prstGeom>
          <a:noFill/>
          <a:ln w="9525">
            <a:solidFill>
              <a:schemeClr val="tx1"/>
            </a:solidFill>
            <a:round/>
            <a:headEnd/>
            <a:tailEnd type="triangle" w="med" len="med"/>
          </a:ln>
        </p:spPr>
        <p:txBody>
          <a:bodyPr/>
          <a:lstStyle/>
          <a:p>
            <a:endParaRPr lang="es-ES"/>
          </a:p>
        </p:txBody>
      </p:sp>
      <p:sp>
        <p:nvSpPr>
          <p:cNvPr id="33813" name="Oval 36"/>
          <p:cNvSpPr>
            <a:spLocks noChangeArrowheads="1"/>
          </p:cNvSpPr>
          <p:nvPr/>
        </p:nvSpPr>
        <p:spPr bwMode="auto">
          <a:xfrm>
            <a:off x="2808288" y="3789363"/>
            <a:ext cx="288925" cy="287337"/>
          </a:xfrm>
          <a:prstGeom prst="ellipse">
            <a:avLst/>
          </a:prstGeom>
          <a:solidFill>
            <a:srgbClr val="FFFF00"/>
          </a:solidFill>
          <a:ln w="9525">
            <a:solidFill>
              <a:schemeClr val="tx1"/>
            </a:solidFill>
            <a:round/>
            <a:headEnd/>
            <a:tailEnd/>
          </a:ln>
        </p:spPr>
        <p:txBody>
          <a:bodyPr wrap="none" anchor="ctr"/>
          <a:lstStyle/>
          <a:p>
            <a:endParaRPr lang="es-ES"/>
          </a:p>
        </p:txBody>
      </p:sp>
      <p:sp>
        <p:nvSpPr>
          <p:cNvPr id="33814" name="Oval 37"/>
          <p:cNvSpPr>
            <a:spLocks noChangeArrowheads="1"/>
          </p:cNvSpPr>
          <p:nvPr/>
        </p:nvSpPr>
        <p:spPr bwMode="auto">
          <a:xfrm>
            <a:off x="2808288" y="3429000"/>
            <a:ext cx="288925" cy="287338"/>
          </a:xfrm>
          <a:prstGeom prst="ellipse">
            <a:avLst/>
          </a:prstGeom>
          <a:solidFill>
            <a:srgbClr val="FFFF00"/>
          </a:solidFill>
          <a:ln w="9525">
            <a:solidFill>
              <a:schemeClr val="tx1"/>
            </a:solidFill>
            <a:round/>
            <a:headEnd/>
            <a:tailEnd/>
          </a:ln>
        </p:spPr>
        <p:txBody>
          <a:bodyPr wrap="none" anchor="ctr"/>
          <a:lstStyle/>
          <a:p>
            <a:endParaRPr lang="es-ES"/>
          </a:p>
        </p:txBody>
      </p:sp>
      <p:sp>
        <p:nvSpPr>
          <p:cNvPr id="33815" name="Oval 38"/>
          <p:cNvSpPr>
            <a:spLocks noChangeArrowheads="1"/>
          </p:cNvSpPr>
          <p:nvPr/>
        </p:nvSpPr>
        <p:spPr bwMode="auto">
          <a:xfrm>
            <a:off x="2809875" y="3068638"/>
            <a:ext cx="288925" cy="287337"/>
          </a:xfrm>
          <a:prstGeom prst="ellipse">
            <a:avLst/>
          </a:prstGeom>
          <a:solidFill>
            <a:srgbClr val="FFFF00"/>
          </a:solidFill>
          <a:ln w="9525">
            <a:solidFill>
              <a:schemeClr val="tx1"/>
            </a:solidFill>
            <a:round/>
            <a:headEnd/>
            <a:tailEnd/>
          </a:ln>
        </p:spPr>
        <p:txBody>
          <a:bodyPr wrap="none" anchor="ctr"/>
          <a:lstStyle/>
          <a:p>
            <a:endParaRPr lang="es-ES"/>
          </a:p>
        </p:txBody>
      </p:sp>
      <p:pic>
        <p:nvPicPr>
          <p:cNvPr id="33816" name="Picture 39"/>
          <p:cNvPicPr>
            <a:picLocks noChangeArrowheads="1"/>
          </p:cNvPicPr>
          <p:nvPr/>
        </p:nvPicPr>
        <p:blipFill>
          <a:blip r:embed="rId4" cstate="print"/>
          <a:srcRect/>
          <a:stretch>
            <a:fillRect/>
          </a:stretch>
        </p:blipFill>
        <p:spPr bwMode="auto">
          <a:xfrm>
            <a:off x="5807075" y="2857496"/>
            <a:ext cx="1447800" cy="1350963"/>
          </a:xfrm>
          <a:prstGeom prst="rect">
            <a:avLst/>
          </a:prstGeom>
          <a:noFill/>
          <a:ln w="12700">
            <a:noFill/>
            <a:miter lim="800000"/>
            <a:headEnd/>
            <a:tailEnd/>
          </a:ln>
        </p:spPr>
      </p:pic>
      <p:sp>
        <p:nvSpPr>
          <p:cNvPr id="33817" name="Oval 40"/>
          <p:cNvSpPr>
            <a:spLocks noChangeArrowheads="1"/>
          </p:cNvSpPr>
          <p:nvPr/>
        </p:nvSpPr>
        <p:spPr bwMode="auto">
          <a:xfrm>
            <a:off x="5741988" y="3502025"/>
            <a:ext cx="288925" cy="504825"/>
          </a:xfrm>
          <a:prstGeom prst="ellipse">
            <a:avLst/>
          </a:prstGeom>
          <a:solidFill>
            <a:srgbClr val="FF0000"/>
          </a:solidFill>
          <a:ln w="9525">
            <a:solidFill>
              <a:schemeClr val="tx1"/>
            </a:solidFill>
            <a:round/>
            <a:headEnd/>
            <a:tailEnd/>
          </a:ln>
        </p:spPr>
        <p:txBody>
          <a:bodyPr wrap="none" anchor="ctr"/>
          <a:lstStyle/>
          <a:p>
            <a:endParaRPr lang="es-ES"/>
          </a:p>
        </p:txBody>
      </p:sp>
      <p:pic>
        <p:nvPicPr>
          <p:cNvPr id="33818" name="Picture 41"/>
          <p:cNvPicPr>
            <a:picLocks noChangeArrowheads="1"/>
          </p:cNvPicPr>
          <p:nvPr/>
        </p:nvPicPr>
        <p:blipFill>
          <a:blip r:embed="rId4" cstate="print"/>
          <a:srcRect/>
          <a:stretch>
            <a:fillRect/>
          </a:stretch>
        </p:blipFill>
        <p:spPr bwMode="auto">
          <a:xfrm>
            <a:off x="4818063" y="1214438"/>
            <a:ext cx="1447800" cy="1350962"/>
          </a:xfrm>
          <a:prstGeom prst="rect">
            <a:avLst/>
          </a:prstGeom>
          <a:noFill/>
          <a:ln w="12700">
            <a:noFill/>
            <a:miter lim="800000"/>
            <a:headEnd/>
            <a:tailEnd/>
          </a:ln>
        </p:spPr>
      </p:pic>
      <p:sp>
        <p:nvSpPr>
          <p:cNvPr id="33819" name="Oval 42"/>
          <p:cNvSpPr>
            <a:spLocks noChangeArrowheads="1"/>
          </p:cNvSpPr>
          <p:nvPr/>
        </p:nvSpPr>
        <p:spPr bwMode="auto">
          <a:xfrm>
            <a:off x="4733925" y="1863725"/>
            <a:ext cx="288925" cy="504825"/>
          </a:xfrm>
          <a:prstGeom prst="ellipse">
            <a:avLst/>
          </a:prstGeom>
          <a:solidFill>
            <a:srgbClr val="FF0000"/>
          </a:solidFill>
          <a:ln w="9525">
            <a:solidFill>
              <a:schemeClr val="tx1"/>
            </a:solidFill>
            <a:round/>
            <a:headEnd/>
            <a:tailEnd/>
          </a:ln>
        </p:spPr>
        <p:txBody>
          <a:bodyPr wrap="none" anchor="ctr"/>
          <a:lstStyle/>
          <a:p>
            <a:endParaRPr lang="es-ES"/>
          </a:p>
        </p:txBody>
      </p:sp>
      <p:sp>
        <p:nvSpPr>
          <p:cNvPr id="33820" name="Text Box 43"/>
          <p:cNvSpPr txBox="1">
            <a:spLocks noChangeArrowheads="1"/>
          </p:cNvSpPr>
          <p:nvPr/>
        </p:nvSpPr>
        <p:spPr bwMode="auto">
          <a:xfrm>
            <a:off x="4924425" y="1701800"/>
            <a:ext cx="836613" cy="590550"/>
          </a:xfrm>
          <a:prstGeom prst="rect">
            <a:avLst/>
          </a:prstGeom>
          <a:noFill/>
          <a:ln w="9525">
            <a:solidFill>
              <a:schemeClr val="tx1"/>
            </a:solidFill>
            <a:miter lim="800000"/>
            <a:headEnd/>
            <a:tailEnd/>
          </a:ln>
        </p:spPr>
        <p:txBody>
          <a:bodyPr wrap="none">
            <a:spAutoFit/>
          </a:bodyPr>
          <a:lstStyle/>
          <a:p>
            <a:pPr algn="ctr"/>
            <a:r>
              <a:rPr lang="es-ES_tradnl" sz="1600" b="1">
                <a:latin typeface="Arial" charset="0"/>
              </a:rPr>
              <a:t>Puerto</a:t>
            </a:r>
          </a:p>
          <a:p>
            <a:pPr algn="ctr"/>
            <a:r>
              <a:rPr lang="es-ES_tradnl" sz="1600" b="1">
                <a:latin typeface="Arial" charset="0"/>
              </a:rPr>
              <a:t>110</a:t>
            </a:r>
            <a:endParaRPr lang="es-ES" sz="1600" b="1">
              <a:latin typeface="Arial" charset="0"/>
            </a:endParaRPr>
          </a:p>
        </p:txBody>
      </p:sp>
      <p:sp>
        <p:nvSpPr>
          <p:cNvPr id="33821" name="Text Box 44"/>
          <p:cNvSpPr txBox="1">
            <a:spLocks noChangeArrowheads="1"/>
          </p:cNvSpPr>
          <p:nvPr/>
        </p:nvSpPr>
        <p:spPr bwMode="auto">
          <a:xfrm>
            <a:off x="5915025" y="3409954"/>
            <a:ext cx="836613" cy="590550"/>
          </a:xfrm>
          <a:prstGeom prst="rect">
            <a:avLst/>
          </a:prstGeom>
          <a:noFill/>
          <a:ln w="9525">
            <a:solidFill>
              <a:schemeClr val="tx1"/>
            </a:solidFill>
            <a:miter lim="800000"/>
            <a:headEnd/>
            <a:tailEnd/>
          </a:ln>
        </p:spPr>
        <p:txBody>
          <a:bodyPr wrap="none">
            <a:spAutoFit/>
          </a:bodyPr>
          <a:lstStyle/>
          <a:p>
            <a:pPr algn="ctr"/>
            <a:r>
              <a:rPr lang="es-ES_tradnl" sz="1600" b="1">
                <a:latin typeface="Arial" charset="0"/>
              </a:rPr>
              <a:t>Puerto</a:t>
            </a:r>
          </a:p>
          <a:p>
            <a:pPr algn="ctr"/>
            <a:r>
              <a:rPr lang="es-ES_tradnl" sz="1600" b="1">
                <a:latin typeface="Arial" charset="0"/>
              </a:rPr>
              <a:t>21</a:t>
            </a:r>
            <a:endParaRPr lang="es-ES" sz="1600" b="1">
              <a:latin typeface="Arial" charset="0"/>
            </a:endParaRPr>
          </a:p>
        </p:txBody>
      </p:sp>
      <p:sp>
        <p:nvSpPr>
          <p:cNvPr id="33822" name="Text Box 47"/>
          <p:cNvSpPr txBox="1">
            <a:spLocks noChangeArrowheads="1"/>
          </p:cNvSpPr>
          <p:nvPr/>
        </p:nvSpPr>
        <p:spPr bwMode="auto">
          <a:xfrm>
            <a:off x="1800225" y="3792538"/>
            <a:ext cx="1081088" cy="284162"/>
          </a:xfrm>
          <a:prstGeom prst="rect">
            <a:avLst/>
          </a:prstGeom>
          <a:noFill/>
          <a:ln w="9525">
            <a:solidFill>
              <a:schemeClr val="tx1"/>
            </a:solidFill>
            <a:miter lim="800000"/>
            <a:headEnd/>
            <a:tailEnd/>
          </a:ln>
        </p:spPr>
        <p:txBody>
          <a:bodyPr>
            <a:spAutoFit/>
          </a:bodyPr>
          <a:lstStyle/>
          <a:p>
            <a:pPr algn="ctr"/>
            <a:r>
              <a:rPr lang="es-ES_tradnl" sz="1200" b="1">
                <a:latin typeface="Arial" charset="0"/>
              </a:rPr>
              <a:t>Puerto 3719</a:t>
            </a:r>
            <a:endParaRPr lang="es-ES" sz="1200" b="1">
              <a:latin typeface="Arial" charset="0"/>
            </a:endParaRPr>
          </a:p>
        </p:txBody>
      </p:sp>
      <p:sp>
        <p:nvSpPr>
          <p:cNvPr id="33823" name="Text Box 48"/>
          <p:cNvSpPr txBox="1">
            <a:spLocks noChangeArrowheads="1"/>
          </p:cNvSpPr>
          <p:nvPr/>
        </p:nvSpPr>
        <p:spPr bwMode="auto">
          <a:xfrm>
            <a:off x="1800225" y="3429000"/>
            <a:ext cx="1081088" cy="284163"/>
          </a:xfrm>
          <a:prstGeom prst="rect">
            <a:avLst/>
          </a:prstGeom>
          <a:noFill/>
          <a:ln w="9525">
            <a:solidFill>
              <a:schemeClr val="tx1"/>
            </a:solidFill>
            <a:miter lim="800000"/>
            <a:headEnd/>
            <a:tailEnd/>
          </a:ln>
        </p:spPr>
        <p:txBody>
          <a:bodyPr>
            <a:spAutoFit/>
          </a:bodyPr>
          <a:lstStyle/>
          <a:p>
            <a:pPr algn="ctr"/>
            <a:r>
              <a:rPr lang="es-ES_tradnl" sz="1200" b="1">
                <a:latin typeface="Arial" charset="0"/>
              </a:rPr>
              <a:t>Puerto 4111</a:t>
            </a:r>
            <a:endParaRPr lang="es-ES" sz="1200" b="1">
              <a:latin typeface="Arial" charset="0"/>
            </a:endParaRPr>
          </a:p>
        </p:txBody>
      </p:sp>
      <p:sp>
        <p:nvSpPr>
          <p:cNvPr id="33824" name="Text Box 49"/>
          <p:cNvSpPr txBox="1">
            <a:spLocks noChangeArrowheads="1"/>
          </p:cNvSpPr>
          <p:nvPr/>
        </p:nvSpPr>
        <p:spPr bwMode="auto">
          <a:xfrm>
            <a:off x="1800225" y="3073400"/>
            <a:ext cx="1081088" cy="284163"/>
          </a:xfrm>
          <a:prstGeom prst="rect">
            <a:avLst/>
          </a:prstGeom>
          <a:noFill/>
          <a:ln w="9525">
            <a:solidFill>
              <a:schemeClr val="tx1"/>
            </a:solidFill>
            <a:miter lim="800000"/>
            <a:headEnd/>
            <a:tailEnd/>
          </a:ln>
        </p:spPr>
        <p:txBody>
          <a:bodyPr>
            <a:spAutoFit/>
          </a:bodyPr>
          <a:lstStyle/>
          <a:p>
            <a:pPr algn="ctr"/>
            <a:r>
              <a:rPr lang="es-ES_tradnl" sz="1200" b="1">
                <a:latin typeface="Arial" charset="0"/>
              </a:rPr>
              <a:t>Puerto 4113</a:t>
            </a:r>
            <a:endParaRPr lang="es-ES" sz="1200" b="1">
              <a:latin typeface="Arial" charset="0"/>
            </a:endParaRPr>
          </a:p>
        </p:txBody>
      </p:sp>
      <p:grpSp>
        <p:nvGrpSpPr>
          <p:cNvPr id="33825" name="Group 50"/>
          <p:cNvGrpSpPr>
            <a:grpSpLocks/>
          </p:cNvGrpSpPr>
          <p:nvPr/>
        </p:nvGrpSpPr>
        <p:grpSpPr bwMode="auto">
          <a:xfrm rot="-180000">
            <a:off x="2914650" y="3797300"/>
            <a:ext cx="2990850" cy="104775"/>
            <a:chOff x="1448" y="1982"/>
            <a:chExt cx="2384" cy="74"/>
          </a:xfrm>
        </p:grpSpPr>
        <p:sp>
          <p:nvSpPr>
            <p:cNvPr id="33841" name="Rectangle 51"/>
            <p:cNvSpPr>
              <a:spLocks noChangeArrowheads="1"/>
            </p:cNvSpPr>
            <p:nvPr/>
          </p:nvSpPr>
          <p:spPr bwMode="auto">
            <a:xfrm>
              <a:off x="1481" y="1982"/>
              <a:ext cx="2351" cy="74"/>
            </a:xfrm>
            <a:prstGeom prst="rect">
              <a:avLst/>
            </a:prstGeom>
            <a:gradFill rotWithShape="0">
              <a:gsLst>
                <a:gs pos="0">
                  <a:srgbClr val="CF0E30"/>
                </a:gs>
                <a:gs pos="50000">
                  <a:srgbClr val="FFFFFF"/>
                </a:gs>
                <a:gs pos="100000">
                  <a:srgbClr val="CF0E30"/>
                </a:gs>
              </a:gsLst>
              <a:lin ang="5400000" scaled="1"/>
            </a:gradFill>
            <a:ln w="25400">
              <a:solidFill>
                <a:schemeClr val="accent2"/>
              </a:solidFill>
              <a:miter lim="800000"/>
              <a:headEnd/>
              <a:tailEnd/>
            </a:ln>
          </p:spPr>
          <p:txBody>
            <a:bodyPr wrap="none" anchor="ctr"/>
            <a:lstStyle/>
            <a:p>
              <a:endParaRPr lang="es-ES"/>
            </a:p>
          </p:txBody>
        </p:sp>
        <p:sp>
          <p:nvSpPr>
            <p:cNvPr id="33842" name="Oval 52"/>
            <p:cNvSpPr>
              <a:spLocks noChangeArrowheads="1"/>
            </p:cNvSpPr>
            <p:nvPr/>
          </p:nvSpPr>
          <p:spPr bwMode="auto">
            <a:xfrm>
              <a:off x="1448" y="1985"/>
              <a:ext cx="54" cy="71"/>
            </a:xfrm>
            <a:prstGeom prst="ellipse">
              <a:avLst/>
            </a:prstGeom>
            <a:solidFill>
              <a:srgbClr val="F76681"/>
            </a:solidFill>
            <a:ln w="25400">
              <a:solidFill>
                <a:schemeClr val="accent2"/>
              </a:solidFill>
              <a:round/>
              <a:headEnd/>
              <a:tailEnd/>
            </a:ln>
          </p:spPr>
          <p:txBody>
            <a:bodyPr wrap="none" anchor="ctr"/>
            <a:lstStyle/>
            <a:p>
              <a:endParaRPr lang="es-ES"/>
            </a:p>
          </p:txBody>
        </p:sp>
      </p:grpSp>
      <p:grpSp>
        <p:nvGrpSpPr>
          <p:cNvPr id="33826" name="Group 53"/>
          <p:cNvGrpSpPr>
            <a:grpSpLocks/>
          </p:cNvGrpSpPr>
          <p:nvPr/>
        </p:nvGrpSpPr>
        <p:grpSpPr bwMode="auto">
          <a:xfrm rot="-2100000">
            <a:off x="2700338" y="2852738"/>
            <a:ext cx="2451100" cy="104775"/>
            <a:chOff x="1448" y="1982"/>
            <a:chExt cx="2384" cy="74"/>
          </a:xfrm>
        </p:grpSpPr>
        <p:sp>
          <p:nvSpPr>
            <p:cNvPr id="33839" name="Rectangle 54"/>
            <p:cNvSpPr>
              <a:spLocks noChangeArrowheads="1"/>
            </p:cNvSpPr>
            <p:nvPr/>
          </p:nvSpPr>
          <p:spPr bwMode="auto">
            <a:xfrm>
              <a:off x="1481" y="1982"/>
              <a:ext cx="2351" cy="74"/>
            </a:xfrm>
            <a:prstGeom prst="rect">
              <a:avLst/>
            </a:prstGeom>
            <a:gradFill rotWithShape="0">
              <a:gsLst>
                <a:gs pos="0">
                  <a:srgbClr val="CF0E30"/>
                </a:gs>
                <a:gs pos="50000">
                  <a:srgbClr val="FFFFFF"/>
                </a:gs>
                <a:gs pos="100000">
                  <a:srgbClr val="CF0E30"/>
                </a:gs>
              </a:gsLst>
              <a:lin ang="5400000" scaled="1"/>
            </a:gradFill>
            <a:ln w="25400">
              <a:solidFill>
                <a:schemeClr val="accent2"/>
              </a:solidFill>
              <a:miter lim="800000"/>
              <a:headEnd/>
              <a:tailEnd/>
            </a:ln>
          </p:spPr>
          <p:txBody>
            <a:bodyPr wrap="none" anchor="ctr"/>
            <a:lstStyle/>
            <a:p>
              <a:endParaRPr lang="es-ES"/>
            </a:p>
          </p:txBody>
        </p:sp>
        <p:sp>
          <p:nvSpPr>
            <p:cNvPr id="33840" name="Oval 55"/>
            <p:cNvSpPr>
              <a:spLocks noChangeArrowheads="1"/>
            </p:cNvSpPr>
            <p:nvPr/>
          </p:nvSpPr>
          <p:spPr bwMode="auto">
            <a:xfrm>
              <a:off x="1448" y="1985"/>
              <a:ext cx="54" cy="71"/>
            </a:xfrm>
            <a:prstGeom prst="ellipse">
              <a:avLst/>
            </a:prstGeom>
            <a:solidFill>
              <a:srgbClr val="F76681"/>
            </a:solidFill>
            <a:ln w="25400">
              <a:solidFill>
                <a:schemeClr val="accent2"/>
              </a:solidFill>
              <a:round/>
              <a:headEnd/>
              <a:tailEnd/>
            </a:ln>
          </p:spPr>
          <p:txBody>
            <a:bodyPr wrap="none" anchor="ctr"/>
            <a:lstStyle/>
            <a:p>
              <a:endParaRPr lang="es-ES"/>
            </a:p>
          </p:txBody>
        </p:sp>
      </p:grpSp>
      <p:grpSp>
        <p:nvGrpSpPr>
          <p:cNvPr id="33827" name="Group 56"/>
          <p:cNvGrpSpPr>
            <a:grpSpLocks/>
          </p:cNvGrpSpPr>
          <p:nvPr/>
        </p:nvGrpSpPr>
        <p:grpSpPr bwMode="auto">
          <a:xfrm rot="-1920000">
            <a:off x="2800350" y="2603500"/>
            <a:ext cx="2270125" cy="104775"/>
            <a:chOff x="1448" y="1982"/>
            <a:chExt cx="2384" cy="74"/>
          </a:xfrm>
        </p:grpSpPr>
        <p:sp>
          <p:nvSpPr>
            <p:cNvPr id="33837" name="Rectangle 57"/>
            <p:cNvSpPr>
              <a:spLocks noChangeArrowheads="1"/>
            </p:cNvSpPr>
            <p:nvPr/>
          </p:nvSpPr>
          <p:spPr bwMode="auto">
            <a:xfrm>
              <a:off x="1481" y="1982"/>
              <a:ext cx="2351" cy="74"/>
            </a:xfrm>
            <a:prstGeom prst="rect">
              <a:avLst/>
            </a:prstGeom>
            <a:gradFill rotWithShape="0">
              <a:gsLst>
                <a:gs pos="0">
                  <a:srgbClr val="CF0E30"/>
                </a:gs>
                <a:gs pos="50000">
                  <a:srgbClr val="FFFFFF"/>
                </a:gs>
                <a:gs pos="100000">
                  <a:srgbClr val="CF0E30"/>
                </a:gs>
              </a:gsLst>
              <a:lin ang="5400000" scaled="1"/>
            </a:gradFill>
            <a:ln w="25400">
              <a:solidFill>
                <a:schemeClr val="accent2"/>
              </a:solidFill>
              <a:miter lim="800000"/>
              <a:headEnd/>
              <a:tailEnd/>
            </a:ln>
          </p:spPr>
          <p:txBody>
            <a:bodyPr wrap="none" anchor="ctr"/>
            <a:lstStyle/>
            <a:p>
              <a:endParaRPr lang="es-ES"/>
            </a:p>
          </p:txBody>
        </p:sp>
        <p:sp>
          <p:nvSpPr>
            <p:cNvPr id="33838" name="Oval 58"/>
            <p:cNvSpPr>
              <a:spLocks noChangeArrowheads="1"/>
            </p:cNvSpPr>
            <p:nvPr/>
          </p:nvSpPr>
          <p:spPr bwMode="auto">
            <a:xfrm>
              <a:off x="1448" y="1985"/>
              <a:ext cx="54" cy="71"/>
            </a:xfrm>
            <a:prstGeom prst="ellipse">
              <a:avLst/>
            </a:prstGeom>
            <a:solidFill>
              <a:srgbClr val="F76681"/>
            </a:solidFill>
            <a:ln w="25400">
              <a:solidFill>
                <a:schemeClr val="accent2"/>
              </a:solidFill>
              <a:round/>
              <a:headEnd/>
              <a:tailEnd/>
            </a:ln>
          </p:spPr>
          <p:txBody>
            <a:bodyPr wrap="none" anchor="ctr"/>
            <a:lstStyle/>
            <a:p>
              <a:endParaRPr lang="es-ES"/>
            </a:p>
          </p:txBody>
        </p:sp>
      </p:grpSp>
      <p:sp>
        <p:nvSpPr>
          <p:cNvPr id="33828" name="Text Box 59"/>
          <p:cNvSpPr txBox="1">
            <a:spLocks noChangeArrowheads="1"/>
          </p:cNvSpPr>
          <p:nvPr/>
        </p:nvSpPr>
        <p:spPr bwMode="auto">
          <a:xfrm>
            <a:off x="6227763" y="1341438"/>
            <a:ext cx="1655762" cy="544512"/>
          </a:xfrm>
          <a:prstGeom prst="rect">
            <a:avLst/>
          </a:prstGeom>
          <a:noFill/>
          <a:ln w="9525">
            <a:noFill/>
            <a:miter lim="800000"/>
            <a:headEnd/>
            <a:tailEnd/>
          </a:ln>
        </p:spPr>
        <p:txBody>
          <a:bodyPr>
            <a:spAutoFit/>
          </a:bodyPr>
          <a:lstStyle/>
          <a:p>
            <a:pPr algn="ctr">
              <a:lnSpc>
                <a:spcPct val="80000"/>
              </a:lnSpc>
              <a:spcBef>
                <a:spcPct val="25000"/>
              </a:spcBef>
            </a:pPr>
            <a:r>
              <a:rPr lang="es-ES_tradnl" sz="1600" b="1">
                <a:latin typeface="Arial" charset="0"/>
              </a:rPr>
              <a:t>IP 10.0.1.50</a:t>
            </a:r>
          </a:p>
          <a:p>
            <a:pPr algn="ctr">
              <a:lnSpc>
                <a:spcPct val="80000"/>
              </a:lnSpc>
              <a:spcBef>
                <a:spcPct val="25000"/>
              </a:spcBef>
            </a:pPr>
            <a:r>
              <a:rPr lang="es-ES_tradnl" sz="1600" b="1">
                <a:latin typeface="Arial" charset="0"/>
              </a:rPr>
              <a:t>Servidor POP3</a:t>
            </a:r>
            <a:endParaRPr lang="es-ES" sz="1600" b="1">
              <a:latin typeface="Arial" charset="0"/>
            </a:endParaRPr>
          </a:p>
        </p:txBody>
      </p:sp>
      <p:sp>
        <p:nvSpPr>
          <p:cNvPr id="33829" name="Text Box 60"/>
          <p:cNvSpPr txBox="1">
            <a:spLocks noChangeArrowheads="1"/>
          </p:cNvSpPr>
          <p:nvPr/>
        </p:nvSpPr>
        <p:spPr bwMode="auto">
          <a:xfrm>
            <a:off x="7286644" y="3098802"/>
            <a:ext cx="1636713" cy="544512"/>
          </a:xfrm>
          <a:prstGeom prst="rect">
            <a:avLst/>
          </a:prstGeom>
          <a:noFill/>
          <a:ln w="9525">
            <a:noFill/>
            <a:miter lim="800000"/>
            <a:headEnd/>
            <a:tailEnd/>
          </a:ln>
        </p:spPr>
        <p:txBody>
          <a:bodyPr>
            <a:spAutoFit/>
          </a:bodyPr>
          <a:lstStyle/>
          <a:p>
            <a:pPr algn="ctr">
              <a:lnSpc>
                <a:spcPct val="80000"/>
              </a:lnSpc>
              <a:spcBef>
                <a:spcPct val="25000"/>
              </a:spcBef>
            </a:pPr>
            <a:r>
              <a:rPr lang="es-ES_tradnl" sz="1600" b="1" dirty="0">
                <a:latin typeface="Arial" charset="0"/>
              </a:rPr>
              <a:t>IP 10.0.1.60</a:t>
            </a:r>
          </a:p>
          <a:p>
            <a:pPr algn="ctr">
              <a:lnSpc>
                <a:spcPct val="80000"/>
              </a:lnSpc>
              <a:spcBef>
                <a:spcPct val="25000"/>
              </a:spcBef>
            </a:pPr>
            <a:r>
              <a:rPr lang="es-ES_tradnl" sz="1600" b="1" dirty="0">
                <a:latin typeface="Arial" charset="0"/>
              </a:rPr>
              <a:t>Servidor ftp</a:t>
            </a:r>
            <a:endParaRPr lang="es-ES" sz="1600" b="1" dirty="0">
              <a:latin typeface="Arial" charset="0"/>
            </a:endParaRPr>
          </a:p>
        </p:txBody>
      </p:sp>
      <p:sp>
        <p:nvSpPr>
          <p:cNvPr id="33830" name="Text Box 61"/>
          <p:cNvSpPr txBox="1">
            <a:spLocks noChangeArrowheads="1"/>
          </p:cNvSpPr>
          <p:nvPr/>
        </p:nvSpPr>
        <p:spPr bwMode="auto">
          <a:xfrm>
            <a:off x="107950" y="3830638"/>
            <a:ext cx="1458913" cy="677862"/>
          </a:xfrm>
          <a:prstGeom prst="rect">
            <a:avLst/>
          </a:prstGeom>
          <a:noFill/>
          <a:ln w="9525">
            <a:noFill/>
            <a:miter lim="800000"/>
            <a:headEnd/>
            <a:tailEnd/>
          </a:ln>
        </p:spPr>
        <p:txBody>
          <a:bodyPr>
            <a:spAutoFit/>
          </a:bodyPr>
          <a:lstStyle/>
          <a:p>
            <a:pPr algn="ctr">
              <a:lnSpc>
                <a:spcPct val="80000"/>
              </a:lnSpc>
              <a:spcBef>
                <a:spcPct val="25000"/>
              </a:spcBef>
            </a:pPr>
            <a:r>
              <a:rPr lang="es-ES" sz="1600" b="1">
                <a:latin typeface="Arial" charset="0"/>
              </a:rPr>
              <a:t>Cliente ftp conectado con 10.0.1.60</a:t>
            </a:r>
          </a:p>
        </p:txBody>
      </p:sp>
      <p:sp>
        <p:nvSpPr>
          <p:cNvPr id="33831" name="Text Box 62"/>
          <p:cNvSpPr txBox="1">
            <a:spLocks noChangeArrowheads="1"/>
          </p:cNvSpPr>
          <p:nvPr/>
        </p:nvSpPr>
        <p:spPr bwMode="auto">
          <a:xfrm>
            <a:off x="179388" y="1052513"/>
            <a:ext cx="1619250" cy="1458912"/>
          </a:xfrm>
          <a:prstGeom prst="rect">
            <a:avLst/>
          </a:prstGeom>
          <a:noFill/>
          <a:ln w="9525">
            <a:noFill/>
            <a:miter lim="800000"/>
            <a:headEnd/>
            <a:tailEnd/>
          </a:ln>
        </p:spPr>
        <p:txBody>
          <a:bodyPr>
            <a:spAutoFit/>
          </a:bodyPr>
          <a:lstStyle/>
          <a:p>
            <a:pPr algn="ctr">
              <a:lnSpc>
                <a:spcPct val="80000"/>
              </a:lnSpc>
              <a:spcBef>
                <a:spcPct val="25000"/>
              </a:spcBef>
            </a:pPr>
            <a:r>
              <a:rPr lang="es-ES_tradnl" sz="1600" b="1">
                <a:latin typeface="Arial" charset="0"/>
              </a:rPr>
              <a:t>Outlook (cliente POP3) conectado con 10.0.1.50. Conexiones en proceso de cierre</a:t>
            </a:r>
            <a:endParaRPr lang="es-ES" sz="1600" b="1">
              <a:latin typeface="Arial" charset="0"/>
            </a:endParaRPr>
          </a:p>
        </p:txBody>
      </p:sp>
      <p:sp>
        <p:nvSpPr>
          <p:cNvPr id="33832" name="Text Box 65"/>
          <p:cNvSpPr txBox="1">
            <a:spLocks noChangeArrowheads="1"/>
          </p:cNvSpPr>
          <p:nvPr/>
        </p:nvSpPr>
        <p:spPr bwMode="auto">
          <a:xfrm>
            <a:off x="250825" y="5106988"/>
            <a:ext cx="1081088" cy="482600"/>
          </a:xfrm>
          <a:prstGeom prst="rect">
            <a:avLst/>
          </a:prstGeom>
          <a:noFill/>
          <a:ln w="9525">
            <a:noFill/>
            <a:miter lim="800000"/>
            <a:headEnd/>
            <a:tailEnd/>
          </a:ln>
        </p:spPr>
        <p:txBody>
          <a:bodyPr>
            <a:spAutoFit/>
          </a:bodyPr>
          <a:lstStyle/>
          <a:p>
            <a:pPr algn="ctr">
              <a:lnSpc>
                <a:spcPct val="80000"/>
              </a:lnSpc>
              <a:spcBef>
                <a:spcPct val="25000"/>
              </a:spcBef>
            </a:pPr>
            <a:r>
              <a:rPr lang="es-ES" sz="1600" b="1">
                <a:latin typeface="Arial" charset="0"/>
              </a:rPr>
              <a:t>Servidor Web</a:t>
            </a:r>
          </a:p>
        </p:txBody>
      </p:sp>
      <p:sp>
        <p:nvSpPr>
          <p:cNvPr id="33833" name="Line 66"/>
          <p:cNvSpPr>
            <a:spLocks noChangeShapeType="1"/>
          </p:cNvSpPr>
          <p:nvPr/>
        </p:nvSpPr>
        <p:spPr bwMode="auto">
          <a:xfrm flipV="1">
            <a:off x="1258888" y="4581525"/>
            <a:ext cx="720725" cy="576263"/>
          </a:xfrm>
          <a:prstGeom prst="line">
            <a:avLst/>
          </a:prstGeom>
          <a:noFill/>
          <a:ln w="9525">
            <a:solidFill>
              <a:schemeClr val="tx1"/>
            </a:solidFill>
            <a:round/>
            <a:headEnd/>
            <a:tailEnd type="triangle" w="med" len="med"/>
          </a:ln>
        </p:spPr>
        <p:txBody>
          <a:bodyPr/>
          <a:lstStyle/>
          <a:p>
            <a:endParaRPr lang="es-ES"/>
          </a:p>
        </p:txBody>
      </p:sp>
      <p:sp>
        <p:nvSpPr>
          <p:cNvPr id="33834" name="Line 67"/>
          <p:cNvSpPr>
            <a:spLocks noChangeShapeType="1"/>
          </p:cNvSpPr>
          <p:nvPr/>
        </p:nvSpPr>
        <p:spPr bwMode="auto">
          <a:xfrm>
            <a:off x="1403350" y="3933825"/>
            <a:ext cx="360363" cy="0"/>
          </a:xfrm>
          <a:prstGeom prst="line">
            <a:avLst/>
          </a:prstGeom>
          <a:noFill/>
          <a:ln w="9525">
            <a:solidFill>
              <a:schemeClr val="tx1"/>
            </a:solidFill>
            <a:round/>
            <a:headEnd/>
            <a:tailEnd type="triangle" w="med" len="med"/>
          </a:ln>
        </p:spPr>
        <p:txBody>
          <a:bodyPr/>
          <a:lstStyle/>
          <a:p>
            <a:endParaRPr lang="es-ES"/>
          </a:p>
        </p:txBody>
      </p:sp>
      <p:sp>
        <p:nvSpPr>
          <p:cNvPr id="33835" name="Line 68"/>
          <p:cNvSpPr>
            <a:spLocks noChangeShapeType="1"/>
          </p:cNvSpPr>
          <p:nvPr/>
        </p:nvSpPr>
        <p:spPr bwMode="auto">
          <a:xfrm>
            <a:off x="755650" y="2565400"/>
            <a:ext cx="1008063" cy="935038"/>
          </a:xfrm>
          <a:prstGeom prst="line">
            <a:avLst/>
          </a:prstGeom>
          <a:noFill/>
          <a:ln w="9525">
            <a:solidFill>
              <a:schemeClr val="tx1"/>
            </a:solidFill>
            <a:round/>
            <a:headEnd/>
            <a:tailEnd type="triangle" w="med" len="med"/>
          </a:ln>
        </p:spPr>
        <p:txBody>
          <a:bodyPr/>
          <a:lstStyle/>
          <a:p>
            <a:endParaRPr lang="es-ES"/>
          </a:p>
        </p:txBody>
      </p:sp>
      <p:sp>
        <p:nvSpPr>
          <p:cNvPr id="33836" name="Line 69"/>
          <p:cNvSpPr>
            <a:spLocks noChangeShapeType="1"/>
          </p:cNvSpPr>
          <p:nvPr/>
        </p:nvSpPr>
        <p:spPr bwMode="auto">
          <a:xfrm>
            <a:off x="1187450" y="2492375"/>
            <a:ext cx="576263" cy="576263"/>
          </a:xfrm>
          <a:prstGeom prst="line">
            <a:avLst/>
          </a:prstGeom>
          <a:noFill/>
          <a:ln w="9525">
            <a:solidFill>
              <a:schemeClr val="tx1"/>
            </a:solidFill>
            <a:round/>
            <a:headEnd/>
            <a:tailEnd type="triangle" w="med" len="med"/>
          </a:ln>
        </p:spPr>
        <p:txBody>
          <a:bodyPr/>
          <a:lstStyle/>
          <a:p>
            <a:endParaRPr lang="es-ES"/>
          </a:p>
        </p:txBody>
      </p:sp>
    </p:spTree>
  </p:cSld>
  <p:clrMapOvr>
    <a:masterClrMapping/>
  </p:clrMapOvr>
  <p:transition>
    <p:cover dir="l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s-ES_tradnl" smtClean="0"/>
              <a:t>Sumario</a:t>
            </a:r>
            <a:endParaRPr lang="es-ES" smtClean="0"/>
          </a:p>
        </p:txBody>
      </p:sp>
      <p:sp>
        <p:nvSpPr>
          <p:cNvPr id="34819" name="Rectangle 3"/>
          <p:cNvSpPr>
            <a:spLocks noGrp="1" noChangeArrowheads="1"/>
          </p:cNvSpPr>
          <p:nvPr>
            <p:ph type="body" idx="1"/>
          </p:nvPr>
        </p:nvSpPr>
        <p:spPr/>
        <p:txBody>
          <a:bodyPr/>
          <a:lstStyle/>
          <a:p>
            <a:pPr eaLnBrk="1" hangingPunct="1">
              <a:lnSpc>
                <a:spcPct val="80000"/>
              </a:lnSpc>
            </a:pPr>
            <a:r>
              <a:rPr lang="es-ES_tradnl" sz="2800" dirty="0"/>
              <a:t>Introducción</a:t>
            </a:r>
          </a:p>
          <a:p>
            <a:pPr eaLnBrk="1" hangingPunct="1">
              <a:lnSpc>
                <a:spcPct val="80000"/>
              </a:lnSpc>
            </a:pPr>
            <a:r>
              <a:rPr lang="es-ES_tradnl" sz="2800" dirty="0" smtClean="0"/>
              <a:t>Protocolo UDP</a:t>
            </a:r>
          </a:p>
          <a:p>
            <a:pPr eaLnBrk="1" hangingPunct="1">
              <a:lnSpc>
                <a:spcPct val="80000"/>
              </a:lnSpc>
            </a:pPr>
            <a:r>
              <a:rPr lang="es-ES_tradnl" sz="2800" dirty="0" smtClean="0"/>
              <a:t>Protocolo TCP</a:t>
            </a:r>
          </a:p>
          <a:p>
            <a:pPr lvl="1" eaLnBrk="1" hangingPunct="1">
              <a:lnSpc>
                <a:spcPct val="80000"/>
              </a:lnSpc>
            </a:pPr>
            <a:r>
              <a:rPr lang="es-ES_tradnl" dirty="0" smtClean="0"/>
              <a:t>Generalidades</a:t>
            </a:r>
          </a:p>
          <a:p>
            <a:pPr lvl="1" eaLnBrk="1" hangingPunct="1">
              <a:lnSpc>
                <a:spcPct val="80000"/>
              </a:lnSpc>
            </a:pPr>
            <a:r>
              <a:rPr lang="es-ES_tradnl" dirty="0" err="1" smtClean="0"/>
              <a:t>Multiplexación</a:t>
            </a:r>
            <a:endParaRPr lang="es-ES_tradnl" dirty="0" smtClean="0"/>
          </a:p>
          <a:p>
            <a:pPr lvl="1" eaLnBrk="1" hangingPunct="1">
              <a:lnSpc>
                <a:spcPct val="80000"/>
              </a:lnSpc>
            </a:pPr>
            <a:r>
              <a:rPr lang="es-ES_tradnl" b="1" dirty="0" smtClean="0">
                <a:solidFill>
                  <a:srgbClr val="FF0000"/>
                </a:solidFill>
              </a:rPr>
              <a:t>Conexión/Desconexión</a:t>
            </a:r>
          </a:p>
          <a:p>
            <a:pPr lvl="1" eaLnBrk="1" hangingPunct="1">
              <a:lnSpc>
                <a:spcPct val="80000"/>
              </a:lnSpc>
            </a:pPr>
            <a:r>
              <a:rPr lang="es-ES_tradnl" dirty="0" smtClean="0"/>
              <a:t>Intercambio de datos y control de flujo</a:t>
            </a:r>
          </a:p>
          <a:p>
            <a:pPr lvl="1" eaLnBrk="1" hangingPunct="1">
              <a:lnSpc>
                <a:spcPct val="80000"/>
              </a:lnSpc>
            </a:pPr>
            <a:r>
              <a:rPr lang="es-ES_tradnl" dirty="0" smtClean="0"/>
              <a:t>Control de congestión</a:t>
            </a:r>
          </a:p>
          <a:p>
            <a:pPr lvl="1" eaLnBrk="1" hangingPunct="1">
              <a:lnSpc>
                <a:spcPct val="80000"/>
              </a:lnSpc>
            </a:pPr>
            <a:r>
              <a:rPr lang="es-ES_tradnl" dirty="0" smtClean="0"/>
              <a:t>Redes LFN, factor de escala y opciones de TCP</a:t>
            </a:r>
          </a:p>
        </p:txBody>
      </p:sp>
    </p:spTree>
  </p:cSld>
  <p:clrMapOvr>
    <a:masterClrMapping/>
  </p:clrMapOvr>
  <p:transition>
    <p:cover dir="l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074"/>
          <p:cNvSpPr>
            <a:spLocks noChangeArrowheads="1"/>
          </p:cNvSpPr>
          <p:nvPr/>
        </p:nvSpPr>
        <p:spPr bwMode="auto">
          <a:xfrm>
            <a:off x="1142976" y="1142985"/>
            <a:ext cx="1600224" cy="5307052"/>
          </a:xfrm>
          <a:prstGeom prst="rect">
            <a:avLst/>
          </a:prstGeom>
          <a:noFill/>
          <a:ln w="9525">
            <a:solidFill>
              <a:schemeClr val="tx1"/>
            </a:solidFill>
            <a:miter lim="800000"/>
            <a:headEnd/>
            <a:tailEnd/>
          </a:ln>
        </p:spPr>
        <p:txBody>
          <a:bodyPr wrap="none" anchor="ctr"/>
          <a:lstStyle/>
          <a:p>
            <a:endParaRPr lang="es-ES"/>
          </a:p>
        </p:txBody>
      </p:sp>
      <p:sp>
        <p:nvSpPr>
          <p:cNvPr id="41987" name="Rectangle 3075"/>
          <p:cNvSpPr>
            <a:spLocks noChangeArrowheads="1"/>
          </p:cNvSpPr>
          <p:nvPr/>
        </p:nvSpPr>
        <p:spPr bwMode="auto">
          <a:xfrm>
            <a:off x="6400800" y="1142984"/>
            <a:ext cx="1600200" cy="5377470"/>
          </a:xfrm>
          <a:prstGeom prst="rect">
            <a:avLst/>
          </a:prstGeom>
          <a:noFill/>
          <a:ln w="9525">
            <a:solidFill>
              <a:schemeClr val="tx1"/>
            </a:solidFill>
            <a:miter lim="800000"/>
            <a:headEnd/>
            <a:tailEnd/>
          </a:ln>
        </p:spPr>
        <p:txBody>
          <a:bodyPr wrap="none" anchor="ctr"/>
          <a:lstStyle/>
          <a:p>
            <a:endParaRPr lang="es-ES"/>
          </a:p>
        </p:txBody>
      </p:sp>
      <p:sp>
        <p:nvSpPr>
          <p:cNvPr id="41988" name="Text Box 3076"/>
          <p:cNvSpPr txBox="1">
            <a:spLocks noChangeArrowheads="1"/>
          </p:cNvSpPr>
          <p:nvPr/>
        </p:nvSpPr>
        <p:spPr bwMode="auto">
          <a:xfrm>
            <a:off x="1482087" y="709018"/>
            <a:ext cx="919867" cy="369332"/>
          </a:xfrm>
          <a:prstGeom prst="rect">
            <a:avLst/>
          </a:prstGeom>
          <a:noFill/>
          <a:ln w="9525">
            <a:noFill/>
            <a:miter lim="800000"/>
            <a:headEnd/>
            <a:tailEnd/>
          </a:ln>
        </p:spPr>
        <p:txBody>
          <a:bodyPr wrap="none">
            <a:spAutoFit/>
          </a:bodyPr>
          <a:lstStyle/>
          <a:p>
            <a:pPr algn="ctr"/>
            <a:r>
              <a:rPr lang="es-ES_tradnl" sz="1800" b="1" dirty="0" smtClean="0">
                <a:latin typeface="Arial" charset="0"/>
              </a:rPr>
              <a:t>Host A</a:t>
            </a:r>
          </a:p>
        </p:txBody>
      </p:sp>
      <p:sp>
        <p:nvSpPr>
          <p:cNvPr id="41989" name="Text Box 3077"/>
          <p:cNvSpPr txBox="1">
            <a:spLocks noChangeArrowheads="1"/>
          </p:cNvSpPr>
          <p:nvPr/>
        </p:nvSpPr>
        <p:spPr bwMode="auto">
          <a:xfrm>
            <a:off x="6764205" y="780456"/>
            <a:ext cx="928460" cy="369332"/>
          </a:xfrm>
          <a:prstGeom prst="rect">
            <a:avLst/>
          </a:prstGeom>
          <a:noFill/>
          <a:ln w="9525">
            <a:noFill/>
            <a:miter lim="800000"/>
            <a:headEnd/>
            <a:tailEnd/>
          </a:ln>
        </p:spPr>
        <p:txBody>
          <a:bodyPr wrap="none">
            <a:spAutoFit/>
          </a:bodyPr>
          <a:lstStyle/>
          <a:p>
            <a:pPr algn="ctr"/>
            <a:r>
              <a:rPr lang="es-ES_tradnl" sz="1800" b="1" dirty="0" smtClean="0">
                <a:latin typeface="Arial" charset="0"/>
              </a:rPr>
              <a:t>Host B</a:t>
            </a:r>
          </a:p>
        </p:txBody>
      </p:sp>
      <p:sp>
        <p:nvSpPr>
          <p:cNvPr id="41990" name="Text Box 3078"/>
          <p:cNvSpPr txBox="1">
            <a:spLocks noChangeArrowheads="1"/>
          </p:cNvSpPr>
          <p:nvPr/>
        </p:nvSpPr>
        <p:spPr bwMode="auto">
          <a:xfrm rot="-5400000">
            <a:off x="272256" y="3608937"/>
            <a:ext cx="1163638" cy="336550"/>
          </a:xfrm>
          <a:prstGeom prst="rect">
            <a:avLst/>
          </a:prstGeom>
          <a:noFill/>
          <a:ln w="9525">
            <a:noFill/>
            <a:miter lim="800000"/>
            <a:headEnd/>
            <a:tailEnd/>
          </a:ln>
        </p:spPr>
        <p:txBody>
          <a:bodyPr wrap="none">
            <a:spAutoFit/>
          </a:bodyPr>
          <a:lstStyle/>
          <a:p>
            <a:r>
              <a:rPr lang="es-ES_tradnl" sz="1600" b="1">
                <a:latin typeface="Arial" charset="0"/>
                <a:sym typeface="Symbol" pitchFamily="18" charset="2"/>
              </a:rPr>
              <a:t> Tiempo</a:t>
            </a:r>
            <a:endParaRPr lang="es-ES" sz="1600" b="1">
              <a:latin typeface="Arial" charset="0"/>
            </a:endParaRPr>
          </a:p>
        </p:txBody>
      </p:sp>
      <p:sp>
        <p:nvSpPr>
          <p:cNvPr id="41997" name="Text Box 3085"/>
          <p:cNvSpPr txBox="1">
            <a:spLocks noChangeArrowheads="1"/>
          </p:cNvSpPr>
          <p:nvPr/>
        </p:nvSpPr>
        <p:spPr bwMode="auto">
          <a:xfrm>
            <a:off x="500034" y="142852"/>
            <a:ext cx="8429684" cy="646331"/>
          </a:xfrm>
          <a:prstGeom prst="rect">
            <a:avLst/>
          </a:prstGeom>
          <a:noFill/>
          <a:ln w="9525">
            <a:noFill/>
            <a:miter lim="800000"/>
            <a:headEnd/>
            <a:tailEnd/>
          </a:ln>
        </p:spPr>
        <p:txBody>
          <a:bodyPr wrap="square">
            <a:spAutoFit/>
          </a:bodyPr>
          <a:lstStyle/>
          <a:p>
            <a:pPr algn="ctr">
              <a:spcBef>
                <a:spcPct val="50000"/>
              </a:spcBef>
            </a:pPr>
            <a:r>
              <a:rPr lang="es-ES_tradnl" sz="3600" dirty="0" smtClean="0">
                <a:latin typeface="Arial" charset="0"/>
              </a:rPr>
              <a:t>Un protocolo de transporte simple</a:t>
            </a:r>
            <a:endParaRPr lang="es-ES" sz="3600" dirty="0">
              <a:latin typeface="Arial" charset="0"/>
            </a:endParaRPr>
          </a:p>
        </p:txBody>
      </p:sp>
      <p:sp>
        <p:nvSpPr>
          <p:cNvPr id="382990" name="Text Box 3086"/>
          <p:cNvSpPr txBox="1">
            <a:spLocks noChangeArrowheads="1"/>
          </p:cNvSpPr>
          <p:nvPr/>
        </p:nvSpPr>
        <p:spPr bwMode="auto">
          <a:xfrm>
            <a:off x="1598613" y="1142984"/>
            <a:ext cx="1028700" cy="336550"/>
          </a:xfrm>
          <a:prstGeom prst="rect">
            <a:avLst/>
          </a:prstGeom>
          <a:noFill/>
          <a:ln w="9525">
            <a:noFill/>
            <a:miter lim="800000"/>
            <a:headEnd/>
            <a:tailEnd/>
          </a:ln>
        </p:spPr>
        <p:txBody>
          <a:bodyPr wrap="none">
            <a:spAutoFit/>
          </a:bodyPr>
          <a:lstStyle/>
          <a:p>
            <a:r>
              <a:rPr lang="es-ES_tradnl" sz="1600" b="1" dirty="0">
                <a:latin typeface="Arial" charset="0"/>
              </a:rPr>
              <a:t>CLOSED</a:t>
            </a:r>
            <a:endParaRPr lang="es-ES" sz="1600" b="1" dirty="0">
              <a:latin typeface="Arial" charset="0"/>
            </a:endParaRPr>
          </a:p>
        </p:txBody>
      </p:sp>
      <p:sp>
        <p:nvSpPr>
          <p:cNvPr id="382991" name="Text Box 3087"/>
          <p:cNvSpPr txBox="1">
            <a:spLocks noChangeArrowheads="1"/>
          </p:cNvSpPr>
          <p:nvPr/>
        </p:nvSpPr>
        <p:spPr bwMode="auto">
          <a:xfrm>
            <a:off x="1547971" y="3071810"/>
            <a:ext cx="1096646" cy="338554"/>
          </a:xfrm>
          <a:prstGeom prst="rect">
            <a:avLst/>
          </a:prstGeom>
          <a:noFill/>
          <a:ln w="9525">
            <a:noFill/>
            <a:miter lim="800000"/>
            <a:headEnd/>
            <a:tailEnd/>
          </a:ln>
        </p:spPr>
        <p:txBody>
          <a:bodyPr wrap="none">
            <a:spAutoFit/>
          </a:bodyPr>
          <a:lstStyle/>
          <a:p>
            <a:pPr algn="ctr"/>
            <a:r>
              <a:rPr lang="es-ES_tradnl" sz="1600" b="1" dirty="0" smtClean="0">
                <a:latin typeface="Arial" charset="0"/>
              </a:rPr>
              <a:t>FIN-WAIT</a:t>
            </a:r>
            <a:endParaRPr lang="es-ES_tradnl" sz="1600" b="1" dirty="0">
              <a:latin typeface="Arial" charset="0"/>
            </a:endParaRPr>
          </a:p>
        </p:txBody>
      </p:sp>
      <p:sp>
        <p:nvSpPr>
          <p:cNvPr id="42000" name="Text Box 3088"/>
          <p:cNvSpPr txBox="1">
            <a:spLocks noChangeArrowheads="1"/>
          </p:cNvSpPr>
          <p:nvPr/>
        </p:nvSpPr>
        <p:spPr bwMode="auto">
          <a:xfrm>
            <a:off x="6400800" y="1214422"/>
            <a:ext cx="904875" cy="336550"/>
          </a:xfrm>
          <a:prstGeom prst="rect">
            <a:avLst/>
          </a:prstGeom>
          <a:noFill/>
          <a:ln w="9525">
            <a:noFill/>
            <a:miter lim="800000"/>
            <a:headEnd/>
            <a:tailEnd/>
          </a:ln>
        </p:spPr>
        <p:txBody>
          <a:bodyPr wrap="none">
            <a:spAutoFit/>
          </a:bodyPr>
          <a:lstStyle/>
          <a:p>
            <a:r>
              <a:rPr lang="es-ES_tradnl" sz="1600" b="1" dirty="0">
                <a:latin typeface="Arial" charset="0"/>
              </a:rPr>
              <a:t>LISTEN</a:t>
            </a:r>
            <a:endParaRPr lang="es-ES" sz="1600" b="1" dirty="0">
              <a:latin typeface="Arial" charset="0"/>
            </a:endParaRPr>
          </a:p>
        </p:txBody>
      </p:sp>
      <p:sp>
        <p:nvSpPr>
          <p:cNvPr id="382994" name="Text Box 3090"/>
          <p:cNvSpPr txBox="1">
            <a:spLocks noChangeArrowheads="1"/>
          </p:cNvSpPr>
          <p:nvPr/>
        </p:nvSpPr>
        <p:spPr bwMode="auto">
          <a:xfrm>
            <a:off x="6400800" y="3429000"/>
            <a:ext cx="904875" cy="336550"/>
          </a:xfrm>
          <a:prstGeom prst="rect">
            <a:avLst/>
          </a:prstGeom>
          <a:noFill/>
          <a:ln w="9525">
            <a:noFill/>
            <a:miter lim="800000"/>
            <a:headEnd/>
            <a:tailEnd/>
          </a:ln>
        </p:spPr>
        <p:txBody>
          <a:bodyPr wrap="none">
            <a:spAutoFit/>
          </a:bodyPr>
          <a:lstStyle/>
          <a:p>
            <a:r>
              <a:rPr lang="es-ES_tradnl" sz="1600" b="1" dirty="0">
                <a:latin typeface="Arial" charset="0"/>
              </a:rPr>
              <a:t>LISTEN</a:t>
            </a:r>
            <a:endParaRPr lang="es-ES" sz="1600" b="1" dirty="0">
              <a:latin typeface="Arial" charset="0"/>
            </a:endParaRPr>
          </a:p>
        </p:txBody>
      </p:sp>
      <p:sp>
        <p:nvSpPr>
          <p:cNvPr id="382995" name="Line 3091"/>
          <p:cNvSpPr>
            <a:spLocks noChangeShapeType="1"/>
          </p:cNvSpPr>
          <p:nvPr/>
        </p:nvSpPr>
        <p:spPr bwMode="auto">
          <a:xfrm rot="-120000">
            <a:off x="3962400" y="4225928"/>
            <a:ext cx="2438400" cy="184150"/>
          </a:xfrm>
          <a:prstGeom prst="line">
            <a:avLst/>
          </a:prstGeom>
          <a:noFill/>
          <a:ln w="9525">
            <a:solidFill>
              <a:schemeClr val="tx1"/>
            </a:solidFill>
            <a:round/>
            <a:headEnd/>
            <a:tailEnd type="triangle" w="med" len="med"/>
          </a:ln>
        </p:spPr>
        <p:txBody>
          <a:bodyPr/>
          <a:lstStyle/>
          <a:p>
            <a:endParaRPr lang="es-ES"/>
          </a:p>
        </p:txBody>
      </p:sp>
      <p:sp>
        <p:nvSpPr>
          <p:cNvPr id="383003" name="Line 3099"/>
          <p:cNvSpPr>
            <a:spLocks noChangeShapeType="1"/>
          </p:cNvSpPr>
          <p:nvPr/>
        </p:nvSpPr>
        <p:spPr bwMode="auto">
          <a:xfrm rot="120000" flipH="1">
            <a:off x="2743200" y="1981740"/>
            <a:ext cx="3657600" cy="304800"/>
          </a:xfrm>
          <a:prstGeom prst="line">
            <a:avLst/>
          </a:prstGeom>
          <a:noFill/>
          <a:ln w="9525">
            <a:solidFill>
              <a:schemeClr val="tx1"/>
            </a:solidFill>
            <a:round/>
            <a:headEnd/>
            <a:tailEnd type="triangle" w="med" len="med"/>
          </a:ln>
        </p:spPr>
        <p:txBody>
          <a:bodyPr/>
          <a:lstStyle/>
          <a:p>
            <a:endParaRPr lang="es-ES"/>
          </a:p>
        </p:txBody>
      </p:sp>
      <p:sp>
        <p:nvSpPr>
          <p:cNvPr id="383004" name="Text Box 3100"/>
          <p:cNvSpPr txBox="1">
            <a:spLocks noChangeArrowheads="1"/>
          </p:cNvSpPr>
          <p:nvPr/>
        </p:nvSpPr>
        <p:spPr bwMode="auto">
          <a:xfrm rot="-180000">
            <a:off x="3221393" y="1851665"/>
            <a:ext cx="2520242" cy="307777"/>
          </a:xfrm>
          <a:prstGeom prst="rect">
            <a:avLst/>
          </a:prstGeom>
          <a:noFill/>
          <a:ln w="9525">
            <a:noFill/>
            <a:miter lim="800000"/>
            <a:headEnd/>
            <a:tailEnd/>
          </a:ln>
        </p:spPr>
        <p:txBody>
          <a:bodyPr wrap="none">
            <a:spAutoFit/>
          </a:bodyPr>
          <a:lstStyle/>
          <a:p>
            <a:r>
              <a:rPr lang="es-ES_tradnl" sz="1400" b="1" dirty="0" smtClean="0">
                <a:latin typeface="Arial" charset="0"/>
              </a:rPr>
              <a:t>De acuerdo, conectémonos</a:t>
            </a:r>
            <a:endParaRPr lang="es-ES" sz="1400" b="1" dirty="0">
              <a:latin typeface="Arial" charset="0"/>
            </a:endParaRPr>
          </a:p>
        </p:txBody>
      </p:sp>
      <p:sp>
        <p:nvSpPr>
          <p:cNvPr id="383005" name="Text Box 3101"/>
          <p:cNvSpPr txBox="1">
            <a:spLocks noChangeArrowheads="1"/>
          </p:cNvSpPr>
          <p:nvPr/>
        </p:nvSpPr>
        <p:spPr bwMode="auto">
          <a:xfrm>
            <a:off x="1142976" y="2143116"/>
            <a:ext cx="1612900" cy="336550"/>
          </a:xfrm>
          <a:prstGeom prst="rect">
            <a:avLst/>
          </a:prstGeom>
          <a:noFill/>
          <a:ln w="9525">
            <a:noFill/>
            <a:miter lim="800000"/>
            <a:headEnd/>
            <a:tailEnd/>
          </a:ln>
        </p:spPr>
        <p:txBody>
          <a:bodyPr wrap="none">
            <a:spAutoFit/>
          </a:bodyPr>
          <a:lstStyle/>
          <a:p>
            <a:r>
              <a:rPr lang="es-ES_tradnl" sz="1600" b="1" dirty="0">
                <a:latin typeface="Arial" charset="0"/>
              </a:rPr>
              <a:t>ESTABLISHED</a:t>
            </a:r>
            <a:endParaRPr lang="es-ES" sz="1600" b="1" dirty="0">
              <a:latin typeface="Arial" charset="0"/>
            </a:endParaRPr>
          </a:p>
        </p:txBody>
      </p:sp>
      <p:sp>
        <p:nvSpPr>
          <p:cNvPr id="383006" name="Line 3102"/>
          <p:cNvSpPr>
            <a:spLocks noChangeShapeType="1"/>
          </p:cNvSpPr>
          <p:nvPr/>
        </p:nvSpPr>
        <p:spPr bwMode="auto">
          <a:xfrm rot="-120000">
            <a:off x="2743200" y="1607978"/>
            <a:ext cx="3657600" cy="304800"/>
          </a:xfrm>
          <a:prstGeom prst="line">
            <a:avLst/>
          </a:prstGeom>
          <a:noFill/>
          <a:ln w="9525">
            <a:solidFill>
              <a:schemeClr val="tx1"/>
            </a:solidFill>
            <a:round/>
            <a:headEnd/>
            <a:tailEnd type="triangle" w="med" len="med"/>
          </a:ln>
        </p:spPr>
        <p:txBody>
          <a:bodyPr/>
          <a:lstStyle/>
          <a:p>
            <a:endParaRPr lang="es-ES"/>
          </a:p>
        </p:txBody>
      </p:sp>
      <p:sp>
        <p:nvSpPr>
          <p:cNvPr id="383007" name="Text Box 3103"/>
          <p:cNvSpPr txBox="1">
            <a:spLocks noChangeArrowheads="1"/>
          </p:cNvSpPr>
          <p:nvPr/>
        </p:nvSpPr>
        <p:spPr bwMode="auto">
          <a:xfrm rot="180000">
            <a:off x="3707615" y="1487428"/>
            <a:ext cx="1606530" cy="307777"/>
          </a:xfrm>
          <a:prstGeom prst="rect">
            <a:avLst/>
          </a:prstGeom>
          <a:noFill/>
          <a:ln w="9525">
            <a:noFill/>
            <a:miter lim="800000"/>
            <a:headEnd/>
            <a:tailEnd/>
          </a:ln>
        </p:spPr>
        <p:txBody>
          <a:bodyPr wrap="none">
            <a:spAutoFit/>
          </a:bodyPr>
          <a:lstStyle/>
          <a:p>
            <a:r>
              <a:rPr lang="es-ES_tradnl" sz="1400" b="1" dirty="0" smtClean="0">
                <a:latin typeface="Arial" charset="0"/>
              </a:rPr>
              <a:t>Quiero conectar</a:t>
            </a:r>
            <a:endParaRPr lang="es-ES" sz="1400" b="1" dirty="0">
              <a:latin typeface="Arial" charset="0"/>
            </a:endParaRPr>
          </a:p>
        </p:txBody>
      </p:sp>
      <p:sp>
        <p:nvSpPr>
          <p:cNvPr id="383008" name="Text Box 3104"/>
          <p:cNvSpPr txBox="1">
            <a:spLocks noChangeArrowheads="1"/>
          </p:cNvSpPr>
          <p:nvPr/>
        </p:nvSpPr>
        <p:spPr bwMode="auto">
          <a:xfrm>
            <a:off x="6400800" y="1735128"/>
            <a:ext cx="1612900" cy="336550"/>
          </a:xfrm>
          <a:prstGeom prst="rect">
            <a:avLst/>
          </a:prstGeom>
          <a:noFill/>
          <a:ln w="9525">
            <a:noFill/>
            <a:miter lim="800000"/>
            <a:headEnd/>
            <a:tailEnd/>
          </a:ln>
        </p:spPr>
        <p:txBody>
          <a:bodyPr wrap="none">
            <a:spAutoFit/>
          </a:bodyPr>
          <a:lstStyle/>
          <a:p>
            <a:r>
              <a:rPr lang="es-ES_tradnl" sz="1600" b="1" dirty="0">
                <a:latin typeface="Arial" charset="0"/>
              </a:rPr>
              <a:t>ESTABLISHED</a:t>
            </a:r>
            <a:endParaRPr lang="es-ES" sz="1600" b="1" dirty="0">
              <a:latin typeface="Arial" charset="0"/>
            </a:endParaRPr>
          </a:p>
        </p:txBody>
      </p:sp>
      <p:pic>
        <p:nvPicPr>
          <p:cNvPr id="383009" name="Picture 3105"/>
          <p:cNvPicPr>
            <a:picLocks noChangeArrowheads="1"/>
          </p:cNvPicPr>
          <p:nvPr/>
        </p:nvPicPr>
        <p:blipFill>
          <a:blip r:embed="rId3" cstate="print"/>
          <a:srcRect/>
          <a:stretch>
            <a:fillRect/>
          </a:stretch>
        </p:blipFill>
        <p:spPr bwMode="auto">
          <a:xfrm>
            <a:off x="3514722" y="4043371"/>
            <a:ext cx="557212" cy="385761"/>
          </a:xfrm>
          <a:prstGeom prst="rect">
            <a:avLst/>
          </a:prstGeom>
          <a:noFill/>
          <a:ln w="9525">
            <a:noFill/>
            <a:miter lim="800000"/>
            <a:headEnd/>
            <a:tailEnd/>
          </a:ln>
        </p:spPr>
      </p:pic>
      <p:sp>
        <p:nvSpPr>
          <p:cNvPr id="383011" name="Text Box 3107"/>
          <p:cNvSpPr txBox="1">
            <a:spLocks noChangeArrowheads="1"/>
          </p:cNvSpPr>
          <p:nvPr/>
        </p:nvSpPr>
        <p:spPr bwMode="auto">
          <a:xfrm>
            <a:off x="1486993" y="1518810"/>
            <a:ext cx="1218603" cy="338554"/>
          </a:xfrm>
          <a:prstGeom prst="rect">
            <a:avLst/>
          </a:prstGeom>
          <a:noFill/>
          <a:ln w="9525">
            <a:noFill/>
            <a:miter lim="800000"/>
            <a:headEnd/>
            <a:tailEnd/>
          </a:ln>
        </p:spPr>
        <p:txBody>
          <a:bodyPr wrap="none">
            <a:spAutoFit/>
          </a:bodyPr>
          <a:lstStyle/>
          <a:p>
            <a:pPr algn="ctr"/>
            <a:r>
              <a:rPr lang="es-ES_tradnl" sz="1600" b="1" dirty="0" smtClean="0">
                <a:latin typeface="Arial" charset="0"/>
              </a:rPr>
              <a:t>SYN-SENT</a:t>
            </a:r>
            <a:endParaRPr lang="es-ES_tradnl" sz="1600" b="1" dirty="0">
              <a:latin typeface="Arial" charset="0"/>
            </a:endParaRPr>
          </a:p>
        </p:txBody>
      </p:sp>
      <p:sp>
        <p:nvSpPr>
          <p:cNvPr id="45" name="Line 3102"/>
          <p:cNvSpPr>
            <a:spLocks noChangeShapeType="1"/>
          </p:cNvSpPr>
          <p:nvPr/>
        </p:nvSpPr>
        <p:spPr bwMode="auto">
          <a:xfrm rot="-120000">
            <a:off x="2767583" y="2409520"/>
            <a:ext cx="3657600" cy="304800"/>
          </a:xfrm>
          <a:prstGeom prst="line">
            <a:avLst/>
          </a:prstGeom>
          <a:noFill/>
          <a:ln w="9525">
            <a:solidFill>
              <a:schemeClr val="tx1"/>
            </a:solidFill>
            <a:round/>
            <a:headEnd/>
            <a:tailEnd type="triangle" w="med" len="med"/>
          </a:ln>
        </p:spPr>
        <p:txBody>
          <a:bodyPr/>
          <a:lstStyle/>
          <a:p>
            <a:endParaRPr lang="es-ES"/>
          </a:p>
        </p:txBody>
      </p:sp>
      <p:sp>
        <p:nvSpPr>
          <p:cNvPr id="46" name="Text Box 3103"/>
          <p:cNvSpPr txBox="1">
            <a:spLocks noChangeArrowheads="1"/>
          </p:cNvSpPr>
          <p:nvPr/>
        </p:nvSpPr>
        <p:spPr bwMode="auto">
          <a:xfrm rot="180000">
            <a:off x="3403511" y="2288970"/>
            <a:ext cx="2263505" cy="307777"/>
          </a:xfrm>
          <a:prstGeom prst="rect">
            <a:avLst/>
          </a:prstGeom>
          <a:noFill/>
          <a:ln w="9525">
            <a:noFill/>
            <a:miter lim="800000"/>
            <a:headEnd/>
            <a:tailEnd/>
          </a:ln>
        </p:spPr>
        <p:txBody>
          <a:bodyPr wrap="none">
            <a:spAutoFit/>
          </a:bodyPr>
          <a:lstStyle/>
          <a:p>
            <a:r>
              <a:rPr lang="es-ES_tradnl" sz="1400" b="1" dirty="0" smtClean="0">
                <a:latin typeface="Arial" charset="0"/>
              </a:rPr>
              <a:t>Transfiere 1000€ a Pepe</a:t>
            </a:r>
            <a:endParaRPr lang="es-ES" sz="1400" b="1" dirty="0">
              <a:latin typeface="Arial" charset="0"/>
            </a:endParaRPr>
          </a:p>
        </p:txBody>
      </p:sp>
      <p:sp>
        <p:nvSpPr>
          <p:cNvPr id="47" name="Line 3099"/>
          <p:cNvSpPr>
            <a:spLocks noChangeShapeType="1"/>
          </p:cNvSpPr>
          <p:nvPr/>
        </p:nvSpPr>
        <p:spPr bwMode="auto">
          <a:xfrm rot="120000" flipH="1">
            <a:off x="2718817" y="2792183"/>
            <a:ext cx="3657600" cy="304800"/>
          </a:xfrm>
          <a:prstGeom prst="line">
            <a:avLst/>
          </a:prstGeom>
          <a:noFill/>
          <a:ln w="9525">
            <a:solidFill>
              <a:schemeClr val="tx1"/>
            </a:solidFill>
            <a:round/>
            <a:headEnd/>
            <a:tailEnd type="triangle" w="med" len="med"/>
          </a:ln>
        </p:spPr>
        <p:txBody>
          <a:bodyPr/>
          <a:lstStyle/>
          <a:p>
            <a:endParaRPr lang="es-ES"/>
          </a:p>
        </p:txBody>
      </p:sp>
      <p:sp>
        <p:nvSpPr>
          <p:cNvPr id="48" name="Text Box 3100"/>
          <p:cNvSpPr txBox="1">
            <a:spLocks noChangeArrowheads="1"/>
          </p:cNvSpPr>
          <p:nvPr/>
        </p:nvSpPr>
        <p:spPr bwMode="auto">
          <a:xfrm rot="-180000">
            <a:off x="4091484" y="2662108"/>
            <a:ext cx="731290" cy="307777"/>
          </a:xfrm>
          <a:prstGeom prst="rect">
            <a:avLst/>
          </a:prstGeom>
          <a:noFill/>
          <a:ln w="9525">
            <a:noFill/>
            <a:miter lim="800000"/>
            <a:headEnd/>
            <a:tailEnd/>
          </a:ln>
        </p:spPr>
        <p:txBody>
          <a:bodyPr wrap="none">
            <a:spAutoFit/>
          </a:bodyPr>
          <a:lstStyle/>
          <a:p>
            <a:r>
              <a:rPr lang="es-ES_tradnl" sz="1400" b="1" dirty="0" smtClean="0">
                <a:latin typeface="Arial" charset="0"/>
              </a:rPr>
              <a:t>Hecho</a:t>
            </a:r>
            <a:endParaRPr lang="es-ES" sz="1400" b="1" dirty="0">
              <a:latin typeface="Arial" charset="0"/>
            </a:endParaRPr>
          </a:p>
        </p:txBody>
      </p:sp>
      <p:sp>
        <p:nvSpPr>
          <p:cNvPr id="49" name="Line 3099"/>
          <p:cNvSpPr>
            <a:spLocks noChangeShapeType="1"/>
          </p:cNvSpPr>
          <p:nvPr/>
        </p:nvSpPr>
        <p:spPr bwMode="auto">
          <a:xfrm rot="120000" flipH="1">
            <a:off x="2718817" y="3560534"/>
            <a:ext cx="3657600" cy="304800"/>
          </a:xfrm>
          <a:prstGeom prst="line">
            <a:avLst/>
          </a:prstGeom>
          <a:noFill/>
          <a:ln w="9525">
            <a:solidFill>
              <a:schemeClr val="tx1"/>
            </a:solidFill>
            <a:round/>
            <a:headEnd/>
            <a:tailEnd type="triangle" w="med" len="med"/>
          </a:ln>
        </p:spPr>
        <p:txBody>
          <a:bodyPr/>
          <a:lstStyle/>
          <a:p>
            <a:endParaRPr lang="es-ES"/>
          </a:p>
        </p:txBody>
      </p:sp>
      <p:sp>
        <p:nvSpPr>
          <p:cNvPr id="50" name="Text Box 3100"/>
          <p:cNvSpPr txBox="1">
            <a:spLocks noChangeArrowheads="1"/>
          </p:cNvSpPr>
          <p:nvPr/>
        </p:nvSpPr>
        <p:spPr bwMode="auto">
          <a:xfrm rot="-180000">
            <a:off x="4116331" y="3430459"/>
            <a:ext cx="681597" cy="307777"/>
          </a:xfrm>
          <a:prstGeom prst="rect">
            <a:avLst/>
          </a:prstGeom>
          <a:noFill/>
          <a:ln w="9525">
            <a:noFill/>
            <a:miter lim="800000"/>
            <a:headEnd/>
            <a:tailEnd/>
          </a:ln>
        </p:spPr>
        <p:txBody>
          <a:bodyPr wrap="none">
            <a:spAutoFit/>
          </a:bodyPr>
          <a:lstStyle/>
          <a:p>
            <a:r>
              <a:rPr lang="es-ES_tradnl" sz="1400" b="1" dirty="0" smtClean="0">
                <a:latin typeface="Arial" charset="0"/>
              </a:rPr>
              <a:t>Adiós</a:t>
            </a:r>
            <a:endParaRPr lang="es-ES" sz="1400" b="1" dirty="0">
              <a:latin typeface="Arial" charset="0"/>
            </a:endParaRPr>
          </a:p>
        </p:txBody>
      </p:sp>
      <p:sp>
        <p:nvSpPr>
          <p:cNvPr id="51" name="Line 3102"/>
          <p:cNvSpPr>
            <a:spLocks noChangeShapeType="1"/>
          </p:cNvSpPr>
          <p:nvPr/>
        </p:nvSpPr>
        <p:spPr bwMode="auto">
          <a:xfrm rot="-120000">
            <a:off x="2767583" y="3186772"/>
            <a:ext cx="3657600" cy="304800"/>
          </a:xfrm>
          <a:prstGeom prst="line">
            <a:avLst/>
          </a:prstGeom>
          <a:noFill/>
          <a:ln w="9525">
            <a:solidFill>
              <a:schemeClr val="tx1"/>
            </a:solidFill>
            <a:round/>
            <a:headEnd/>
            <a:tailEnd type="triangle" w="med" len="med"/>
          </a:ln>
        </p:spPr>
        <p:txBody>
          <a:bodyPr/>
          <a:lstStyle/>
          <a:p>
            <a:endParaRPr lang="es-ES"/>
          </a:p>
        </p:txBody>
      </p:sp>
      <p:sp>
        <p:nvSpPr>
          <p:cNvPr id="52" name="Text Box 3103"/>
          <p:cNvSpPr txBox="1">
            <a:spLocks noChangeArrowheads="1"/>
          </p:cNvSpPr>
          <p:nvPr/>
        </p:nvSpPr>
        <p:spPr bwMode="auto">
          <a:xfrm rot="180000">
            <a:off x="4145697" y="3066222"/>
            <a:ext cx="681597" cy="307777"/>
          </a:xfrm>
          <a:prstGeom prst="rect">
            <a:avLst/>
          </a:prstGeom>
          <a:noFill/>
          <a:ln w="9525">
            <a:noFill/>
            <a:miter lim="800000"/>
            <a:headEnd/>
            <a:tailEnd/>
          </a:ln>
        </p:spPr>
        <p:txBody>
          <a:bodyPr wrap="none">
            <a:spAutoFit/>
          </a:bodyPr>
          <a:lstStyle/>
          <a:p>
            <a:r>
              <a:rPr lang="es-ES_tradnl" sz="1400" b="1" dirty="0" smtClean="0">
                <a:latin typeface="Arial" charset="0"/>
              </a:rPr>
              <a:t>Adiós</a:t>
            </a:r>
            <a:endParaRPr lang="es-ES" sz="1400" b="1" dirty="0">
              <a:latin typeface="Arial" charset="0"/>
            </a:endParaRPr>
          </a:p>
        </p:txBody>
      </p:sp>
      <p:sp>
        <p:nvSpPr>
          <p:cNvPr id="53" name="Text Box 3086"/>
          <p:cNvSpPr txBox="1">
            <a:spLocks noChangeArrowheads="1"/>
          </p:cNvSpPr>
          <p:nvPr/>
        </p:nvSpPr>
        <p:spPr bwMode="auto">
          <a:xfrm>
            <a:off x="1614474" y="3643314"/>
            <a:ext cx="1028700" cy="336550"/>
          </a:xfrm>
          <a:prstGeom prst="rect">
            <a:avLst/>
          </a:prstGeom>
          <a:noFill/>
          <a:ln w="9525">
            <a:noFill/>
            <a:miter lim="800000"/>
            <a:headEnd/>
            <a:tailEnd/>
          </a:ln>
        </p:spPr>
        <p:txBody>
          <a:bodyPr wrap="none">
            <a:spAutoFit/>
          </a:bodyPr>
          <a:lstStyle/>
          <a:p>
            <a:r>
              <a:rPr lang="es-ES_tradnl" sz="1600" b="1" dirty="0">
                <a:latin typeface="Arial" charset="0"/>
              </a:rPr>
              <a:t>CLOSED</a:t>
            </a:r>
            <a:endParaRPr lang="es-ES" sz="1600" b="1" dirty="0">
              <a:latin typeface="Arial" charset="0"/>
            </a:endParaRPr>
          </a:p>
        </p:txBody>
      </p:sp>
      <p:sp>
        <p:nvSpPr>
          <p:cNvPr id="54" name="Text Box 3103"/>
          <p:cNvSpPr txBox="1">
            <a:spLocks noChangeArrowheads="1"/>
          </p:cNvSpPr>
          <p:nvPr/>
        </p:nvSpPr>
        <p:spPr bwMode="auto">
          <a:xfrm rot="180000">
            <a:off x="4315838" y="4008088"/>
            <a:ext cx="1606530" cy="307777"/>
          </a:xfrm>
          <a:prstGeom prst="rect">
            <a:avLst/>
          </a:prstGeom>
          <a:noFill/>
          <a:ln w="9525">
            <a:noFill/>
            <a:miter lim="800000"/>
            <a:headEnd/>
            <a:tailEnd/>
          </a:ln>
        </p:spPr>
        <p:txBody>
          <a:bodyPr wrap="none">
            <a:spAutoFit/>
          </a:bodyPr>
          <a:lstStyle/>
          <a:p>
            <a:r>
              <a:rPr lang="es-ES_tradnl" sz="1400" b="1" dirty="0" smtClean="0">
                <a:latin typeface="Arial" charset="0"/>
              </a:rPr>
              <a:t>Quiero conectar</a:t>
            </a:r>
            <a:endParaRPr lang="es-ES" sz="1400" b="1" dirty="0">
              <a:latin typeface="Arial" charset="0"/>
            </a:endParaRPr>
          </a:p>
        </p:txBody>
      </p:sp>
      <p:sp>
        <p:nvSpPr>
          <p:cNvPr id="55" name="Line 3099"/>
          <p:cNvSpPr>
            <a:spLocks noChangeShapeType="1"/>
          </p:cNvSpPr>
          <p:nvPr/>
        </p:nvSpPr>
        <p:spPr bwMode="auto">
          <a:xfrm rot="120000" flipH="1">
            <a:off x="2718817" y="4482070"/>
            <a:ext cx="3657600" cy="304800"/>
          </a:xfrm>
          <a:prstGeom prst="line">
            <a:avLst/>
          </a:prstGeom>
          <a:noFill/>
          <a:ln w="9525">
            <a:solidFill>
              <a:schemeClr val="tx1"/>
            </a:solidFill>
            <a:round/>
            <a:headEnd/>
            <a:tailEnd type="triangle" w="med" len="med"/>
          </a:ln>
        </p:spPr>
        <p:txBody>
          <a:bodyPr/>
          <a:lstStyle/>
          <a:p>
            <a:endParaRPr lang="es-ES"/>
          </a:p>
        </p:txBody>
      </p:sp>
      <p:sp>
        <p:nvSpPr>
          <p:cNvPr id="56" name="Text Box 3100"/>
          <p:cNvSpPr txBox="1">
            <a:spLocks noChangeArrowheads="1"/>
          </p:cNvSpPr>
          <p:nvPr/>
        </p:nvSpPr>
        <p:spPr bwMode="auto">
          <a:xfrm rot="-180000">
            <a:off x="3197010" y="4351995"/>
            <a:ext cx="2520242" cy="307777"/>
          </a:xfrm>
          <a:prstGeom prst="rect">
            <a:avLst/>
          </a:prstGeom>
          <a:noFill/>
          <a:ln w="9525">
            <a:noFill/>
            <a:miter lim="800000"/>
            <a:headEnd/>
            <a:tailEnd/>
          </a:ln>
        </p:spPr>
        <p:txBody>
          <a:bodyPr wrap="none">
            <a:spAutoFit/>
          </a:bodyPr>
          <a:lstStyle/>
          <a:p>
            <a:r>
              <a:rPr lang="es-ES_tradnl" sz="1400" b="1" dirty="0" smtClean="0">
                <a:latin typeface="Arial" charset="0"/>
              </a:rPr>
              <a:t>De acuerdo, conectémonos</a:t>
            </a:r>
            <a:endParaRPr lang="es-ES" sz="1400" b="1" dirty="0">
              <a:latin typeface="Arial" charset="0"/>
            </a:endParaRPr>
          </a:p>
        </p:txBody>
      </p:sp>
      <p:sp>
        <p:nvSpPr>
          <p:cNvPr id="57" name="Line 3091"/>
          <p:cNvSpPr>
            <a:spLocks noChangeShapeType="1"/>
          </p:cNvSpPr>
          <p:nvPr/>
        </p:nvSpPr>
        <p:spPr bwMode="auto">
          <a:xfrm rot="-120000">
            <a:off x="3948108" y="5059744"/>
            <a:ext cx="2438400" cy="184150"/>
          </a:xfrm>
          <a:prstGeom prst="line">
            <a:avLst/>
          </a:prstGeom>
          <a:noFill/>
          <a:ln w="9525">
            <a:solidFill>
              <a:schemeClr val="tx1"/>
            </a:solidFill>
            <a:round/>
            <a:headEnd/>
            <a:tailEnd type="triangle" w="med" len="med"/>
          </a:ln>
        </p:spPr>
        <p:txBody>
          <a:bodyPr/>
          <a:lstStyle/>
          <a:p>
            <a:endParaRPr lang="es-ES"/>
          </a:p>
        </p:txBody>
      </p:sp>
      <p:pic>
        <p:nvPicPr>
          <p:cNvPr id="58" name="Picture 3105"/>
          <p:cNvPicPr>
            <a:picLocks noChangeArrowheads="1"/>
          </p:cNvPicPr>
          <p:nvPr/>
        </p:nvPicPr>
        <p:blipFill>
          <a:blip r:embed="rId3" cstate="print"/>
          <a:srcRect/>
          <a:stretch>
            <a:fillRect/>
          </a:stretch>
        </p:blipFill>
        <p:spPr bwMode="auto">
          <a:xfrm>
            <a:off x="3500430" y="4877187"/>
            <a:ext cx="557212" cy="385761"/>
          </a:xfrm>
          <a:prstGeom prst="rect">
            <a:avLst/>
          </a:prstGeom>
          <a:noFill/>
          <a:ln w="9525">
            <a:noFill/>
            <a:miter lim="800000"/>
            <a:headEnd/>
            <a:tailEnd/>
          </a:ln>
        </p:spPr>
      </p:pic>
      <p:sp>
        <p:nvSpPr>
          <p:cNvPr id="60" name="Line 3099"/>
          <p:cNvSpPr>
            <a:spLocks noChangeShapeType="1"/>
          </p:cNvSpPr>
          <p:nvPr/>
        </p:nvSpPr>
        <p:spPr bwMode="auto">
          <a:xfrm rot="120000" flipH="1">
            <a:off x="2718817" y="5278682"/>
            <a:ext cx="3657600" cy="304800"/>
          </a:xfrm>
          <a:prstGeom prst="line">
            <a:avLst/>
          </a:prstGeom>
          <a:noFill/>
          <a:ln w="9525">
            <a:solidFill>
              <a:schemeClr val="tx1"/>
            </a:solidFill>
            <a:round/>
            <a:headEnd/>
            <a:tailEnd type="triangle" w="med" len="med"/>
          </a:ln>
        </p:spPr>
        <p:txBody>
          <a:bodyPr/>
          <a:lstStyle/>
          <a:p>
            <a:endParaRPr lang="es-ES"/>
          </a:p>
        </p:txBody>
      </p:sp>
      <p:sp>
        <p:nvSpPr>
          <p:cNvPr id="61" name="Text Box 3100"/>
          <p:cNvSpPr txBox="1">
            <a:spLocks noChangeArrowheads="1"/>
          </p:cNvSpPr>
          <p:nvPr/>
        </p:nvSpPr>
        <p:spPr bwMode="auto">
          <a:xfrm rot="-180000">
            <a:off x="4091484" y="5162438"/>
            <a:ext cx="731290" cy="307777"/>
          </a:xfrm>
          <a:prstGeom prst="rect">
            <a:avLst/>
          </a:prstGeom>
          <a:noFill/>
          <a:ln w="9525">
            <a:noFill/>
            <a:miter lim="800000"/>
            <a:headEnd/>
            <a:tailEnd/>
          </a:ln>
        </p:spPr>
        <p:txBody>
          <a:bodyPr wrap="none">
            <a:spAutoFit/>
          </a:bodyPr>
          <a:lstStyle/>
          <a:p>
            <a:r>
              <a:rPr lang="es-ES_tradnl" sz="1400" b="1" dirty="0" smtClean="0">
                <a:latin typeface="Arial" charset="0"/>
              </a:rPr>
              <a:t>Hecho</a:t>
            </a:r>
            <a:endParaRPr lang="es-ES" sz="1400" b="1" dirty="0">
              <a:latin typeface="Arial" charset="0"/>
            </a:endParaRPr>
          </a:p>
        </p:txBody>
      </p:sp>
      <p:sp>
        <p:nvSpPr>
          <p:cNvPr id="62" name="Line 3091"/>
          <p:cNvSpPr>
            <a:spLocks noChangeShapeType="1"/>
          </p:cNvSpPr>
          <p:nvPr/>
        </p:nvSpPr>
        <p:spPr bwMode="auto">
          <a:xfrm rot="-120000">
            <a:off x="3948108" y="5845562"/>
            <a:ext cx="2438400" cy="184150"/>
          </a:xfrm>
          <a:prstGeom prst="line">
            <a:avLst/>
          </a:prstGeom>
          <a:noFill/>
          <a:ln w="9525">
            <a:solidFill>
              <a:schemeClr val="tx1"/>
            </a:solidFill>
            <a:round/>
            <a:headEnd/>
            <a:tailEnd type="triangle" w="med" len="med"/>
          </a:ln>
        </p:spPr>
        <p:txBody>
          <a:bodyPr/>
          <a:lstStyle/>
          <a:p>
            <a:endParaRPr lang="es-ES"/>
          </a:p>
        </p:txBody>
      </p:sp>
      <p:pic>
        <p:nvPicPr>
          <p:cNvPr id="63" name="Picture 3105"/>
          <p:cNvPicPr>
            <a:picLocks noChangeArrowheads="1"/>
          </p:cNvPicPr>
          <p:nvPr/>
        </p:nvPicPr>
        <p:blipFill>
          <a:blip r:embed="rId3" cstate="print"/>
          <a:srcRect/>
          <a:stretch>
            <a:fillRect/>
          </a:stretch>
        </p:blipFill>
        <p:spPr bwMode="auto">
          <a:xfrm>
            <a:off x="3500430" y="5663005"/>
            <a:ext cx="557212" cy="385761"/>
          </a:xfrm>
          <a:prstGeom prst="rect">
            <a:avLst/>
          </a:prstGeom>
          <a:noFill/>
          <a:ln w="9525">
            <a:noFill/>
            <a:miter lim="800000"/>
            <a:headEnd/>
            <a:tailEnd/>
          </a:ln>
        </p:spPr>
      </p:pic>
      <p:sp>
        <p:nvSpPr>
          <p:cNvPr id="65" name="Line 3099"/>
          <p:cNvSpPr>
            <a:spLocks noChangeShapeType="1"/>
          </p:cNvSpPr>
          <p:nvPr/>
        </p:nvSpPr>
        <p:spPr bwMode="auto">
          <a:xfrm rot="120000" flipH="1">
            <a:off x="2718817" y="6077031"/>
            <a:ext cx="3657600" cy="304800"/>
          </a:xfrm>
          <a:prstGeom prst="line">
            <a:avLst/>
          </a:prstGeom>
          <a:noFill/>
          <a:ln w="9525">
            <a:solidFill>
              <a:schemeClr val="tx1"/>
            </a:solidFill>
            <a:round/>
            <a:headEnd/>
            <a:tailEnd type="triangle" w="med" len="med"/>
          </a:ln>
        </p:spPr>
        <p:txBody>
          <a:bodyPr/>
          <a:lstStyle/>
          <a:p>
            <a:endParaRPr lang="es-ES"/>
          </a:p>
        </p:txBody>
      </p:sp>
      <p:sp>
        <p:nvSpPr>
          <p:cNvPr id="66" name="Text Box 3100"/>
          <p:cNvSpPr txBox="1">
            <a:spLocks noChangeArrowheads="1"/>
          </p:cNvSpPr>
          <p:nvPr/>
        </p:nvSpPr>
        <p:spPr bwMode="auto">
          <a:xfrm rot="-180000">
            <a:off x="4116331" y="5946956"/>
            <a:ext cx="681597" cy="307777"/>
          </a:xfrm>
          <a:prstGeom prst="rect">
            <a:avLst/>
          </a:prstGeom>
          <a:noFill/>
          <a:ln w="9525">
            <a:noFill/>
            <a:miter lim="800000"/>
            <a:headEnd/>
            <a:tailEnd/>
          </a:ln>
        </p:spPr>
        <p:txBody>
          <a:bodyPr wrap="none">
            <a:spAutoFit/>
          </a:bodyPr>
          <a:lstStyle/>
          <a:p>
            <a:r>
              <a:rPr lang="es-ES_tradnl" sz="1400" b="1" dirty="0" smtClean="0">
                <a:latin typeface="Arial" charset="0"/>
              </a:rPr>
              <a:t>Adiós</a:t>
            </a:r>
            <a:endParaRPr lang="es-ES" sz="1400" b="1" dirty="0">
              <a:latin typeface="Arial" charset="0"/>
            </a:endParaRPr>
          </a:p>
        </p:txBody>
      </p:sp>
      <p:sp>
        <p:nvSpPr>
          <p:cNvPr id="67" name="Text Box 3104"/>
          <p:cNvSpPr txBox="1">
            <a:spLocks noChangeArrowheads="1"/>
          </p:cNvSpPr>
          <p:nvPr/>
        </p:nvSpPr>
        <p:spPr bwMode="auto">
          <a:xfrm>
            <a:off x="6388124" y="4214818"/>
            <a:ext cx="1612900" cy="336550"/>
          </a:xfrm>
          <a:prstGeom prst="rect">
            <a:avLst/>
          </a:prstGeom>
          <a:noFill/>
          <a:ln w="9525">
            <a:noFill/>
            <a:miter lim="800000"/>
            <a:headEnd/>
            <a:tailEnd/>
          </a:ln>
        </p:spPr>
        <p:txBody>
          <a:bodyPr wrap="none">
            <a:spAutoFit/>
          </a:bodyPr>
          <a:lstStyle/>
          <a:p>
            <a:r>
              <a:rPr lang="es-ES_tradnl" sz="1600" b="1" dirty="0">
                <a:latin typeface="Arial" charset="0"/>
              </a:rPr>
              <a:t>ESTABLISHED</a:t>
            </a:r>
            <a:endParaRPr lang="es-ES" sz="1600" b="1" dirty="0">
              <a:latin typeface="Arial" charset="0"/>
            </a:endParaRPr>
          </a:p>
        </p:txBody>
      </p:sp>
      <p:sp>
        <p:nvSpPr>
          <p:cNvPr id="68" name="Text Box 3090"/>
          <p:cNvSpPr txBox="1">
            <a:spLocks noChangeArrowheads="1"/>
          </p:cNvSpPr>
          <p:nvPr/>
        </p:nvSpPr>
        <p:spPr bwMode="auto">
          <a:xfrm>
            <a:off x="6429388" y="5857892"/>
            <a:ext cx="904875" cy="336550"/>
          </a:xfrm>
          <a:prstGeom prst="rect">
            <a:avLst/>
          </a:prstGeom>
          <a:noFill/>
          <a:ln w="9525">
            <a:noFill/>
            <a:miter lim="800000"/>
            <a:headEnd/>
            <a:tailEnd/>
          </a:ln>
        </p:spPr>
        <p:txBody>
          <a:bodyPr wrap="none">
            <a:spAutoFit/>
          </a:bodyPr>
          <a:lstStyle/>
          <a:p>
            <a:r>
              <a:rPr lang="es-ES_tradnl" sz="1600" b="1" dirty="0">
                <a:latin typeface="Arial" charset="0"/>
              </a:rPr>
              <a:t>LISTEN</a:t>
            </a:r>
            <a:endParaRPr lang="es-ES" sz="1600" b="1" dirty="0">
              <a:latin typeface="Arial" charset="0"/>
            </a:endParaRPr>
          </a:p>
        </p:txBody>
      </p:sp>
      <p:sp>
        <p:nvSpPr>
          <p:cNvPr id="69" name="Text Box 3103"/>
          <p:cNvSpPr txBox="1">
            <a:spLocks noChangeArrowheads="1"/>
          </p:cNvSpPr>
          <p:nvPr/>
        </p:nvSpPr>
        <p:spPr bwMode="auto">
          <a:xfrm rot="180000">
            <a:off x="4016504" y="4845343"/>
            <a:ext cx="2263505" cy="307777"/>
          </a:xfrm>
          <a:prstGeom prst="rect">
            <a:avLst/>
          </a:prstGeom>
          <a:noFill/>
          <a:ln w="9525">
            <a:noFill/>
            <a:miter lim="800000"/>
            <a:headEnd/>
            <a:tailEnd/>
          </a:ln>
        </p:spPr>
        <p:txBody>
          <a:bodyPr wrap="none">
            <a:spAutoFit/>
          </a:bodyPr>
          <a:lstStyle/>
          <a:p>
            <a:r>
              <a:rPr lang="es-ES_tradnl" sz="1400" b="1" dirty="0" smtClean="0">
                <a:latin typeface="Arial" charset="0"/>
              </a:rPr>
              <a:t>Transfiere 1000€ a Pepe</a:t>
            </a:r>
            <a:endParaRPr lang="es-ES" sz="1400" b="1" dirty="0">
              <a:latin typeface="Arial" charset="0"/>
            </a:endParaRPr>
          </a:p>
        </p:txBody>
      </p:sp>
      <p:sp>
        <p:nvSpPr>
          <p:cNvPr id="70" name="Text Box 3103"/>
          <p:cNvSpPr txBox="1">
            <a:spLocks noChangeArrowheads="1"/>
          </p:cNvSpPr>
          <p:nvPr/>
        </p:nvSpPr>
        <p:spPr bwMode="auto">
          <a:xfrm rot="180000">
            <a:off x="4668634" y="5603927"/>
            <a:ext cx="681597" cy="307777"/>
          </a:xfrm>
          <a:prstGeom prst="rect">
            <a:avLst/>
          </a:prstGeom>
          <a:noFill/>
          <a:ln w="9525">
            <a:noFill/>
            <a:miter lim="800000"/>
            <a:headEnd/>
            <a:tailEnd/>
          </a:ln>
        </p:spPr>
        <p:txBody>
          <a:bodyPr wrap="none">
            <a:spAutoFit/>
          </a:bodyPr>
          <a:lstStyle/>
          <a:p>
            <a:r>
              <a:rPr lang="es-ES_tradnl" sz="1400" b="1" dirty="0" smtClean="0">
                <a:latin typeface="Arial" charset="0"/>
              </a:rPr>
              <a:t>Adiós</a:t>
            </a:r>
            <a:endParaRPr lang="es-ES" sz="1400" b="1" dirty="0">
              <a:latin typeface="Arial" charset="0"/>
            </a:endParaRPr>
          </a:p>
        </p:txBody>
      </p:sp>
      <p:sp>
        <p:nvSpPr>
          <p:cNvPr id="73" name="Text Box 3086"/>
          <p:cNvSpPr txBox="1">
            <a:spLocks noChangeArrowheads="1"/>
          </p:cNvSpPr>
          <p:nvPr/>
        </p:nvSpPr>
        <p:spPr bwMode="auto">
          <a:xfrm>
            <a:off x="2208440" y="6143644"/>
            <a:ext cx="434734" cy="338554"/>
          </a:xfrm>
          <a:prstGeom prst="rect">
            <a:avLst/>
          </a:prstGeom>
          <a:noFill/>
          <a:ln w="9525">
            <a:noFill/>
            <a:miter lim="800000"/>
            <a:headEnd/>
            <a:tailEnd/>
          </a:ln>
        </p:spPr>
        <p:txBody>
          <a:bodyPr wrap="none">
            <a:spAutoFit/>
          </a:bodyPr>
          <a:lstStyle/>
          <a:p>
            <a:r>
              <a:rPr lang="es-ES_tradnl" sz="1600" b="1" dirty="0" smtClean="0">
                <a:latin typeface="Arial" charset="0"/>
              </a:rPr>
              <a:t>??</a:t>
            </a:r>
            <a:endParaRPr lang="es-ES" sz="1600" b="1" dirty="0">
              <a:latin typeface="Arial" charset="0"/>
            </a:endParaRPr>
          </a:p>
        </p:txBody>
      </p:sp>
      <p:sp>
        <p:nvSpPr>
          <p:cNvPr id="74" name="Text Box 3086"/>
          <p:cNvSpPr txBox="1">
            <a:spLocks noChangeArrowheads="1"/>
          </p:cNvSpPr>
          <p:nvPr/>
        </p:nvSpPr>
        <p:spPr bwMode="auto">
          <a:xfrm>
            <a:off x="2208440" y="5429264"/>
            <a:ext cx="434734" cy="338554"/>
          </a:xfrm>
          <a:prstGeom prst="rect">
            <a:avLst/>
          </a:prstGeom>
          <a:noFill/>
          <a:ln w="9525">
            <a:noFill/>
            <a:miter lim="800000"/>
            <a:headEnd/>
            <a:tailEnd/>
          </a:ln>
        </p:spPr>
        <p:txBody>
          <a:bodyPr wrap="none">
            <a:spAutoFit/>
          </a:bodyPr>
          <a:lstStyle/>
          <a:p>
            <a:r>
              <a:rPr lang="es-ES_tradnl" sz="1600" b="1" dirty="0" smtClean="0">
                <a:latin typeface="Arial" charset="0"/>
              </a:rPr>
              <a:t>??</a:t>
            </a:r>
            <a:endParaRPr lang="es-ES" sz="1600" b="1" dirty="0">
              <a:latin typeface="Arial" charset="0"/>
            </a:endParaRPr>
          </a:p>
        </p:txBody>
      </p:sp>
      <p:sp>
        <p:nvSpPr>
          <p:cNvPr id="75" name="Text Box 3086"/>
          <p:cNvSpPr txBox="1">
            <a:spLocks noChangeArrowheads="1"/>
          </p:cNvSpPr>
          <p:nvPr/>
        </p:nvSpPr>
        <p:spPr bwMode="auto">
          <a:xfrm>
            <a:off x="2208440" y="4643446"/>
            <a:ext cx="434734" cy="338554"/>
          </a:xfrm>
          <a:prstGeom prst="rect">
            <a:avLst/>
          </a:prstGeom>
          <a:noFill/>
          <a:ln w="9525">
            <a:noFill/>
            <a:miter lim="800000"/>
            <a:headEnd/>
            <a:tailEnd/>
          </a:ln>
        </p:spPr>
        <p:txBody>
          <a:bodyPr wrap="none">
            <a:spAutoFit/>
          </a:bodyPr>
          <a:lstStyle/>
          <a:p>
            <a:r>
              <a:rPr lang="es-ES_tradnl" sz="1600" b="1" dirty="0" smtClean="0">
                <a:latin typeface="Arial" charset="0"/>
              </a:rPr>
              <a:t>??</a:t>
            </a:r>
            <a:endParaRPr lang="es-ES" sz="1600" b="1" dirty="0">
              <a:latin typeface="Arial" charset="0"/>
            </a:endParaRPr>
          </a:p>
        </p:txBody>
      </p:sp>
      <p:sp>
        <p:nvSpPr>
          <p:cNvPr id="59" name="Text Box 3076"/>
          <p:cNvSpPr txBox="1">
            <a:spLocks noChangeArrowheads="1"/>
          </p:cNvSpPr>
          <p:nvPr/>
        </p:nvSpPr>
        <p:spPr bwMode="auto">
          <a:xfrm>
            <a:off x="280658" y="4714884"/>
            <a:ext cx="1148070" cy="523220"/>
          </a:xfrm>
          <a:prstGeom prst="rect">
            <a:avLst/>
          </a:prstGeom>
          <a:solidFill>
            <a:schemeClr val="bg1"/>
          </a:solidFill>
          <a:ln w="9525">
            <a:solidFill>
              <a:schemeClr val="bg1"/>
            </a:solidFill>
            <a:miter lim="800000"/>
            <a:headEnd/>
            <a:tailEnd/>
          </a:ln>
        </p:spPr>
        <p:txBody>
          <a:bodyPr wrap="none">
            <a:spAutoFit/>
          </a:bodyPr>
          <a:lstStyle/>
          <a:p>
            <a:pPr algn="ctr"/>
            <a:r>
              <a:rPr lang="es-ES_tradnl" sz="1400" b="1" dirty="0" smtClean="0">
                <a:latin typeface="Arial" charset="0"/>
              </a:rPr>
              <a:t>Duplicados</a:t>
            </a:r>
          </a:p>
          <a:p>
            <a:pPr algn="ctr"/>
            <a:r>
              <a:rPr lang="es-ES_tradnl" sz="1400" b="1" dirty="0" smtClean="0">
                <a:latin typeface="Arial" charset="0"/>
              </a:rPr>
              <a:t>retrasados</a:t>
            </a:r>
          </a:p>
        </p:txBody>
      </p:sp>
      <p:cxnSp>
        <p:nvCxnSpPr>
          <p:cNvPr id="71" name="70 Conector recto de flecha"/>
          <p:cNvCxnSpPr/>
          <p:nvPr/>
        </p:nvCxnSpPr>
        <p:spPr>
          <a:xfrm flipV="1">
            <a:off x="1357290" y="4286256"/>
            <a:ext cx="2000264" cy="7143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6" name="75 Conector recto de flecha"/>
          <p:cNvCxnSpPr/>
          <p:nvPr/>
        </p:nvCxnSpPr>
        <p:spPr>
          <a:xfrm>
            <a:off x="1366501" y="5003706"/>
            <a:ext cx="1848177" cy="7827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8" name="77 Conector recto de flecha"/>
          <p:cNvCxnSpPr/>
          <p:nvPr/>
        </p:nvCxnSpPr>
        <p:spPr>
          <a:xfrm>
            <a:off x="1391130" y="5000636"/>
            <a:ext cx="1823548" cy="2414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3" name="Text Box 3090"/>
          <p:cNvSpPr txBox="1">
            <a:spLocks noChangeArrowheads="1"/>
          </p:cNvSpPr>
          <p:nvPr/>
        </p:nvSpPr>
        <p:spPr bwMode="auto">
          <a:xfrm>
            <a:off x="6429388" y="2500306"/>
            <a:ext cx="1156086" cy="584775"/>
          </a:xfrm>
          <a:prstGeom prst="rect">
            <a:avLst/>
          </a:prstGeom>
          <a:noFill/>
          <a:ln w="9525">
            <a:noFill/>
            <a:miter lim="800000"/>
            <a:headEnd/>
            <a:tailEnd/>
          </a:ln>
        </p:spPr>
        <p:txBody>
          <a:bodyPr wrap="none">
            <a:spAutoFit/>
          </a:bodyPr>
          <a:lstStyle/>
          <a:p>
            <a:pPr algn="ctr"/>
            <a:r>
              <a:rPr lang="es-ES_tradnl" sz="1600" b="1" dirty="0" smtClean="0">
                <a:latin typeface="Arial" charset="0"/>
              </a:rPr>
              <a:t>(transferir</a:t>
            </a:r>
          </a:p>
          <a:p>
            <a:pPr algn="ctr"/>
            <a:r>
              <a:rPr lang="es-ES_tradnl" sz="1600" b="1" dirty="0" smtClean="0">
                <a:latin typeface="Arial" charset="0"/>
              </a:rPr>
              <a:t>1000€)</a:t>
            </a:r>
            <a:endParaRPr lang="es-ES" sz="1600" b="1" dirty="0">
              <a:latin typeface="Arial" charset="0"/>
            </a:endParaRPr>
          </a:p>
        </p:txBody>
      </p:sp>
      <p:sp>
        <p:nvSpPr>
          <p:cNvPr id="84" name="Text Box 3090"/>
          <p:cNvSpPr txBox="1">
            <a:spLocks noChangeArrowheads="1"/>
          </p:cNvSpPr>
          <p:nvPr/>
        </p:nvSpPr>
        <p:spPr bwMode="auto">
          <a:xfrm>
            <a:off x="6429388" y="5058803"/>
            <a:ext cx="1156086" cy="584775"/>
          </a:xfrm>
          <a:prstGeom prst="rect">
            <a:avLst/>
          </a:prstGeom>
          <a:noFill/>
          <a:ln w="9525">
            <a:noFill/>
            <a:miter lim="800000"/>
            <a:headEnd/>
            <a:tailEnd/>
          </a:ln>
        </p:spPr>
        <p:txBody>
          <a:bodyPr wrap="none">
            <a:spAutoFit/>
          </a:bodyPr>
          <a:lstStyle/>
          <a:p>
            <a:pPr algn="ctr"/>
            <a:r>
              <a:rPr lang="es-ES_tradnl" sz="1600" b="1" dirty="0" smtClean="0">
                <a:latin typeface="Arial" charset="0"/>
              </a:rPr>
              <a:t>(transferir</a:t>
            </a:r>
          </a:p>
          <a:p>
            <a:pPr algn="ctr"/>
            <a:r>
              <a:rPr lang="es-ES_tradnl" sz="1600" b="1" dirty="0" smtClean="0">
                <a:latin typeface="Arial" charset="0"/>
              </a:rPr>
              <a:t>1000€)</a:t>
            </a:r>
            <a:endParaRPr lang="es-ES" sz="1600" b="1" dirty="0">
              <a:latin typeface="Arial" charset="0"/>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3011"/>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383006"/>
                                        </p:tgtEl>
                                        <p:attrNameLst>
                                          <p:attrName>style.visibility</p:attrName>
                                        </p:attrNameLst>
                                      </p:cBhvr>
                                      <p:to>
                                        <p:strVal val="visible"/>
                                      </p:to>
                                    </p:set>
                                    <p:animEffect transition="in" filter="wipe(left)">
                                      <p:cBhvr>
                                        <p:cTn id="10" dur="500"/>
                                        <p:tgtEl>
                                          <p:spTgt spid="383006"/>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38300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83008"/>
                                        </p:tgtEl>
                                        <p:attrNameLst>
                                          <p:attrName>style.visibility</p:attrName>
                                        </p:attrNameLst>
                                      </p:cBhvr>
                                      <p:to>
                                        <p:strVal val="visible"/>
                                      </p:to>
                                    </p:set>
                                  </p:childTnLst>
                                </p:cTn>
                              </p:par>
                            </p:childTnLst>
                          </p:cTn>
                        </p:par>
                        <p:par>
                          <p:cTn id="18" fill="hold">
                            <p:stCondLst>
                              <p:cond delay="0"/>
                            </p:stCondLst>
                            <p:childTnLst>
                              <p:par>
                                <p:cTn id="19" presetID="22" presetClass="entr" presetSubtype="2" fill="hold" grpId="0" nodeType="afterEffect">
                                  <p:stCondLst>
                                    <p:cond delay="0"/>
                                  </p:stCondLst>
                                  <p:childTnLst>
                                    <p:set>
                                      <p:cBhvr>
                                        <p:cTn id="20" dur="1" fill="hold">
                                          <p:stCondLst>
                                            <p:cond delay="0"/>
                                          </p:stCondLst>
                                        </p:cTn>
                                        <p:tgtEl>
                                          <p:spTgt spid="383003"/>
                                        </p:tgtEl>
                                        <p:attrNameLst>
                                          <p:attrName>style.visibility</p:attrName>
                                        </p:attrNameLst>
                                      </p:cBhvr>
                                      <p:to>
                                        <p:strVal val="visible"/>
                                      </p:to>
                                    </p:set>
                                    <p:animEffect transition="in" filter="wipe(right)">
                                      <p:cBhvr>
                                        <p:cTn id="21" dur="500"/>
                                        <p:tgtEl>
                                          <p:spTgt spid="383003"/>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383004"/>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38300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left)">
                                      <p:cBhvr>
                                        <p:cTn id="32" dur="500"/>
                                        <p:tgtEl>
                                          <p:spTgt spid="45"/>
                                        </p:tgtEl>
                                      </p:cBhvr>
                                    </p:animEffec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1000"/>
                                  </p:stCondLst>
                                  <p:childTnLst>
                                    <p:set>
                                      <p:cBhvr>
                                        <p:cTn id="39" dur="1" fill="hold">
                                          <p:stCondLst>
                                            <p:cond delay="0"/>
                                          </p:stCondLst>
                                        </p:cTn>
                                        <p:tgtEl>
                                          <p:spTgt spid="8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wipe(right)">
                                      <p:cBhvr>
                                        <p:cTn id="44" dur="500"/>
                                        <p:tgtEl>
                                          <p:spTgt spid="47"/>
                                        </p:tgtEl>
                                      </p:cBhvr>
                                    </p:animEffect>
                                  </p:childTnLst>
                                </p:cTn>
                              </p:par>
                            </p:childTnLst>
                          </p:cTn>
                        </p:par>
                        <p:par>
                          <p:cTn id="45" fill="hold">
                            <p:stCondLst>
                              <p:cond delay="500"/>
                            </p:stCondLst>
                            <p:childTnLst>
                              <p:par>
                                <p:cTn id="46" presetID="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82991"/>
                                        </p:tgtEl>
                                        <p:attrNameLst>
                                          <p:attrName>style.visibility</p:attrName>
                                        </p:attrNameLst>
                                      </p:cBhvr>
                                      <p:to>
                                        <p:strVal val="visible"/>
                                      </p:to>
                                    </p:set>
                                  </p:childTnLst>
                                </p:cTn>
                              </p:par>
                            </p:childTnLst>
                          </p:cTn>
                        </p:par>
                        <p:par>
                          <p:cTn id="52" fill="hold">
                            <p:stCondLst>
                              <p:cond delay="0"/>
                            </p:stCondLst>
                            <p:childTnLst>
                              <p:par>
                                <p:cTn id="53" presetID="22" presetClass="entr" presetSubtype="8"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wipe(left)">
                                      <p:cBhvr>
                                        <p:cTn id="55" dur="500"/>
                                        <p:tgtEl>
                                          <p:spTgt spid="51"/>
                                        </p:tgtEl>
                                      </p:cBhvr>
                                    </p:animEffect>
                                  </p:childTnLst>
                                </p:cTn>
                              </p:par>
                            </p:childTnLst>
                          </p:cTn>
                        </p:par>
                        <p:par>
                          <p:cTn id="56" fill="hold">
                            <p:stCondLst>
                              <p:cond delay="500"/>
                            </p:stCondLst>
                            <p:childTnLst>
                              <p:par>
                                <p:cTn id="57" presetID="1" presetClass="entr" presetSubtype="0"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82994"/>
                                        </p:tgtEl>
                                        <p:attrNameLst>
                                          <p:attrName>style.visibility</p:attrName>
                                        </p:attrNameLst>
                                      </p:cBhvr>
                                      <p:to>
                                        <p:strVal val="visible"/>
                                      </p:to>
                                    </p:set>
                                  </p:childTnLst>
                                </p:cTn>
                              </p:par>
                            </p:childTnLst>
                          </p:cTn>
                        </p:par>
                        <p:par>
                          <p:cTn id="63" fill="hold">
                            <p:stCondLst>
                              <p:cond delay="0"/>
                            </p:stCondLst>
                            <p:childTnLst>
                              <p:par>
                                <p:cTn id="64" presetID="22" presetClass="entr" presetSubtype="2" fill="hold" grpId="0" nodeType="after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right)">
                                      <p:cBhvr>
                                        <p:cTn id="66" dur="500"/>
                                        <p:tgtEl>
                                          <p:spTgt spid="49"/>
                                        </p:tgtEl>
                                      </p:cBhvr>
                                    </p:animEffect>
                                  </p:childTnLst>
                                </p:cTn>
                              </p:par>
                            </p:childTnLst>
                          </p:cTn>
                        </p:par>
                        <p:par>
                          <p:cTn id="67" fill="hold">
                            <p:stCondLst>
                              <p:cond delay="500"/>
                            </p:stCondLst>
                            <p:childTnLst>
                              <p:par>
                                <p:cTn id="68" presetID="1" presetClass="entr" presetSubtype="0"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childTnLst>
                                </p:cTn>
                              </p:par>
                            </p:childTnLst>
                          </p:cTn>
                        </p:par>
                        <p:par>
                          <p:cTn id="70" fill="hold">
                            <p:stCondLst>
                              <p:cond delay="500"/>
                            </p:stCondLst>
                            <p:childTnLst>
                              <p:par>
                                <p:cTn id="71" presetID="1" presetClass="entr" presetSubtype="0" fill="hold" grpId="0" nodeType="afterEffect">
                                  <p:stCondLst>
                                    <p:cond delay="0"/>
                                  </p:stCondLst>
                                  <p:childTnLst>
                                    <p:set>
                                      <p:cBhvr>
                                        <p:cTn id="72" dur="1" fill="hold">
                                          <p:stCondLst>
                                            <p:cond delay="0"/>
                                          </p:stCondLst>
                                        </p:cTn>
                                        <p:tgtEl>
                                          <p:spTgt spid="5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83009"/>
                                        </p:tgtEl>
                                        <p:attrNameLst>
                                          <p:attrName>style.visibility</p:attrName>
                                        </p:attrNameLst>
                                      </p:cBhvr>
                                      <p:to>
                                        <p:strVal val="visible"/>
                                      </p:to>
                                    </p:set>
                                  </p:childTnLst>
                                </p:cTn>
                              </p:par>
                            </p:childTnLst>
                          </p:cTn>
                        </p:par>
                        <p:par>
                          <p:cTn id="77" fill="hold">
                            <p:stCondLst>
                              <p:cond delay="0"/>
                            </p:stCondLst>
                            <p:childTnLst>
                              <p:par>
                                <p:cTn id="78" presetID="22" presetClass="entr" presetSubtype="8" fill="hold" grpId="0" nodeType="afterEffect">
                                  <p:stCondLst>
                                    <p:cond delay="0"/>
                                  </p:stCondLst>
                                  <p:childTnLst>
                                    <p:set>
                                      <p:cBhvr>
                                        <p:cTn id="79" dur="1" fill="hold">
                                          <p:stCondLst>
                                            <p:cond delay="0"/>
                                          </p:stCondLst>
                                        </p:cTn>
                                        <p:tgtEl>
                                          <p:spTgt spid="382995"/>
                                        </p:tgtEl>
                                        <p:attrNameLst>
                                          <p:attrName>style.visibility</p:attrName>
                                        </p:attrNameLst>
                                      </p:cBhvr>
                                      <p:to>
                                        <p:strVal val="visible"/>
                                      </p:to>
                                    </p:set>
                                    <p:animEffect transition="in" filter="wipe(left)">
                                      <p:cBhvr>
                                        <p:cTn id="80" dur="500"/>
                                        <p:tgtEl>
                                          <p:spTgt spid="382995"/>
                                        </p:tgtEl>
                                      </p:cBhvr>
                                    </p:animEffect>
                                  </p:childTnLst>
                                </p:cTn>
                              </p:par>
                            </p:childTnLst>
                          </p:cTn>
                        </p:par>
                        <p:par>
                          <p:cTn id="81" fill="hold">
                            <p:stCondLst>
                              <p:cond delay="500"/>
                            </p:stCondLst>
                            <p:childTnLst>
                              <p:par>
                                <p:cTn id="82" presetID="1" presetClass="entr" presetSubtype="0" fill="hold" grpId="0" nodeType="afterEffect">
                                  <p:stCondLst>
                                    <p:cond delay="0"/>
                                  </p:stCondLst>
                                  <p:childTnLst>
                                    <p:set>
                                      <p:cBhvr>
                                        <p:cTn id="83" dur="1" fill="hold">
                                          <p:stCondLst>
                                            <p:cond delay="0"/>
                                          </p:stCondLst>
                                        </p:cTn>
                                        <p:tgtEl>
                                          <p:spTgt spid="54"/>
                                        </p:tgtEl>
                                        <p:attrNameLst>
                                          <p:attrName>style.visibility</p:attrName>
                                        </p:attrNameLst>
                                      </p:cBhvr>
                                      <p:to>
                                        <p:strVal val="visible"/>
                                      </p:to>
                                    </p:set>
                                  </p:childTnLst>
                                </p:cTn>
                              </p:par>
                            </p:childTnLst>
                          </p:cTn>
                        </p:par>
                        <p:par>
                          <p:cTn id="84" fill="hold">
                            <p:stCondLst>
                              <p:cond delay="500"/>
                            </p:stCondLst>
                            <p:childTnLst>
                              <p:par>
                                <p:cTn id="85" presetID="1" presetClass="entr" presetSubtype="0" fill="hold" grpId="0" nodeType="afterEffect">
                                  <p:stCondLst>
                                    <p:cond delay="1000"/>
                                  </p:stCondLst>
                                  <p:childTnLst>
                                    <p:set>
                                      <p:cBhvr>
                                        <p:cTn id="86" dur="1" fill="hold">
                                          <p:stCondLst>
                                            <p:cond delay="0"/>
                                          </p:stCondLst>
                                        </p:cTn>
                                        <p:tgtEl>
                                          <p:spTgt spid="67"/>
                                        </p:tgtEl>
                                        <p:attrNameLst>
                                          <p:attrName>style.visibility</p:attrName>
                                        </p:attrNameLst>
                                      </p:cBhvr>
                                      <p:to>
                                        <p:strVal val="visible"/>
                                      </p:to>
                                    </p:set>
                                  </p:childTnLst>
                                </p:cTn>
                              </p:par>
                            </p:childTnLst>
                          </p:cTn>
                        </p:par>
                        <p:par>
                          <p:cTn id="87" fill="hold">
                            <p:stCondLst>
                              <p:cond delay="1500"/>
                            </p:stCondLst>
                            <p:childTnLst>
                              <p:par>
                                <p:cTn id="88" presetID="22" presetClass="entr" presetSubtype="2" fill="hold" grpId="0" nodeType="afterEffect">
                                  <p:stCondLst>
                                    <p:cond delay="0"/>
                                  </p:stCondLst>
                                  <p:childTnLst>
                                    <p:set>
                                      <p:cBhvr>
                                        <p:cTn id="89" dur="1" fill="hold">
                                          <p:stCondLst>
                                            <p:cond delay="0"/>
                                          </p:stCondLst>
                                        </p:cTn>
                                        <p:tgtEl>
                                          <p:spTgt spid="55"/>
                                        </p:tgtEl>
                                        <p:attrNameLst>
                                          <p:attrName>style.visibility</p:attrName>
                                        </p:attrNameLst>
                                      </p:cBhvr>
                                      <p:to>
                                        <p:strVal val="visible"/>
                                      </p:to>
                                    </p:set>
                                    <p:animEffect transition="in" filter="wipe(right)">
                                      <p:cBhvr>
                                        <p:cTn id="90" dur="500"/>
                                        <p:tgtEl>
                                          <p:spTgt spid="55"/>
                                        </p:tgtEl>
                                      </p:cBhvr>
                                    </p:animEffect>
                                  </p:childTnLst>
                                </p:cTn>
                              </p:par>
                            </p:childTnLst>
                          </p:cTn>
                        </p:par>
                        <p:par>
                          <p:cTn id="91" fill="hold">
                            <p:stCondLst>
                              <p:cond delay="2000"/>
                            </p:stCondLst>
                            <p:childTnLst>
                              <p:par>
                                <p:cTn id="92" presetID="1" presetClass="entr" presetSubtype="0" fill="hold" grpId="0" nodeType="afterEffect">
                                  <p:stCondLst>
                                    <p:cond delay="0"/>
                                  </p:stCondLst>
                                  <p:childTnLst>
                                    <p:set>
                                      <p:cBhvr>
                                        <p:cTn id="93" dur="1" fill="hold">
                                          <p:stCondLst>
                                            <p:cond delay="0"/>
                                          </p:stCondLst>
                                        </p:cTn>
                                        <p:tgtEl>
                                          <p:spTgt spid="56"/>
                                        </p:tgtEl>
                                        <p:attrNameLst>
                                          <p:attrName>style.visibility</p:attrName>
                                        </p:attrNameLst>
                                      </p:cBhvr>
                                      <p:to>
                                        <p:strVal val="visible"/>
                                      </p:to>
                                    </p:set>
                                  </p:childTnLst>
                                </p:cTn>
                              </p:par>
                            </p:childTnLst>
                          </p:cTn>
                        </p:par>
                        <p:par>
                          <p:cTn id="94" fill="hold">
                            <p:stCondLst>
                              <p:cond delay="2000"/>
                            </p:stCondLst>
                            <p:childTnLst>
                              <p:par>
                                <p:cTn id="95" presetID="1" presetClass="entr" presetSubtype="0" fill="hold" grpId="0" nodeType="afterEffect">
                                  <p:stCondLst>
                                    <p:cond delay="0"/>
                                  </p:stCondLst>
                                  <p:childTnLst>
                                    <p:set>
                                      <p:cBhvr>
                                        <p:cTn id="96" dur="1" fill="hold">
                                          <p:stCondLst>
                                            <p:cond delay="0"/>
                                          </p:stCondLst>
                                        </p:cTn>
                                        <p:tgtEl>
                                          <p:spTgt spid="7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58"/>
                                        </p:tgtEl>
                                        <p:attrNameLst>
                                          <p:attrName>style.visibility</p:attrName>
                                        </p:attrNameLst>
                                      </p:cBhvr>
                                      <p:to>
                                        <p:strVal val="visible"/>
                                      </p:to>
                                    </p:set>
                                  </p:childTnLst>
                                </p:cTn>
                              </p:par>
                            </p:childTnLst>
                          </p:cTn>
                        </p:par>
                        <p:par>
                          <p:cTn id="101" fill="hold">
                            <p:stCondLst>
                              <p:cond delay="0"/>
                            </p:stCondLst>
                            <p:childTnLst>
                              <p:par>
                                <p:cTn id="102" presetID="22" presetClass="entr" presetSubtype="8" fill="hold" grpId="0" nodeType="afterEffect">
                                  <p:stCondLst>
                                    <p:cond delay="0"/>
                                  </p:stCondLst>
                                  <p:childTnLst>
                                    <p:set>
                                      <p:cBhvr>
                                        <p:cTn id="103" dur="1" fill="hold">
                                          <p:stCondLst>
                                            <p:cond delay="0"/>
                                          </p:stCondLst>
                                        </p:cTn>
                                        <p:tgtEl>
                                          <p:spTgt spid="57"/>
                                        </p:tgtEl>
                                        <p:attrNameLst>
                                          <p:attrName>style.visibility</p:attrName>
                                        </p:attrNameLst>
                                      </p:cBhvr>
                                      <p:to>
                                        <p:strVal val="visible"/>
                                      </p:to>
                                    </p:set>
                                    <p:animEffect transition="in" filter="wipe(left)">
                                      <p:cBhvr>
                                        <p:cTn id="104" dur="500"/>
                                        <p:tgtEl>
                                          <p:spTgt spid="57"/>
                                        </p:tgtEl>
                                      </p:cBhvr>
                                    </p:animEffect>
                                  </p:childTnLst>
                                </p:cTn>
                              </p:par>
                            </p:childTnLst>
                          </p:cTn>
                        </p:par>
                        <p:par>
                          <p:cTn id="105" fill="hold">
                            <p:stCondLst>
                              <p:cond delay="500"/>
                            </p:stCondLst>
                            <p:childTnLst>
                              <p:par>
                                <p:cTn id="106" presetID="1" presetClass="entr" presetSubtype="0"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1000"/>
                                  </p:stCondLst>
                                  <p:childTnLst>
                                    <p:set>
                                      <p:cBhvr>
                                        <p:cTn id="111" dur="1" fill="hold">
                                          <p:stCondLst>
                                            <p:cond delay="0"/>
                                          </p:stCondLst>
                                        </p:cTn>
                                        <p:tgtEl>
                                          <p:spTgt spid="84"/>
                                        </p:tgtEl>
                                        <p:attrNameLst>
                                          <p:attrName>style.visibility</p:attrName>
                                        </p:attrNameLst>
                                      </p:cBhvr>
                                      <p:to>
                                        <p:strVal val="visible"/>
                                      </p:to>
                                    </p:set>
                                  </p:childTnLst>
                                </p:cTn>
                              </p:par>
                            </p:childTnLst>
                          </p:cTn>
                        </p:par>
                        <p:par>
                          <p:cTn id="112" fill="hold">
                            <p:stCondLst>
                              <p:cond delay="1000"/>
                            </p:stCondLst>
                            <p:childTnLst>
                              <p:par>
                                <p:cTn id="113" presetID="22" presetClass="entr" presetSubtype="2" fill="hold" grpId="0" nodeType="afterEffect">
                                  <p:stCondLst>
                                    <p:cond delay="1000"/>
                                  </p:stCondLst>
                                  <p:childTnLst>
                                    <p:set>
                                      <p:cBhvr>
                                        <p:cTn id="114" dur="1" fill="hold">
                                          <p:stCondLst>
                                            <p:cond delay="0"/>
                                          </p:stCondLst>
                                        </p:cTn>
                                        <p:tgtEl>
                                          <p:spTgt spid="60"/>
                                        </p:tgtEl>
                                        <p:attrNameLst>
                                          <p:attrName>style.visibility</p:attrName>
                                        </p:attrNameLst>
                                      </p:cBhvr>
                                      <p:to>
                                        <p:strVal val="visible"/>
                                      </p:to>
                                    </p:set>
                                    <p:animEffect transition="in" filter="wipe(right)">
                                      <p:cBhvr>
                                        <p:cTn id="115" dur="500"/>
                                        <p:tgtEl>
                                          <p:spTgt spid="60"/>
                                        </p:tgtEl>
                                      </p:cBhvr>
                                    </p:animEffect>
                                  </p:childTnLst>
                                </p:cTn>
                              </p:par>
                            </p:childTnLst>
                          </p:cTn>
                        </p:par>
                        <p:par>
                          <p:cTn id="116" fill="hold">
                            <p:stCondLst>
                              <p:cond delay="2500"/>
                            </p:stCondLst>
                            <p:childTnLst>
                              <p:par>
                                <p:cTn id="117" presetID="1" presetClass="entr" presetSubtype="0" fill="hold" grpId="0" nodeType="afterEffect">
                                  <p:stCondLst>
                                    <p:cond delay="0"/>
                                  </p:stCondLst>
                                  <p:childTnLst>
                                    <p:set>
                                      <p:cBhvr>
                                        <p:cTn id="118" dur="1" fill="hold">
                                          <p:stCondLst>
                                            <p:cond delay="0"/>
                                          </p:stCondLst>
                                        </p:cTn>
                                        <p:tgtEl>
                                          <p:spTgt spid="61"/>
                                        </p:tgtEl>
                                        <p:attrNameLst>
                                          <p:attrName>style.visibility</p:attrName>
                                        </p:attrNameLst>
                                      </p:cBhvr>
                                      <p:to>
                                        <p:strVal val="visible"/>
                                      </p:to>
                                    </p:set>
                                  </p:childTnLst>
                                </p:cTn>
                              </p:par>
                            </p:childTnLst>
                          </p:cTn>
                        </p:par>
                        <p:par>
                          <p:cTn id="119" fill="hold">
                            <p:stCondLst>
                              <p:cond delay="2500"/>
                            </p:stCondLst>
                            <p:childTnLst>
                              <p:par>
                                <p:cTn id="120" presetID="1" presetClass="entr" presetSubtype="0" fill="hold" grpId="0" nodeType="afterEffect">
                                  <p:stCondLst>
                                    <p:cond delay="0"/>
                                  </p:stCondLst>
                                  <p:childTnLst>
                                    <p:set>
                                      <p:cBhvr>
                                        <p:cTn id="121" dur="1" fill="hold">
                                          <p:stCondLst>
                                            <p:cond delay="0"/>
                                          </p:stCondLst>
                                        </p:cTn>
                                        <p:tgtEl>
                                          <p:spTgt spid="74"/>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nodeType="clickEffect">
                                  <p:stCondLst>
                                    <p:cond delay="0"/>
                                  </p:stCondLst>
                                  <p:childTnLst>
                                    <p:set>
                                      <p:cBhvr>
                                        <p:cTn id="125" dur="1" fill="hold">
                                          <p:stCondLst>
                                            <p:cond delay="0"/>
                                          </p:stCondLst>
                                        </p:cTn>
                                        <p:tgtEl>
                                          <p:spTgt spid="63"/>
                                        </p:tgtEl>
                                        <p:attrNameLst>
                                          <p:attrName>style.visibility</p:attrName>
                                        </p:attrNameLst>
                                      </p:cBhvr>
                                      <p:to>
                                        <p:strVal val="visible"/>
                                      </p:to>
                                    </p:set>
                                  </p:childTnLst>
                                </p:cTn>
                              </p:par>
                            </p:childTnLst>
                          </p:cTn>
                        </p:par>
                        <p:par>
                          <p:cTn id="126" fill="hold">
                            <p:stCondLst>
                              <p:cond delay="0"/>
                            </p:stCondLst>
                            <p:childTnLst>
                              <p:par>
                                <p:cTn id="127" presetID="22" presetClass="entr" presetSubtype="8" fill="hold" grpId="0" nodeType="afterEffect">
                                  <p:stCondLst>
                                    <p:cond delay="0"/>
                                  </p:stCondLst>
                                  <p:childTnLst>
                                    <p:set>
                                      <p:cBhvr>
                                        <p:cTn id="128" dur="1" fill="hold">
                                          <p:stCondLst>
                                            <p:cond delay="0"/>
                                          </p:stCondLst>
                                        </p:cTn>
                                        <p:tgtEl>
                                          <p:spTgt spid="62"/>
                                        </p:tgtEl>
                                        <p:attrNameLst>
                                          <p:attrName>style.visibility</p:attrName>
                                        </p:attrNameLst>
                                      </p:cBhvr>
                                      <p:to>
                                        <p:strVal val="visible"/>
                                      </p:to>
                                    </p:set>
                                    <p:animEffect transition="in" filter="wipe(left)">
                                      <p:cBhvr>
                                        <p:cTn id="129" dur="500"/>
                                        <p:tgtEl>
                                          <p:spTgt spid="62"/>
                                        </p:tgtEl>
                                      </p:cBhvr>
                                    </p:animEffect>
                                  </p:childTnLst>
                                </p:cTn>
                              </p:par>
                            </p:childTnLst>
                          </p:cTn>
                        </p:par>
                        <p:par>
                          <p:cTn id="130" fill="hold">
                            <p:stCondLst>
                              <p:cond delay="500"/>
                            </p:stCondLst>
                            <p:childTnLst>
                              <p:par>
                                <p:cTn id="131" presetID="1" presetClass="entr" presetSubtype="0" fill="hold" grpId="0" nodeType="afterEffect">
                                  <p:stCondLst>
                                    <p:cond delay="0"/>
                                  </p:stCondLst>
                                  <p:childTnLst>
                                    <p:set>
                                      <p:cBhvr>
                                        <p:cTn id="132" dur="1" fill="hold">
                                          <p:stCondLst>
                                            <p:cond delay="0"/>
                                          </p:stCondLst>
                                        </p:cTn>
                                        <p:tgtEl>
                                          <p:spTgt spid="70"/>
                                        </p:tgtEl>
                                        <p:attrNameLst>
                                          <p:attrName>style.visibility</p:attrName>
                                        </p:attrNameLst>
                                      </p:cBhvr>
                                      <p:to>
                                        <p:strVal val="visible"/>
                                      </p:to>
                                    </p:set>
                                  </p:childTnLst>
                                </p:cTn>
                              </p:par>
                            </p:childTnLst>
                          </p:cTn>
                        </p:par>
                        <p:par>
                          <p:cTn id="133" fill="hold">
                            <p:stCondLst>
                              <p:cond delay="500"/>
                            </p:stCondLst>
                            <p:childTnLst>
                              <p:par>
                                <p:cTn id="134" presetID="1" presetClass="entr" presetSubtype="0" fill="hold" grpId="0" nodeType="afterEffect">
                                  <p:stCondLst>
                                    <p:cond delay="1000"/>
                                  </p:stCondLst>
                                  <p:childTnLst>
                                    <p:set>
                                      <p:cBhvr>
                                        <p:cTn id="135" dur="1" fill="hold">
                                          <p:stCondLst>
                                            <p:cond delay="0"/>
                                          </p:stCondLst>
                                        </p:cTn>
                                        <p:tgtEl>
                                          <p:spTgt spid="68"/>
                                        </p:tgtEl>
                                        <p:attrNameLst>
                                          <p:attrName>style.visibility</p:attrName>
                                        </p:attrNameLst>
                                      </p:cBhvr>
                                      <p:to>
                                        <p:strVal val="visible"/>
                                      </p:to>
                                    </p:set>
                                  </p:childTnLst>
                                </p:cTn>
                              </p:par>
                            </p:childTnLst>
                          </p:cTn>
                        </p:par>
                        <p:par>
                          <p:cTn id="136" fill="hold">
                            <p:stCondLst>
                              <p:cond delay="1500"/>
                            </p:stCondLst>
                            <p:childTnLst>
                              <p:par>
                                <p:cTn id="137" presetID="22" presetClass="entr" presetSubtype="2" fill="hold" grpId="0" nodeType="afterEffect">
                                  <p:stCondLst>
                                    <p:cond delay="0"/>
                                  </p:stCondLst>
                                  <p:childTnLst>
                                    <p:set>
                                      <p:cBhvr>
                                        <p:cTn id="138" dur="1" fill="hold">
                                          <p:stCondLst>
                                            <p:cond delay="0"/>
                                          </p:stCondLst>
                                        </p:cTn>
                                        <p:tgtEl>
                                          <p:spTgt spid="65"/>
                                        </p:tgtEl>
                                        <p:attrNameLst>
                                          <p:attrName>style.visibility</p:attrName>
                                        </p:attrNameLst>
                                      </p:cBhvr>
                                      <p:to>
                                        <p:strVal val="visible"/>
                                      </p:to>
                                    </p:set>
                                    <p:animEffect transition="in" filter="wipe(right)">
                                      <p:cBhvr>
                                        <p:cTn id="139" dur="500"/>
                                        <p:tgtEl>
                                          <p:spTgt spid="65"/>
                                        </p:tgtEl>
                                      </p:cBhvr>
                                    </p:animEffect>
                                  </p:childTnLst>
                                </p:cTn>
                              </p:par>
                            </p:childTnLst>
                          </p:cTn>
                        </p:par>
                        <p:par>
                          <p:cTn id="140" fill="hold">
                            <p:stCondLst>
                              <p:cond delay="2000"/>
                            </p:stCondLst>
                            <p:childTnLst>
                              <p:par>
                                <p:cTn id="141" presetID="1" presetClass="entr" presetSubtype="0" fill="hold" grpId="0" nodeType="afterEffect">
                                  <p:stCondLst>
                                    <p:cond delay="0"/>
                                  </p:stCondLst>
                                  <p:childTnLst>
                                    <p:set>
                                      <p:cBhvr>
                                        <p:cTn id="142" dur="1" fill="hold">
                                          <p:stCondLst>
                                            <p:cond delay="0"/>
                                          </p:stCondLst>
                                        </p:cTn>
                                        <p:tgtEl>
                                          <p:spTgt spid="66"/>
                                        </p:tgtEl>
                                        <p:attrNameLst>
                                          <p:attrName>style.visibility</p:attrName>
                                        </p:attrNameLst>
                                      </p:cBhvr>
                                      <p:to>
                                        <p:strVal val="visible"/>
                                      </p:to>
                                    </p:set>
                                  </p:childTnLst>
                                </p:cTn>
                              </p:par>
                            </p:childTnLst>
                          </p:cTn>
                        </p:par>
                        <p:par>
                          <p:cTn id="143" fill="hold">
                            <p:stCondLst>
                              <p:cond delay="2000"/>
                            </p:stCondLst>
                            <p:childTnLst>
                              <p:par>
                                <p:cTn id="144" presetID="1" presetClass="entr" presetSubtype="0" fill="hold" grpId="0" nodeType="afterEffect">
                                  <p:stCondLst>
                                    <p:cond delay="0"/>
                                  </p:stCondLst>
                                  <p:childTnLst>
                                    <p:set>
                                      <p:cBhvr>
                                        <p:cTn id="145" dur="1" fill="hold">
                                          <p:stCondLst>
                                            <p:cond delay="0"/>
                                          </p:stCondLst>
                                        </p:cTn>
                                        <p:tgtEl>
                                          <p:spTgt spid="73"/>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1" presetClass="entr" presetSubtype="0" fill="hold" nodeType="clickEffect">
                                  <p:stCondLst>
                                    <p:cond delay="0"/>
                                  </p:stCondLst>
                                  <p:childTnLst>
                                    <p:set>
                                      <p:cBhvr>
                                        <p:cTn id="149" dur="1" fill="hold">
                                          <p:stCondLst>
                                            <p:cond delay="0"/>
                                          </p:stCondLst>
                                        </p:cTn>
                                        <p:tgtEl>
                                          <p:spTgt spid="71"/>
                                        </p:tgtEl>
                                        <p:attrNameLst>
                                          <p:attrName>style.visibility</p:attrName>
                                        </p:attrNameLst>
                                      </p:cBhvr>
                                      <p:to>
                                        <p:strVal val="visible"/>
                                      </p:to>
                                    </p:set>
                                  </p:childTnLst>
                                </p:cTn>
                              </p:par>
                              <p:par>
                                <p:cTn id="150" presetID="1" presetClass="entr" presetSubtype="0" fill="hold" nodeType="withEffect">
                                  <p:stCondLst>
                                    <p:cond delay="0"/>
                                  </p:stCondLst>
                                  <p:childTnLst>
                                    <p:set>
                                      <p:cBhvr>
                                        <p:cTn id="151" dur="1" fill="hold">
                                          <p:stCondLst>
                                            <p:cond delay="0"/>
                                          </p:stCondLst>
                                        </p:cTn>
                                        <p:tgtEl>
                                          <p:spTgt spid="78"/>
                                        </p:tgtEl>
                                        <p:attrNameLst>
                                          <p:attrName>style.visibility</p:attrName>
                                        </p:attrNameLst>
                                      </p:cBhvr>
                                      <p:to>
                                        <p:strVal val="visible"/>
                                      </p:to>
                                    </p:set>
                                  </p:childTnLst>
                                </p:cTn>
                              </p:par>
                              <p:par>
                                <p:cTn id="152" presetID="1" presetClass="entr" presetSubtype="0" fill="hold" nodeType="withEffect">
                                  <p:stCondLst>
                                    <p:cond delay="0"/>
                                  </p:stCondLst>
                                  <p:childTnLst>
                                    <p:set>
                                      <p:cBhvr>
                                        <p:cTn id="153" dur="1" fill="hold">
                                          <p:stCondLst>
                                            <p:cond delay="0"/>
                                          </p:stCondLst>
                                        </p:cTn>
                                        <p:tgtEl>
                                          <p:spTgt spid="76"/>
                                        </p:tgtEl>
                                        <p:attrNameLst>
                                          <p:attrName>style.visibility</p:attrName>
                                        </p:attrNameLst>
                                      </p:cBhvr>
                                      <p:to>
                                        <p:strVal val="visible"/>
                                      </p:to>
                                    </p:set>
                                  </p:childTnLst>
                                </p:cTn>
                              </p:par>
                              <p:par>
                                <p:cTn id="154" presetID="1" presetClass="entr" presetSubtype="0" fill="hold" grpId="0" nodeType="withEffect">
                                  <p:stCondLst>
                                    <p:cond delay="0"/>
                                  </p:stCondLst>
                                  <p:childTnLst>
                                    <p:set>
                                      <p:cBhvr>
                                        <p:cTn id="155"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91" grpId="0"/>
      <p:bldP spid="382994" grpId="0"/>
      <p:bldP spid="382995" grpId="0" animBg="1"/>
      <p:bldP spid="383003" grpId="0" animBg="1"/>
      <p:bldP spid="383004" grpId="0"/>
      <p:bldP spid="383005" grpId="0"/>
      <p:bldP spid="383006" grpId="0" animBg="1"/>
      <p:bldP spid="383007" grpId="0"/>
      <p:bldP spid="383008" grpId="0"/>
      <p:bldP spid="383011" grpId="0"/>
      <p:bldP spid="45" grpId="0" animBg="1"/>
      <p:bldP spid="46" grpId="0"/>
      <p:bldP spid="47" grpId="0" animBg="1"/>
      <p:bldP spid="48" grpId="0"/>
      <p:bldP spid="49" grpId="0" animBg="1"/>
      <p:bldP spid="50" grpId="0"/>
      <p:bldP spid="51" grpId="0" animBg="1"/>
      <p:bldP spid="52" grpId="0"/>
      <p:bldP spid="53" grpId="0"/>
      <p:bldP spid="54" grpId="0"/>
      <p:bldP spid="55" grpId="0" animBg="1"/>
      <p:bldP spid="56" grpId="0"/>
      <p:bldP spid="57" grpId="0" animBg="1"/>
      <p:bldP spid="60" grpId="0" animBg="1"/>
      <p:bldP spid="61" grpId="0"/>
      <p:bldP spid="62" grpId="0" animBg="1"/>
      <p:bldP spid="65" grpId="0" animBg="1"/>
      <p:bldP spid="66" grpId="0"/>
      <p:bldP spid="67" grpId="0"/>
      <p:bldP spid="68" grpId="0"/>
      <p:bldP spid="69" grpId="0"/>
      <p:bldP spid="70" grpId="0"/>
      <p:bldP spid="73" grpId="0"/>
      <p:bldP spid="74" grpId="0"/>
      <p:bldP spid="75" grpId="0"/>
      <p:bldP spid="59" grpId="0" animBg="1"/>
      <p:bldP spid="83" grpId="0"/>
      <p:bldP spid="8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00034" y="357166"/>
            <a:ext cx="8429684" cy="890574"/>
          </a:xfrm>
        </p:spPr>
        <p:txBody>
          <a:bodyPr/>
          <a:lstStyle/>
          <a:p>
            <a:pPr eaLnBrk="1" hangingPunct="1"/>
            <a:r>
              <a:rPr lang="es-ES" sz="4000" dirty="0" err="1" smtClean="0"/>
              <a:t>Flags</a:t>
            </a:r>
            <a:r>
              <a:rPr lang="es-ES" sz="4000" dirty="0" smtClean="0"/>
              <a:t> de conexión/desconexión de TCP</a:t>
            </a:r>
          </a:p>
        </p:txBody>
      </p:sp>
      <p:sp>
        <p:nvSpPr>
          <p:cNvPr id="39939" name="Rectangle 3"/>
          <p:cNvSpPr>
            <a:spLocks noGrp="1" noChangeArrowheads="1"/>
          </p:cNvSpPr>
          <p:nvPr>
            <p:ph type="body" idx="1"/>
          </p:nvPr>
        </p:nvSpPr>
        <p:spPr>
          <a:xfrm>
            <a:off x="685800" y="1462054"/>
            <a:ext cx="7772400" cy="4524388"/>
          </a:xfrm>
        </p:spPr>
        <p:txBody>
          <a:bodyPr/>
          <a:lstStyle/>
          <a:p>
            <a:pPr eaLnBrk="1" hangingPunct="1"/>
            <a:r>
              <a:rPr lang="es-ES" sz="2400" dirty="0" smtClean="0"/>
              <a:t>Los </a:t>
            </a:r>
            <a:r>
              <a:rPr lang="es-ES" sz="2400" dirty="0" err="1" smtClean="0"/>
              <a:t>flags</a:t>
            </a:r>
            <a:r>
              <a:rPr lang="es-ES" sz="2400" dirty="0" smtClean="0"/>
              <a:t> de la cabecera TCP que tienen que ver con el proceso de conexión/desconexión son los siguientes:</a:t>
            </a:r>
          </a:p>
          <a:p>
            <a:pPr lvl="1" eaLnBrk="1" hangingPunct="1"/>
            <a:r>
              <a:rPr lang="es-ES" sz="2000" b="1" dirty="0" smtClean="0"/>
              <a:t>SYN </a:t>
            </a:r>
            <a:r>
              <a:rPr lang="es-ES" sz="2000" dirty="0" smtClean="0"/>
              <a:t>(</a:t>
            </a:r>
            <a:r>
              <a:rPr lang="es-ES" sz="2000" dirty="0" err="1" smtClean="0"/>
              <a:t>Synchronize</a:t>
            </a:r>
            <a:r>
              <a:rPr lang="es-ES" sz="2000" dirty="0" smtClean="0"/>
              <a:t>): este </a:t>
            </a:r>
            <a:r>
              <a:rPr lang="es-ES" sz="2000" dirty="0" err="1" smtClean="0"/>
              <a:t>flag</a:t>
            </a:r>
            <a:r>
              <a:rPr lang="es-ES" sz="2000" dirty="0" smtClean="0"/>
              <a:t> está puesto siempre en los dos primeros segmentos que se intercambian en cualquier conexión TCP, y sirve para indicar que se trata de los segmentos de establecimiento de la conexión.</a:t>
            </a:r>
          </a:p>
          <a:p>
            <a:pPr lvl="1" eaLnBrk="1" hangingPunct="1"/>
            <a:r>
              <a:rPr lang="es-ES" sz="2000" b="1" dirty="0" smtClean="0"/>
              <a:t>FIN</a:t>
            </a:r>
            <a:r>
              <a:rPr lang="es-ES" sz="2000" dirty="0" smtClean="0"/>
              <a:t> (</a:t>
            </a:r>
            <a:r>
              <a:rPr lang="es-ES" sz="2000" dirty="0" err="1" smtClean="0"/>
              <a:t>Finish</a:t>
            </a:r>
            <a:r>
              <a:rPr lang="es-ES" sz="2000" dirty="0" smtClean="0"/>
              <a:t>): este </a:t>
            </a:r>
            <a:r>
              <a:rPr lang="es-ES" sz="2000" dirty="0" err="1" smtClean="0"/>
              <a:t>flag</a:t>
            </a:r>
            <a:r>
              <a:rPr lang="es-ES" sz="2000" dirty="0" smtClean="0"/>
              <a:t> está puesto siempre en los dos segmentos TCP que indican el final de la conexión.</a:t>
            </a:r>
          </a:p>
          <a:p>
            <a:pPr lvl="1" eaLnBrk="1" hangingPunct="1"/>
            <a:r>
              <a:rPr lang="es-ES" sz="2000" b="1" dirty="0" smtClean="0"/>
              <a:t>RST</a:t>
            </a:r>
            <a:r>
              <a:rPr lang="es-ES" sz="2000" dirty="0" smtClean="0"/>
              <a:t> (</a:t>
            </a:r>
            <a:r>
              <a:rPr lang="es-ES" sz="2000" dirty="0" err="1" smtClean="0"/>
              <a:t>Reset</a:t>
            </a:r>
            <a:r>
              <a:rPr lang="es-ES" sz="2000" dirty="0" smtClean="0"/>
              <a:t>): este </a:t>
            </a:r>
            <a:r>
              <a:rPr lang="es-ES" sz="2000" dirty="0" err="1" smtClean="0"/>
              <a:t>flag</a:t>
            </a:r>
            <a:r>
              <a:rPr lang="es-ES" sz="2000" dirty="0" smtClean="0"/>
              <a:t> se utiliza para indicar que la conexión debe interrumpirse inmediatamente debido a que se ha detectado alguna anomalía importante, o porque la aplicación ha pedido abortar la conexión. Este </a:t>
            </a:r>
            <a:r>
              <a:rPr lang="es-ES" sz="2000" dirty="0" err="1" smtClean="0"/>
              <a:t>flag</a:t>
            </a:r>
            <a:r>
              <a:rPr lang="es-ES" sz="2000" dirty="0" smtClean="0"/>
              <a:t> no debería aparece nunca en una conexión normal.</a:t>
            </a:r>
          </a:p>
        </p:txBody>
      </p:sp>
    </p:spTree>
  </p:cSld>
  <p:clrMapOvr>
    <a:masterClrMapping/>
  </p:clrMapOvr>
  <p:transition>
    <p:cover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22039"/>
            <a:ext cx="7772400" cy="874713"/>
          </a:xfrm>
        </p:spPr>
        <p:txBody>
          <a:bodyPr/>
          <a:lstStyle/>
          <a:p>
            <a:pPr eaLnBrk="1" hangingPunct="1"/>
            <a:r>
              <a:rPr lang="es-ES" dirty="0" smtClean="0"/>
              <a:t>Tráfico TCP vs UDP en Internet</a:t>
            </a:r>
          </a:p>
        </p:txBody>
      </p:sp>
      <p:pic>
        <p:nvPicPr>
          <p:cNvPr id="5123" name="Picture 3" descr="protobreakdown_mbps"/>
          <p:cNvPicPr>
            <a:picLocks noChangeArrowheads="1"/>
          </p:cNvPicPr>
          <p:nvPr/>
        </p:nvPicPr>
        <p:blipFill rotWithShape="1">
          <a:blip r:embed="rId3" cstate="print"/>
          <a:srcRect t="-1954" b="1954"/>
          <a:stretch/>
        </p:blipFill>
        <p:spPr bwMode="auto">
          <a:xfrm>
            <a:off x="611560" y="900000"/>
            <a:ext cx="7273106" cy="5517480"/>
          </a:xfrm>
          <a:prstGeom prst="rect">
            <a:avLst/>
          </a:prstGeom>
          <a:noFill/>
          <a:ln w="9525">
            <a:noFill/>
            <a:miter lim="800000"/>
            <a:headEnd/>
            <a:tailEnd/>
          </a:ln>
        </p:spPr>
      </p:pic>
      <p:sp>
        <p:nvSpPr>
          <p:cNvPr id="5124" name="Text Box 4"/>
          <p:cNvSpPr txBox="1">
            <a:spLocks noChangeArrowheads="1"/>
          </p:cNvSpPr>
          <p:nvPr/>
        </p:nvSpPr>
        <p:spPr bwMode="auto">
          <a:xfrm>
            <a:off x="7277100" y="1936750"/>
            <a:ext cx="1327150" cy="915988"/>
          </a:xfrm>
          <a:prstGeom prst="rect">
            <a:avLst/>
          </a:prstGeom>
          <a:noFill/>
          <a:ln w="9525">
            <a:noFill/>
            <a:miter lim="800000"/>
            <a:headEnd/>
            <a:tailEnd/>
          </a:ln>
        </p:spPr>
        <p:txBody>
          <a:bodyPr wrap="none">
            <a:spAutoFit/>
          </a:bodyPr>
          <a:lstStyle/>
          <a:p>
            <a:pPr algn="r" eaLnBrk="0" hangingPunct="0"/>
            <a:r>
              <a:rPr lang="es-ES" sz="1800">
                <a:latin typeface="Arial" charset="0"/>
              </a:rPr>
              <a:t>TCP: 80%</a:t>
            </a:r>
          </a:p>
          <a:p>
            <a:pPr algn="r" eaLnBrk="0" hangingPunct="0"/>
            <a:r>
              <a:rPr lang="es-ES" sz="1800">
                <a:latin typeface="Arial" charset="0"/>
              </a:rPr>
              <a:t>UDP: 10%</a:t>
            </a:r>
          </a:p>
          <a:p>
            <a:pPr algn="r" eaLnBrk="0" hangingPunct="0"/>
            <a:r>
              <a:rPr lang="es-ES" sz="1800">
                <a:latin typeface="Arial" charset="0"/>
              </a:rPr>
              <a:t>Otros: 10%</a:t>
            </a:r>
          </a:p>
        </p:txBody>
      </p:sp>
    </p:spTree>
  </p:cSld>
  <p:clrMapOvr>
    <a:masterClrMapping/>
  </p:clrMapOvr>
  <p:transition>
    <p:cover dir="l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008031" y="1397001"/>
            <a:ext cx="1411288" cy="4960957"/>
          </a:xfrm>
          <a:prstGeom prst="rect">
            <a:avLst/>
          </a:prstGeom>
          <a:noFill/>
          <a:ln w="9525">
            <a:solidFill>
              <a:schemeClr val="tx1"/>
            </a:solidFill>
            <a:miter lim="800000"/>
            <a:headEnd/>
            <a:tailEnd/>
          </a:ln>
        </p:spPr>
        <p:txBody>
          <a:bodyPr wrap="none" anchor="ctr"/>
          <a:lstStyle/>
          <a:p>
            <a:endParaRPr lang="es-ES"/>
          </a:p>
        </p:txBody>
      </p:sp>
      <p:sp>
        <p:nvSpPr>
          <p:cNvPr id="35843" name="Rectangle 3"/>
          <p:cNvSpPr>
            <a:spLocks noChangeArrowheads="1"/>
          </p:cNvSpPr>
          <p:nvPr/>
        </p:nvSpPr>
        <p:spPr bwMode="auto">
          <a:xfrm>
            <a:off x="5643531" y="1397001"/>
            <a:ext cx="1484313" cy="4960957"/>
          </a:xfrm>
          <a:prstGeom prst="rect">
            <a:avLst/>
          </a:prstGeom>
          <a:noFill/>
          <a:ln w="9525">
            <a:solidFill>
              <a:schemeClr val="tx1"/>
            </a:solidFill>
            <a:miter lim="800000"/>
            <a:headEnd/>
            <a:tailEnd/>
          </a:ln>
        </p:spPr>
        <p:txBody>
          <a:bodyPr wrap="none" anchor="ctr"/>
          <a:lstStyle/>
          <a:p>
            <a:endParaRPr lang="es-ES"/>
          </a:p>
        </p:txBody>
      </p:sp>
      <p:sp>
        <p:nvSpPr>
          <p:cNvPr id="35844" name="Text Box 4"/>
          <p:cNvSpPr txBox="1">
            <a:spLocks noChangeArrowheads="1"/>
          </p:cNvSpPr>
          <p:nvPr/>
        </p:nvSpPr>
        <p:spPr bwMode="auto">
          <a:xfrm>
            <a:off x="944841" y="785794"/>
            <a:ext cx="1486304" cy="584775"/>
          </a:xfrm>
          <a:prstGeom prst="rect">
            <a:avLst/>
          </a:prstGeom>
          <a:noFill/>
          <a:ln w="9525">
            <a:noFill/>
            <a:miter lim="800000"/>
            <a:headEnd/>
            <a:tailEnd/>
          </a:ln>
        </p:spPr>
        <p:txBody>
          <a:bodyPr wrap="none">
            <a:spAutoFit/>
          </a:bodyPr>
          <a:lstStyle/>
          <a:p>
            <a:pPr algn="ctr"/>
            <a:r>
              <a:rPr lang="es-ES_tradnl" sz="1800" b="1" dirty="0">
                <a:latin typeface="Arial" charset="0"/>
              </a:rPr>
              <a:t>TCP </a:t>
            </a:r>
            <a:r>
              <a:rPr lang="es-ES_tradnl" sz="1800" b="1" dirty="0" smtClean="0">
                <a:latin typeface="Arial" charset="0"/>
              </a:rPr>
              <a:t>Cliente</a:t>
            </a:r>
          </a:p>
          <a:p>
            <a:pPr algn="ctr"/>
            <a:r>
              <a:rPr lang="es-ES_tradnl" sz="1400" b="1" dirty="0" smtClean="0">
                <a:latin typeface="Arial" charset="0"/>
              </a:rPr>
              <a:t>10.0.0.2:1304</a:t>
            </a:r>
            <a:endParaRPr lang="es-ES" sz="1400" b="1" dirty="0">
              <a:latin typeface="Arial" charset="0"/>
            </a:endParaRPr>
          </a:p>
        </p:txBody>
      </p:sp>
      <p:sp>
        <p:nvSpPr>
          <p:cNvPr id="35845" name="Text Box 5"/>
          <p:cNvSpPr txBox="1">
            <a:spLocks noChangeArrowheads="1"/>
          </p:cNvSpPr>
          <p:nvPr/>
        </p:nvSpPr>
        <p:spPr bwMode="auto">
          <a:xfrm>
            <a:off x="5583171" y="785794"/>
            <a:ext cx="1685077" cy="584775"/>
          </a:xfrm>
          <a:prstGeom prst="rect">
            <a:avLst/>
          </a:prstGeom>
          <a:noFill/>
          <a:ln w="9525">
            <a:noFill/>
            <a:miter lim="800000"/>
            <a:headEnd/>
            <a:tailEnd/>
          </a:ln>
        </p:spPr>
        <p:txBody>
          <a:bodyPr wrap="none">
            <a:spAutoFit/>
          </a:bodyPr>
          <a:lstStyle/>
          <a:p>
            <a:pPr algn="ctr"/>
            <a:r>
              <a:rPr lang="es-ES_tradnl" sz="1800" b="1" dirty="0">
                <a:latin typeface="Arial" charset="0"/>
              </a:rPr>
              <a:t>TCP </a:t>
            </a:r>
            <a:r>
              <a:rPr lang="es-ES_tradnl" sz="1800" b="1" dirty="0" smtClean="0">
                <a:latin typeface="Arial" charset="0"/>
              </a:rPr>
              <a:t>Servidor</a:t>
            </a:r>
          </a:p>
          <a:p>
            <a:pPr algn="ctr"/>
            <a:r>
              <a:rPr lang="es-ES_tradnl" sz="1400" b="1" dirty="0" smtClean="0">
                <a:latin typeface="Arial" charset="0"/>
              </a:rPr>
              <a:t>10.0.0.1:80</a:t>
            </a:r>
            <a:endParaRPr lang="es-ES" sz="1400" b="1" dirty="0" smtClean="0">
              <a:latin typeface="Arial" charset="0"/>
            </a:endParaRPr>
          </a:p>
        </p:txBody>
      </p:sp>
      <p:sp>
        <p:nvSpPr>
          <p:cNvPr id="35846" name="Text Box 6"/>
          <p:cNvSpPr txBox="1">
            <a:spLocks noChangeArrowheads="1"/>
          </p:cNvSpPr>
          <p:nvPr/>
        </p:nvSpPr>
        <p:spPr bwMode="auto">
          <a:xfrm rot="-5400000">
            <a:off x="113475" y="4293262"/>
            <a:ext cx="1163637" cy="336550"/>
          </a:xfrm>
          <a:prstGeom prst="rect">
            <a:avLst/>
          </a:prstGeom>
          <a:noFill/>
          <a:ln w="9525">
            <a:noFill/>
            <a:miter lim="800000"/>
            <a:headEnd/>
            <a:tailEnd/>
          </a:ln>
        </p:spPr>
        <p:txBody>
          <a:bodyPr wrap="none">
            <a:spAutoFit/>
          </a:bodyPr>
          <a:lstStyle/>
          <a:p>
            <a:r>
              <a:rPr lang="es-ES_tradnl" sz="1600" b="1">
                <a:latin typeface="Arial" charset="0"/>
                <a:sym typeface="Symbol" pitchFamily="18" charset="2"/>
              </a:rPr>
              <a:t> Tiempo</a:t>
            </a:r>
            <a:endParaRPr lang="es-ES" sz="1600" b="1">
              <a:latin typeface="Arial" charset="0"/>
            </a:endParaRPr>
          </a:p>
        </p:txBody>
      </p:sp>
      <p:sp>
        <p:nvSpPr>
          <p:cNvPr id="599047" name="Line 7"/>
          <p:cNvSpPr>
            <a:spLocks noChangeShapeType="1"/>
          </p:cNvSpPr>
          <p:nvPr/>
        </p:nvSpPr>
        <p:spPr bwMode="auto">
          <a:xfrm rot="180000">
            <a:off x="2412969" y="1901826"/>
            <a:ext cx="3208337" cy="11113"/>
          </a:xfrm>
          <a:prstGeom prst="line">
            <a:avLst/>
          </a:prstGeom>
          <a:noFill/>
          <a:ln w="9525">
            <a:solidFill>
              <a:schemeClr val="tx1"/>
            </a:solidFill>
            <a:round/>
            <a:headEnd/>
            <a:tailEnd type="triangle" w="med" len="med"/>
          </a:ln>
        </p:spPr>
        <p:txBody>
          <a:bodyPr/>
          <a:lstStyle/>
          <a:p>
            <a:endParaRPr lang="es-ES"/>
          </a:p>
        </p:txBody>
      </p:sp>
      <p:sp>
        <p:nvSpPr>
          <p:cNvPr id="599048" name="Text Box 8"/>
          <p:cNvSpPr txBox="1">
            <a:spLocks noChangeArrowheads="1"/>
          </p:cNvSpPr>
          <p:nvPr/>
        </p:nvSpPr>
        <p:spPr bwMode="auto">
          <a:xfrm rot="180000">
            <a:off x="2730317" y="1627288"/>
            <a:ext cx="2789546" cy="307777"/>
          </a:xfrm>
          <a:prstGeom prst="rect">
            <a:avLst/>
          </a:prstGeom>
          <a:noFill/>
          <a:ln w="9525">
            <a:noFill/>
            <a:miter lim="800000"/>
            <a:headEnd/>
            <a:tailEnd/>
          </a:ln>
        </p:spPr>
        <p:txBody>
          <a:bodyPr wrap="none">
            <a:spAutoFit/>
          </a:bodyPr>
          <a:lstStyle/>
          <a:p>
            <a:r>
              <a:rPr lang="es-ES_tradnl" sz="1400" b="1" dirty="0">
                <a:latin typeface="Arial" charset="0"/>
              </a:rPr>
              <a:t>Quiero conectar </a:t>
            </a:r>
            <a:r>
              <a:rPr lang="es-ES_tradnl" sz="1400" b="1" dirty="0" smtClean="0">
                <a:latin typeface="Arial" charset="0"/>
              </a:rPr>
              <a:t>contigo (SYN)</a:t>
            </a:r>
            <a:endParaRPr lang="es-ES" sz="1400" b="1" dirty="0">
              <a:latin typeface="Arial" charset="0"/>
            </a:endParaRPr>
          </a:p>
        </p:txBody>
      </p:sp>
      <p:sp>
        <p:nvSpPr>
          <p:cNvPr id="599049" name="Text Box 9"/>
          <p:cNvSpPr txBox="1">
            <a:spLocks noChangeArrowheads="1"/>
          </p:cNvSpPr>
          <p:nvPr/>
        </p:nvSpPr>
        <p:spPr bwMode="auto">
          <a:xfrm rot="-180000">
            <a:off x="2547642" y="2059088"/>
            <a:ext cx="2838982" cy="307777"/>
          </a:xfrm>
          <a:prstGeom prst="rect">
            <a:avLst/>
          </a:prstGeom>
          <a:noFill/>
          <a:ln w="9525">
            <a:noFill/>
            <a:miter lim="800000"/>
            <a:headEnd/>
            <a:tailEnd/>
          </a:ln>
        </p:spPr>
        <p:txBody>
          <a:bodyPr wrap="none">
            <a:spAutoFit/>
          </a:bodyPr>
          <a:lstStyle/>
          <a:p>
            <a:r>
              <a:rPr lang="es-ES_tradnl" sz="1400" b="1" dirty="0">
                <a:latin typeface="Arial" charset="0"/>
              </a:rPr>
              <a:t>Vale, acepto la </a:t>
            </a:r>
            <a:r>
              <a:rPr lang="es-ES_tradnl" sz="1400" b="1" dirty="0" smtClean="0">
                <a:latin typeface="Arial" charset="0"/>
              </a:rPr>
              <a:t>invitación (SYN)</a:t>
            </a:r>
            <a:endParaRPr lang="es-ES" sz="1400" b="1" dirty="0">
              <a:latin typeface="Arial" charset="0"/>
            </a:endParaRPr>
          </a:p>
        </p:txBody>
      </p:sp>
      <p:sp>
        <p:nvSpPr>
          <p:cNvPr id="599050" name="Text Box 10"/>
          <p:cNvSpPr txBox="1">
            <a:spLocks noChangeArrowheads="1"/>
          </p:cNvSpPr>
          <p:nvPr/>
        </p:nvSpPr>
        <p:spPr bwMode="auto">
          <a:xfrm rot="180000">
            <a:off x="2876519" y="2492376"/>
            <a:ext cx="2319337" cy="304800"/>
          </a:xfrm>
          <a:prstGeom prst="rect">
            <a:avLst/>
          </a:prstGeom>
          <a:noFill/>
          <a:ln w="9525">
            <a:noFill/>
            <a:miter lim="800000"/>
            <a:headEnd/>
            <a:tailEnd/>
          </a:ln>
        </p:spPr>
        <p:txBody>
          <a:bodyPr wrap="none">
            <a:spAutoFit/>
          </a:bodyPr>
          <a:lstStyle/>
          <a:p>
            <a:r>
              <a:rPr lang="es-ES_tradnl" sz="1400" b="1">
                <a:latin typeface="Arial" charset="0"/>
              </a:rPr>
              <a:t>¡Ya estamos conectados!</a:t>
            </a:r>
            <a:endParaRPr lang="es-ES" sz="1400" b="1">
              <a:latin typeface="Arial" charset="0"/>
            </a:endParaRPr>
          </a:p>
        </p:txBody>
      </p:sp>
      <p:sp>
        <p:nvSpPr>
          <p:cNvPr id="35851" name="Text Box 11"/>
          <p:cNvSpPr txBox="1">
            <a:spLocks noChangeArrowheads="1"/>
          </p:cNvSpPr>
          <p:nvPr/>
        </p:nvSpPr>
        <p:spPr bwMode="auto">
          <a:xfrm>
            <a:off x="398492" y="214290"/>
            <a:ext cx="8316912" cy="579438"/>
          </a:xfrm>
          <a:prstGeom prst="rect">
            <a:avLst/>
          </a:prstGeom>
          <a:noFill/>
          <a:ln w="9525">
            <a:noFill/>
            <a:miter lim="800000"/>
            <a:headEnd/>
            <a:tailEnd/>
          </a:ln>
        </p:spPr>
        <p:txBody>
          <a:bodyPr>
            <a:spAutoFit/>
          </a:bodyPr>
          <a:lstStyle/>
          <a:p>
            <a:pPr algn="ctr">
              <a:spcBef>
                <a:spcPct val="50000"/>
              </a:spcBef>
            </a:pPr>
            <a:r>
              <a:rPr lang="es-ES_tradnl" sz="3200" dirty="0" smtClean="0">
                <a:latin typeface="Arial" charset="0"/>
              </a:rPr>
              <a:t>Una </a:t>
            </a:r>
            <a:r>
              <a:rPr lang="es-ES_tradnl" sz="3200" dirty="0">
                <a:latin typeface="Arial" charset="0"/>
              </a:rPr>
              <a:t>sesión TCP </a:t>
            </a:r>
            <a:r>
              <a:rPr lang="es-ES_tradnl" sz="3200" dirty="0" smtClean="0">
                <a:latin typeface="Arial" charset="0"/>
              </a:rPr>
              <a:t>sencilla</a:t>
            </a:r>
            <a:endParaRPr lang="es-ES" sz="3200" dirty="0">
              <a:latin typeface="Arial" charset="0"/>
            </a:endParaRPr>
          </a:p>
        </p:txBody>
      </p:sp>
      <p:sp>
        <p:nvSpPr>
          <p:cNvPr id="35852" name="Text Box 12"/>
          <p:cNvSpPr txBox="1">
            <a:spLocks noChangeArrowheads="1"/>
          </p:cNvSpPr>
          <p:nvPr/>
        </p:nvSpPr>
        <p:spPr bwMode="auto">
          <a:xfrm>
            <a:off x="1511269" y="1377951"/>
            <a:ext cx="925512" cy="304800"/>
          </a:xfrm>
          <a:prstGeom prst="rect">
            <a:avLst/>
          </a:prstGeom>
          <a:noFill/>
          <a:ln w="9525">
            <a:noFill/>
            <a:miter lim="800000"/>
            <a:headEnd/>
            <a:tailEnd/>
          </a:ln>
        </p:spPr>
        <p:txBody>
          <a:bodyPr wrap="none">
            <a:spAutoFit/>
          </a:bodyPr>
          <a:lstStyle/>
          <a:p>
            <a:r>
              <a:rPr lang="es-ES_tradnl" sz="1400" b="1">
                <a:latin typeface="Arial" charset="0"/>
              </a:rPr>
              <a:t>CLOSED</a:t>
            </a:r>
            <a:endParaRPr lang="es-ES" sz="1400" b="1">
              <a:latin typeface="Arial" charset="0"/>
            </a:endParaRPr>
          </a:p>
        </p:txBody>
      </p:sp>
      <p:sp>
        <p:nvSpPr>
          <p:cNvPr id="599053" name="Text Box 13"/>
          <p:cNvSpPr txBox="1">
            <a:spLocks noChangeArrowheads="1"/>
          </p:cNvSpPr>
          <p:nvPr/>
        </p:nvSpPr>
        <p:spPr bwMode="auto">
          <a:xfrm>
            <a:off x="1363631" y="1682751"/>
            <a:ext cx="1084263" cy="304800"/>
          </a:xfrm>
          <a:prstGeom prst="rect">
            <a:avLst/>
          </a:prstGeom>
          <a:noFill/>
          <a:ln w="9525">
            <a:noFill/>
            <a:miter lim="800000"/>
            <a:headEnd/>
            <a:tailEnd/>
          </a:ln>
        </p:spPr>
        <p:txBody>
          <a:bodyPr wrap="none">
            <a:spAutoFit/>
          </a:bodyPr>
          <a:lstStyle/>
          <a:p>
            <a:pPr algn="ctr"/>
            <a:r>
              <a:rPr lang="es-ES_tradnl" sz="1400" b="1">
                <a:latin typeface="Arial" charset="0"/>
              </a:rPr>
              <a:t>SYN-SENT</a:t>
            </a:r>
            <a:endParaRPr lang="es-ES" sz="1400" b="1">
              <a:latin typeface="Arial" charset="0"/>
            </a:endParaRPr>
          </a:p>
        </p:txBody>
      </p:sp>
      <p:sp>
        <p:nvSpPr>
          <p:cNvPr id="35854" name="Text Box 14"/>
          <p:cNvSpPr txBox="1">
            <a:spLocks noChangeArrowheads="1"/>
          </p:cNvSpPr>
          <p:nvPr/>
        </p:nvSpPr>
        <p:spPr bwMode="auto">
          <a:xfrm>
            <a:off x="5614956" y="1397001"/>
            <a:ext cx="815975" cy="304800"/>
          </a:xfrm>
          <a:prstGeom prst="rect">
            <a:avLst/>
          </a:prstGeom>
          <a:noFill/>
          <a:ln w="9525">
            <a:noFill/>
            <a:miter lim="800000"/>
            <a:headEnd/>
            <a:tailEnd/>
          </a:ln>
        </p:spPr>
        <p:txBody>
          <a:bodyPr wrap="none">
            <a:spAutoFit/>
          </a:bodyPr>
          <a:lstStyle/>
          <a:p>
            <a:r>
              <a:rPr lang="es-ES_tradnl" sz="1400" b="1">
                <a:latin typeface="Arial" charset="0"/>
              </a:rPr>
              <a:t>LISTEN</a:t>
            </a:r>
            <a:endParaRPr lang="es-ES" sz="1400" b="1">
              <a:latin typeface="Arial" charset="0"/>
            </a:endParaRPr>
          </a:p>
        </p:txBody>
      </p:sp>
      <p:sp>
        <p:nvSpPr>
          <p:cNvPr id="599055" name="Text Box 15"/>
          <p:cNvSpPr txBox="1">
            <a:spLocks noChangeArrowheads="1"/>
          </p:cNvSpPr>
          <p:nvPr/>
        </p:nvSpPr>
        <p:spPr bwMode="auto">
          <a:xfrm>
            <a:off x="5614956" y="1898651"/>
            <a:ext cx="1520825" cy="304800"/>
          </a:xfrm>
          <a:prstGeom prst="rect">
            <a:avLst/>
          </a:prstGeom>
          <a:noFill/>
          <a:ln w="9525">
            <a:noFill/>
            <a:miter lim="800000"/>
            <a:headEnd/>
            <a:tailEnd/>
          </a:ln>
        </p:spPr>
        <p:txBody>
          <a:bodyPr wrap="none">
            <a:spAutoFit/>
          </a:bodyPr>
          <a:lstStyle/>
          <a:p>
            <a:r>
              <a:rPr lang="es-ES_tradnl" sz="1400" b="1">
                <a:latin typeface="Arial" charset="0"/>
              </a:rPr>
              <a:t>SYN-RECEIVED</a:t>
            </a:r>
            <a:endParaRPr lang="es-ES" sz="1400" b="1">
              <a:latin typeface="Arial" charset="0"/>
            </a:endParaRPr>
          </a:p>
        </p:txBody>
      </p:sp>
      <p:sp>
        <p:nvSpPr>
          <p:cNvPr id="599056" name="Text Box 16"/>
          <p:cNvSpPr txBox="1">
            <a:spLocks noChangeArrowheads="1"/>
          </p:cNvSpPr>
          <p:nvPr/>
        </p:nvSpPr>
        <p:spPr bwMode="auto">
          <a:xfrm>
            <a:off x="1008031" y="2330451"/>
            <a:ext cx="1439863" cy="304800"/>
          </a:xfrm>
          <a:prstGeom prst="rect">
            <a:avLst/>
          </a:prstGeom>
          <a:noFill/>
          <a:ln w="9525">
            <a:noFill/>
            <a:miter lim="800000"/>
            <a:headEnd/>
            <a:tailEnd/>
          </a:ln>
        </p:spPr>
        <p:txBody>
          <a:bodyPr wrap="none">
            <a:spAutoFit/>
          </a:bodyPr>
          <a:lstStyle/>
          <a:p>
            <a:r>
              <a:rPr lang="es-ES_tradnl" sz="1400" b="1">
                <a:latin typeface="Arial" charset="0"/>
              </a:rPr>
              <a:t>ESTABLISHED</a:t>
            </a:r>
            <a:endParaRPr lang="es-ES" sz="1400" b="1">
              <a:latin typeface="Arial" charset="0"/>
            </a:endParaRPr>
          </a:p>
        </p:txBody>
      </p:sp>
      <p:sp>
        <p:nvSpPr>
          <p:cNvPr id="599057" name="Text Box 17"/>
          <p:cNvSpPr txBox="1">
            <a:spLocks noChangeArrowheads="1"/>
          </p:cNvSpPr>
          <p:nvPr/>
        </p:nvSpPr>
        <p:spPr bwMode="auto">
          <a:xfrm>
            <a:off x="5614956" y="2747964"/>
            <a:ext cx="1439863" cy="304800"/>
          </a:xfrm>
          <a:prstGeom prst="rect">
            <a:avLst/>
          </a:prstGeom>
          <a:noFill/>
          <a:ln w="9525">
            <a:noFill/>
            <a:miter lim="800000"/>
            <a:headEnd/>
            <a:tailEnd/>
          </a:ln>
        </p:spPr>
        <p:txBody>
          <a:bodyPr wrap="none">
            <a:spAutoFit/>
          </a:bodyPr>
          <a:lstStyle/>
          <a:p>
            <a:r>
              <a:rPr lang="es-ES_tradnl" sz="1400" b="1">
                <a:latin typeface="Arial" charset="0"/>
              </a:rPr>
              <a:t>ESTABLISHED</a:t>
            </a:r>
            <a:endParaRPr lang="es-ES" sz="1400" b="1">
              <a:latin typeface="Arial" charset="0"/>
            </a:endParaRPr>
          </a:p>
        </p:txBody>
      </p:sp>
      <p:sp>
        <p:nvSpPr>
          <p:cNvPr id="599058" name="Line 18"/>
          <p:cNvSpPr>
            <a:spLocks noChangeShapeType="1"/>
          </p:cNvSpPr>
          <p:nvPr/>
        </p:nvSpPr>
        <p:spPr bwMode="auto">
          <a:xfrm rot="10620000" flipV="1">
            <a:off x="2438369" y="2338389"/>
            <a:ext cx="3182937" cy="6350"/>
          </a:xfrm>
          <a:prstGeom prst="line">
            <a:avLst/>
          </a:prstGeom>
          <a:noFill/>
          <a:ln w="9525">
            <a:solidFill>
              <a:schemeClr val="tx1"/>
            </a:solidFill>
            <a:round/>
            <a:headEnd/>
            <a:tailEnd type="triangle" w="med" len="med"/>
          </a:ln>
        </p:spPr>
        <p:txBody>
          <a:bodyPr/>
          <a:lstStyle/>
          <a:p>
            <a:endParaRPr lang="es-ES"/>
          </a:p>
        </p:txBody>
      </p:sp>
      <p:sp>
        <p:nvSpPr>
          <p:cNvPr id="599059" name="Line 19"/>
          <p:cNvSpPr>
            <a:spLocks noChangeShapeType="1"/>
          </p:cNvSpPr>
          <p:nvPr/>
        </p:nvSpPr>
        <p:spPr bwMode="auto">
          <a:xfrm rot="180000">
            <a:off x="2403444" y="2767014"/>
            <a:ext cx="3246437" cy="1587"/>
          </a:xfrm>
          <a:prstGeom prst="line">
            <a:avLst/>
          </a:prstGeom>
          <a:noFill/>
          <a:ln w="9525">
            <a:solidFill>
              <a:schemeClr val="tx1"/>
            </a:solidFill>
            <a:round/>
            <a:headEnd/>
            <a:tailEnd type="triangle" w="med" len="med"/>
          </a:ln>
        </p:spPr>
        <p:txBody>
          <a:bodyPr/>
          <a:lstStyle/>
          <a:p>
            <a:endParaRPr lang="es-ES"/>
          </a:p>
        </p:txBody>
      </p:sp>
      <p:sp>
        <p:nvSpPr>
          <p:cNvPr id="599060" name="Text Box 20"/>
          <p:cNvSpPr txBox="1">
            <a:spLocks noChangeArrowheads="1"/>
          </p:cNvSpPr>
          <p:nvPr/>
        </p:nvSpPr>
        <p:spPr bwMode="auto">
          <a:xfrm rot="-180000">
            <a:off x="2762023" y="3056868"/>
            <a:ext cx="2467342" cy="307777"/>
          </a:xfrm>
          <a:prstGeom prst="rect">
            <a:avLst/>
          </a:prstGeom>
          <a:noFill/>
          <a:ln w="9525">
            <a:noFill/>
            <a:miter lim="800000"/>
            <a:headEnd/>
            <a:tailEnd/>
          </a:ln>
        </p:spPr>
        <p:txBody>
          <a:bodyPr wrap="none">
            <a:spAutoFit/>
          </a:bodyPr>
          <a:lstStyle/>
          <a:p>
            <a:r>
              <a:rPr lang="es-ES_tradnl" sz="1400" b="1" dirty="0">
                <a:latin typeface="Arial" charset="0"/>
              </a:rPr>
              <a:t>Mando datos: bytes </a:t>
            </a:r>
            <a:r>
              <a:rPr lang="es-ES_tradnl" sz="1400" b="1" dirty="0" smtClean="0">
                <a:latin typeface="Arial" charset="0"/>
              </a:rPr>
              <a:t>1-1000</a:t>
            </a:r>
            <a:endParaRPr lang="es-ES" sz="1400" b="1" dirty="0">
              <a:latin typeface="Arial" charset="0"/>
            </a:endParaRPr>
          </a:p>
        </p:txBody>
      </p:sp>
      <p:sp>
        <p:nvSpPr>
          <p:cNvPr id="599063" name="Line 23"/>
          <p:cNvSpPr>
            <a:spLocks noChangeShapeType="1"/>
          </p:cNvSpPr>
          <p:nvPr/>
        </p:nvSpPr>
        <p:spPr bwMode="auto">
          <a:xfrm rot="10620000">
            <a:off x="2427256" y="3369867"/>
            <a:ext cx="3200400" cy="7937"/>
          </a:xfrm>
          <a:prstGeom prst="line">
            <a:avLst/>
          </a:prstGeom>
          <a:noFill/>
          <a:ln w="9525">
            <a:solidFill>
              <a:schemeClr val="tx1"/>
            </a:solidFill>
            <a:round/>
            <a:headEnd/>
            <a:tailEnd type="triangle" w="med" len="med"/>
          </a:ln>
        </p:spPr>
        <p:txBody>
          <a:bodyPr/>
          <a:lstStyle/>
          <a:p>
            <a:endParaRPr lang="es-ES"/>
          </a:p>
        </p:txBody>
      </p:sp>
      <p:sp>
        <p:nvSpPr>
          <p:cNvPr id="599064" name="Line 24"/>
          <p:cNvSpPr>
            <a:spLocks noChangeShapeType="1"/>
          </p:cNvSpPr>
          <p:nvPr/>
        </p:nvSpPr>
        <p:spPr bwMode="auto">
          <a:xfrm rot="10620000">
            <a:off x="2430431" y="3727057"/>
            <a:ext cx="3200400" cy="7938"/>
          </a:xfrm>
          <a:prstGeom prst="line">
            <a:avLst/>
          </a:prstGeom>
          <a:noFill/>
          <a:ln w="9525">
            <a:solidFill>
              <a:schemeClr val="tx1"/>
            </a:solidFill>
            <a:round/>
            <a:headEnd/>
            <a:tailEnd type="triangle" w="med" len="med"/>
          </a:ln>
        </p:spPr>
        <p:txBody>
          <a:bodyPr/>
          <a:lstStyle/>
          <a:p>
            <a:endParaRPr lang="es-ES"/>
          </a:p>
        </p:txBody>
      </p:sp>
      <p:sp>
        <p:nvSpPr>
          <p:cNvPr id="599065" name="Text Box 25"/>
          <p:cNvSpPr txBox="1">
            <a:spLocks noChangeArrowheads="1"/>
          </p:cNvSpPr>
          <p:nvPr/>
        </p:nvSpPr>
        <p:spPr bwMode="auto">
          <a:xfrm rot="180000">
            <a:off x="2787401" y="3855033"/>
            <a:ext cx="2638864" cy="307777"/>
          </a:xfrm>
          <a:prstGeom prst="rect">
            <a:avLst/>
          </a:prstGeom>
          <a:noFill/>
          <a:ln w="9525">
            <a:noFill/>
            <a:miter lim="800000"/>
            <a:headEnd/>
            <a:tailEnd/>
          </a:ln>
        </p:spPr>
        <p:txBody>
          <a:bodyPr wrap="none">
            <a:spAutoFit/>
          </a:bodyPr>
          <a:lstStyle/>
          <a:p>
            <a:r>
              <a:rPr lang="es-ES_tradnl" sz="1400" b="1" dirty="0" smtClean="0">
                <a:latin typeface="Arial" charset="0"/>
              </a:rPr>
              <a:t>Recibido OK hasta byte 1500</a:t>
            </a:r>
            <a:endParaRPr lang="es-ES" sz="1400" b="1" dirty="0">
              <a:latin typeface="Arial" charset="0"/>
            </a:endParaRPr>
          </a:p>
        </p:txBody>
      </p:sp>
      <p:sp>
        <p:nvSpPr>
          <p:cNvPr id="599066" name="Line 26"/>
          <p:cNvSpPr>
            <a:spLocks noChangeShapeType="1"/>
          </p:cNvSpPr>
          <p:nvPr/>
        </p:nvSpPr>
        <p:spPr bwMode="auto">
          <a:xfrm rot="180000">
            <a:off x="2387181" y="4163511"/>
            <a:ext cx="3227387" cy="9525"/>
          </a:xfrm>
          <a:prstGeom prst="line">
            <a:avLst/>
          </a:prstGeom>
          <a:noFill/>
          <a:ln w="9525">
            <a:solidFill>
              <a:schemeClr val="tx1"/>
            </a:solidFill>
            <a:round/>
            <a:headEnd/>
            <a:tailEnd type="triangle" w="med" len="med"/>
          </a:ln>
        </p:spPr>
        <p:txBody>
          <a:bodyPr/>
          <a:lstStyle/>
          <a:p>
            <a:endParaRPr lang="es-ES"/>
          </a:p>
        </p:txBody>
      </p:sp>
      <p:sp>
        <p:nvSpPr>
          <p:cNvPr id="599067" name="Text Box 27"/>
          <p:cNvSpPr txBox="1">
            <a:spLocks noChangeArrowheads="1"/>
          </p:cNvSpPr>
          <p:nvPr/>
        </p:nvSpPr>
        <p:spPr bwMode="auto">
          <a:xfrm rot="-180000">
            <a:off x="2754247" y="3429719"/>
            <a:ext cx="2765501" cy="307777"/>
          </a:xfrm>
          <a:prstGeom prst="rect">
            <a:avLst/>
          </a:prstGeom>
          <a:noFill/>
          <a:ln w="9525">
            <a:noFill/>
            <a:miter lim="800000"/>
            <a:headEnd/>
            <a:tailEnd/>
          </a:ln>
        </p:spPr>
        <p:txBody>
          <a:bodyPr wrap="none">
            <a:spAutoFit/>
          </a:bodyPr>
          <a:lstStyle/>
          <a:p>
            <a:r>
              <a:rPr lang="es-ES_tradnl" sz="1400" b="1" dirty="0" smtClean="0">
                <a:latin typeface="Arial" charset="0"/>
              </a:rPr>
              <a:t>Mando datos: bytes 1001-1500</a:t>
            </a:r>
            <a:endParaRPr lang="es-ES" sz="1400" b="1" dirty="0">
              <a:latin typeface="Arial" charset="0"/>
            </a:endParaRPr>
          </a:p>
        </p:txBody>
      </p:sp>
      <p:sp>
        <p:nvSpPr>
          <p:cNvPr id="599068" name="Text Box 28"/>
          <p:cNvSpPr txBox="1">
            <a:spLocks noChangeArrowheads="1"/>
          </p:cNvSpPr>
          <p:nvPr/>
        </p:nvSpPr>
        <p:spPr bwMode="auto">
          <a:xfrm rot="180000">
            <a:off x="2681318" y="4494311"/>
            <a:ext cx="2581156" cy="307777"/>
          </a:xfrm>
          <a:prstGeom prst="rect">
            <a:avLst/>
          </a:prstGeom>
          <a:noFill/>
          <a:ln w="9525">
            <a:noFill/>
            <a:miter lim="800000"/>
            <a:headEnd/>
            <a:tailEnd/>
          </a:ln>
        </p:spPr>
        <p:txBody>
          <a:bodyPr wrap="none">
            <a:spAutoFit/>
          </a:bodyPr>
          <a:lstStyle/>
          <a:p>
            <a:r>
              <a:rPr lang="es-ES_tradnl" sz="1400" b="1" dirty="0">
                <a:latin typeface="Arial" charset="0"/>
              </a:rPr>
              <a:t>Quiero </a:t>
            </a:r>
            <a:r>
              <a:rPr lang="es-ES_tradnl" sz="1400" b="1" dirty="0" smtClean="0">
                <a:latin typeface="Arial" charset="0"/>
              </a:rPr>
              <a:t>desconectarme (FIN)</a:t>
            </a:r>
            <a:endParaRPr lang="es-ES" sz="1400" b="1" dirty="0">
              <a:latin typeface="Arial" charset="0"/>
            </a:endParaRPr>
          </a:p>
        </p:txBody>
      </p:sp>
      <p:sp>
        <p:nvSpPr>
          <p:cNvPr id="599069" name="Line 29"/>
          <p:cNvSpPr>
            <a:spLocks noChangeShapeType="1"/>
          </p:cNvSpPr>
          <p:nvPr/>
        </p:nvSpPr>
        <p:spPr bwMode="auto">
          <a:xfrm rot="180000">
            <a:off x="2395506" y="4770437"/>
            <a:ext cx="3240088" cy="3175"/>
          </a:xfrm>
          <a:prstGeom prst="line">
            <a:avLst/>
          </a:prstGeom>
          <a:noFill/>
          <a:ln w="9525">
            <a:solidFill>
              <a:schemeClr val="tx1"/>
            </a:solidFill>
            <a:round/>
            <a:headEnd/>
            <a:tailEnd type="triangle" w="med" len="med"/>
          </a:ln>
        </p:spPr>
        <p:txBody>
          <a:bodyPr/>
          <a:lstStyle/>
          <a:p>
            <a:endParaRPr lang="es-ES"/>
          </a:p>
        </p:txBody>
      </p:sp>
      <p:sp>
        <p:nvSpPr>
          <p:cNvPr id="599070" name="Line 30"/>
          <p:cNvSpPr>
            <a:spLocks noChangeShapeType="1"/>
          </p:cNvSpPr>
          <p:nvPr/>
        </p:nvSpPr>
        <p:spPr bwMode="auto">
          <a:xfrm rot="10620000">
            <a:off x="2425669" y="5208587"/>
            <a:ext cx="3197225" cy="4762"/>
          </a:xfrm>
          <a:prstGeom prst="line">
            <a:avLst/>
          </a:prstGeom>
          <a:noFill/>
          <a:ln w="9525">
            <a:solidFill>
              <a:schemeClr val="tx1"/>
            </a:solidFill>
            <a:round/>
            <a:headEnd/>
            <a:tailEnd type="triangle" w="med" len="med"/>
          </a:ln>
        </p:spPr>
        <p:txBody>
          <a:bodyPr/>
          <a:lstStyle/>
          <a:p>
            <a:endParaRPr lang="es-ES"/>
          </a:p>
        </p:txBody>
      </p:sp>
      <p:sp>
        <p:nvSpPr>
          <p:cNvPr id="599071" name="Text Box 31"/>
          <p:cNvSpPr txBox="1">
            <a:spLocks noChangeArrowheads="1"/>
          </p:cNvSpPr>
          <p:nvPr/>
        </p:nvSpPr>
        <p:spPr bwMode="auto">
          <a:xfrm rot="180000">
            <a:off x="3525806" y="5645149"/>
            <a:ext cx="793750" cy="304800"/>
          </a:xfrm>
          <a:prstGeom prst="rect">
            <a:avLst/>
          </a:prstGeom>
          <a:noFill/>
          <a:ln w="9525">
            <a:noFill/>
            <a:miter lim="800000"/>
            <a:headEnd/>
            <a:tailEnd/>
          </a:ln>
        </p:spPr>
        <p:txBody>
          <a:bodyPr wrap="none">
            <a:spAutoFit/>
          </a:bodyPr>
          <a:lstStyle/>
          <a:p>
            <a:r>
              <a:rPr lang="es-ES_tradnl" sz="1400" b="1">
                <a:latin typeface="Arial" charset="0"/>
              </a:rPr>
              <a:t>¡Adiós!</a:t>
            </a:r>
            <a:endParaRPr lang="es-ES" sz="1400" b="1">
              <a:latin typeface="Arial" charset="0"/>
            </a:endParaRPr>
          </a:p>
        </p:txBody>
      </p:sp>
      <p:sp>
        <p:nvSpPr>
          <p:cNvPr id="599072" name="Text Box 32"/>
          <p:cNvSpPr txBox="1">
            <a:spLocks noChangeArrowheads="1"/>
          </p:cNvSpPr>
          <p:nvPr/>
        </p:nvSpPr>
        <p:spPr bwMode="auto">
          <a:xfrm rot="-180000">
            <a:off x="2519331" y="4932362"/>
            <a:ext cx="3019425" cy="304800"/>
          </a:xfrm>
          <a:prstGeom prst="rect">
            <a:avLst/>
          </a:prstGeom>
          <a:noFill/>
          <a:ln w="9525">
            <a:noFill/>
            <a:miter lim="800000"/>
            <a:headEnd/>
            <a:tailEnd/>
          </a:ln>
        </p:spPr>
        <p:txBody>
          <a:bodyPr wrap="none">
            <a:spAutoFit/>
          </a:bodyPr>
          <a:lstStyle/>
          <a:p>
            <a:r>
              <a:rPr lang="es-ES_tradnl" sz="1400" b="1">
                <a:latin typeface="Arial" charset="0"/>
              </a:rPr>
              <a:t>Espera, se lo digo a mi aplicación</a:t>
            </a:r>
            <a:endParaRPr lang="es-ES" sz="1400" b="1">
              <a:latin typeface="Arial" charset="0"/>
            </a:endParaRPr>
          </a:p>
        </p:txBody>
      </p:sp>
      <p:sp>
        <p:nvSpPr>
          <p:cNvPr id="599073" name="Line 33"/>
          <p:cNvSpPr>
            <a:spLocks noChangeShapeType="1"/>
          </p:cNvSpPr>
          <p:nvPr/>
        </p:nvSpPr>
        <p:spPr bwMode="auto">
          <a:xfrm rot="10620000">
            <a:off x="2411381" y="5568949"/>
            <a:ext cx="3194050" cy="14288"/>
          </a:xfrm>
          <a:prstGeom prst="line">
            <a:avLst/>
          </a:prstGeom>
          <a:noFill/>
          <a:ln w="9525">
            <a:solidFill>
              <a:schemeClr val="tx1"/>
            </a:solidFill>
            <a:round/>
            <a:headEnd/>
            <a:tailEnd type="triangle" w="med" len="med"/>
          </a:ln>
        </p:spPr>
        <p:txBody>
          <a:bodyPr/>
          <a:lstStyle/>
          <a:p>
            <a:endParaRPr lang="es-ES"/>
          </a:p>
        </p:txBody>
      </p:sp>
      <p:sp>
        <p:nvSpPr>
          <p:cNvPr id="599074" name="Text Box 34"/>
          <p:cNvSpPr txBox="1">
            <a:spLocks noChangeArrowheads="1"/>
          </p:cNvSpPr>
          <p:nvPr/>
        </p:nvSpPr>
        <p:spPr bwMode="auto">
          <a:xfrm rot="-180000">
            <a:off x="2497897" y="5295999"/>
            <a:ext cx="3113096" cy="307777"/>
          </a:xfrm>
          <a:prstGeom prst="rect">
            <a:avLst/>
          </a:prstGeom>
          <a:noFill/>
          <a:ln w="9525">
            <a:noFill/>
            <a:miter lim="800000"/>
            <a:headEnd/>
            <a:tailEnd/>
          </a:ln>
        </p:spPr>
        <p:txBody>
          <a:bodyPr wrap="none">
            <a:spAutoFit/>
          </a:bodyPr>
          <a:lstStyle/>
          <a:p>
            <a:r>
              <a:rPr lang="es-ES_tradnl" sz="1400" b="1" dirty="0">
                <a:latin typeface="Arial" charset="0"/>
              </a:rPr>
              <a:t>De acuerdo, cerramos. </a:t>
            </a:r>
            <a:r>
              <a:rPr lang="es-ES_tradnl" sz="1400" b="1" dirty="0" smtClean="0">
                <a:latin typeface="Arial" charset="0"/>
              </a:rPr>
              <a:t>Adiós (FIN)</a:t>
            </a:r>
            <a:endParaRPr lang="es-ES" sz="1400" b="1" dirty="0">
              <a:latin typeface="Arial" charset="0"/>
            </a:endParaRPr>
          </a:p>
        </p:txBody>
      </p:sp>
      <p:sp>
        <p:nvSpPr>
          <p:cNvPr id="599075" name="Line 35"/>
          <p:cNvSpPr>
            <a:spLocks noChangeShapeType="1"/>
          </p:cNvSpPr>
          <p:nvPr/>
        </p:nvSpPr>
        <p:spPr bwMode="auto">
          <a:xfrm rot="180000">
            <a:off x="2401856" y="5922962"/>
            <a:ext cx="3214688" cy="4762"/>
          </a:xfrm>
          <a:prstGeom prst="line">
            <a:avLst/>
          </a:prstGeom>
          <a:noFill/>
          <a:ln w="9525">
            <a:solidFill>
              <a:schemeClr val="tx1"/>
            </a:solidFill>
            <a:round/>
            <a:headEnd/>
            <a:tailEnd type="triangle" w="med" len="med"/>
          </a:ln>
        </p:spPr>
        <p:txBody>
          <a:bodyPr/>
          <a:lstStyle/>
          <a:p>
            <a:endParaRPr lang="es-ES"/>
          </a:p>
        </p:txBody>
      </p:sp>
      <p:sp>
        <p:nvSpPr>
          <p:cNvPr id="599076" name="Text Box 36"/>
          <p:cNvSpPr txBox="1">
            <a:spLocks noChangeArrowheads="1"/>
          </p:cNvSpPr>
          <p:nvPr/>
        </p:nvSpPr>
        <p:spPr bwMode="auto">
          <a:xfrm>
            <a:off x="1308069" y="4548187"/>
            <a:ext cx="1139825" cy="304800"/>
          </a:xfrm>
          <a:prstGeom prst="rect">
            <a:avLst/>
          </a:prstGeom>
          <a:noFill/>
          <a:ln w="9525">
            <a:noFill/>
            <a:miter lim="800000"/>
            <a:headEnd/>
            <a:tailEnd/>
          </a:ln>
        </p:spPr>
        <p:txBody>
          <a:bodyPr wrap="none">
            <a:spAutoFit/>
          </a:bodyPr>
          <a:lstStyle/>
          <a:p>
            <a:r>
              <a:rPr lang="es-ES_tradnl" sz="1400" b="1">
                <a:latin typeface="Arial" charset="0"/>
              </a:rPr>
              <a:t>FIN-WAIT-1</a:t>
            </a:r>
            <a:endParaRPr lang="es-ES" sz="1400" b="1">
              <a:latin typeface="Arial" charset="0"/>
            </a:endParaRPr>
          </a:p>
        </p:txBody>
      </p:sp>
      <p:sp>
        <p:nvSpPr>
          <p:cNvPr id="599077" name="Text Box 37"/>
          <p:cNvSpPr txBox="1">
            <a:spLocks noChangeArrowheads="1"/>
          </p:cNvSpPr>
          <p:nvPr/>
        </p:nvSpPr>
        <p:spPr bwMode="auto">
          <a:xfrm>
            <a:off x="1295369" y="5195887"/>
            <a:ext cx="1139825" cy="304800"/>
          </a:xfrm>
          <a:prstGeom prst="rect">
            <a:avLst/>
          </a:prstGeom>
          <a:noFill/>
          <a:ln w="9525">
            <a:noFill/>
            <a:miter lim="800000"/>
            <a:headEnd/>
            <a:tailEnd/>
          </a:ln>
        </p:spPr>
        <p:txBody>
          <a:bodyPr wrap="none">
            <a:spAutoFit/>
          </a:bodyPr>
          <a:lstStyle/>
          <a:p>
            <a:r>
              <a:rPr lang="es-ES_tradnl" sz="1400" b="1">
                <a:latin typeface="Arial" charset="0"/>
              </a:rPr>
              <a:t>FIN-WAIT-2</a:t>
            </a:r>
            <a:endParaRPr lang="es-ES" sz="1400" b="1">
              <a:latin typeface="Arial" charset="0"/>
            </a:endParaRPr>
          </a:p>
        </p:txBody>
      </p:sp>
      <p:sp>
        <p:nvSpPr>
          <p:cNvPr id="599078" name="Text Box 38"/>
          <p:cNvSpPr txBox="1">
            <a:spLocks noChangeArrowheads="1"/>
          </p:cNvSpPr>
          <p:nvPr/>
        </p:nvSpPr>
        <p:spPr bwMode="auto">
          <a:xfrm>
            <a:off x="1327119" y="5556249"/>
            <a:ext cx="1120775" cy="304800"/>
          </a:xfrm>
          <a:prstGeom prst="rect">
            <a:avLst/>
          </a:prstGeom>
          <a:noFill/>
          <a:ln w="9525">
            <a:noFill/>
            <a:miter lim="800000"/>
            <a:headEnd/>
            <a:tailEnd/>
          </a:ln>
        </p:spPr>
        <p:txBody>
          <a:bodyPr wrap="none">
            <a:spAutoFit/>
          </a:bodyPr>
          <a:lstStyle/>
          <a:p>
            <a:r>
              <a:rPr lang="es-ES_tradnl" sz="1400" b="1">
                <a:latin typeface="Arial" charset="0"/>
              </a:rPr>
              <a:t>TIME-WAIT</a:t>
            </a:r>
            <a:endParaRPr lang="es-ES" sz="1400" b="1">
              <a:latin typeface="Arial" charset="0"/>
            </a:endParaRPr>
          </a:p>
        </p:txBody>
      </p:sp>
      <p:sp>
        <p:nvSpPr>
          <p:cNvPr id="599079" name="Text Box 39"/>
          <p:cNvSpPr txBox="1">
            <a:spLocks noChangeArrowheads="1"/>
          </p:cNvSpPr>
          <p:nvPr/>
        </p:nvSpPr>
        <p:spPr bwMode="auto">
          <a:xfrm>
            <a:off x="1511269" y="6005512"/>
            <a:ext cx="925512" cy="304800"/>
          </a:xfrm>
          <a:prstGeom prst="rect">
            <a:avLst/>
          </a:prstGeom>
          <a:noFill/>
          <a:ln w="9525">
            <a:noFill/>
            <a:miter lim="800000"/>
            <a:headEnd/>
            <a:tailEnd/>
          </a:ln>
        </p:spPr>
        <p:txBody>
          <a:bodyPr wrap="none">
            <a:spAutoFit/>
          </a:bodyPr>
          <a:lstStyle/>
          <a:p>
            <a:r>
              <a:rPr lang="es-ES_tradnl" sz="1400" b="1">
                <a:latin typeface="Arial" charset="0"/>
              </a:rPr>
              <a:t>CLOSED</a:t>
            </a:r>
            <a:endParaRPr lang="es-ES" sz="1400" b="1">
              <a:latin typeface="Arial" charset="0"/>
            </a:endParaRPr>
          </a:p>
        </p:txBody>
      </p:sp>
      <p:sp>
        <p:nvSpPr>
          <p:cNvPr id="599080" name="Text Box 40"/>
          <p:cNvSpPr txBox="1">
            <a:spLocks noChangeArrowheads="1"/>
          </p:cNvSpPr>
          <p:nvPr/>
        </p:nvSpPr>
        <p:spPr bwMode="auto">
          <a:xfrm>
            <a:off x="5614956" y="4764087"/>
            <a:ext cx="1309688" cy="304800"/>
          </a:xfrm>
          <a:prstGeom prst="rect">
            <a:avLst/>
          </a:prstGeom>
          <a:noFill/>
          <a:ln w="9525">
            <a:noFill/>
            <a:miter lim="800000"/>
            <a:headEnd/>
            <a:tailEnd/>
          </a:ln>
        </p:spPr>
        <p:txBody>
          <a:bodyPr wrap="none">
            <a:spAutoFit/>
          </a:bodyPr>
          <a:lstStyle/>
          <a:p>
            <a:r>
              <a:rPr lang="es-ES_tradnl" sz="1400" b="1">
                <a:latin typeface="Arial" charset="0"/>
              </a:rPr>
              <a:t>CLOSE-WAIT</a:t>
            </a:r>
            <a:endParaRPr lang="es-ES" sz="1400" b="1">
              <a:latin typeface="Arial" charset="0"/>
            </a:endParaRPr>
          </a:p>
        </p:txBody>
      </p:sp>
      <p:sp>
        <p:nvSpPr>
          <p:cNvPr id="599081" name="Text Box 41"/>
          <p:cNvSpPr txBox="1">
            <a:spLocks noChangeArrowheads="1"/>
          </p:cNvSpPr>
          <p:nvPr/>
        </p:nvSpPr>
        <p:spPr bwMode="auto">
          <a:xfrm>
            <a:off x="5614956" y="5340349"/>
            <a:ext cx="1092200" cy="304800"/>
          </a:xfrm>
          <a:prstGeom prst="rect">
            <a:avLst/>
          </a:prstGeom>
          <a:noFill/>
          <a:ln w="9525">
            <a:noFill/>
            <a:miter lim="800000"/>
            <a:headEnd/>
            <a:tailEnd/>
          </a:ln>
        </p:spPr>
        <p:txBody>
          <a:bodyPr wrap="none">
            <a:spAutoFit/>
          </a:bodyPr>
          <a:lstStyle/>
          <a:p>
            <a:r>
              <a:rPr lang="es-ES_tradnl" sz="1400" b="1">
                <a:latin typeface="Arial" charset="0"/>
              </a:rPr>
              <a:t>LAST-ACK</a:t>
            </a:r>
            <a:endParaRPr lang="es-ES" sz="1400" b="1">
              <a:latin typeface="Arial" charset="0"/>
            </a:endParaRPr>
          </a:p>
        </p:txBody>
      </p:sp>
      <p:sp>
        <p:nvSpPr>
          <p:cNvPr id="599082" name="Text Box 42"/>
          <p:cNvSpPr txBox="1">
            <a:spLocks noChangeArrowheads="1"/>
          </p:cNvSpPr>
          <p:nvPr/>
        </p:nvSpPr>
        <p:spPr bwMode="auto">
          <a:xfrm>
            <a:off x="5614956" y="5916612"/>
            <a:ext cx="815975" cy="304800"/>
          </a:xfrm>
          <a:prstGeom prst="rect">
            <a:avLst/>
          </a:prstGeom>
          <a:noFill/>
          <a:ln w="9525">
            <a:noFill/>
            <a:miter lim="800000"/>
            <a:headEnd/>
            <a:tailEnd/>
          </a:ln>
        </p:spPr>
        <p:txBody>
          <a:bodyPr wrap="none">
            <a:spAutoFit/>
          </a:bodyPr>
          <a:lstStyle/>
          <a:p>
            <a:r>
              <a:rPr lang="es-ES_tradnl" sz="1400" b="1">
                <a:latin typeface="Arial" charset="0"/>
              </a:rPr>
              <a:t>LISTEN</a:t>
            </a:r>
            <a:endParaRPr lang="es-ES" sz="1400" b="1">
              <a:latin typeface="Arial" charset="0"/>
            </a:endParaRPr>
          </a:p>
        </p:txBody>
      </p:sp>
      <p:sp>
        <p:nvSpPr>
          <p:cNvPr id="599083" name="AutoShape 43"/>
          <p:cNvSpPr>
            <a:spLocks/>
          </p:cNvSpPr>
          <p:nvPr/>
        </p:nvSpPr>
        <p:spPr bwMode="auto">
          <a:xfrm>
            <a:off x="719106" y="5645149"/>
            <a:ext cx="215900" cy="647700"/>
          </a:xfrm>
          <a:prstGeom prst="leftBrace">
            <a:avLst>
              <a:gd name="adj1" fmla="val 25000"/>
              <a:gd name="adj2" fmla="val 50000"/>
            </a:avLst>
          </a:prstGeom>
          <a:noFill/>
          <a:ln w="9525">
            <a:solidFill>
              <a:schemeClr val="tx1"/>
            </a:solidFill>
            <a:round/>
            <a:headEnd/>
            <a:tailEnd/>
          </a:ln>
        </p:spPr>
        <p:txBody>
          <a:bodyPr wrap="none" anchor="ctr"/>
          <a:lstStyle/>
          <a:p>
            <a:endParaRPr lang="es-ES"/>
          </a:p>
        </p:txBody>
      </p:sp>
      <p:sp>
        <p:nvSpPr>
          <p:cNvPr id="599084" name="Text Box 44"/>
          <p:cNvSpPr txBox="1">
            <a:spLocks noChangeArrowheads="1"/>
          </p:cNvSpPr>
          <p:nvPr/>
        </p:nvSpPr>
        <p:spPr bwMode="auto">
          <a:xfrm>
            <a:off x="192712" y="5715016"/>
            <a:ext cx="553357" cy="523220"/>
          </a:xfrm>
          <a:prstGeom prst="rect">
            <a:avLst/>
          </a:prstGeom>
          <a:noFill/>
          <a:ln w="9525">
            <a:noFill/>
            <a:miter lim="800000"/>
            <a:headEnd/>
            <a:tailEnd/>
          </a:ln>
        </p:spPr>
        <p:txBody>
          <a:bodyPr wrap="none">
            <a:spAutoFit/>
          </a:bodyPr>
          <a:lstStyle/>
          <a:p>
            <a:pPr algn="ctr"/>
            <a:r>
              <a:rPr lang="es-ES_tradnl" sz="1400" b="1" dirty="0" smtClean="0">
                <a:latin typeface="Arial" charset="0"/>
              </a:rPr>
              <a:t>1-4</a:t>
            </a:r>
          </a:p>
          <a:p>
            <a:pPr algn="ctr"/>
            <a:r>
              <a:rPr lang="es-ES_tradnl" sz="1400" b="1" dirty="0" smtClean="0">
                <a:latin typeface="Arial" charset="0"/>
              </a:rPr>
              <a:t>min</a:t>
            </a:r>
            <a:r>
              <a:rPr lang="es-ES_tradnl" sz="1400" b="1" dirty="0">
                <a:latin typeface="Arial" charset="0"/>
              </a:rPr>
              <a:t>.</a:t>
            </a:r>
            <a:endParaRPr lang="es-ES" sz="1400" b="1" dirty="0">
              <a:latin typeface="Arial" charset="0"/>
            </a:endParaRPr>
          </a:p>
        </p:txBody>
      </p:sp>
      <p:sp>
        <p:nvSpPr>
          <p:cNvPr id="599085" name="AutoShape 45"/>
          <p:cNvSpPr>
            <a:spLocks/>
          </p:cNvSpPr>
          <p:nvPr/>
        </p:nvSpPr>
        <p:spPr bwMode="auto">
          <a:xfrm>
            <a:off x="7199281" y="1682751"/>
            <a:ext cx="144463" cy="1295400"/>
          </a:xfrm>
          <a:prstGeom prst="rightBrace">
            <a:avLst>
              <a:gd name="adj1" fmla="val 74725"/>
              <a:gd name="adj2" fmla="val 50000"/>
            </a:avLst>
          </a:prstGeom>
          <a:noFill/>
          <a:ln w="9525">
            <a:solidFill>
              <a:schemeClr val="tx1"/>
            </a:solidFill>
            <a:round/>
            <a:headEnd/>
            <a:tailEnd/>
          </a:ln>
        </p:spPr>
        <p:txBody>
          <a:bodyPr wrap="none" anchor="ctr"/>
          <a:lstStyle/>
          <a:p>
            <a:endParaRPr lang="es-ES"/>
          </a:p>
        </p:txBody>
      </p:sp>
      <p:sp>
        <p:nvSpPr>
          <p:cNvPr id="599086" name="AutoShape 46"/>
          <p:cNvSpPr>
            <a:spLocks/>
          </p:cNvSpPr>
          <p:nvPr/>
        </p:nvSpPr>
        <p:spPr bwMode="auto">
          <a:xfrm>
            <a:off x="7175489" y="3122614"/>
            <a:ext cx="168255" cy="1306518"/>
          </a:xfrm>
          <a:prstGeom prst="rightBrace">
            <a:avLst>
              <a:gd name="adj1" fmla="val 95512"/>
              <a:gd name="adj2" fmla="val 50000"/>
            </a:avLst>
          </a:prstGeom>
          <a:noFill/>
          <a:ln w="9525">
            <a:solidFill>
              <a:schemeClr val="tx1"/>
            </a:solidFill>
            <a:round/>
            <a:headEnd/>
            <a:tailEnd/>
          </a:ln>
        </p:spPr>
        <p:txBody>
          <a:bodyPr wrap="none" anchor="ctr"/>
          <a:lstStyle/>
          <a:p>
            <a:endParaRPr lang="es-ES"/>
          </a:p>
        </p:txBody>
      </p:sp>
      <p:sp>
        <p:nvSpPr>
          <p:cNvPr id="599087" name="AutoShape 47"/>
          <p:cNvSpPr>
            <a:spLocks/>
          </p:cNvSpPr>
          <p:nvPr/>
        </p:nvSpPr>
        <p:spPr bwMode="auto">
          <a:xfrm>
            <a:off x="7199281" y="4637087"/>
            <a:ext cx="144463" cy="1655762"/>
          </a:xfrm>
          <a:prstGeom prst="rightBrace">
            <a:avLst>
              <a:gd name="adj1" fmla="val 95512"/>
              <a:gd name="adj2" fmla="val 50000"/>
            </a:avLst>
          </a:prstGeom>
          <a:noFill/>
          <a:ln w="9525">
            <a:solidFill>
              <a:schemeClr val="tx1"/>
            </a:solidFill>
            <a:round/>
            <a:headEnd/>
            <a:tailEnd/>
          </a:ln>
        </p:spPr>
        <p:txBody>
          <a:bodyPr wrap="none" anchor="ctr"/>
          <a:lstStyle/>
          <a:p>
            <a:endParaRPr lang="es-ES"/>
          </a:p>
        </p:txBody>
      </p:sp>
      <p:sp>
        <p:nvSpPr>
          <p:cNvPr id="599088" name="Text Box 48"/>
          <p:cNvSpPr txBox="1">
            <a:spLocks noChangeArrowheads="1"/>
          </p:cNvSpPr>
          <p:nvPr/>
        </p:nvSpPr>
        <p:spPr bwMode="auto">
          <a:xfrm>
            <a:off x="7308819" y="2071678"/>
            <a:ext cx="1428596" cy="584775"/>
          </a:xfrm>
          <a:prstGeom prst="rect">
            <a:avLst/>
          </a:prstGeom>
          <a:noFill/>
          <a:ln w="9525">
            <a:noFill/>
            <a:miter lim="800000"/>
            <a:headEnd/>
            <a:tailEnd/>
          </a:ln>
        </p:spPr>
        <p:txBody>
          <a:bodyPr wrap="none">
            <a:spAutoFit/>
          </a:bodyPr>
          <a:lstStyle/>
          <a:p>
            <a:pPr algn="ctr" eaLnBrk="0" hangingPunct="0"/>
            <a:r>
              <a:rPr lang="es-ES" sz="1600" b="1" dirty="0" smtClean="0">
                <a:latin typeface="Arial" charset="0"/>
                <a:ea typeface="ＭＳ Ｐゴシック" pitchFamily="96" charset="-128"/>
              </a:rPr>
              <a:t>Conexión</a:t>
            </a:r>
          </a:p>
          <a:p>
            <a:pPr algn="ctr" eaLnBrk="0" hangingPunct="0"/>
            <a:r>
              <a:rPr lang="es-ES" sz="1600" b="1" dirty="0" smtClean="0">
                <a:latin typeface="Arial" charset="0"/>
                <a:ea typeface="ＭＳ Ｐゴシック" pitchFamily="96" charset="-128"/>
              </a:rPr>
              <a:t>(3 mensajes)</a:t>
            </a:r>
            <a:endParaRPr lang="es-ES" sz="1600" b="1" dirty="0">
              <a:latin typeface="Arial" charset="0"/>
              <a:ea typeface="ＭＳ Ｐゴシック" pitchFamily="96" charset="-128"/>
            </a:endParaRPr>
          </a:p>
        </p:txBody>
      </p:sp>
      <p:sp>
        <p:nvSpPr>
          <p:cNvPr id="599089" name="Text Box 49"/>
          <p:cNvSpPr txBox="1">
            <a:spLocks noChangeArrowheads="1"/>
          </p:cNvSpPr>
          <p:nvPr/>
        </p:nvSpPr>
        <p:spPr bwMode="auto">
          <a:xfrm>
            <a:off x="7289734" y="5308599"/>
            <a:ext cx="1782860" cy="584775"/>
          </a:xfrm>
          <a:prstGeom prst="rect">
            <a:avLst/>
          </a:prstGeom>
          <a:noFill/>
          <a:ln w="9525">
            <a:noFill/>
            <a:miter lim="800000"/>
            <a:headEnd/>
            <a:tailEnd/>
          </a:ln>
        </p:spPr>
        <p:txBody>
          <a:bodyPr wrap="none">
            <a:spAutoFit/>
          </a:bodyPr>
          <a:lstStyle/>
          <a:p>
            <a:pPr algn="ctr" eaLnBrk="0" hangingPunct="0"/>
            <a:r>
              <a:rPr lang="es-ES" sz="1600" b="1" dirty="0" smtClean="0">
                <a:latin typeface="Arial" charset="0"/>
                <a:ea typeface="ＭＳ Ｐゴシック" pitchFamily="96" charset="-128"/>
              </a:rPr>
              <a:t>Desconexión</a:t>
            </a:r>
          </a:p>
          <a:p>
            <a:pPr algn="ctr" eaLnBrk="0" hangingPunct="0"/>
            <a:r>
              <a:rPr lang="es-ES" sz="1600" b="1" dirty="0" smtClean="0">
                <a:latin typeface="Arial" charset="0"/>
                <a:ea typeface="ＭＳ Ｐゴシック" pitchFamily="96" charset="-128"/>
              </a:rPr>
              <a:t>(3 ó 4 mensajes)</a:t>
            </a:r>
            <a:endParaRPr lang="es-ES" sz="1600" b="1" dirty="0">
              <a:latin typeface="Arial" charset="0"/>
              <a:ea typeface="ＭＳ Ｐゴシック" pitchFamily="96" charset="-128"/>
            </a:endParaRPr>
          </a:p>
        </p:txBody>
      </p:sp>
      <p:sp>
        <p:nvSpPr>
          <p:cNvPr id="599090" name="Text Box 50"/>
          <p:cNvSpPr txBox="1">
            <a:spLocks noChangeArrowheads="1"/>
          </p:cNvSpPr>
          <p:nvPr/>
        </p:nvSpPr>
        <p:spPr bwMode="auto">
          <a:xfrm>
            <a:off x="7270719" y="3500438"/>
            <a:ext cx="1368425" cy="581025"/>
          </a:xfrm>
          <a:prstGeom prst="rect">
            <a:avLst/>
          </a:prstGeom>
          <a:noFill/>
          <a:ln w="9525">
            <a:noFill/>
            <a:miter lim="800000"/>
            <a:headEnd/>
            <a:tailEnd/>
          </a:ln>
        </p:spPr>
        <p:txBody>
          <a:bodyPr>
            <a:spAutoFit/>
          </a:bodyPr>
          <a:lstStyle/>
          <a:p>
            <a:pPr algn="ctr" eaLnBrk="0" hangingPunct="0"/>
            <a:r>
              <a:rPr lang="es-ES" sz="1600" b="1" dirty="0">
                <a:latin typeface="Arial" charset="0"/>
                <a:ea typeface="ＭＳ Ｐゴシック" pitchFamily="96" charset="-128"/>
              </a:rPr>
              <a:t>Intercambio de datos</a:t>
            </a:r>
          </a:p>
        </p:txBody>
      </p:sp>
      <p:sp>
        <p:nvSpPr>
          <p:cNvPr id="35891" name="Line 51"/>
          <p:cNvSpPr>
            <a:spLocks noChangeShapeType="1"/>
          </p:cNvSpPr>
          <p:nvPr/>
        </p:nvSpPr>
        <p:spPr bwMode="auto">
          <a:xfrm>
            <a:off x="861981" y="4500570"/>
            <a:ext cx="6496101" cy="0"/>
          </a:xfrm>
          <a:prstGeom prst="line">
            <a:avLst/>
          </a:prstGeom>
          <a:noFill/>
          <a:ln w="9525">
            <a:solidFill>
              <a:schemeClr val="tx1"/>
            </a:solidFill>
            <a:prstDash val="sysDot"/>
            <a:round/>
            <a:headEnd/>
            <a:tailEnd/>
          </a:ln>
        </p:spPr>
        <p:txBody>
          <a:bodyPr/>
          <a:lstStyle/>
          <a:p>
            <a:endParaRPr lang="es-ES"/>
          </a:p>
        </p:txBody>
      </p:sp>
      <p:sp>
        <p:nvSpPr>
          <p:cNvPr id="35892" name="Line 52"/>
          <p:cNvSpPr>
            <a:spLocks noChangeShapeType="1"/>
          </p:cNvSpPr>
          <p:nvPr/>
        </p:nvSpPr>
        <p:spPr bwMode="auto">
          <a:xfrm>
            <a:off x="861981" y="3049589"/>
            <a:ext cx="6624638" cy="0"/>
          </a:xfrm>
          <a:prstGeom prst="line">
            <a:avLst/>
          </a:prstGeom>
          <a:noFill/>
          <a:ln w="9525">
            <a:solidFill>
              <a:schemeClr val="tx1"/>
            </a:solidFill>
            <a:prstDash val="sysDot"/>
            <a:round/>
            <a:headEnd/>
            <a:tailEnd/>
          </a:ln>
        </p:spPr>
        <p:txBody>
          <a:bodyPr/>
          <a:lstStyle/>
          <a:p>
            <a:endParaRPr lang="es-ES"/>
          </a:p>
        </p:txBody>
      </p:sp>
      <p:cxnSp>
        <p:nvCxnSpPr>
          <p:cNvPr id="54" name="53 Conector recto de flecha"/>
          <p:cNvCxnSpPr/>
          <p:nvPr/>
        </p:nvCxnSpPr>
        <p:spPr>
          <a:xfrm rot="10800000" flipV="1">
            <a:off x="5683120" y="5000636"/>
            <a:ext cx="1746401" cy="11902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5" name="Text Box 48"/>
          <p:cNvSpPr txBox="1">
            <a:spLocks noChangeArrowheads="1"/>
          </p:cNvSpPr>
          <p:nvPr/>
        </p:nvSpPr>
        <p:spPr bwMode="auto">
          <a:xfrm>
            <a:off x="7461219" y="4086059"/>
            <a:ext cx="1539937" cy="1200329"/>
          </a:xfrm>
          <a:prstGeom prst="rect">
            <a:avLst/>
          </a:prstGeom>
          <a:noFill/>
          <a:ln w="9525">
            <a:noFill/>
            <a:miter lim="800000"/>
            <a:headEnd/>
            <a:tailEnd/>
          </a:ln>
        </p:spPr>
        <p:txBody>
          <a:bodyPr wrap="square">
            <a:spAutoFit/>
          </a:bodyPr>
          <a:lstStyle/>
          <a:p>
            <a:pPr eaLnBrk="0" hangingPunct="0"/>
            <a:r>
              <a:rPr lang="es-ES" sz="1200" b="1" dirty="0" smtClean="0">
                <a:latin typeface="Arial" charset="0"/>
                <a:ea typeface="ＭＳ Ｐゴシック" pitchFamily="96" charset="-128"/>
              </a:rPr>
              <a:t>Si la aplicación no tiene datos para enviar y responde con rapidez este mensaje no se envía</a:t>
            </a:r>
            <a:endParaRPr lang="es-ES" sz="1200" b="1" dirty="0">
              <a:latin typeface="Arial" charset="0"/>
              <a:ea typeface="ＭＳ Ｐゴシック" pitchFamily="96" charset="-128"/>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9053"/>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500"/>
                                  </p:stCondLst>
                                  <p:childTnLst>
                                    <p:set>
                                      <p:cBhvr>
                                        <p:cTn id="9" dur="1" fill="hold">
                                          <p:stCondLst>
                                            <p:cond delay="0"/>
                                          </p:stCondLst>
                                        </p:cTn>
                                        <p:tgtEl>
                                          <p:spTgt spid="599047"/>
                                        </p:tgtEl>
                                        <p:attrNameLst>
                                          <p:attrName>style.visibility</p:attrName>
                                        </p:attrNameLst>
                                      </p:cBhvr>
                                      <p:to>
                                        <p:strVal val="visible"/>
                                      </p:to>
                                    </p:set>
                                    <p:animEffect transition="in" filter="wipe(left)">
                                      <p:cBhvr>
                                        <p:cTn id="10" dur="500"/>
                                        <p:tgtEl>
                                          <p:spTgt spid="599047"/>
                                        </p:tgtEl>
                                      </p:cBhvr>
                                    </p:animEffec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599048"/>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500"/>
                                  </p:stCondLst>
                                  <p:childTnLst>
                                    <p:set>
                                      <p:cBhvr>
                                        <p:cTn id="16" dur="1" fill="hold">
                                          <p:stCondLst>
                                            <p:cond delay="0"/>
                                          </p:stCondLst>
                                        </p:cTn>
                                        <p:tgtEl>
                                          <p:spTgt spid="599055"/>
                                        </p:tgtEl>
                                        <p:attrNameLst>
                                          <p:attrName>style.visibility</p:attrName>
                                        </p:attrNameLst>
                                      </p:cBhvr>
                                      <p:to>
                                        <p:strVal val="visible"/>
                                      </p:to>
                                    </p:set>
                                  </p:childTnLst>
                                </p:cTn>
                              </p:par>
                            </p:childTnLst>
                          </p:cTn>
                        </p:par>
                        <p:par>
                          <p:cTn id="17" fill="hold">
                            <p:stCondLst>
                              <p:cond delay="1500"/>
                            </p:stCondLst>
                            <p:childTnLst>
                              <p:par>
                                <p:cTn id="18" presetID="22" presetClass="entr" presetSubtype="2" fill="hold" grpId="0" nodeType="afterEffect">
                                  <p:stCondLst>
                                    <p:cond delay="500"/>
                                  </p:stCondLst>
                                  <p:childTnLst>
                                    <p:set>
                                      <p:cBhvr>
                                        <p:cTn id="19" dur="1" fill="hold">
                                          <p:stCondLst>
                                            <p:cond delay="0"/>
                                          </p:stCondLst>
                                        </p:cTn>
                                        <p:tgtEl>
                                          <p:spTgt spid="599058"/>
                                        </p:tgtEl>
                                        <p:attrNameLst>
                                          <p:attrName>style.visibility</p:attrName>
                                        </p:attrNameLst>
                                      </p:cBhvr>
                                      <p:to>
                                        <p:strVal val="visible"/>
                                      </p:to>
                                    </p:set>
                                    <p:animEffect transition="in" filter="wipe(right)">
                                      <p:cBhvr>
                                        <p:cTn id="20" dur="500"/>
                                        <p:tgtEl>
                                          <p:spTgt spid="599058"/>
                                        </p:tgtEl>
                                      </p:cBhvr>
                                    </p:animEffect>
                                  </p:childTnLst>
                                </p:cTn>
                              </p:par>
                            </p:childTnLst>
                          </p:cTn>
                        </p:par>
                        <p:par>
                          <p:cTn id="21" fill="hold">
                            <p:stCondLst>
                              <p:cond delay="2500"/>
                            </p:stCondLst>
                            <p:childTnLst>
                              <p:par>
                                <p:cTn id="22" presetID="1" presetClass="entr" presetSubtype="0" fill="hold" grpId="0" nodeType="afterEffect">
                                  <p:stCondLst>
                                    <p:cond delay="0"/>
                                  </p:stCondLst>
                                  <p:childTnLst>
                                    <p:set>
                                      <p:cBhvr>
                                        <p:cTn id="23" dur="1" fill="hold">
                                          <p:stCondLst>
                                            <p:cond delay="0"/>
                                          </p:stCondLst>
                                        </p:cTn>
                                        <p:tgtEl>
                                          <p:spTgt spid="599049"/>
                                        </p:tgtEl>
                                        <p:attrNameLst>
                                          <p:attrName>style.visibility</p:attrName>
                                        </p:attrNameLst>
                                      </p:cBhvr>
                                      <p:to>
                                        <p:strVal val="visible"/>
                                      </p:to>
                                    </p:set>
                                  </p:childTnLst>
                                </p:cTn>
                              </p:par>
                            </p:childTnLst>
                          </p:cTn>
                        </p:par>
                        <p:par>
                          <p:cTn id="24" fill="hold">
                            <p:stCondLst>
                              <p:cond delay="2500"/>
                            </p:stCondLst>
                            <p:childTnLst>
                              <p:par>
                                <p:cTn id="25" presetID="1" presetClass="entr" presetSubtype="0" fill="hold" grpId="0" nodeType="afterEffect">
                                  <p:stCondLst>
                                    <p:cond delay="500"/>
                                  </p:stCondLst>
                                  <p:childTnLst>
                                    <p:set>
                                      <p:cBhvr>
                                        <p:cTn id="26" dur="1" fill="hold">
                                          <p:stCondLst>
                                            <p:cond delay="0"/>
                                          </p:stCondLst>
                                        </p:cTn>
                                        <p:tgtEl>
                                          <p:spTgt spid="599056"/>
                                        </p:tgtEl>
                                        <p:attrNameLst>
                                          <p:attrName>style.visibility</p:attrName>
                                        </p:attrNameLst>
                                      </p:cBhvr>
                                      <p:to>
                                        <p:strVal val="visible"/>
                                      </p:to>
                                    </p:set>
                                  </p:childTnLst>
                                </p:cTn>
                              </p:par>
                            </p:childTnLst>
                          </p:cTn>
                        </p:par>
                        <p:par>
                          <p:cTn id="27" fill="hold">
                            <p:stCondLst>
                              <p:cond delay="3000"/>
                            </p:stCondLst>
                            <p:childTnLst>
                              <p:par>
                                <p:cTn id="28" presetID="22" presetClass="entr" presetSubtype="8" fill="hold" grpId="0" nodeType="afterEffect">
                                  <p:stCondLst>
                                    <p:cond delay="500"/>
                                  </p:stCondLst>
                                  <p:childTnLst>
                                    <p:set>
                                      <p:cBhvr>
                                        <p:cTn id="29" dur="1" fill="hold">
                                          <p:stCondLst>
                                            <p:cond delay="0"/>
                                          </p:stCondLst>
                                        </p:cTn>
                                        <p:tgtEl>
                                          <p:spTgt spid="599059"/>
                                        </p:tgtEl>
                                        <p:attrNameLst>
                                          <p:attrName>style.visibility</p:attrName>
                                        </p:attrNameLst>
                                      </p:cBhvr>
                                      <p:to>
                                        <p:strVal val="visible"/>
                                      </p:to>
                                    </p:set>
                                    <p:animEffect transition="in" filter="wipe(left)">
                                      <p:cBhvr>
                                        <p:cTn id="30" dur="500"/>
                                        <p:tgtEl>
                                          <p:spTgt spid="599059"/>
                                        </p:tgtEl>
                                      </p:cBhvr>
                                    </p:animEffect>
                                  </p:childTnLst>
                                </p:cTn>
                              </p:par>
                            </p:childTnLst>
                          </p:cTn>
                        </p:par>
                        <p:par>
                          <p:cTn id="31" fill="hold">
                            <p:stCondLst>
                              <p:cond delay="4000"/>
                            </p:stCondLst>
                            <p:childTnLst>
                              <p:par>
                                <p:cTn id="32" presetID="1" presetClass="entr" presetSubtype="0" fill="hold" grpId="0" nodeType="afterEffect">
                                  <p:stCondLst>
                                    <p:cond delay="0"/>
                                  </p:stCondLst>
                                  <p:childTnLst>
                                    <p:set>
                                      <p:cBhvr>
                                        <p:cTn id="33" dur="1" fill="hold">
                                          <p:stCondLst>
                                            <p:cond delay="0"/>
                                          </p:stCondLst>
                                        </p:cTn>
                                        <p:tgtEl>
                                          <p:spTgt spid="599050"/>
                                        </p:tgtEl>
                                        <p:attrNameLst>
                                          <p:attrName>style.visibility</p:attrName>
                                        </p:attrNameLst>
                                      </p:cBhvr>
                                      <p:to>
                                        <p:strVal val="visible"/>
                                      </p:to>
                                    </p:set>
                                  </p:childTnLst>
                                </p:cTn>
                              </p:par>
                            </p:childTnLst>
                          </p:cTn>
                        </p:par>
                        <p:par>
                          <p:cTn id="34" fill="hold">
                            <p:stCondLst>
                              <p:cond delay="4000"/>
                            </p:stCondLst>
                            <p:childTnLst>
                              <p:par>
                                <p:cTn id="35" presetID="1" presetClass="entr" presetSubtype="0" fill="hold" grpId="0" nodeType="afterEffect">
                                  <p:stCondLst>
                                    <p:cond delay="500"/>
                                  </p:stCondLst>
                                  <p:childTnLst>
                                    <p:set>
                                      <p:cBhvr>
                                        <p:cTn id="36" dur="1" fill="hold">
                                          <p:stCondLst>
                                            <p:cond delay="0"/>
                                          </p:stCondLst>
                                        </p:cTn>
                                        <p:tgtEl>
                                          <p:spTgt spid="599057"/>
                                        </p:tgtEl>
                                        <p:attrNameLst>
                                          <p:attrName>style.visibility</p:attrName>
                                        </p:attrNameLst>
                                      </p:cBhvr>
                                      <p:to>
                                        <p:strVal val="visible"/>
                                      </p:to>
                                    </p:set>
                                  </p:childTnLst>
                                </p:cTn>
                              </p:par>
                            </p:childTnLst>
                          </p:cTn>
                        </p:par>
                        <p:par>
                          <p:cTn id="37" fill="hold">
                            <p:stCondLst>
                              <p:cond delay="4500"/>
                            </p:stCondLst>
                            <p:childTnLst>
                              <p:par>
                                <p:cTn id="38" presetID="1" presetClass="entr" presetSubtype="0" fill="hold" grpId="0" nodeType="afterEffect">
                                  <p:stCondLst>
                                    <p:cond delay="0"/>
                                  </p:stCondLst>
                                  <p:childTnLst>
                                    <p:set>
                                      <p:cBhvr>
                                        <p:cTn id="39" dur="1" fill="hold">
                                          <p:stCondLst>
                                            <p:cond delay="0"/>
                                          </p:stCondLst>
                                        </p:cTn>
                                        <p:tgtEl>
                                          <p:spTgt spid="599088"/>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59908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599063"/>
                                        </p:tgtEl>
                                        <p:attrNameLst>
                                          <p:attrName>style.visibility</p:attrName>
                                        </p:attrNameLst>
                                      </p:cBhvr>
                                      <p:to>
                                        <p:strVal val="visible"/>
                                      </p:to>
                                    </p:set>
                                    <p:animEffect transition="in" filter="wipe(right)">
                                      <p:cBhvr>
                                        <p:cTn id="46" dur="500"/>
                                        <p:tgtEl>
                                          <p:spTgt spid="599063"/>
                                        </p:tgtEl>
                                      </p:cBhvr>
                                    </p:animEffect>
                                  </p:childTnLst>
                                </p:cTn>
                              </p:par>
                            </p:childTnLst>
                          </p:cTn>
                        </p:par>
                        <p:par>
                          <p:cTn id="47" fill="hold">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599060"/>
                                        </p:tgtEl>
                                        <p:attrNameLst>
                                          <p:attrName>style.visibility</p:attrName>
                                        </p:attrNameLst>
                                      </p:cBhvr>
                                      <p:to>
                                        <p:strVal val="visible"/>
                                      </p:to>
                                    </p:set>
                                  </p:childTnLst>
                                </p:cTn>
                              </p:par>
                            </p:childTnLst>
                          </p:cTn>
                        </p:par>
                        <p:par>
                          <p:cTn id="50" fill="hold">
                            <p:stCondLst>
                              <p:cond delay="500"/>
                            </p:stCondLst>
                            <p:childTnLst>
                              <p:par>
                                <p:cTn id="51" presetID="22" presetClass="entr" presetSubtype="2" fill="hold" grpId="0" nodeType="afterEffect">
                                  <p:stCondLst>
                                    <p:cond delay="1000"/>
                                  </p:stCondLst>
                                  <p:childTnLst>
                                    <p:set>
                                      <p:cBhvr>
                                        <p:cTn id="52" dur="1" fill="hold">
                                          <p:stCondLst>
                                            <p:cond delay="0"/>
                                          </p:stCondLst>
                                        </p:cTn>
                                        <p:tgtEl>
                                          <p:spTgt spid="599064"/>
                                        </p:tgtEl>
                                        <p:attrNameLst>
                                          <p:attrName>style.visibility</p:attrName>
                                        </p:attrNameLst>
                                      </p:cBhvr>
                                      <p:to>
                                        <p:strVal val="visible"/>
                                      </p:to>
                                    </p:set>
                                    <p:animEffect transition="in" filter="wipe(right)">
                                      <p:cBhvr>
                                        <p:cTn id="53" dur="500"/>
                                        <p:tgtEl>
                                          <p:spTgt spid="599064"/>
                                        </p:tgtEl>
                                      </p:cBhvr>
                                    </p:animEffect>
                                  </p:childTnLst>
                                </p:cTn>
                              </p:par>
                            </p:childTnLst>
                          </p:cTn>
                        </p:par>
                        <p:par>
                          <p:cTn id="54" fill="hold">
                            <p:stCondLst>
                              <p:cond delay="2000"/>
                            </p:stCondLst>
                            <p:childTnLst>
                              <p:par>
                                <p:cTn id="55" presetID="1" presetClass="entr" presetSubtype="0" fill="hold" grpId="0" nodeType="afterEffect">
                                  <p:stCondLst>
                                    <p:cond delay="0"/>
                                  </p:stCondLst>
                                  <p:childTnLst>
                                    <p:set>
                                      <p:cBhvr>
                                        <p:cTn id="56" dur="1" fill="hold">
                                          <p:stCondLst>
                                            <p:cond delay="0"/>
                                          </p:stCondLst>
                                        </p:cTn>
                                        <p:tgtEl>
                                          <p:spTgt spid="599067"/>
                                        </p:tgtEl>
                                        <p:attrNameLst>
                                          <p:attrName>style.visibility</p:attrName>
                                        </p:attrNameLst>
                                      </p:cBhvr>
                                      <p:to>
                                        <p:strVal val="visible"/>
                                      </p:to>
                                    </p:set>
                                  </p:childTnLst>
                                </p:cTn>
                              </p:par>
                            </p:childTnLst>
                          </p:cTn>
                        </p:par>
                        <p:par>
                          <p:cTn id="57" fill="hold">
                            <p:stCondLst>
                              <p:cond delay="2000"/>
                            </p:stCondLst>
                            <p:childTnLst>
                              <p:par>
                                <p:cTn id="58" presetID="22" presetClass="entr" presetSubtype="8" fill="hold" grpId="0" nodeType="afterEffect">
                                  <p:stCondLst>
                                    <p:cond delay="1000"/>
                                  </p:stCondLst>
                                  <p:childTnLst>
                                    <p:set>
                                      <p:cBhvr>
                                        <p:cTn id="59" dur="1" fill="hold">
                                          <p:stCondLst>
                                            <p:cond delay="0"/>
                                          </p:stCondLst>
                                        </p:cTn>
                                        <p:tgtEl>
                                          <p:spTgt spid="599066"/>
                                        </p:tgtEl>
                                        <p:attrNameLst>
                                          <p:attrName>style.visibility</p:attrName>
                                        </p:attrNameLst>
                                      </p:cBhvr>
                                      <p:to>
                                        <p:strVal val="visible"/>
                                      </p:to>
                                    </p:set>
                                    <p:animEffect transition="in" filter="wipe(left)">
                                      <p:cBhvr>
                                        <p:cTn id="60" dur="500"/>
                                        <p:tgtEl>
                                          <p:spTgt spid="599066"/>
                                        </p:tgtEl>
                                      </p:cBhvr>
                                    </p:animEffect>
                                  </p:childTnLst>
                                </p:cTn>
                              </p:par>
                            </p:childTnLst>
                          </p:cTn>
                        </p:par>
                        <p:par>
                          <p:cTn id="61" fill="hold">
                            <p:stCondLst>
                              <p:cond delay="3500"/>
                            </p:stCondLst>
                            <p:childTnLst>
                              <p:par>
                                <p:cTn id="62" presetID="1" presetClass="entr" presetSubtype="0" fill="hold" grpId="0" nodeType="afterEffect">
                                  <p:stCondLst>
                                    <p:cond delay="0"/>
                                  </p:stCondLst>
                                  <p:childTnLst>
                                    <p:set>
                                      <p:cBhvr>
                                        <p:cTn id="63" dur="1" fill="hold">
                                          <p:stCondLst>
                                            <p:cond delay="0"/>
                                          </p:stCondLst>
                                        </p:cTn>
                                        <p:tgtEl>
                                          <p:spTgt spid="599065"/>
                                        </p:tgtEl>
                                        <p:attrNameLst>
                                          <p:attrName>style.visibility</p:attrName>
                                        </p:attrNameLst>
                                      </p:cBhvr>
                                      <p:to>
                                        <p:strVal val="visible"/>
                                      </p:to>
                                    </p:set>
                                  </p:childTnLst>
                                </p:cTn>
                              </p:par>
                            </p:childTnLst>
                          </p:cTn>
                        </p:par>
                        <p:par>
                          <p:cTn id="64" fill="hold">
                            <p:stCondLst>
                              <p:cond delay="3500"/>
                            </p:stCondLst>
                            <p:childTnLst>
                              <p:par>
                                <p:cTn id="65" presetID="1" presetClass="entr" presetSubtype="0" fill="hold" grpId="0" nodeType="afterEffect">
                                  <p:stCondLst>
                                    <p:cond delay="0"/>
                                  </p:stCondLst>
                                  <p:childTnLst>
                                    <p:set>
                                      <p:cBhvr>
                                        <p:cTn id="66" dur="1" fill="hold">
                                          <p:stCondLst>
                                            <p:cond delay="0"/>
                                          </p:stCondLst>
                                        </p:cTn>
                                        <p:tgtEl>
                                          <p:spTgt spid="59909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9908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99076"/>
                                        </p:tgtEl>
                                        <p:attrNameLst>
                                          <p:attrName>style.visibility</p:attrName>
                                        </p:attrNameLst>
                                      </p:cBhvr>
                                      <p:to>
                                        <p:strVal val="visible"/>
                                      </p:to>
                                    </p:set>
                                  </p:childTnLst>
                                </p:cTn>
                              </p:par>
                            </p:childTnLst>
                          </p:cTn>
                        </p:par>
                        <p:par>
                          <p:cTn id="73" fill="hold">
                            <p:stCondLst>
                              <p:cond delay="0"/>
                            </p:stCondLst>
                            <p:childTnLst>
                              <p:par>
                                <p:cTn id="74" presetID="22" presetClass="entr" presetSubtype="8" fill="hold" grpId="0" nodeType="afterEffect">
                                  <p:stCondLst>
                                    <p:cond delay="500"/>
                                  </p:stCondLst>
                                  <p:childTnLst>
                                    <p:set>
                                      <p:cBhvr>
                                        <p:cTn id="75" dur="1" fill="hold">
                                          <p:stCondLst>
                                            <p:cond delay="0"/>
                                          </p:stCondLst>
                                        </p:cTn>
                                        <p:tgtEl>
                                          <p:spTgt spid="599069"/>
                                        </p:tgtEl>
                                        <p:attrNameLst>
                                          <p:attrName>style.visibility</p:attrName>
                                        </p:attrNameLst>
                                      </p:cBhvr>
                                      <p:to>
                                        <p:strVal val="visible"/>
                                      </p:to>
                                    </p:set>
                                    <p:animEffect transition="in" filter="wipe(left)">
                                      <p:cBhvr>
                                        <p:cTn id="76" dur="500"/>
                                        <p:tgtEl>
                                          <p:spTgt spid="599069"/>
                                        </p:tgtEl>
                                      </p:cBhvr>
                                    </p:animEffect>
                                  </p:childTnLst>
                                </p:cTn>
                              </p:par>
                            </p:childTnLst>
                          </p:cTn>
                        </p:par>
                        <p:par>
                          <p:cTn id="77" fill="hold">
                            <p:stCondLst>
                              <p:cond delay="1000"/>
                            </p:stCondLst>
                            <p:childTnLst>
                              <p:par>
                                <p:cTn id="78" presetID="1" presetClass="entr" presetSubtype="0" fill="hold" grpId="0" nodeType="afterEffect">
                                  <p:stCondLst>
                                    <p:cond delay="0"/>
                                  </p:stCondLst>
                                  <p:childTnLst>
                                    <p:set>
                                      <p:cBhvr>
                                        <p:cTn id="79" dur="1" fill="hold">
                                          <p:stCondLst>
                                            <p:cond delay="0"/>
                                          </p:stCondLst>
                                        </p:cTn>
                                        <p:tgtEl>
                                          <p:spTgt spid="599068"/>
                                        </p:tgtEl>
                                        <p:attrNameLst>
                                          <p:attrName>style.visibility</p:attrName>
                                        </p:attrNameLst>
                                      </p:cBhvr>
                                      <p:to>
                                        <p:strVal val="visible"/>
                                      </p:to>
                                    </p:set>
                                  </p:childTnLst>
                                </p:cTn>
                              </p:par>
                            </p:childTnLst>
                          </p:cTn>
                        </p:par>
                        <p:par>
                          <p:cTn id="80" fill="hold">
                            <p:stCondLst>
                              <p:cond delay="1000"/>
                            </p:stCondLst>
                            <p:childTnLst>
                              <p:par>
                                <p:cTn id="81" presetID="1" presetClass="entr" presetSubtype="0" fill="hold" grpId="0" nodeType="afterEffect">
                                  <p:stCondLst>
                                    <p:cond delay="500"/>
                                  </p:stCondLst>
                                  <p:childTnLst>
                                    <p:set>
                                      <p:cBhvr>
                                        <p:cTn id="82" dur="1" fill="hold">
                                          <p:stCondLst>
                                            <p:cond delay="0"/>
                                          </p:stCondLst>
                                        </p:cTn>
                                        <p:tgtEl>
                                          <p:spTgt spid="599080"/>
                                        </p:tgtEl>
                                        <p:attrNameLst>
                                          <p:attrName>style.visibility</p:attrName>
                                        </p:attrNameLst>
                                      </p:cBhvr>
                                      <p:to>
                                        <p:strVal val="visible"/>
                                      </p:to>
                                    </p:set>
                                  </p:childTnLst>
                                </p:cTn>
                              </p:par>
                            </p:childTnLst>
                          </p:cTn>
                        </p:par>
                        <p:par>
                          <p:cTn id="83" fill="hold">
                            <p:stCondLst>
                              <p:cond delay="1500"/>
                            </p:stCondLst>
                            <p:childTnLst>
                              <p:par>
                                <p:cTn id="84" presetID="22" presetClass="entr" presetSubtype="2" fill="hold" grpId="0" nodeType="afterEffect">
                                  <p:stCondLst>
                                    <p:cond delay="500"/>
                                  </p:stCondLst>
                                  <p:childTnLst>
                                    <p:set>
                                      <p:cBhvr>
                                        <p:cTn id="85" dur="1" fill="hold">
                                          <p:stCondLst>
                                            <p:cond delay="0"/>
                                          </p:stCondLst>
                                        </p:cTn>
                                        <p:tgtEl>
                                          <p:spTgt spid="599070"/>
                                        </p:tgtEl>
                                        <p:attrNameLst>
                                          <p:attrName>style.visibility</p:attrName>
                                        </p:attrNameLst>
                                      </p:cBhvr>
                                      <p:to>
                                        <p:strVal val="visible"/>
                                      </p:to>
                                    </p:set>
                                    <p:animEffect transition="in" filter="wipe(right)">
                                      <p:cBhvr>
                                        <p:cTn id="86" dur="500"/>
                                        <p:tgtEl>
                                          <p:spTgt spid="599070"/>
                                        </p:tgtEl>
                                      </p:cBhvr>
                                    </p:animEffect>
                                  </p:childTnLst>
                                </p:cTn>
                              </p:par>
                            </p:childTnLst>
                          </p:cTn>
                        </p:par>
                        <p:par>
                          <p:cTn id="87" fill="hold">
                            <p:stCondLst>
                              <p:cond delay="2500"/>
                            </p:stCondLst>
                            <p:childTnLst>
                              <p:par>
                                <p:cTn id="88" presetID="1" presetClass="entr" presetSubtype="0" fill="hold" grpId="0" nodeType="afterEffect">
                                  <p:stCondLst>
                                    <p:cond delay="0"/>
                                  </p:stCondLst>
                                  <p:childTnLst>
                                    <p:set>
                                      <p:cBhvr>
                                        <p:cTn id="89" dur="1" fill="hold">
                                          <p:stCondLst>
                                            <p:cond delay="0"/>
                                          </p:stCondLst>
                                        </p:cTn>
                                        <p:tgtEl>
                                          <p:spTgt spid="599072"/>
                                        </p:tgtEl>
                                        <p:attrNameLst>
                                          <p:attrName>style.visibility</p:attrName>
                                        </p:attrNameLst>
                                      </p:cBhvr>
                                      <p:to>
                                        <p:strVal val="visible"/>
                                      </p:to>
                                    </p:set>
                                  </p:childTnLst>
                                </p:cTn>
                              </p:par>
                            </p:childTnLst>
                          </p:cTn>
                        </p:par>
                        <p:par>
                          <p:cTn id="90" fill="hold">
                            <p:stCondLst>
                              <p:cond delay="2500"/>
                            </p:stCondLst>
                            <p:childTnLst>
                              <p:par>
                                <p:cTn id="91" presetID="1" presetClass="entr" presetSubtype="0" fill="hold" grpId="0" nodeType="afterEffect">
                                  <p:stCondLst>
                                    <p:cond delay="500"/>
                                  </p:stCondLst>
                                  <p:childTnLst>
                                    <p:set>
                                      <p:cBhvr>
                                        <p:cTn id="92" dur="1" fill="hold">
                                          <p:stCondLst>
                                            <p:cond delay="0"/>
                                          </p:stCondLst>
                                        </p:cTn>
                                        <p:tgtEl>
                                          <p:spTgt spid="599077"/>
                                        </p:tgtEl>
                                        <p:attrNameLst>
                                          <p:attrName>style.visibility</p:attrName>
                                        </p:attrNameLst>
                                      </p:cBhvr>
                                      <p:to>
                                        <p:strVal val="visible"/>
                                      </p:to>
                                    </p:set>
                                  </p:childTnLst>
                                </p:cTn>
                              </p:par>
                            </p:childTnLst>
                          </p:cTn>
                        </p:par>
                        <p:par>
                          <p:cTn id="93" fill="hold">
                            <p:stCondLst>
                              <p:cond delay="3000"/>
                            </p:stCondLst>
                            <p:childTnLst>
                              <p:par>
                                <p:cTn id="94" presetID="1" presetClass="entr" presetSubtype="0" fill="hold" grpId="0" nodeType="afterEffect">
                                  <p:stCondLst>
                                    <p:cond delay="1000"/>
                                  </p:stCondLst>
                                  <p:childTnLst>
                                    <p:set>
                                      <p:cBhvr>
                                        <p:cTn id="95" dur="1" fill="hold">
                                          <p:stCondLst>
                                            <p:cond delay="0"/>
                                          </p:stCondLst>
                                        </p:cTn>
                                        <p:tgtEl>
                                          <p:spTgt spid="599081"/>
                                        </p:tgtEl>
                                        <p:attrNameLst>
                                          <p:attrName>style.visibility</p:attrName>
                                        </p:attrNameLst>
                                      </p:cBhvr>
                                      <p:to>
                                        <p:strVal val="visible"/>
                                      </p:to>
                                    </p:set>
                                  </p:childTnLst>
                                </p:cTn>
                              </p:par>
                            </p:childTnLst>
                          </p:cTn>
                        </p:par>
                        <p:par>
                          <p:cTn id="96" fill="hold">
                            <p:stCondLst>
                              <p:cond delay="4000"/>
                            </p:stCondLst>
                            <p:childTnLst>
                              <p:par>
                                <p:cTn id="97" presetID="22" presetClass="entr" presetSubtype="2" fill="hold" grpId="0" nodeType="afterEffect">
                                  <p:stCondLst>
                                    <p:cond delay="0"/>
                                  </p:stCondLst>
                                  <p:childTnLst>
                                    <p:set>
                                      <p:cBhvr>
                                        <p:cTn id="98" dur="1" fill="hold">
                                          <p:stCondLst>
                                            <p:cond delay="0"/>
                                          </p:stCondLst>
                                        </p:cTn>
                                        <p:tgtEl>
                                          <p:spTgt spid="599073"/>
                                        </p:tgtEl>
                                        <p:attrNameLst>
                                          <p:attrName>style.visibility</p:attrName>
                                        </p:attrNameLst>
                                      </p:cBhvr>
                                      <p:to>
                                        <p:strVal val="visible"/>
                                      </p:to>
                                    </p:set>
                                    <p:animEffect transition="in" filter="wipe(right)">
                                      <p:cBhvr>
                                        <p:cTn id="99" dur="500"/>
                                        <p:tgtEl>
                                          <p:spTgt spid="599073"/>
                                        </p:tgtEl>
                                      </p:cBhvr>
                                    </p:animEffect>
                                  </p:childTnLst>
                                </p:cTn>
                              </p:par>
                            </p:childTnLst>
                          </p:cTn>
                        </p:par>
                        <p:par>
                          <p:cTn id="100" fill="hold">
                            <p:stCondLst>
                              <p:cond delay="4500"/>
                            </p:stCondLst>
                            <p:childTnLst>
                              <p:par>
                                <p:cTn id="101" presetID="1" presetClass="entr" presetSubtype="0" fill="hold" grpId="0" nodeType="afterEffect">
                                  <p:stCondLst>
                                    <p:cond delay="0"/>
                                  </p:stCondLst>
                                  <p:childTnLst>
                                    <p:set>
                                      <p:cBhvr>
                                        <p:cTn id="102" dur="1" fill="hold">
                                          <p:stCondLst>
                                            <p:cond delay="0"/>
                                          </p:stCondLst>
                                        </p:cTn>
                                        <p:tgtEl>
                                          <p:spTgt spid="599074"/>
                                        </p:tgtEl>
                                        <p:attrNameLst>
                                          <p:attrName>style.visibility</p:attrName>
                                        </p:attrNameLst>
                                      </p:cBhvr>
                                      <p:to>
                                        <p:strVal val="visible"/>
                                      </p:to>
                                    </p:set>
                                  </p:childTnLst>
                                </p:cTn>
                              </p:par>
                            </p:childTnLst>
                          </p:cTn>
                        </p:par>
                        <p:par>
                          <p:cTn id="103" fill="hold">
                            <p:stCondLst>
                              <p:cond delay="4500"/>
                            </p:stCondLst>
                            <p:childTnLst>
                              <p:par>
                                <p:cTn id="104" presetID="1" presetClass="entr" presetSubtype="0" fill="hold" grpId="0" nodeType="afterEffect">
                                  <p:stCondLst>
                                    <p:cond delay="500"/>
                                  </p:stCondLst>
                                  <p:childTnLst>
                                    <p:set>
                                      <p:cBhvr>
                                        <p:cTn id="105" dur="1" fill="hold">
                                          <p:stCondLst>
                                            <p:cond delay="0"/>
                                          </p:stCondLst>
                                        </p:cTn>
                                        <p:tgtEl>
                                          <p:spTgt spid="599078"/>
                                        </p:tgtEl>
                                        <p:attrNameLst>
                                          <p:attrName>style.visibility</p:attrName>
                                        </p:attrNameLst>
                                      </p:cBhvr>
                                      <p:to>
                                        <p:strVal val="visible"/>
                                      </p:to>
                                    </p:set>
                                  </p:childTnLst>
                                </p:cTn>
                              </p:par>
                            </p:childTnLst>
                          </p:cTn>
                        </p:par>
                        <p:par>
                          <p:cTn id="106" fill="hold">
                            <p:stCondLst>
                              <p:cond delay="5000"/>
                            </p:stCondLst>
                            <p:childTnLst>
                              <p:par>
                                <p:cTn id="107" presetID="22" presetClass="entr" presetSubtype="8" fill="hold" grpId="0" nodeType="afterEffect">
                                  <p:stCondLst>
                                    <p:cond delay="500"/>
                                  </p:stCondLst>
                                  <p:childTnLst>
                                    <p:set>
                                      <p:cBhvr>
                                        <p:cTn id="108" dur="1" fill="hold">
                                          <p:stCondLst>
                                            <p:cond delay="0"/>
                                          </p:stCondLst>
                                        </p:cTn>
                                        <p:tgtEl>
                                          <p:spTgt spid="599075"/>
                                        </p:tgtEl>
                                        <p:attrNameLst>
                                          <p:attrName>style.visibility</p:attrName>
                                        </p:attrNameLst>
                                      </p:cBhvr>
                                      <p:to>
                                        <p:strVal val="visible"/>
                                      </p:to>
                                    </p:set>
                                    <p:animEffect transition="in" filter="wipe(left)">
                                      <p:cBhvr>
                                        <p:cTn id="109" dur="500"/>
                                        <p:tgtEl>
                                          <p:spTgt spid="599075"/>
                                        </p:tgtEl>
                                      </p:cBhvr>
                                    </p:animEffect>
                                  </p:childTnLst>
                                </p:cTn>
                              </p:par>
                            </p:childTnLst>
                          </p:cTn>
                        </p:par>
                        <p:par>
                          <p:cTn id="110" fill="hold">
                            <p:stCondLst>
                              <p:cond delay="6000"/>
                            </p:stCondLst>
                            <p:childTnLst>
                              <p:par>
                                <p:cTn id="111" presetID="1" presetClass="entr" presetSubtype="0" fill="hold" grpId="0" nodeType="afterEffect">
                                  <p:stCondLst>
                                    <p:cond delay="0"/>
                                  </p:stCondLst>
                                  <p:childTnLst>
                                    <p:set>
                                      <p:cBhvr>
                                        <p:cTn id="112" dur="1" fill="hold">
                                          <p:stCondLst>
                                            <p:cond delay="0"/>
                                          </p:stCondLst>
                                        </p:cTn>
                                        <p:tgtEl>
                                          <p:spTgt spid="599071"/>
                                        </p:tgtEl>
                                        <p:attrNameLst>
                                          <p:attrName>style.visibility</p:attrName>
                                        </p:attrNameLst>
                                      </p:cBhvr>
                                      <p:to>
                                        <p:strVal val="visible"/>
                                      </p:to>
                                    </p:set>
                                  </p:childTnLst>
                                </p:cTn>
                              </p:par>
                            </p:childTnLst>
                          </p:cTn>
                        </p:par>
                        <p:par>
                          <p:cTn id="113" fill="hold">
                            <p:stCondLst>
                              <p:cond delay="6000"/>
                            </p:stCondLst>
                            <p:childTnLst>
                              <p:par>
                                <p:cTn id="114" presetID="1" presetClass="entr" presetSubtype="0" fill="hold" grpId="0" nodeType="afterEffect">
                                  <p:stCondLst>
                                    <p:cond delay="500"/>
                                  </p:stCondLst>
                                  <p:childTnLst>
                                    <p:set>
                                      <p:cBhvr>
                                        <p:cTn id="115" dur="1" fill="hold">
                                          <p:stCondLst>
                                            <p:cond delay="0"/>
                                          </p:stCondLst>
                                        </p:cTn>
                                        <p:tgtEl>
                                          <p:spTgt spid="599082"/>
                                        </p:tgtEl>
                                        <p:attrNameLst>
                                          <p:attrName>style.visibility</p:attrName>
                                        </p:attrNameLst>
                                      </p:cBhvr>
                                      <p:to>
                                        <p:strVal val="visible"/>
                                      </p:to>
                                    </p:set>
                                  </p:childTnLst>
                                </p:cTn>
                              </p:par>
                            </p:childTnLst>
                          </p:cTn>
                        </p:par>
                        <p:par>
                          <p:cTn id="116" fill="hold">
                            <p:stCondLst>
                              <p:cond delay="6500"/>
                            </p:stCondLst>
                            <p:childTnLst>
                              <p:par>
                                <p:cTn id="117" presetID="1" presetClass="entr" presetSubtype="0" fill="hold" grpId="0" nodeType="afterEffect">
                                  <p:stCondLst>
                                    <p:cond delay="1000"/>
                                  </p:stCondLst>
                                  <p:childTnLst>
                                    <p:set>
                                      <p:cBhvr>
                                        <p:cTn id="118" dur="1" fill="hold">
                                          <p:stCondLst>
                                            <p:cond delay="0"/>
                                          </p:stCondLst>
                                        </p:cTn>
                                        <p:tgtEl>
                                          <p:spTgt spid="599079"/>
                                        </p:tgtEl>
                                        <p:attrNameLst>
                                          <p:attrName>style.visibility</p:attrName>
                                        </p:attrNameLst>
                                      </p:cBhvr>
                                      <p:to>
                                        <p:strVal val="visible"/>
                                      </p:to>
                                    </p:set>
                                  </p:childTnLst>
                                </p:cTn>
                              </p:par>
                            </p:childTnLst>
                          </p:cTn>
                        </p:par>
                        <p:par>
                          <p:cTn id="119" fill="hold">
                            <p:stCondLst>
                              <p:cond delay="7500"/>
                            </p:stCondLst>
                            <p:childTnLst>
                              <p:par>
                                <p:cTn id="120" presetID="1" presetClass="entr" presetSubtype="0" fill="hold" grpId="0" nodeType="afterEffect">
                                  <p:stCondLst>
                                    <p:cond delay="0"/>
                                  </p:stCondLst>
                                  <p:childTnLst>
                                    <p:set>
                                      <p:cBhvr>
                                        <p:cTn id="121" dur="1" fill="hold">
                                          <p:stCondLst>
                                            <p:cond delay="0"/>
                                          </p:stCondLst>
                                        </p:cTn>
                                        <p:tgtEl>
                                          <p:spTgt spid="599083"/>
                                        </p:tgtEl>
                                        <p:attrNameLst>
                                          <p:attrName>style.visibility</p:attrName>
                                        </p:attrNameLst>
                                      </p:cBhvr>
                                      <p:to>
                                        <p:strVal val="visible"/>
                                      </p:to>
                                    </p:set>
                                  </p:childTnLst>
                                </p:cTn>
                              </p:par>
                            </p:childTnLst>
                          </p:cTn>
                        </p:par>
                        <p:par>
                          <p:cTn id="122" fill="hold">
                            <p:stCondLst>
                              <p:cond delay="7500"/>
                            </p:stCondLst>
                            <p:childTnLst>
                              <p:par>
                                <p:cTn id="123" presetID="1" presetClass="entr" presetSubtype="0" fill="hold" grpId="0" nodeType="afterEffect">
                                  <p:stCondLst>
                                    <p:cond delay="0"/>
                                  </p:stCondLst>
                                  <p:childTnLst>
                                    <p:set>
                                      <p:cBhvr>
                                        <p:cTn id="124" dur="1" fill="hold">
                                          <p:stCondLst>
                                            <p:cond delay="0"/>
                                          </p:stCondLst>
                                        </p:cTn>
                                        <p:tgtEl>
                                          <p:spTgt spid="599084"/>
                                        </p:tgtEl>
                                        <p:attrNameLst>
                                          <p:attrName>style.visibility</p:attrName>
                                        </p:attrNameLst>
                                      </p:cBhvr>
                                      <p:to>
                                        <p:strVal val="visible"/>
                                      </p:to>
                                    </p:set>
                                  </p:childTnLst>
                                </p:cTn>
                              </p:par>
                            </p:childTnLst>
                          </p:cTn>
                        </p:par>
                        <p:par>
                          <p:cTn id="125" fill="hold">
                            <p:stCondLst>
                              <p:cond delay="7500"/>
                            </p:stCondLst>
                            <p:childTnLst>
                              <p:par>
                                <p:cTn id="126" presetID="1" presetClass="entr" presetSubtype="0" fill="hold" grpId="0" nodeType="afterEffect">
                                  <p:stCondLst>
                                    <p:cond delay="0"/>
                                  </p:stCondLst>
                                  <p:childTnLst>
                                    <p:set>
                                      <p:cBhvr>
                                        <p:cTn id="127" dur="1" fill="hold">
                                          <p:stCondLst>
                                            <p:cond delay="0"/>
                                          </p:stCondLst>
                                        </p:cTn>
                                        <p:tgtEl>
                                          <p:spTgt spid="599087"/>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599089"/>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nodeType="clickEffect">
                                  <p:stCondLst>
                                    <p:cond delay="0"/>
                                  </p:stCondLst>
                                  <p:childTnLst>
                                    <p:set>
                                      <p:cBhvr>
                                        <p:cTn id="133" dur="1" fill="hold">
                                          <p:stCondLst>
                                            <p:cond delay="0"/>
                                          </p:stCondLst>
                                        </p:cTn>
                                        <p:tgtEl>
                                          <p:spTgt spid="54"/>
                                        </p:tgtEl>
                                        <p:attrNameLst>
                                          <p:attrName>style.visibility</p:attrName>
                                        </p:attrNameLst>
                                      </p:cBhvr>
                                      <p:to>
                                        <p:strVal val="visible"/>
                                      </p:to>
                                    </p:set>
                                  </p:childTnLst>
                                </p:cTn>
                              </p:par>
                            </p:childTnLst>
                          </p:cTn>
                        </p:par>
                        <p:par>
                          <p:cTn id="134" fill="hold">
                            <p:stCondLst>
                              <p:cond delay="0"/>
                            </p:stCondLst>
                            <p:childTnLst>
                              <p:par>
                                <p:cTn id="135" presetID="1" presetClass="entr" presetSubtype="0" fill="hold" grpId="0" nodeType="afterEffect">
                                  <p:stCondLst>
                                    <p:cond delay="0"/>
                                  </p:stCondLst>
                                  <p:childTnLst>
                                    <p:set>
                                      <p:cBhvr>
                                        <p:cTn id="136" dur="1" fill="hold">
                                          <p:stCondLst>
                                            <p:cond delay="0"/>
                                          </p:stCondLst>
                                        </p:cTn>
                                        <p:tgtEl>
                                          <p:spTgt spid="55"/>
                                        </p:tgtEl>
                                        <p:attrNameLst>
                                          <p:attrName>style.visibility</p:attrName>
                                        </p:attrNameLst>
                                      </p:cBhvr>
                                      <p:to>
                                        <p:strVal val="visible"/>
                                      </p:to>
                                    </p:set>
                                  </p:childTnLst>
                                </p:cTn>
                              </p:par>
                              <p:par>
                                <p:cTn id="137" presetID="1" presetClass="entr" presetSubtype="0" fill="hold" grpId="1" nodeType="withEffect">
                                  <p:stCondLst>
                                    <p:cond delay="0"/>
                                  </p:stCondLst>
                                  <p:childTnLst>
                                    <p:set>
                                      <p:cBhvr>
                                        <p:cTn id="13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7" grpId="0" animBg="1"/>
      <p:bldP spid="599048" grpId="0"/>
      <p:bldP spid="599049" grpId="0"/>
      <p:bldP spid="599050" grpId="0"/>
      <p:bldP spid="599053" grpId="0"/>
      <p:bldP spid="599055" grpId="0"/>
      <p:bldP spid="599056" grpId="0"/>
      <p:bldP spid="599057" grpId="0"/>
      <p:bldP spid="599058" grpId="0" animBg="1"/>
      <p:bldP spid="599059" grpId="0" animBg="1"/>
      <p:bldP spid="599060" grpId="0"/>
      <p:bldP spid="599063" grpId="0" animBg="1"/>
      <p:bldP spid="599064" grpId="0" animBg="1"/>
      <p:bldP spid="599065" grpId="0"/>
      <p:bldP spid="599066" grpId="0" animBg="1"/>
      <p:bldP spid="599067" grpId="0"/>
      <p:bldP spid="599068" grpId="0"/>
      <p:bldP spid="599069" grpId="0" animBg="1"/>
      <p:bldP spid="599070" grpId="0" animBg="1"/>
      <p:bldP spid="599071" grpId="0"/>
      <p:bldP spid="599072" grpId="0"/>
      <p:bldP spid="599073" grpId="0" animBg="1"/>
      <p:bldP spid="599074" grpId="0"/>
      <p:bldP spid="599075" grpId="0" animBg="1"/>
      <p:bldP spid="599076" grpId="0"/>
      <p:bldP spid="599077" grpId="0"/>
      <p:bldP spid="599078" grpId="0"/>
      <p:bldP spid="599079" grpId="0"/>
      <p:bldP spid="599080" grpId="0"/>
      <p:bldP spid="599081" grpId="0"/>
      <p:bldP spid="599082" grpId="0"/>
      <p:bldP spid="599083" grpId="0" animBg="1"/>
      <p:bldP spid="599084" grpId="0"/>
      <p:bldP spid="599085" grpId="0" animBg="1"/>
      <p:bldP spid="599086" grpId="0" animBg="1"/>
      <p:bldP spid="599087" grpId="0" animBg="1"/>
      <p:bldP spid="599088" grpId="0"/>
      <p:bldP spid="599089" grpId="0"/>
      <p:bldP spid="599090" grpId="0"/>
      <p:bldP spid="55" grpId="0"/>
      <p:bldP spid="55"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333375"/>
            <a:ext cx="7772400" cy="731838"/>
          </a:xfrm>
        </p:spPr>
        <p:txBody>
          <a:bodyPr/>
          <a:lstStyle/>
          <a:p>
            <a:pPr eaLnBrk="1" hangingPunct="1"/>
            <a:r>
              <a:rPr lang="es-ES_tradnl" sz="4000" dirty="0" smtClean="0"/>
              <a:t>Conexión por ‘Saludo a tres vías’</a:t>
            </a:r>
            <a:endParaRPr lang="es-ES" sz="4000" dirty="0" smtClean="0"/>
          </a:p>
        </p:txBody>
      </p:sp>
      <p:sp>
        <p:nvSpPr>
          <p:cNvPr id="36867" name="Rectangle 3"/>
          <p:cNvSpPr>
            <a:spLocks noGrp="1" noChangeArrowheads="1"/>
          </p:cNvSpPr>
          <p:nvPr>
            <p:ph type="body" idx="1"/>
          </p:nvPr>
        </p:nvSpPr>
        <p:spPr>
          <a:xfrm>
            <a:off x="642910" y="1196975"/>
            <a:ext cx="7886728" cy="1089017"/>
          </a:xfrm>
        </p:spPr>
        <p:txBody>
          <a:bodyPr/>
          <a:lstStyle/>
          <a:p>
            <a:pPr eaLnBrk="1" hangingPunct="1">
              <a:lnSpc>
                <a:spcPct val="80000"/>
              </a:lnSpc>
            </a:pPr>
            <a:r>
              <a:rPr lang="es-ES_tradnl" sz="2400" dirty="0" smtClean="0"/>
              <a:t>El mecanismo de conexión utilizado por TCP se basa en el intercambio de tres mensajes, motivo por el cual se le conoce como </a:t>
            </a:r>
            <a:r>
              <a:rPr lang="es-ES_tradnl" sz="2400" b="1" dirty="0" smtClean="0"/>
              <a:t>saludo a tres vías </a:t>
            </a:r>
            <a:r>
              <a:rPr lang="es-ES_tradnl" sz="2400" dirty="0" smtClean="0"/>
              <a:t>o ‘</a:t>
            </a:r>
            <a:r>
              <a:rPr lang="es-ES_tradnl" sz="2400" b="1" dirty="0" err="1" smtClean="0"/>
              <a:t>three</a:t>
            </a:r>
            <a:r>
              <a:rPr lang="es-ES_tradnl" sz="2400" b="1" dirty="0" smtClean="0"/>
              <a:t> </a:t>
            </a:r>
            <a:r>
              <a:rPr lang="es-ES_tradnl" sz="2400" b="1" dirty="0" err="1" smtClean="0"/>
              <a:t>way</a:t>
            </a:r>
            <a:r>
              <a:rPr lang="es-ES_tradnl" sz="2400" b="1" dirty="0" smtClean="0"/>
              <a:t> </a:t>
            </a:r>
            <a:r>
              <a:rPr lang="es-ES_tradnl" sz="2400" b="1" dirty="0" err="1" smtClean="0"/>
              <a:t>handshake</a:t>
            </a:r>
            <a:r>
              <a:rPr lang="es-ES_tradnl" sz="2400" dirty="0" smtClean="0"/>
              <a:t>’:</a:t>
            </a:r>
          </a:p>
        </p:txBody>
      </p:sp>
      <p:sp>
        <p:nvSpPr>
          <p:cNvPr id="4" name="Text Box 4"/>
          <p:cNvSpPr txBox="1">
            <a:spLocks noChangeArrowheads="1"/>
          </p:cNvSpPr>
          <p:nvPr/>
        </p:nvSpPr>
        <p:spPr bwMode="auto">
          <a:xfrm>
            <a:off x="3996697" y="2598003"/>
            <a:ext cx="3361385" cy="830997"/>
          </a:xfrm>
          <a:prstGeom prst="rect">
            <a:avLst/>
          </a:prstGeom>
          <a:noFill/>
          <a:ln w="9525">
            <a:solidFill>
              <a:schemeClr val="tx1"/>
            </a:solidFill>
            <a:miter lim="800000"/>
            <a:headEnd/>
            <a:tailEnd/>
          </a:ln>
        </p:spPr>
        <p:txBody>
          <a:bodyPr wrap="square">
            <a:spAutoFit/>
          </a:bodyPr>
          <a:lstStyle/>
          <a:p>
            <a:pPr algn="ctr"/>
            <a:r>
              <a:rPr lang="es-ES" sz="1600" b="1" dirty="0">
                <a:latin typeface="Arial" charset="0"/>
              </a:rPr>
              <a:t>El cliente </a:t>
            </a:r>
            <a:r>
              <a:rPr lang="es-ES" sz="1600" b="1" dirty="0" smtClean="0">
                <a:latin typeface="Arial" charset="0"/>
              </a:rPr>
              <a:t>envía al servidor una invitación a conectar. Decimos que realiza un ‘active open’</a:t>
            </a:r>
            <a:endParaRPr lang="es-ES" sz="1600" b="1" dirty="0">
              <a:latin typeface="Arial" charset="0"/>
            </a:endParaRPr>
          </a:p>
        </p:txBody>
      </p:sp>
      <p:sp>
        <p:nvSpPr>
          <p:cNvPr id="5" name="Text Box 5"/>
          <p:cNvSpPr txBox="1">
            <a:spLocks noChangeArrowheads="1"/>
          </p:cNvSpPr>
          <p:nvPr/>
        </p:nvSpPr>
        <p:spPr bwMode="auto">
          <a:xfrm>
            <a:off x="1715177" y="2649676"/>
            <a:ext cx="1492716" cy="646331"/>
          </a:xfrm>
          <a:prstGeom prst="rect">
            <a:avLst/>
          </a:prstGeom>
          <a:noFill/>
          <a:ln w="9525">
            <a:solidFill>
              <a:schemeClr val="tx1"/>
            </a:solidFill>
            <a:miter lim="800000"/>
            <a:headEnd/>
            <a:tailEnd/>
          </a:ln>
        </p:spPr>
        <p:txBody>
          <a:bodyPr wrap="none">
            <a:spAutoFit/>
          </a:bodyPr>
          <a:lstStyle/>
          <a:p>
            <a:pPr algn="ctr"/>
            <a:r>
              <a:rPr lang="es-ES" sz="1800" dirty="0">
                <a:latin typeface="Arial" charset="0"/>
              </a:rPr>
              <a:t>Segmento </a:t>
            </a:r>
            <a:r>
              <a:rPr lang="es-ES" sz="1800" dirty="0" smtClean="0">
                <a:latin typeface="Arial" charset="0"/>
              </a:rPr>
              <a:t>1:</a:t>
            </a:r>
          </a:p>
          <a:p>
            <a:pPr algn="ctr"/>
            <a:r>
              <a:rPr lang="es-ES" sz="1800" dirty="0" smtClean="0">
                <a:latin typeface="Arial" charset="0"/>
              </a:rPr>
              <a:t>(cliente)</a:t>
            </a:r>
            <a:endParaRPr lang="es-ES" sz="1800" dirty="0">
              <a:latin typeface="Arial" charset="0"/>
            </a:endParaRPr>
          </a:p>
        </p:txBody>
      </p:sp>
      <p:sp>
        <p:nvSpPr>
          <p:cNvPr id="6" name="Text Box 6"/>
          <p:cNvSpPr txBox="1">
            <a:spLocks noChangeArrowheads="1"/>
          </p:cNvSpPr>
          <p:nvPr/>
        </p:nvSpPr>
        <p:spPr bwMode="auto">
          <a:xfrm>
            <a:off x="6494221" y="3714752"/>
            <a:ext cx="1492716" cy="646331"/>
          </a:xfrm>
          <a:prstGeom prst="rect">
            <a:avLst/>
          </a:prstGeom>
          <a:noFill/>
          <a:ln w="9525">
            <a:solidFill>
              <a:schemeClr val="tx1"/>
            </a:solidFill>
            <a:miter lim="800000"/>
            <a:headEnd/>
            <a:tailEnd/>
          </a:ln>
        </p:spPr>
        <p:txBody>
          <a:bodyPr wrap="none">
            <a:spAutoFit/>
          </a:bodyPr>
          <a:lstStyle/>
          <a:p>
            <a:pPr algn="ctr"/>
            <a:r>
              <a:rPr lang="es-ES" sz="1800" dirty="0">
                <a:latin typeface="Arial" charset="0"/>
              </a:rPr>
              <a:t>Segmento 2</a:t>
            </a:r>
            <a:r>
              <a:rPr lang="es-ES" sz="1800" dirty="0" smtClean="0">
                <a:latin typeface="Arial" charset="0"/>
              </a:rPr>
              <a:t>:</a:t>
            </a:r>
          </a:p>
          <a:p>
            <a:pPr algn="ctr"/>
            <a:r>
              <a:rPr lang="es-ES" sz="1800" dirty="0" smtClean="0">
                <a:latin typeface="Arial" charset="0"/>
              </a:rPr>
              <a:t>(servidor)</a:t>
            </a:r>
            <a:endParaRPr lang="es-ES" sz="1800" dirty="0">
              <a:latin typeface="Arial" charset="0"/>
            </a:endParaRPr>
          </a:p>
        </p:txBody>
      </p:sp>
      <p:sp>
        <p:nvSpPr>
          <p:cNvPr id="7" name="Text Box 7"/>
          <p:cNvSpPr txBox="1">
            <a:spLocks noChangeArrowheads="1"/>
          </p:cNvSpPr>
          <p:nvPr/>
        </p:nvSpPr>
        <p:spPr bwMode="auto">
          <a:xfrm>
            <a:off x="856410" y="4787192"/>
            <a:ext cx="1492716" cy="646331"/>
          </a:xfrm>
          <a:prstGeom prst="rect">
            <a:avLst/>
          </a:prstGeom>
          <a:noFill/>
          <a:ln w="9525">
            <a:solidFill>
              <a:schemeClr val="tx1"/>
            </a:solidFill>
            <a:miter lim="800000"/>
            <a:headEnd/>
            <a:tailEnd/>
          </a:ln>
        </p:spPr>
        <p:txBody>
          <a:bodyPr wrap="none">
            <a:spAutoFit/>
          </a:bodyPr>
          <a:lstStyle/>
          <a:p>
            <a:pPr algn="ctr"/>
            <a:r>
              <a:rPr lang="es-ES" sz="1800" dirty="0">
                <a:latin typeface="Arial" charset="0"/>
              </a:rPr>
              <a:t>Segmento 3</a:t>
            </a:r>
            <a:r>
              <a:rPr lang="es-ES" sz="1800" dirty="0" smtClean="0">
                <a:latin typeface="Arial" charset="0"/>
              </a:rPr>
              <a:t>:</a:t>
            </a:r>
          </a:p>
          <a:p>
            <a:pPr algn="ctr"/>
            <a:r>
              <a:rPr lang="es-ES" sz="1800" dirty="0" smtClean="0">
                <a:latin typeface="Arial" charset="0"/>
              </a:rPr>
              <a:t>(cliente)</a:t>
            </a:r>
            <a:endParaRPr lang="es-ES" sz="1800" dirty="0">
              <a:latin typeface="Arial" charset="0"/>
            </a:endParaRPr>
          </a:p>
        </p:txBody>
      </p:sp>
      <p:sp>
        <p:nvSpPr>
          <p:cNvPr id="8" name="Text Box 8"/>
          <p:cNvSpPr txBox="1">
            <a:spLocks noChangeArrowheads="1"/>
          </p:cNvSpPr>
          <p:nvPr/>
        </p:nvSpPr>
        <p:spPr bwMode="auto">
          <a:xfrm>
            <a:off x="772471" y="3643314"/>
            <a:ext cx="4728223" cy="830997"/>
          </a:xfrm>
          <a:prstGeom prst="rect">
            <a:avLst/>
          </a:prstGeom>
          <a:noFill/>
          <a:ln w="9525">
            <a:solidFill>
              <a:schemeClr val="tx1"/>
            </a:solidFill>
            <a:miter lim="800000"/>
            <a:headEnd/>
            <a:tailEnd/>
          </a:ln>
        </p:spPr>
        <p:txBody>
          <a:bodyPr wrap="square">
            <a:spAutoFit/>
          </a:bodyPr>
          <a:lstStyle/>
          <a:p>
            <a:pPr algn="ctr"/>
            <a:r>
              <a:rPr lang="es-ES_tradnl" sz="1600" b="1" dirty="0">
                <a:latin typeface="Arial" charset="0"/>
              </a:rPr>
              <a:t>Cuando recibe la </a:t>
            </a:r>
            <a:r>
              <a:rPr lang="es-ES_tradnl" sz="1600" b="1" dirty="0" smtClean="0">
                <a:latin typeface="Arial" charset="0"/>
              </a:rPr>
              <a:t>invitación el servidor devuelve una respuesta al cliente aceptando. Efectúa un ‘</a:t>
            </a:r>
            <a:r>
              <a:rPr lang="es-ES_tradnl" sz="1600" b="1" dirty="0" err="1" smtClean="0">
                <a:latin typeface="Arial" charset="0"/>
              </a:rPr>
              <a:t>passive</a:t>
            </a:r>
            <a:r>
              <a:rPr lang="es-ES_tradnl" sz="1600" b="1" dirty="0" smtClean="0">
                <a:latin typeface="Arial" charset="0"/>
              </a:rPr>
              <a:t> open’</a:t>
            </a:r>
            <a:endParaRPr lang="es-ES" sz="1600" b="1" dirty="0">
              <a:latin typeface="Arial" charset="0"/>
            </a:endParaRPr>
          </a:p>
        </p:txBody>
      </p:sp>
      <p:sp>
        <p:nvSpPr>
          <p:cNvPr id="9" name="Text Box 9"/>
          <p:cNvSpPr txBox="1">
            <a:spLocks noChangeArrowheads="1"/>
          </p:cNvSpPr>
          <p:nvPr/>
        </p:nvSpPr>
        <p:spPr bwMode="auto">
          <a:xfrm>
            <a:off x="3201363" y="4778389"/>
            <a:ext cx="5111750" cy="830997"/>
          </a:xfrm>
          <a:prstGeom prst="rect">
            <a:avLst/>
          </a:prstGeom>
          <a:noFill/>
          <a:ln w="9525">
            <a:solidFill>
              <a:schemeClr val="tx1"/>
            </a:solidFill>
            <a:miter lim="800000"/>
            <a:headEnd/>
            <a:tailEnd/>
          </a:ln>
        </p:spPr>
        <p:txBody>
          <a:bodyPr>
            <a:spAutoFit/>
          </a:bodyPr>
          <a:lstStyle/>
          <a:p>
            <a:pPr algn="ctr"/>
            <a:r>
              <a:rPr lang="es-ES_tradnl" sz="1600" b="1" dirty="0">
                <a:latin typeface="Arial" charset="0"/>
              </a:rPr>
              <a:t>Al recibir la respuesta el cliente </a:t>
            </a:r>
            <a:r>
              <a:rPr lang="es-ES_tradnl" sz="1600" b="1" u="sng" dirty="0">
                <a:latin typeface="Arial" charset="0"/>
              </a:rPr>
              <a:t>considera establecida la conexión</a:t>
            </a:r>
            <a:r>
              <a:rPr lang="es-ES_tradnl" sz="1600" b="1" dirty="0">
                <a:latin typeface="Arial" charset="0"/>
              </a:rPr>
              <a:t> y envía un tercer mensaje en el que acusa recibo del anterior </a:t>
            </a:r>
            <a:endParaRPr lang="es-ES" sz="1600" b="1" dirty="0">
              <a:latin typeface="Arial" charset="0"/>
            </a:endParaRPr>
          </a:p>
        </p:txBody>
      </p:sp>
      <p:sp>
        <p:nvSpPr>
          <p:cNvPr id="10" name="Text Box 11"/>
          <p:cNvSpPr txBox="1">
            <a:spLocks noChangeArrowheads="1"/>
          </p:cNvSpPr>
          <p:nvPr/>
        </p:nvSpPr>
        <p:spPr bwMode="auto">
          <a:xfrm>
            <a:off x="1817704" y="5786454"/>
            <a:ext cx="5111750" cy="584775"/>
          </a:xfrm>
          <a:prstGeom prst="rect">
            <a:avLst/>
          </a:prstGeom>
          <a:noFill/>
          <a:ln w="9525">
            <a:solidFill>
              <a:schemeClr val="tx1"/>
            </a:solidFill>
            <a:miter lim="800000"/>
            <a:headEnd/>
            <a:tailEnd/>
          </a:ln>
        </p:spPr>
        <p:txBody>
          <a:bodyPr>
            <a:spAutoFit/>
          </a:bodyPr>
          <a:lstStyle/>
          <a:p>
            <a:pPr algn="ctr"/>
            <a:r>
              <a:rPr lang="es-ES_tradnl" sz="1600" b="1" dirty="0">
                <a:latin typeface="Arial" charset="0"/>
              </a:rPr>
              <a:t>El servidor </a:t>
            </a:r>
            <a:r>
              <a:rPr lang="es-ES_tradnl" sz="1600" b="1" u="sng" dirty="0">
                <a:latin typeface="Arial" charset="0"/>
              </a:rPr>
              <a:t>considera establecida la conexión</a:t>
            </a:r>
            <a:r>
              <a:rPr lang="es-ES_tradnl" sz="1600" b="1" dirty="0">
                <a:latin typeface="Arial" charset="0"/>
              </a:rPr>
              <a:t> cuando recibe este tercer mensaje</a:t>
            </a:r>
            <a:endParaRPr lang="es-ES" sz="1600" b="1" dirty="0">
              <a:latin typeface="Arial" charset="0"/>
            </a:endParaRPr>
          </a:p>
        </p:txBody>
      </p:sp>
      <p:sp>
        <p:nvSpPr>
          <p:cNvPr id="11" name="Line 12"/>
          <p:cNvSpPr>
            <a:spLocks noChangeShapeType="1"/>
          </p:cNvSpPr>
          <p:nvPr/>
        </p:nvSpPr>
        <p:spPr bwMode="auto">
          <a:xfrm>
            <a:off x="3422022" y="2994028"/>
            <a:ext cx="503237" cy="0"/>
          </a:xfrm>
          <a:prstGeom prst="line">
            <a:avLst/>
          </a:prstGeom>
          <a:noFill/>
          <a:ln w="9525">
            <a:solidFill>
              <a:schemeClr val="tx1"/>
            </a:solidFill>
            <a:round/>
            <a:headEnd/>
            <a:tailEnd type="triangle" w="med" len="med"/>
          </a:ln>
        </p:spPr>
        <p:txBody>
          <a:bodyPr/>
          <a:lstStyle/>
          <a:p>
            <a:endParaRPr lang="es-ES"/>
          </a:p>
        </p:txBody>
      </p:sp>
      <p:sp>
        <p:nvSpPr>
          <p:cNvPr id="12" name="Line 13"/>
          <p:cNvSpPr>
            <a:spLocks noChangeShapeType="1"/>
          </p:cNvSpPr>
          <p:nvPr/>
        </p:nvSpPr>
        <p:spPr bwMode="auto">
          <a:xfrm rot="10800000">
            <a:off x="5715009" y="4070139"/>
            <a:ext cx="503237" cy="0"/>
          </a:xfrm>
          <a:prstGeom prst="line">
            <a:avLst/>
          </a:prstGeom>
          <a:noFill/>
          <a:ln w="9525">
            <a:solidFill>
              <a:schemeClr val="tx1"/>
            </a:solidFill>
            <a:round/>
            <a:headEnd/>
            <a:tailEnd type="triangle" w="med" len="med"/>
          </a:ln>
        </p:spPr>
        <p:txBody>
          <a:bodyPr/>
          <a:lstStyle/>
          <a:p>
            <a:endParaRPr lang="es-ES"/>
          </a:p>
        </p:txBody>
      </p:sp>
      <p:sp>
        <p:nvSpPr>
          <p:cNvPr id="13" name="Line 14"/>
          <p:cNvSpPr>
            <a:spLocks noChangeShapeType="1"/>
          </p:cNvSpPr>
          <p:nvPr/>
        </p:nvSpPr>
        <p:spPr bwMode="auto">
          <a:xfrm>
            <a:off x="2553663" y="5200664"/>
            <a:ext cx="503237" cy="0"/>
          </a:xfrm>
          <a:prstGeom prst="line">
            <a:avLst/>
          </a:prstGeom>
          <a:noFill/>
          <a:ln w="9525">
            <a:solidFill>
              <a:schemeClr val="tx1"/>
            </a:solidFill>
            <a:round/>
            <a:headEnd/>
            <a:tailEnd type="triangle" w="med" len="med"/>
          </a:ln>
        </p:spPr>
        <p:txBody>
          <a:bodyPr/>
          <a:lstStyle/>
          <a:p>
            <a:endParaRPr lang="es-ES"/>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par>
                          <p:cTn id="18" fill="hold">
                            <p:stCondLst>
                              <p:cond delay="0"/>
                            </p:stCondLst>
                            <p:childTnLst>
                              <p:par>
                                <p:cTn id="19" presetID="22" presetClass="entr" presetSubtype="2"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right)">
                                      <p:cBhvr>
                                        <p:cTn id="21" dur="500"/>
                                        <p:tgtEl>
                                          <p:spTgt spid="12"/>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par>
                          <p:cTn id="29" fill="hold">
                            <p:stCondLst>
                              <p:cond delay="0"/>
                            </p:stCondLst>
                            <p:childTnLst>
                              <p:par>
                                <p:cTn id="30" presetID="2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333375"/>
            <a:ext cx="7772400" cy="731838"/>
          </a:xfrm>
        </p:spPr>
        <p:txBody>
          <a:bodyPr/>
          <a:lstStyle/>
          <a:p>
            <a:pPr eaLnBrk="1" hangingPunct="1"/>
            <a:r>
              <a:rPr lang="es-ES_tradnl" sz="4000" dirty="0" smtClean="0"/>
              <a:t>Identificadores de conexión (ISN)</a:t>
            </a:r>
            <a:endParaRPr lang="es-ES" sz="4000" dirty="0" smtClean="0"/>
          </a:p>
        </p:txBody>
      </p:sp>
      <p:sp>
        <p:nvSpPr>
          <p:cNvPr id="36867" name="Rectangle 3"/>
          <p:cNvSpPr>
            <a:spLocks noGrp="1" noChangeArrowheads="1"/>
          </p:cNvSpPr>
          <p:nvPr>
            <p:ph type="body" idx="1"/>
          </p:nvPr>
        </p:nvSpPr>
        <p:spPr>
          <a:xfrm>
            <a:off x="685800" y="1643050"/>
            <a:ext cx="7772400" cy="4810138"/>
          </a:xfrm>
        </p:spPr>
        <p:txBody>
          <a:bodyPr/>
          <a:lstStyle/>
          <a:p>
            <a:pPr eaLnBrk="1" hangingPunct="1">
              <a:lnSpc>
                <a:spcPct val="80000"/>
              </a:lnSpc>
            </a:pPr>
            <a:r>
              <a:rPr lang="es-ES_tradnl" sz="2800" dirty="0" smtClean="0"/>
              <a:t>Cuando va a establecer una conexión TCP elige un identificador para dicha conexión, llamado ISN (</a:t>
            </a:r>
            <a:r>
              <a:rPr lang="es-ES_tradnl" sz="2800" dirty="0" err="1" smtClean="0"/>
              <a:t>Initial</a:t>
            </a:r>
            <a:r>
              <a:rPr lang="es-ES_tradnl" sz="2800" dirty="0" smtClean="0"/>
              <a:t> </a:t>
            </a:r>
            <a:r>
              <a:rPr lang="es-ES_tradnl" sz="2800" dirty="0" err="1" smtClean="0"/>
              <a:t>Sequence</a:t>
            </a:r>
            <a:r>
              <a:rPr lang="es-ES_tradnl" sz="2800" dirty="0" smtClean="0"/>
              <a:t> </a:t>
            </a:r>
            <a:r>
              <a:rPr lang="es-ES_tradnl" sz="2800" dirty="0" err="1" smtClean="0"/>
              <a:t>Number</a:t>
            </a:r>
            <a:r>
              <a:rPr lang="es-ES_tradnl" sz="2800" dirty="0" smtClean="0"/>
              <a:t>). </a:t>
            </a:r>
          </a:p>
          <a:p>
            <a:pPr eaLnBrk="1" hangingPunct="1">
              <a:lnSpc>
                <a:spcPct val="80000"/>
              </a:lnSpc>
            </a:pPr>
            <a:r>
              <a:rPr lang="es-ES_tradnl" sz="2800" dirty="0" smtClean="0"/>
              <a:t>El ISN evita el riesgo de que un duplicado retrasado de una conexión anterior provoque una conexión </a:t>
            </a:r>
            <a:r>
              <a:rPr lang="es-ES_tradnl" sz="2800" dirty="0" err="1" smtClean="0"/>
              <a:t>espúria</a:t>
            </a:r>
            <a:endParaRPr lang="es-ES_tradnl" sz="2800" dirty="0" smtClean="0"/>
          </a:p>
          <a:p>
            <a:pPr eaLnBrk="1" hangingPunct="1">
              <a:lnSpc>
                <a:spcPct val="80000"/>
              </a:lnSpc>
            </a:pPr>
            <a:r>
              <a:rPr lang="es-ES_tradnl" sz="2800" dirty="0" smtClean="0"/>
              <a:t>En una conexión TCP siempre hay dos, y sólo dos, </a:t>
            </a:r>
            <a:r>
              <a:rPr lang="es-ES_tradnl" sz="2800" dirty="0" err="1" smtClean="0"/>
              <a:t>TCPs</a:t>
            </a:r>
            <a:r>
              <a:rPr lang="es-ES_tradnl" sz="2800" dirty="0" smtClean="0"/>
              <a:t> involucrados. Cada TCP elige independientemente el ISN que utilizará para esa conexión, por tanto siempre hay dos ISN asociados, uno por cada ‘lado’ de la conexión.</a:t>
            </a:r>
          </a:p>
        </p:txBody>
      </p:sp>
    </p:spTree>
  </p:cSld>
  <p:clrMapOvr>
    <a:masterClrMapping/>
  </p:clrMapOvr>
  <p:transition>
    <p:cover dir="l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1143000" y="2352675"/>
            <a:ext cx="1600200" cy="3597275"/>
          </a:xfrm>
          <a:prstGeom prst="rect">
            <a:avLst/>
          </a:prstGeom>
          <a:noFill/>
          <a:ln w="9525">
            <a:solidFill>
              <a:schemeClr val="tx1"/>
            </a:solidFill>
            <a:miter lim="800000"/>
            <a:headEnd/>
            <a:tailEnd/>
          </a:ln>
        </p:spPr>
        <p:txBody>
          <a:bodyPr wrap="none" anchor="ctr"/>
          <a:lstStyle/>
          <a:p>
            <a:endParaRPr lang="es-ES"/>
          </a:p>
        </p:txBody>
      </p:sp>
      <p:sp>
        <p:nvSpPr>
          <p:cNvPr id="38915" name="Rectangle 3"/>
          <p:cNvSpPr>
            <a:spLocks noChangeArrowheads="1"/>
          </p:cNvSpPr>
          <p:nvPr/>
        </p:nvSpPr>
        <p:spPr bwMode="auto">
          <a:xfrm>
            <a:off x="6400800" y="2352675"/>
            <a:ext cx="1600200" cy="3597275"/>
          </a:xfrm>
          <a:prstGeom prst="rect">
            <a:avLst/>
          </a:prstGeom>
          <a:noFill/>
          <a:ln w="9525">
            <a:solidFill>
              <a:schemeClr val="tx1"/>
            </a:solidFill>
            <a:miter lim="800000"/>
            <a:headEnd/>
            <a:tailEnd/>
          </a:ln>
        </p:spPr>
        <p:txBody>
          <a:bodyPr wrap="none" anchor="ctr"/>
          <a:lstStyle/>
          <a:p>
            <a:endParaRPr lang="es-ES"/>
          </a:p>
        </p:txBody>
      </p:sp>
      <p:sp>
        <p:nvSpPr>
          <p:cNvPr id="38916" name="Text Box 4"/>
          <p:cNvSpPr txBox="1">
            <a:spLocks noChangeArrowheads="1"/>
          </p:cNvSpPr>
          <p:nvPr/>
        </p:nvSpPr>
        <p:spPr bwMode="auto">
          <a:xfrm>
            <a:off x="1039632" y="1701217"/>
            <a:ext cx="1804789" cy="584775"/>
          </a:xfrm>
          <a:prstGeom prst="rect">
            <a:avLst/>
          </a:prstGeom>
          <a:noFill/>
          <a:ln w="9525">
            <a:noFill/>
            <a:miter lim="800000"/>
            <a:headEnd/>
            <a:tailEnd/>
          </a:ln>
        </p:spPr>
        <p:txBody>
          <a:bodyPr wrap="none">
            <a:spAutoFit/>
          </a:bodyPr>
          <a:lstStyle/>
          <a:p>
            <a:pPr algn="ctr"/>
            <a:r>
              <a:rPr lang="es-ES_tradnl" sz="1800" b="1" dirty="0">
                <a:latin typeface="Arial" charset="0"/>
              </a:rPr>
              <a:t>TCP </a:t>
            </a:r>
            <a:r>
              <a:rPr lang="es-ES_tradnl" sz="1800" b="1" dirty="0" smtClean="0">
                <a:latin typeface="Arial" charset="0"/>
              </a:rPr>
              <a:t>A (cliente)</a:t>
            </a:r>
          </a:p>
          <a:p>
            <a:pPr algn="ctr"/>
            <a:r>
              <a:rPr lang="es-ES_tradnl" sz="1400" b="1" dirty="0" smtClean="0">
                <a:latin typeface="Arial" charset="0"/>
              </a:rPr>
              <a:t>10.0.0.2:1304</a:t>
            </a:r>
            <a:endParaRPr lang="es-ES" sz="1400" b="1" dirty="0" smtClean="0">
              <a:latin typeface="Arial" charset="0"/>
            </a:endParaRPr>
          </a:p>
        </p:txBody>
      </p:sp>
      <p:sp>
        <p:nvSpPr>
          <p:cNvPr id="38917" name="Text Box 5"/>
          <p:cNvSpPr txBox="1">
            <a:spLocks noChangeArrowheads="1"/>
          </p:cNvSpPr>
          <p:nvPr/>
        </p:nvSpPr>
        <p:spPr bwMode="auto">
          <a:xfrm>
            <a:off x="6193001" y="1701217"/>
            <a:ext cx="2001510" cy="584775"/>
          </a:xfrm>
          <a:prstGeom prst="rect">
            <a:avLst/>
          </a:prstGeom>
          <a:noFill/>
          <a:ln w="9525">
            <a:noFill/>
            <a:miter lim="800000"/>
            <a:headEnd/>
            <a:tailEnd/>
          </a:ln>
        </p:spPr>
        <p:txBody>
          <a:bodyPr wrap="none">
            <a:spAutoFit/>
          </a:bodyPr>
          <a:lstStyle/>
          <a:p>
            <a:pPr algn="ctr"/>
            <a:r>
              <a:rPr lang="es-ES_tradnl" sz="1800" b="1" dirty="0">
                <a:latin typeface="Arial" charset="0"/>
              </a:rPr>
              <a:t>TCP </a:t>
            </a:r>
            <a:r>
              <a:rPr lang="es-ES_tradnl" sz="1800" b="1" dirty="0" smtClean="0">
                <a:latin typeface="Arial" charset="0"/>
              </a:rPr>
              <a:t>B (servidor)</a:t>
            </a:r>
          </a:p>
          <a:p>
            <a:pPr algn="ctr"/>
            <a:r>
              <a:rPr lang="es-ES_tradnl" sz="1400" b="1" dirty="0" smtClean="0">
                <a:latin typeface="Arial" charset="0"/>
              </a:rPr>
              <a:t>10.0.0.1:80</a:t>
            </a:r>
            <a:endParaRPr lang="es-ES" sz="1400" b="1" dirty="0" smtClean="0">
              <a:latin typeface="Arial" charset="0"/>
            </a:endParaRPr>
          </a:p>
        </p:txBody>
      </p:sp>
      <p:sp>
        <p:nvSpPr>
          <p:cNvPr id="38918" name="Text Box 6"/>
          <p:cNvSpPr txBox="1">
            <a:spLocks noChangeArrowheads="1"/>
          </p:cNvSpPr>
          <p:nvPr/>
        </p:nvSpPr>
        <p:spPr bwMode="auto">
          <a:xfrm rot="-5400000">
            <a:off x="272256" y="4450557"/>
            <a:ext cx="1163637" cy="336550"/>
          </a:xfrm>
          <a:prstGeom prst="rect">
            <a:avLst/>
          </a:prstGeom>
          <a:noFill/>
          <a:ln w="9525">
            <a:noFill/>
            <a:miter lim="800000"/>
            <a:headEnd/>
            <a:tailEnd/>
          </a:ln>
        </p:spPr>
        <p:txBody>
          <a:bodyPr wrap="none">
            <a:spAutoFit/>
          </a:bodyPr>
          <a:lstStyle/>
          <a:p>
            <a:r>
              <a:rPr lang="es-ES_tradnl" sz="1600" b="1">
                <a:latin typeface="Arial" charset="0"/>
                <a:sym typeface="Symbol" pitchFamily="18" charset="2"/>
              </a:rPr>
              <a:t> Tiempo</a:t>
            </a:r>
            <a:endParaRPr lang="es-ES" sz="1600" b="1">
              <a:latin typeface="Arial" charset="0"/>
            </a:endParaRPr>
          </a:p>
        </p:txBody>
      </p:sp>
      <p:sp>
        <p:nvSpPr>
          <p:cNvPr id="380935" name="Line 7"/>
          <p:cNvSpPr>
            <a:spLocks noChangeShapeType="1"/>
          </p:cNvSpPr>
          <p:nvPr/>
        </p:nvSpPr>
        <p:spPr bwMode="auto">
          <a:xfrm>
            <a:off x="2743200" y="3114675"/>
            <a:ext cx="3657600" cy="304800"/>
          </a:xfrm>
          <a:prstGeom prst="line">
            <a:avLst/>
          </a:prstGeom>
          <a:noFill/>
          <a:ln w="9525">
            <a:solidFill>
              <a:schemeClr val="tx1"/>
            </a:solidFill>
            <a:round/>
            <a:headEnd/>
            <a:tailEnd type="triangle" w="med" len="med"/>
          </a:ln>
        </p:spPr>
        <p:txBody>
          <a:bodyPr/>
          <a:lstStyle/>
          <a:p>
            <a:endParaRPr lang="es-ES"/>
          </a:p>
        </p:txBody>
      </p:sp>
      <p:sp>
        <p:nvSpPr>
          <p:cNvPr id="380936" name="Line 8"/>
          <p:cNvSpPr>
            <a:spLocks noChangeShapeType="1"/>
          </p:cNvSpPr>
          <p:nvPr/>
        </p:nvSpPr>
        <p:spPr bwMode="auto">
          <a:xfrm flipH="1">
            <a:off x="2743200" y="3952875"/>
            <a:ext cx="3657600" cy="304800"/>
          </a:xfrm>
          <a:prstGeom prst="line">
            <a:avLst/>
          </a:prstGeom>
          <a:noFill/>
          <a:ln w="9525">
            <a:solidFill>
              <a:schemeClr val="tx1"/>
            </a:solidFill>
            <a:round/>
            <a:headEnd/>
            <a:tailEnd type="triangle" w="med" len="med"/>
          </a:ln>
        </p:spPr>
        <p:txBody>
          <a:bodyPr/>
          <a:lstStyle/>
          <a:p>
            <a:endParaRPr lang="es-ES"/>
          </a:p>
        </p:txBody>
      </p:sp>
      <p:sp>
        <p:nvSpPr>
          <p:cNvPr id="380937" name="Line 9"/>
          <p:cNvSpPr>
            <a:spLocks noChangeShapeType="1"/>
          </p:cNvSpPr>
          <p:nvPr/>
        </p:nvSpPr>
        <p:spPr bwMode="auto">
          <a:xfrm>
            <a:off x="2743200" y="4791075"/>
            <a:ext cx="3657600" cy="304800"/>
          </a:xfrm>
          <a:prstGeom prst="line">
            <a:avLst/>
          </a:prstGeom>
          <a:noFill/>
          <a:ln w="9525">
            <a:solidFill>
              <a:schemeClr val="tx1"/>
            </a:solidFill>
            <a:round/>
            <a:headEnd/>
            <a:tailEnd type="triangle" w="med" len="med"/>
          </a:ln>
        </p:spPr>
        <p:txBody>
          <a:bodyPr/>
          <a:lstStyle/>
          <a:p>
            <a:endParaRPr lang="es-ES"/>
          </a:p>
        </p:txBody>
      </p:sp>
      <p:sp>
        <p:nvSpPr>
          <p:cNvPr id="380938" name="Text Box 10"/>
          <p:cNvSpPr txBox="1">
            <a:spLocks noChangeArrowheads="1"/>
          </p:cNvSpPr>
          <p:nvPr/>
        </p:nvSpPr>
        <p:spPr bwMode="auto">
          <a:xfrm rot="300000">
            <a:off x="3637368" y="2922962"/>
            <a:ext cx="1352550" cy="304800"/>
          </a:xfrm>
          <a:prstGeom prst="rect">
            <a:avLst/>
          </a:prstGeom>
          <a:noFill/>
          <a:ln w="9525">
            <a:noFill/>
            <a:miter lim="800000"/>
            <a:headEnd/>
            <a:tailEnd/>
          </a:ln>
        </p:spPr>
        <p:txBody>
          <a:bodyPr wrap="none">
            <a:spAutoFit/>
          </a:bodyPr>
          <a:lstStyle/>
          <a:p>
            <a:r>
              <a:rPr lang="es-ES_tradnl" sz="1400" b="1" dirty="0" err="1">
                <a:latin typeface="Arial" charset="0"/>
              </a:rPr>
              <a:t>seq</a:t>
            </a:r>
            <a:r>
              <a:rPr lang="es-ES_tradnl" sz="1400" b="1" dirty="0">
                <a:latin typeface="Arial" charset="0"/>
              </a:rPr>
              <a:t>=100, SYN</a:t>
            </a:r>
            <a:endParaRPr lang="es-ES" sz="1400" b="1" dirty="0">
              <a:latin typeface="Arial" charset="0"/>
            </a:endParaRPr>
          </a:p>
        </p:txBody>
      </p:sp>
      <p:sp>
        <p:nvSpPr>
          <p:cNvPr id="380939" name="Text Box 11"/>
          <p:cNvSpPr txBox="1">
            <a:spLocks noChangeArrowheads="1"/>
          </p:cNvSpPr>
          <p:nvPr/>
        </p:nvSpPr>
        <p:spPr bwMode="auto">
          <a:xfrm rot="-300000">
            <a:off x="3171584" y="3793891"/>
            <a:ext cx="2678112" cy="304800"/>
          </a:xfrm>
          <a:prstGeom prst="rect">
            <a:avLst/>
          </a:prstGeom>
          <a:noFill/>
          <a:ln w="9525">
            <a:noFill/>
            <a:miter lim="800000"/>
            <a:headEnd/>
            <a:tailEnd/>
          </a:ln>
        </p:spPr>
        <p:txBody>
          <a:bodyPr wrap="none">
            <a:spAutoFit/>
          </a:bodyPr>
          <a:lstStyle/>
          <a:p>
            <a:r>
              <a:rPr lang="es-ES_tradnl" sz="1400" b="1" dirty="0" err="1">
                <a:latin typeface="Arial" charset="0"/>
              </a:rPr>
              <a:t>seq</a:t>
            </a:r>
            <a:r>
              <a:rPr lang="es-ES_tradnl" sz="1400" b="1" dirty="0">
                <a:latin typeface="Arial" charset="0"/>
              </a:rPr>
              <a:t>=300, </a:t>
            </a:r>
            <a:r>
              <a:rPr lang="es-ES_tradnl" sz="1400" b="1" dirty="0" err="1">
                <a:latin typeface="Arial" charset="0"/>
              </a:rPr>
              <a:t>ack</a:t>
            </a:r>
            <a:r>
              <a:rPr lang="es-ES_tradnl" sz="1400" b="1" dirty="0">
                <a:latin typeface="Arial" charset="0"/>
              </a:rPr>
              <a:t>=101, SYN,  ACK</a:t>
            </a:r>
            <a:endParaRPr lang="es-ES" sz="1400" b="1" dirty="0">
              <a:latin typeface="Arial" charset="0"/>
            </a:endParaRPr>
          </a:p>
        </p:txBody>
      </p:sp>
      <p:sp>
        <p:nvSpPr>
          <p:cNvPr id="380940" name="Text Box 12"/>
          <p:cNvSpPr txBox="1">
            <a:spLocks noChangeArrowheads="1"/>
          </p:cNvSpPr>
          <p:nvPr/>
        </p:nvSpPr>
        <p:spPr bwMode="auto">
          <a:xfrm rot="300000">
            <a:off x="3344863" y="4649788"/>
            <a:ext cx="2163762" cy="304800"/>
          </a:xfrm>
          <a:prstGeom prst="rect">
            <a:avLst/>
          </a:prstGeom>
          <a:noFill/>
          <a:ln w="9525">
            <a:noFill/>
            <a:miter lim="800000"/>
            <a:headEnd/>
            <a:tailEnd/>
          </a:ln>
        </p:spPr>
        <p:txBody>
          <a:bodyPr wrap="none">
            <a:spAutoFit/>
          </a:bodyPr>
          <a:lstStyle/>
          <a:p>
            <a:r>
              <a:rPr lang="es-ES_tradnl" sz="1400" b="1" dirty="0" err="1">
                <a:latin typeface="Arial" charset="0"/>
              </a:rPr>
              <a:t>seq</a:t>
            </a:r>
            <a:r>
              <a:rPr lang="es-ES_tradnl" sz="1400" b="1" dirty="0">
                <a:latin typeface="Arial" charset="0"/>
              </a:rPr>
              <a:t>=101, </a:t>
            </a:r>
            <a:r>
              <a:rPr lang="es-ES_tradnl" sz="1400" b="1" dirty="0" err="1">
                <a:latin typeface="Arial" charset="0"/>
              </a:rPr>
              <a:t>ack</a:t>
            </a:r>
            <a:r>
              <a:rPr lang="es-ES_tradnl" sz="1400" b="1" dirty="0">
                <a:latin typeface="Arial" charset="0"/>
              </a:rPr>
              <a:t>=301, ACK</a:t>
            </a:r>
            <a:endParaRPr lang="es-ES" sz="1400" b="1" dirty="0">
              <a:latin typeface="Arial" charset="0"/>
            </a:endParaRPr>
          </a:p>
        </p:txBody>
      </p:sp>
      <p:sp>
        <p:nvSpPr>
          <p:cNvPr id="38925" name="Text Box 13"/>
          <p:cNvSpPr txBox="1">
            <a:spLocks noChangeArrowheads="1"/>
          </p:cNvSpPr>
          <p:nvPr/>
        </p:nvSpPr>
        <p:spPr bwMode="auto">
          <a:xfrm>
            <a:off x="1476375" y="404813"/>
            <a:ext cx="6610350" cy="1066800"/>
          </a:xfrm>
          <a:prstGeom prst="rect">
            <a:avLst/>
          </a:prstGeom>
          <a:noFill/>
          <a:ln w="9525">
            <a:noFill/>
            <a:miter lim="800000"/>
            <a:headEnd/>
            <a:tailEnd/>
          </a:ln>
        </p:spPr>
        <p:txBody>
          <a:bodyPr>
            <a:spAutoFit/>
          </a:bodyPr>
          <a:lstStyle/>
          <a:p>
            <a:pPr algn="ctr">
              <a:spcBef>
                <a:spcPct val="50000"/>
              </a:spcBef>
            </a:pPr>
            <a:r>
              <a:rPr lang="es-ES_tradnl" sz="3200">
                <a:latin typeface="Arial" charset="0"/>
              </a:rPr>
              <a:t>Establecimiento de una conexión TCP por saludo a  tres vías</a:t>
            </a:r>
            <a:endParaRPr lang="es-ES" sz="3200">
              <a:latin typeface="Arial" charset="0"/>
            </a:endParaRPr>
          </a:p>
        </p:txBody>
      </p:sp>
      <p:sp>
        <p:nvSpPr>
          <p:cNvPr id="38926" name="Text Box 14"/>
          <p:cNvSpPr txBox="1">
            <a:spLocks noChangeArrowheads="1"/>
          </p:cNvSpPr>
          <p:nvPr/>
        </p:nvSpPr>
        <p:spPr bwMode="auto">
          <a:xfrm>
            <a:off x="1447800" y="2352675"/>
            <a:ext cx="1028700" cy="336550"/>
          </a:xfrm>
          <a:prstGeom prst="rect">
            <a:avLst/>
          </a:prstGeom>
          <a:noFill/>
          <a:ln w="9525">
            <a:noFill/>
            <a:miter lim="800000"/>
            <a:headEnd/>
            <a:tailEnd/>
          </a:ln>
        </p:spPr>
        <p:txBody>
          <a:bodyPr wrap="none">
            <a:spAutoFit/>
          </a:bodyPr>
          <a:lstStyle/>
          <a:p>
            <a:r>
              <a:rPr lang="es-ES_tradnl" sz="1600" b="1">
                <a:latin typeface="Arial" charset="0"/>
              </a:rPr>
              <a:t>CLOSED</a:t>
            </a:r>
            <a:endParaRPr lang="es-ES" sz="1600" b="1">
              <a:latin typeface="Arial" charset="0"/>
            </a:endParaRPr>
          </a:p>
        </p:txBody>
      </p:sp>
      <p:sp>
        <p:nvSpPr>
          <p:cNvPr id="380943" name="Text Box 15"/>
          <p:cNvSpPr txBox="1">
            <a:spLocks noChangeArrowheads="1"/>
          </p:cNvSpPr>
          <p:nvPr/>
        </p:nvSpPr>
        <p:spPr bwMode="auto">
          <a:xfrm>
            <a:off x="1447800" y="2930525"/>
            <a:ext cx="1208088" cy="549275"/>
          </a:xfrm>
          <a:prstGeom prst="rect">
            <a:avLst/>
          </a:prstGeom>
          <a:noFill/>
          <a:ln w="9525">
            <a:noFill/>
            <a:miter lim="800000"/>
            <a:headEnd/>
            <a:tailEnd/>
          </a:ln>
        </p:spPr>
        <p:txBody>
          <a:bodyPr wrap="none">
            <a:spAutoFit/>
          </a:bodyPr>
          <a:lstStyle/>
          <a:p>
            <a:pPr algn="ctr"/>
            <a:r>
              <a:rPr lang="es-ES_tradnl" sz="1600" b="1">
                <a:latin typeface="Arial" charset="0"/>
              </a:rPr>
              <a:t>SYN-SENT</a:t>
            </a:r>
          </a:p>
          <a:p>
            <a:pPr algn="ctr"/>
            <a:r>
              <a:rPr lang="es-ES_tradnl" sz="1400" b="1">
                <a:latin typeface="Arial" charset="0"/>
              </a:rPr>
              <a:t>(ISN 100)</a:t>
            </a:r>
            <a:endParaRPr lang="es-ES" sz="1400" b="1">
              <a:latin typeface="Arial" charset="0"/>
            </a:endParaRPr>
          </a:p>
        </p:txBody>
      </p:sp>
      <p:sp>
        <p:nvSpPr>
          <p:cNvPr id="38928" name="Text Box 16"/>
          <p:cNvSpPr txBox="1">
            <a:spLocks noChangeArrowheads="1"/>
          </p:cNvSpPr>
          <p:nvPr/>
        </p:nvSpPr>
        <p:spPr bwMode="auto">
          <a:xfrm>
            <a:off x="6715125" y="2352675"/>
            <a:ext cx="904875" cy="336550"/>
          </a:xfrm>
          <a:prstGeom prst="rect">
            <a:avLst/>
          </a:prstGeom>
          <a:noFill/>
          <a:ln w="9525">
            <a:noFill/>
            <a:miter lim="800000"/>
            <a:headEnd/>
            <a:tailEnd/>
          </a:ln>
        </p:spPr>
        <p:txBody>
          <a:bodyPr wrap="none">
            <a:spAutoFit/>
          </a:bodyPr>
          <a:lstStyle/>
          <a:p>
            <a:r>
              <a:rPr lang="es-ES_tradnl" sz="1600" b="1">
                <a:latin typeface="Arial" charset="0"/>
              </a:rPr>
              <a:t>LISTEN</a:t>
            </a:r>
            <a:endParaRPr lang="es-ES" sz="1600" b="1">
              <a:latin typeface="Arial" charset="0"/>
            </a:endParaRPr>
          </a:p>
        </p:txBody>
      </p:sp>
      <p:sp>
        <p:nvSpPr>
          <p:cNvPr id="380945" name="Text Box 17"/>
          <p:cNvSpPr txBox="1">
            <a:spLocks noChangeArrowheads="1"/>
          </p:cNvSpPr>
          <p:nvPr/>
        </p:nvSpPr>
        <p:spPr bwMode="auto">
          <a:xfrm>
            <a:off x="6397625" y="3311525"/>
            <a:ext cx="1703388" cy="336550"/>
          </a:xfrm>
          <a:prstGeom prst="rect">
            <a:avLst/>
          </a:prstGeom>
          <a:noFill/>
          <a:ln w="9525">
            <a:noFill/>
            <a:miter lim="800000"/>
            <a:headEnd/>
            <a:tailEnd/>
          </a:ln>
        </p:spPr>
        <p:txBody>
          <a:bodyPr wrap="none">
            <a:spAutoFit/>
          </a:bodyPr>
          <a:lstStyle/>
          <a:p>
            <a:r>
              <a:rPr lang="es-ES_tradnl" sz="1600" b="1">
                <a:latin typeface="Arial" charset="0"/>
              </a:rPr>
              <a:t>SYN-RECEIVED</a:t>
            </a:r>
            <a:endParaRPr lang="es-ES" sz="1400" b="1">
              <a:latin typeface="Arial" charset="0"/>
            </a:endParaRPr>
          </a:p>
        </p:txBody>
      </p:sp>
      <p:sp>
        <p:nvSpPr>
          <p:cNvPr id="380946" name="Text Box 18"/>
          <p:cNvSpPr txBox="1">
            <a:spLocks noChangeArrowheads="1"/>
          </p:cNvSpPr>
          <p:nvPr/>
        </p:nvSpPr>
        <p:spPr bwMode="auto">
          <a:xfrm>
            <a:off x="1143000" y="4149725"/>
            <a:ext cx="1612900" cy="336550"/>
          </a:xfrm>
          <a:prstGeom prst="rect">
            <a:avLst/>
          </a:prstGeom>
          <a:noFill/>
          <a:ln w="9525">
            <a:noFill/>
            <a:miter lim="800000"/>
            <a:headEnd/>
            <a:tailEnd/>
          </a:ln>
        </p:spPr>
        <p:txBody>
          <a:bodyPr wrap="none">
            <a:spAutoFit/>
          </a:bodyPr>
          <a:lstStyle/>
          <a:p>
            <a:r>
              <a:rPr lang="es-ES_tradnl" sz="1600" b="1">
                <a:latin typeface="Arial" charset="0"/>
              </a:rPr>
              <a:t>ESTABLISHED</a:t>
            </a:r>
            <a:endParaRPr lang="es-ES" sz="1600" b="1">
              <a:latin typeface="Arial" charset="0"/>
            </a:endParaRPr>
          </a:p>
        </p:txBody>
      </p:sp>
      <p:sp>
        <p:nvSpPr>
          <p:cNvPr id="380947" name="Text Box 19"/>
          <p:cNvSpPr txBox="1">
            <a:spLocks noChangeArrowheads="1"/>
          </p:cNvSpPr>
          <p:nvPr/>
        </p:nvSpPr>
        <p:spPr bwMode="auto">
          <a:xfrm>
            <a:off x="6400800" y="4911725"/>
            <a:ext cx="1612900" cy="336550"/>
          </a:xfrm>
          <a:prstGeom prst="rect">
            <a:avLst/>
          </a:prstGeom>
          <a:noFill/>
          <a:ln w="9525">
            <a:noFill/>
            <a:miter lim="800000"/>
            <a:headEnd/>
            <a:tailEnd/>
          </a:ln>
        </p:spPr>
        <p:txBody>
          <a:bodyPr wrap="none">
            <a:spAutoFit/>
          </a:bodyPr>
          <a:lstStyle/>
          <a:p>
            <a:r>
              <a:rPr lang="es-ES_tradnl" sz="1600" b="1">
                <a:latin typeface="Arial" charset="0"/>
              </a:rPr>
              <a:t>ESTABLISHED</a:t>
            </a:r>
            <a:endParaRPr lang="es-ES" sz="1600" b="1">
              <a:latin typeface="Arial" charset="0"/>
            </a:endParaRPr>
          </a:p>
        </p:txBody>
      </p:sp>
      <p:sp>
        <p:nvSpPr>
          <p:cNvPr id="380951" name="Text Box 23"/>
          <p:cNvSpPr txBox="1">
            <a:spLocks noChangeArrowheads="1"/>
          </p:cNvSpPr>
          <p:nvPr/>
        </p:nvSpPr>
        <p:spPr bwMode="auto">
          <a:xfrm>
            <a:off x="6372225" y="3771900"/>
            <a:ext cx="942975" cy="304800"/>
          </a:xfrm>
          <a:prstGeom prst="rect">
            <a:avLst/>
          </a:prstGeom>
          <a:noFill/>
          <a:ln w="9525">
            <a:noFill/>
            <a:miter lim="800000"/>
            <a:headEnd/>
            <a:tailEnd/>
          </a:ln>
        </p:spPr>
        <p:txBody>
          <a:bodyPr wrap="none">
            <a:spAutoFit/>
          </a:bodyPr>
          <a:lstStyle/>
          <a:p>
            <a:r>
              <a:rPr lang="es-ES_tradnl" sz="1400" b="1">
                <a:latin typeface="Arial" charset="0"/>
              </a:rPr>
              <a:t>(ISN 300)</a:t>
            </a:r>
            <a:endParaRPr lang="es-ES" sz="1400" b="1">
              <a:latin typeface="Arial" charset="0"/>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0943"/>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380935"/>
                                        </p:tgtEl>
                                        <p:attrNameLst>
                                          <p:attrName>style.visibility</p:attrName>
                                        </p:attrNameLst>
                                      </p:cBhvr>
                                      <p:to>
                                        <p:strVal val="visible"/>
                                      </p:to>
                                    </p:set>
                                    <p:animEffect transition="in" filter="wipe(left)">
                                      <p:cBhvr>
                                        <p:cTn id="10" dur="500"/>
                                        <p:tgtEl>
                                          <p:spTgt spid="380935"/>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380938"/>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3809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0951"/>
                                        </p:tgtEl>
                                        <p:attrNameLst>
                                          <p:attrName>style.visibility</p:attrName>
                                        </p:attrNameLst>
                                      </p:cBhvr>
                                      <p:to>
                                        <p:strVal val="visible"/>
                                      </p:to>
                                    </p:set>
                                  </p:childTnLst>
                                </p:cTn>
                              </p:par>
                            </p:childTnLst>
                          </p:cTn>
                        </p:par>
                        <p:par>
                          <p:cTn id="21" fill="hold">
                            <p:stCondLst>
                              <p:cond delay="0"/>
                            </p:stCondLst>
                            <p:childTnLst>
                              <p:par>
                                <p:cTn id="22" presetID="22" presetClass="entr" presetSubtype="2" fill="hold" grpId="0" nodeType="afterEffect">
                                  <p:stCondLst>
                                    <p:cond delay="0"/>
                                  </p:stCondLst>
                                  <p:childTnLst>
                                    <p:set>
                                      <p:cBhvr>
                                        <p:cTn id="23" dur="1" fill="hold">
                                          <p:stCondLst>
                                            <p:cond delay="0"/>
                                          </p:stCondLst>
                                        </p:cTn>
                                        <p:tgtEl>
                                          <p:spTgt spid="380936"/>
                                        </p:tgtEl>
                                        <p:attrNameLst>
                                          <p:attrName>style.visibility</p:attrName>
                                        </p:attrNameLst>
                                      </p:cBhvr>
                                      <p:to>
                                        <p:strVal val="visible"/>
                                      </p:to>
                                    </p:set>
                                    <p:animEffect transition="in" filter="wipe(right)">
                                      <p:cBhvr>
                                        <p:cTn id="24" dur="500"/>
                                        <p:tgtEl>
                                          <p:spTgt spid="380936"/>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380939"/>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3809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80937"/>
                                        </p:tgtEl>
                                        <p:attrNameLst>
                                          <p:attrName>style.visibility</p:attrName>
                                        </p:attrNameLst>
                                      </p:cBhvr>
                                      <p:to>
                                        <p:strVal val="visible"/>
                                      </p:to>
                                    </p:set>
                                    <p:animEffect transition="in" filter="wipe(left)">
                                      <p:cBhvr>
                                        <p:cTn id="35" dur="500"/>
                                        <p:tgtEl>
                                          <p:spTgt spid="380937"/>
                                        </p:tgtEl>
                                      </p:cBhvr>
                                    </p:animEffec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380940"/>
                                        </p:tgtEl>
                                        <p:attrNameLst>
                                          <p:attrName>style.visibility</p:attrName>
                                        </p:attrNameLst>
                                      </p:cBhvr>
                                      <p:to>
                                        <p:strVal val="visible"/>
                                      </p:to>
                                    </p:set>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3809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5" grpId="0" animBg="1"/>
      <p:bldP spid="380936" grpId="0" animBg="1"/>
      <p:bldP spid="380937" grpId="0" animBg="1"/>
      <p:bldP spid="380938" grpId="0"/>
      <p:bldP spid="380939" grpId="0"/>
      <p:bldP spid="380940" grpId="0"/>
      <p:bldP spid="380943" grpId="0"/>
      <p:bldP spid="380945" grpId="0"/>
      <p:bldP spid="380946" grpId="0"/>
      <p:bldP spid="380947" grpId="0"/>
      <p:bldP spid="38095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333375"/>
            <a:ext cx="7772400" cy="731838"/>
          </a:xfrm>
        </p:spPr>
        <p:txBody>
          <a:bodyPr/>
          <a:lstStyle/>
          <a:p>
            <a:pPr eaLnBrk="1" hangingPunct="1"/>
            <a:r>
              <a:rPr lang="es-ES_tradnl" sz="4000" dirty="0" smtClean="0"/>
              <a:t>Elección del ISN</a:t>
            </a:r>
            <a:endParaRPr lang="es-ES" sz="4000" dirty="0" smtClean="0"/>
          </a:p>
        </p:txBody>
      </p:sp>
      <p:sp>
        <p:nvSpPr>
          <p:cNvPr id="36867" name="Rectangle 3"/>
          <p:cNvSpPr>
            <a:spLocks noGrp="1" noChangeArrowheads="1"/>
          </p:cNvSpPr>
          <p:nvPr>
            <p:ph type="body" idx="1"/>
          </p:nvPr>
        </p:nvSpPr>
        <p:spPr>
          <a:xfrm>
            <a:off x="685800" y="1357298"/>
            <a:ext cx="7772400" cy="5095890"/>
          </a:xfrm>
        </p:spPr>
        <p:txBody>
          <a:bodyPr/>
          <a:lstStyle/>
          <a:p>
            <a:pPr eaLnBrk="1" hangingPunct="1">
              <a:lnSpc>
                <a:spcPct val="80000"/>
              </a:lnSpc>
            </a:pPr>
            <a:r>
              <a:rPr lang="es-ES_tradnl" sz="2400" dirty="0" smtClean="0"/>
              <a:t>Según el RFC 793 (que especifica TCP) el ISN debe ser un entero de 32 bits sin signo que se incremente en 1 cada 4 microsegundos. Así un ISN puede reaparecer al cabo de unas 4 horas, tiempo más que suficiente para que los posibles duplicados retrasados que utilicen el mismo ISN ya hayan desaparecido.</a:t>
            </a:r>
          </a:p>
          <a:p>
            <a:pPr eaLnBrk="1" hangingPunct="1">
              <a:lnSpc>
                <a:spcPct val="80000"/>
              </a:lnSpc>
            </a:pPr>
            <a:r>
              <a:rPr lang="es-ES_tradnl" sz="2400" dirty="0" smtClean="0"/>
              <a:t>En la práctica los sistemas operativos utilizan generalmente algoritmos más sencillos para construir los ISN, con el fin de consumir menos CPU. Por ejemplo UNIX BSD 4.4 incrementa el ISN en 64000 cada medio segundo (lo cual provoca que se dé la vuelta cada 9 horas, aproximadamente). Además el ISN se incrementa en 64000 cada vez que se establece una conexión, de modo que dos conexiones consecutivas siempre tendrán diferente ISN, aunque ocurran muy próximas en el tiempo.</a:t>
            </a:r>
          </a:p>
        </p:txBody>
      </p:sp>
    </p:spTree>
  </p:cSld>
  <p:clrMapOvr>
    <a:masterClrMapping/>
  </p:clrMapOvr>
  <p:transition>
    <p:cover dir="l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018" name="Text Box 3114"/>
          <p:cNvSpPr txBox="1">
            <a:spLocks noChangeArrowheads="1"/>
          </p:cNvSpPr>
          <p:nvPr/>
        </p:nvSpPr>
        <p:spPr bwMode="auto">
          <a:xfrm>
            <a:off x="1500166" y="1944686"/>
            <a:ext cx="1055687" cy="336550"/>
          </a:xfrm>
          <a:prstGeom prst="rect">
            <a:avLst/>
          </a:prstGeom>
          <a:noFill/>
          <a:ln w="9525">
            <a:noFill/>
            <a:miter lim="800000"/>
            <a:headEnd/>
            <a:tailEnd/>
          </a:ln>
        </p:spPr>
        <p:txBody>
          <a:bodyPr wrap="none">
            <a:spAutoFit/>
          </a:bodyPr>
          <a:lstStyle/>
          <a:p>
            <a:r>
              <a:rPr lang="es-ES_tradnl" sz="1600" b="1" dirty="0">
                <a:latin typeface="Arial" charset="0"/>
              </a:rPr>
              <a:t>(</a:t>
            </a:r>
            <a:r>
              <a:rPr lang="es-ES_tradnl" sz="1600" b="1" dirty="0" err="1">
                <a:latin typeface="Arial" charset="0"/>
              </a:rPr>
              <a:t>timeout</a:t>
            </a:r>
            <a:r>
              <a:rPr lang="es-ES_tradnl" sz="1600" b="1" dirty="0">
                <a:latin typeface="Arial" charset="0"/>
              </a:rPr>
              <a:t>)</a:t>
            </a:r>
            <a:endParaRPr lang="es-ES" sz="1600" b="1" dirty="0">
              <a:latin typeface="Arial" charset="0"/>
            </a:endParaRPr>
          </a:p>
        </p:txBody>
      </p:sp>
      <p:sp>
        <p:nvSpPr>
          <p:cNvPr id="41986" name="Rectangle 3074"/>
          <p:cNvSpPr>
            <a:spLocks noChangeArrowheads="1"/>
          </p:cNvSpPr>
          <p:nvPr/>
        </p:nvSpPr>
        <p:spPr bwMode="auto">
          <a:xfrm>
            <a:off x="1143000" y="1071547"/>
            <a:ext cx="1600200" cy="5378490"/>
          </a:xfrm>
          <a:prstGeom prst="rect">
            <a:avLst/>
          </a:prstGeom>
          <a:noFill/>
          <a:ln w="9525">
            <a:solidFill>
              <a:schemeClr val="tx1"/>
            </a:solidFill>
            <a:miter lim="800000"/>
            <a:headEnd/>
            <a:tailEnd/>
          </a:ln>
        </p:spPr>
        <p:txBody>
          <a:bodyPr wrap="none" anchor="ctr"/>
          <a:lstStyle/>
          <a:p>
            <a:endParaRPr lang="es-ES"/>
          </a:p>
        </p:txBody>
      </p:sp>
      <p:sp>
        <p:nvSpPr>
          <p:cNvPr id="41987" name="Rectangle 3075"/>
          <p:cNvSpPr>
            <a:spLocks noChangeArrowheads="1"/>
          </p:cNvSpPr>
          <p:nvPr/>
        </p:nvSpPr>
        <p:spPr bwMode="auto">
          <a:xfrm>
            <a:off x="6400800" y="1357298"/>
            <a:ext cx="1600200" cy="5163156"/>
          </a:xfrm>
          <a:prstGeom prst="rect">
            <a:avLst/>
          </a:prstGeom>
          <a:noFill/>
          <a:ln w="9525">
            <a:solidFill>
              <a:schemeClr val="tx1"/>
            </a:solidFill>
            <a:miter lim="800000"/>
            <a:headEnd/>
            <a:tailEnd/>
          </a:ln>
        </p:spPr>
        <p:txBody>
          <a:bodyPr wrap="none" anchor="ctr"/>
          <a:lstStyle/>
          <a:p>
            <a:endParaRPr lang="es-ES"/>
          </a:p>
        </p:txBody>
      </p:sp>
      <p:sp>
        <p:nvSpPr>
          <p:cNvPr id="41988" name="Text Box 3076"/>
          <p:cNvSpPr txBox="1">
            <a:spLocks noChangeArrowheads="1"/>
          </p:cNvSpPr>
          <p:nvPr/>
        </p:nvSpPr>
        <p:spPr bwMode="auto">
          <a:xfrm>
            <a:off x="1509821" y="709018"/>
            <a:ext cx="864403" cy="369332"/>
          </a:xfrm>
          <a:prstGeom prst="rect">
            <a:avLst/>
          </a:prstGeom>
          <a:noFill/>
          <a:ln w="9525">
            <a:noFill/>
            <a:miter lim="800000"/>
            <a:headEnd/>
            <a:tailEnd/>
          </a:ln>
        </p:spPr>
        <p:txBody>
          <a:bodyPr wrap="none">
            <a:spAutoFit/>
          </a:bodyPr>
          <a:lstStyle/>
          <a:p>
            <a:pPr algn="ctr"/>
            <a:r>
              <a:rPr lang="es-ES_tradnl" sz="1800" b="1" dirty="0">
                <a:latin typeface="Arial" charset="0"/>
              </a:rPr>
              <a:t>TCP </a:t>
            </a:r>
            <a:r>
              <a:rPr lang="es-ES_tradnl" sz="1800" b="1" dirty="0" smtClean="0">
                <a:latin typeface="Arial" charset="0"/>
              </a:rPr>
              <a:t>A</a:t>
            </a:r>
          </a:p>
        </p:txBody>
      </p:sp>
      <p:sp>
        <p:nvSpPr>
          <p:cNvPr id="41989" name="Text Box 3077"/>
          <p:cNvSpPr txBox="1">
            <a:spLocks noChangeArrowheads="1"/>
          </p:cNvSpPr>
          <p:nvPr/>
        </p:nvSpPr>
        <p:spPr bwMode="auto">
          <a:xfrm>
            <a:off x="6684058" y="780456"/>
            <a:ext cx="1088760" cy="584775"/>
          </a:xfrm>
          <a:prstGeom prst="rect">
            <a:avLst/>
          </a:prstGeom>
          <a:noFill/>
          <a:ln w="9525">
            <a:noFill/>
            <a:miter lim="800000"/>
            <a:headEnd/>
            <a:tailEnd/>
          </a:ln>
        </p:spPr>
        <p:txBody>
          <a:bodyPr wrap="none">
            <a:spAutoFit/>
          </a:bodyPr>
          <a:lstStyle/>
          <a:p>
            <a:pPr algn="ctr"/>
            <a:r>
              <a:rPr lang="es-ES_tradnl" sz="1800" b="1" dirty="0">
                <a:latin typeface="Arial" charset="0"/>
              </a:rPr>
              <a:t>TCP </a:t>
            </a:r>
            <a:r>
              <a:rPr lang="es-ES_tradnl" sz="1800" b="1" dirty="0" smtClean="0">
                <a:latin typeface="Arial" charset="0"/>
              </a:rPr>
              <a:t>B</a:t>
            </a:r>
          </a:p>
          <a:p>
            <a:pPr algn="ctr"/>
            <a:r>
              <a:rPr lang="es-ES_tradnl" sz="1400" b="1" dirty="0" smtClean="0">
                <a:latin typeface="Arial" charset="0"/>
              </a:rPr>
              <a:t>10.0.0.1:80</a:t>
            </a:r>
            <a:endParaRPr lang="es-ES" sz="1400" b="1" dirty="0" smtClean="0">
              <a:latin typeface="Arial" charset="0"/>
            </a:endParaRPr>
          </a:p>
        </p:txBody>
      </p:sp>
      <p:sp>
        <p:nvSpPr>
          <p:cNvPr id="41990" name="Text Box 3078"/>
          <p:cNvSpPr txBox="1">
            <a:spLocks noChangeArrowheads="1"/>
          </p:cNvSpPr>
          <p:nvPr/>
        </p:nvSpPr>
        <p:spPr bwMode="auto">
          <a:xfrm rot="-5400000">
            <a:off x="272256" y="3889919"/>
            <a:ext cx="1163638" cy="336550"/>
          </a:xfrm>
          <a:prstGeom prst="rect">
            <a:avLst/>
          </a:prstGeom>
          <a:noFill/>
          <a:ln w="9525">
            <a:noFill/>
            <a:miter lim="800000"/>
            <a:headEnd/>
            <a:tailEnd/>
          </a:ln>
        </p:spPr>
        <p:txBody>
          <a:bodyPr wrap="none">
            <a:spAutoFit/>
          </a:bodyPr>
          <a:lstStyle/>
          <a:p>
            <a:r>
              <a:rPr lang="es-ES_tradnl" sz="1600" b="1">
                <a:latin typeface="Arial" charset="0"/>
                <a:sym typeface="Symbol" pitchFamily="18" charset="2"/>
              </a:rPr>
              <a:t> Tiempo</a:t>
            </a:r>
            <a:endParaRPr lang="es-ES" sz="1600" b="1">
              <a:latin typeface="Arial" charset="0"/>
            </a:endParaRPr>
          </a:p>
        </p:txBody>
      </p:sp>
      <p:sp>
        <p:nvSpPr>
          <p:cNvPr id="382984" name="Line 3080"/>
          <p:cNvSpPr>
            <a:spLocks noChangeShapeType="1"/>
          </p:cNvSpPr>
          <p:nvPr/>
        </p:nvSpPr>
        <p:spPr bwMode="auto">
          <a:xfrm rot="180000" flipH="1">
            <a:off x="2743200" y="5167076"/>
            <a:ext cx="3657600" cy="304800"/>
          </a:xfrm>
          <a:prstGeom prst="line">
            <a:avLst/>
          </a:prstGeom>
          <a:noFill/>
          <a:ln w="9525">
            <a:solidFill>
              <a:schemeClr val="tx1"/>
            </a:solidFill>
            <a:round/>
            <a:headEnd/>
            <a:tailEnd type="triangle" w="med" len="med"/>
          </a:ln>
        </p:spPr>
        <p:txBody>
          <a:bodyPr/>
          <a:lstStyle/>
          <a:p>
            <a:endParaRPr lang="es-ES"/>
          </a:p>
        </p:txBody>
      </p:sp>
      <p:sp>
        <p:nvSpPr>
          <p:cNvPr id="382985" name="Line 3081"/>
          <p:cNvSpPr>
            <a:spLocks noChangeShapeType="1"/>
          </p:cNvSpPr>
          <p:nvPr/>
        </p:nvSpPr>
        <p:spPr bwMode="auto">
          <a:xfrm rot="-180000">
            <a:off x="2743200" y="5600464"/>
            <a:ext cx="3657600" cy="304800"/>
          </a:xfrm>
          <a:prstGeom prst="line">
            <a:avLst/>
          </a:prstGeom>
          <a:noFill/>
          <a:ln w="9525">
            <a:solidFill>
              <a:schemeClr val="tx1"/>
            </a:solidFill>
            <a:round/>
            <a:headEnd/>
            <a:tailEnd type="triangle" w="med" len="med"/>
          </a:ln>
        </p:spPr>
        <p:txBody>
          <a:bodyPr/>
          <a:lstStyle/>
          <a:p>
            <a:endParaRPr lang="es-ES"/>
          </a:p>
        </p:txBody>
      </p:sp>
      <p:sp>
        <p:nvSpPr>
          <p:cNvPr id="382987" name="Text Box 3083"/>
          <p:cNvSpPr txBox="1">
            <a:spLocks noChangeArrowheads="1"/>
          </p:cNvSpPr>
          <p:nvPr/>
        </p:nvSpPr>
        <p:spPr bwMode="auto">
          <a:xfrm rot="-120000">
            <a:off x="3121025" y="5030551"/>
            <a:ext cx="2530475" cy="304800"/>
          </a:xfrm>
          <a:prstGeom prst="rect">
            <a:avLst/>
          </a:prstGeom>
          <a:noFill/>
          <a:ln w="9525">
            <a:noFill/>
            <a:miter lim="800000"/>
            <a:headEnd/>
            <a:tailEnd/>
          </a:ln>
        </p:spPr>
        <p:txBody>
          <a:bodyPr wrap="none">
            <a:spAutoFit/>
          </a:bodyPr>
          <a:lstStyle/>
          <a:p>
            <a:r>
              <a:rPr lang="es-ES_tradnl" sz="1400" b="1">
                <a:latin typeface="Arial" charset="0"/>
              </a:rPr>
              <a:t>seq=300, ack=91, SYN, ACK</a:t>
            </a:r>
            <a:endParaRPr lang="es-ES" sz="1400" b="1">
              <a:latin typeface="Arial" charset="0"/>
            </a:endParaRPr>
          </a:p>
        </p:txBody>
      </p:sp>
      <p:sp>
        <p:nvSpPr>
          <p:cNvPr id="382988" name="Text Box 3084"/>
          <p:cNvSpPr txBox="1">
            <a:spLocks noChangeArrowheads="1"/>
          </p:cNvSpPr>
          <p:nvPr/>
        </p:nvSpPr>
        <p:spPr bwMode="auto">
          <a:xfrm rot="120000">
            <a:off x="3760788" y="5473464"/>
            <a:ext cx="1243012" cy="304800"/>
          </a:xfrm>
          <a:prstGeom prst="rect">
            <a:avLst/>
          </a:prstGeom>
          <a:noFill/>
          <a:ln w="9525">
            <a:noFill/>
            <a:miter lim="800000"/>
            <a:headEnd/>
            <a:tailEnd/>
          </a:ln>
        </p:spPr>
        <p:txBody>
          <a:bodyPr wrap="none">
            <a:spAutoFit/>
          </a:bodyPr>
          <a:lstStyle/>
          <a:p>
            <a:r>
              <a:rPr lang="es-ES_tradnl" sz="1400" b="1">
                <a:latin typeface="Arial" charset="0"/>
              </a:rPr>
              <a:t>seq=91, RST</a:t>
            </a:r>
            <a:endParaRPr lang="es-ES" sz="1400" b="1">
              <a:latin typeface="Arial" charset="0"/>
            </a:endParaRPr>
          </a:p>
        </p:txBody>
      </p:sp>
      <p:sp>
        <p:nvSpPr>
          <p:cNvPr id="41997" name="Text Box 3085"/>
          <p:cNvSpPr txBox="1">
            <a:spLocks noChangeArrowheads="1"/>
          </p:cNvSpPr>
          <p:nvPr/>
        </p:nvSpPr>
        <p:spPr bwMode="auto">
          <a:xfrm>
            <a:off x="-32" y="142852"/>
            <a:ext cx="9144000" cy="584775"/>
          </a:xfrm>
          <a:prstGeom prst="rect">
            <a:avLst/>
          </a:prstGeom>
          <a:noFill/>
          <a:ln w="9525">
            <a:noFill/>
            <a:miter lim="800000"/>
            <a:headEnd/>
            <a:tailEnd/>
          </a:ln>
        </p:spPr>
        <p:txBody>
          <a:bodyPr wrap="square">
            <a:spAutoFit/>
          </a:bodyPr>
          <a:lstStyle/>
          <a:p>
            <a:pPr algn="ctr">
              <a:spcBef>
                <a:spcPct val="50000"/>
              </a:spcBef>
            </a:pPr>
            <a:r>
              <a:rPr lang="es-ES_tradnl" sz="3200" dirty="0" smtClean="0">
                <a:latin typeface="Arial" charset="0"/>
              </a:rPr>
              <a:t>Aparición de un SYN retrasado</a:t>
            </a:r>
            <a:endParaRPr lang="es-ES" sz="3200" dirty="0">
              <a:latin typeface="Arial" charset="0"/>
            </a:endParaRPr>
          </a:p>
        </p:txBody>
      </p:sp>
      <p:sp>
        <p:nvSpPr>
          <p:cNvPr id="382990" name="Text Box 3086"/>
          <p:cNvSpPr txBox="1">
            <a:spLocks noChangeArrowheads="1"/>
          </p:cNvSpPr>
          <p:nvPr/>
        </p:nvSpPr>
        <p:spPr bwMode="auto">
          <a:xfrm>
            <a:off x="1500166" y="2209798"/>
            <a:ext cx="1028700" cy="336550"/>
          </a:xfrm>
          <a:prstGeom prst="rect">
            <a:avLst/>
          </a:prstGeom>
          <a:noFill/>
          <a:ln w="9525">
            <a:noFill/>
            <a:miter lim="800000"/>
            <a:headEnd/>
            <a:tailEnd/>
          </a:ln>
        </p:spPr>
        <p:txBody>
          <a:bodyPr wrap="none">
            <a:spAutoFit/>
          </a:bodyPr>
          <a:lstStyle/>
          <a:p>
            <a:r>
              <a:rPr lang="es-ES_tradnl" sz="1600" b="1" dirty="0">
                <a:latin typeface="Arial" charset="0"/>
              </a:rPr>
              <a:t>CLOSED</a:t>
            </a:r>
            <a:endParaRPr lang="es-ES" sz="1600" b="1" dirty="0">
              <a:latin typeface="Arial" charset="0"/>
            </a:endParaRPr>
          </a:p>
        </p:txBody>
      </p:sp>
      <p:sp>
        <p:nvSpPr>
          <p:cNvPr id="382991" name="Text Box 3087"/>
          <p:cNvSpPr txBox="1">
            <a:spLocks noChangeArrowheads="1"/>
          </p:cNvSpPr>
          <p:nvPr/>
        </p:nvSpPr>
        <p:spPr bwMode="auto">
          <a:xfrm>
            <a:off x="1357290" y="2811455"/>
            <a:ext cx="1208088" cy="549275"/>
          </a:xfrm>
          <a:prstGeom prst="rect">
            <a:avLst/>
          </a:prstGeom>
          <a:noFill/>
          <a:ln w="9525">
            <a:noFill/>
            <a:miter lim="800000"/>
            <a:headEnd/>
            <a:tailEnd/>
          </a:ln>
        </p:spPr>
        <p:txBody>
          <a:bodyPr wrap="none">
            <a:spAutoFit/>
          </a:bodyPr>
          <a:lstStyle/>
          <a:p>
            <a:pPr algn="ctr"/>
            <a:r>
              <a:rPr lang="es-ES_tradnl" sz="1600" b="1" dirty="0">
                <a:latin typeface="Arial" charset="0"/>
              </a:rPr>
              <a:t>SYN-SENT</a:t>
            </a:r>
          </a:p>
          <a:p>
            <a:pPr algn="ctr"/>
            <a:r>
              <a:rPr lang="es-ES_tradnl" sz="1400" b="1" dirty="0">
                <a:latin typeface="Arial" charset="0"/>
              </a:rPr>
              <a:t>(ISN 100)</a:t>
            </a:r>
            <a:endParaRPr lang="es-ES" sz="1400" b="1" dirty="0">
              <a:latin typeface="Arial" charset="0"/>
            </a:endParaRPr>
          </a:p>
        </p:txBody>
      </p:sp>
      <p:sp>
        <p:nvSpPr>
          <p:cNvPr id="42000" name="Text Box 3088"/>
          <p:cNvSpPr txBox="1">
            <a:spLocks noChangeArrowheads="1"/>
          </p:cNvSpPr>
          <p:nvPr/>
        </p:nvSpPr>
        <p:spPr bwMode="auto">
          <a:xfrm>
            <a:off x="6738959" y="1417636"/>
            <a:ext cx="904875" cy="336550"/>
          </a:xfrm>
          <a:prstGeom prst="rect">
            <a:avLst/>
          </a:prstGeom>
          <a:noFill/>
          <a:ln w="9525">
            <a:noFill/>
            <a:miter lim="800000"/>
            <a:headEnd/>
            <a:tailEnd/>
          </a:ln>
        </p:spPr>
        <p:txBody>
          <a:bodyPr wrap="none">
            <a:spAutoFit/>
          </a:bodyPr>
          <a:lstStyle/>
          <a:p>
            <a:r>
              <a:rPr lang="es-ES_tradnl" sz="1600" b="1" dirty="0">
                <a:latin typeface="Arial" charset="0"/>
              </a:rPr>
              <a:t>LISTEN</a:t>
            </a:r>
            <a:endParaRPr lang="es-ES" sz="1600" b="1" dirty="0">
              <a:latin typeface="Arial" charset="0"/>
            </a:endParaRPr>
          </a:p>
        </p:txBody>
      </p:sp>
      <p:sp>
        <p:nvSpPr>
          <p:cNvPr id="382993" name="Text Box 3089"/>
          <p:cNvSpPr txBox="1">
            <a:spLocks noChangeArrowheads="1"/>
          </p:cNvSpPr>
          <p:nvPr/>
        </p:nvSpPr>
        <p:spPr bwMode="auto">
          <a:xfrm>
            <a:off x="6372225" y="4641614"/>
            <a:ext cx="1703388" cy="685800"/>
          </a:xfrm>
          <a:prstGeom prst="rect">
            <a:avLst/>
          </a:prstGeom>
          <a:noFill/>
          <a:ln w="9525">
            <a:noFill/>
            <a:miter lim="800000"/>
            <a:headEnd/>
            <a:tailEnd/>
          </a:ln>
        </p:spPr>
        <p:txBody>
          <a:bodyPr>
            <a:spAutoFit/>
          </a:bodyPr>
          <a:lstStyle/>
          <a:p>
            <a:pPr algn="ctr">
              <a:lnSpc>
                <a:spcPct val="130000"/>
              </a:lnSpc>
            </a:pPr>
            <a:r>
              <a:rPr lang="es-ES_tradnl" sz="1600" b="1">
                <a:latin typeface="Arial" charset="0"/>
              </a:rPr>
              <a:t>SYN-RECEIVED </a:t>
            </a:r>
            <a:r>
              <a:rPr lang="es-ES_tradnl" sz="1400" b="1">
                <a:latin typeface="Arial" charset="0"/>
              </a:rPr>
              <a:t>(ISN 300)</a:t>
            </a:r>
            <a:endParaRPr lang="es-ES" sz="1400" b="1">
              <a:latin typeface="Arial" charset="0"/>
            </a:endParaRPr>
          </a:p>
        </p:txBody>
      </p:sp>
      <p:sp>
        <p:nvSpPr>
          <p:cNvPr id="382994" name="Text Box 3090"/>
          <p:cNvSpPr txBox="1">
            <a:spLocks noChangeArrowheads="1"/>
          </p:cNvSpPr>
          <p:nvPr/>
        </p:nvSpPr>
        <p:spPr bwMode="auto">
          <a:xfrm>
            <a:off x="6738959" y="5640151"/>
            <a:ext cx="904875" cy="336550"/>
          </a:xfrm>
          <a:prstGeom prst="rect">
            <a:avLst/>
          </a:prstGeom>
          <a:noFill/>
          <a:ln w="9525">
            <a:noFill/>
            <a:miter lim="800000"/>
            <a:headEnd/>
            <a:tailEnd/>
          </a:ln>
        </p:spPr>
        <p:txBody>
          <a:bodyPr wrap="none">
            <a:spAutoFit/>
          </a:bodyPr>
          <a:lstStyle/>
          <a:p>
            <a:r>
              <a:rPr lang="es-ES_tradnl" sz="1600" b="1" dirty="0">
                <a:latin typeface="Arial" charset="0"/>
              </a:rPr>
              <a:t>LISTEN</a:t>
            </a:r>
            <a:endParaRPr lang="es-ES" sz="1600" b="1" dirty="0">
              <a:latin typeface="Arial" charset="0"/>
            </a:endParaRPr>
          </a:p>
        </p:txBody>
      </p:sp>
      <p:sp>
        <p:nvSpPr>
          <p:cNvPr id="382995" name="Line 3091"/>
          <p:cNvSpPr>
            <a:spLocks noChangeShapeType="1"/>
          </p:cNvSpPr>
          <p:nvPr/>
        </p:nvSpPr>
        <p:spPr bwMode="auto">
          <a:xfrm rot="-120000">
            <a:off x="3962400" y="4687651"/>
            <a:ext cx="2438400" cy="184150"/>
          </a:xfrm>
          <a:prstGeom prst="line">
            <a:avLst/>
          </a:prstGeom>
          <a:noFill/>
          <a:ln w="9525">
            <a:solidFill>
              <a:schemeClr val="tx1"/>
            </a:solidFill>
            <a:round/>
            <a:headEnd/>
            <a:tailEnd type="triangle" w="med" len="med"/>
          </a:ln>
        </p:spPr>
        <p:txBody>
          <a:bodyPr/>
          <a:lstStyle/>
          <a:p>
            <a:endParaRPr lang="es-ES"/>
          </a:p>
        </p:txBody>
      </p:sp>
      <p:sp>
        <p:nvSpPr>
          <p:cNvPr id="382996" name="Text Box 3092"/>
          <p:cNvSpPr txBox="1">
            <a:spLocks noChangeArrowheads="1"/>
          </p:cNvSpPr>
          <p:nvPr/>
        </p:nvSpPr>
        <p:spPr bwMode="auto">
          <a:xfrm rot="120000">
            <a:off x="4397375" y="4519376"/>
            <a:ext cx="1254125" cy="304800"/>
          </a:xfrm>
          <a:prstGeom prst="rect">
            <a:avLst/>
          </a:prstGeom>
          <a:noFill/>
          <a:ln w="9525">
            <a:noFill/>
            <a:miter lim="800000"/>
            <a:headEnd/>
            <a:tailEnd/>
          </a:ln>
        </p:spPr>
        <p:txBody>
          <a:bodyPr wrap="none">
            <a:spAutoFit/>
          </a:bodyPr>
          <a:lstStyle/>
          <a:p>
            <a:r>
              <a:rPr lang="es-ES_tradnl" sz="1400" b="1">
                <a:latin typeface="Arial" charset="0"/>
              </a:rPr>
              <a:t>seq=90, SYN</a:t>
            </a:r>
            <a:endParaRPr lang="es-ES" sz="1400" b="1">
              <a:latin typeface="Arial" charset="0"/>
            </a:endParaRPr>
          </a:p>
        </p:txBody>
      </p:sp>
      <p:sp>
        <p:nvSpPr>
          <p:cNvPr id="382999" name="Line 3095"/>
          <p:cNvSpPr>
            <a:spLocks noChangeShapeType="1"/>
          </p:cNvSpPr>
          <p:nvPr/>
        </p:nvSpPr>
        <p:spPr bwMode="auto">
          <a:xfrm rot="-120000">
            <a:off x="2755677" y="2986392"/>
            <a:ext cx="3643743" cy="284272"/>
          </a:xfrm>
          <a:prstGeom prst="line">
            <a:avLst/>
          </a:prstGeom>
          <a:noFill/>
          <a:ln w="9525">
            <a:solidFill>
              <a:schemeClr val="tx1"/>
            </a:solidFill>
            <a:round/>
            <a:headEnd/>
            <a:tailEnd type="triangle" w="med" len="med"/>
          </a:ln>
        </p:spPr>
        <p:txBody>
          <a:bodyPr/>
          <a:lstStyle/>
          <a:p>
            <a:endParaRPr lang="es-ES"/>
          </a:p>
        </p:txBody>
      </p:sp>
      <p:sp>
        <p:nvSpPr>
          <p:cNvPr id="383000" name="Text Box 3096"/>
          <p:cNvSpPr txBox="1">
            <a:spLocks noChangeArrowheads="1"/>
          </p:cNvSpPr>
          <p:nvPr/>
        </p:nvSpPr>
        <p:spPr bwMode="auto">
          <a:xfrm rot="180000">
            <a:off x="3721794" y="2803263"/>
            <a:ext cx="1352550" cy="304800"/>
          </a:xfrm>
          <a:prstGeom prst="rect">
            <a:avLst/>
          </a:prstGeom>
          <a:noFill/>
          <a:ln w="9525">
            <a:noFill/>
            <a:miter lim="800000"/>
            <a:headEnd/>
            <a:tailEnd/>
          </a:ln>
        </p:spPr>
        <p:txBody>
          <a:bodyPr wrap="none">
            <a:spAutoFit/>
          </a:bodyPr>
          <a:lstStyle/>
          <a:p>
            <a:r>
              <a:rPr lang="es-ES_tradnl" sz="1400" b="1" dirty="0" err="1">
                <a:latin typeface="Arial" charset="0"/>
              </a:rPr>
              <a:t>seq</a:t>
            </a:r>
            <a:r>
              <a:rPr lang="es-ES_tradnl" sz="1400" b="1" dirty="0">
                <a:latin typeface="Arial" charset="0"/>
              </a:rPr>
              <a:t>=100, SYN</a:t>
            </a:r>
            <a:endParaRPr lang="es-ES" sz="1400" b="1" dirty="0">
              <a:latin typeface="Arial" charset="0"/>
            </a:endParaRPr>
          </a:p>
        </p:txBody>
      </p:sp>
      <p:sp>
        <p:nvSpPr>
          <p:cNvPr id="383002" name="Text Box 3098"/>
          <p:cNvSpPr txBox="1">
            <a:spLocks noChangeArrowheads="1"/>
          </p:cNvSpPr>
          <p:nvPr/>
        </p:nvSpPr>
        <p:spPr bwMode="auto">
          <a:xfrm>
            <a:off x="6300788" y="2962263"/>
            <a:ext cx="1871662" cy="685800"/>
          </a:xfrm>
          <a:prstGeom prst="rect">
            <a:avLst/>
          </a:prstGeom>
          <a:noFill/>
          <a:ln w="9525">
            <a:noFill/>
            <a:miter lim="800000"/>
            <a:headEnd/>
            <a:tailEnd/>
          </a:ln>
        </p:spPr>
        <p:txBody>
          <a:bodyPr>
            <a:spAutoFit/>
          </a:bodyPr>
          <a:lstStyle/>
          <a:p>
            <a:pPr algn="ctr">
              <a:lnSpc>
                <a:spcPct val="130000"/>
              </a:lnSpc>
            </a:pPr>
            <a:r>
              <a:rPr lang="es-ES_tradnl" sz="1600" b="1" dirty="0">
                <a:latin typeface="Arial" charset="0"/>
              </a:rPr>
              <a:t>SYN-RECEIVED </a:t>
            </a:r>
            <a:r>
              <a:rPr lang="es-ES_tradnl" sz="1400" b="1" dirty="0">
                <a:latin typeface="Arial" charset="0"/>
              </a:rPr>
              <a:t>(ISN 400)</a:t>
            </a:r>
            <a:endParaRPr lang="es-ES" sz="1400" b="1" dirty="0">
              <a:latin typeface="Arial" charset="0"/>
            </a:endParaRPr>
          </a:p>
        </p:txBody>
      </p:sp>
      <p:sp>
        <p:nvSpPr>
          <p:cNvPr id="383003" name="Line 3099"/>
          <p:cNvSpPr>
            <a:spLocks noChangeShapeType="1"/>
          </p:cNvSpPr>
          <p:nvPr/>
        </p:nvSpPr>
        <p:spPr bwMode="auto">
          <a:xfrm rot="120000" flipH="1">
            <a:off x="2743200" y="3521063"/>
            <a:ext cx="3657600" cy="304800"/>
          </a:xfrm>
          <a:prstGeom prst="line">
            <a:avLst/>
          </a:prstGeom>
          <a:noFill/>
          <a:ln w="9525">
            <a:solidFill>
              <a:schemeClr val="tx1"/>
            </a:solidFill>
            <a:round/>
            <a:headEnd/>
            <a:tailEnd type="triangle" w="med" len="med"/>
          </a:ln>
        </p:spPr>
        <p:txBody>
          <a:bodyPr/>
          <a:lstStyle/>
          <a:p>
            <a:endParaRPr lang="es-ES"/>
          </a:p>
        </p:txBody>
      </p:sp>
      <p:sp>
        <p:nvSpPr>
          <p:cNvPr id="383004" name="Text Box 3100"/>
          <p:cNvSpPr txBox="1">
            <a:spLocks noChangeArrowheads="1"/>
          </p:cNvSpPr>
          <p:nvPr/>
        </p:nvSpPr>
        <p:spPr bwMode="auto">
          <a:xfrm rot="-180000">
            <a:off x="3167063" y="3392476"/>
            <a:ext cx="2628900" cy="304800"/>
          </a:xfrm>
          <a:prstGeom prst="rect">
            <a:avLst/>
          </a:prstGeom>
          <a:noFill/>
          <a:ln w="9525">
            <a:noFill/>
            <a:miter lim="800000"/>
            <a:headEnd/>
            <a:tailEnd/>
          </a:ln>
        </p:spPr>
        <p:txBody>
          <a:bodyPr wrap="none">
            <a:spAutoFit/>
          </a:bodyPr>
          <a:lstStyle/>
          <a:p>
            <a:r>
              <a:rPr lang="es-ES_tradnl" sz="1400" b="1" dirty="0" err="1">
                <a:latin typeface="Arial" charset="0"/>
              </a:rPr>
              <a:t>seq</a:t>
            </a:r>
            <a:r>
              <a:rPr lang="es-ES_tradnl" sz="1400" b="1" dirty="0">
                <a:latin typeface="Arial" charset="0"/>
              </a:rPr>
              <a:t>=400, </a:t>
            </a:r>
            <a:r>
              <a:rPr lang="es-ES_tradnl" sz="1400" b="1" dirty="0" err="1">
                <a:latin typeface="Arial" charset="0"/>
              </a:rPr>
              <a:t>ack</a:t>
            </a:r>
            <a:r>
              <a:rPr lang="es-ES_tradnl" sz="1400" b="1" dirty="0">
                <a:latin typeface="Arial" charset="0"/>
              </a:rPr>
              <a:t>=101, SYN, ACK</a:t>
            </a:r>
            <a:endParaRPr lang="es-ES" sz="1400" b="1" dirty="0">
              <a:latin typeface="Arial" charset="0"/>
            </a:endParaRPr>
          </a:p>
        </p:txBody>
      </p:sp>
      <p:sp>
        <p:nvSpPr>
          <p:cNvPr id="383005" name="Text Box 3101"/>
          <p:cNvSpPr txBox="1">
            <a:spLocks noChangeArrowheads="1"/>
          </p:cNvSpPr>
          <p:nvPr/>
        </p:nvSpPr>
        <p:spPr bwMode="auto">
          <a:xfrm>
            <a:off x="1143000" y="3694101"/>
            <a:ext cx="1612900" cy="336550"/>
          </a:xfrm>
          <a:prstGeom prst="rect">
            <a:avLst/>
          </a:prstGeom>
          <a:noFill/>
          <a:ln w="9525">
            <a:noFill/>
            <a:miter lim="800000"/>
            <a:headEnd/>
            <a:tailEnd/>
          </a:ln>
        </p:spPr>
        <p:txBody>
          <a:bodyPr wrap="none">
            <a:spAutoFit/>
          </a:bodyPr>
          <a:lstStyle/>
          <a:p>
            <a:r>
              <a:rPr lang="es-ES_tradnl" sz="1600" b="1" dirty="0">
                <a:latin typeface="Arial" charset="0"/>
              </a:rPr>
              <a:t>ESTABLISHED</a:t>
            </a:r>
            <a:endParaRPr lang="es-ES" sz="1600" b="1" dirty="0">
              <a:latin typeface="Arial" charset="0"/>
            </a:endParaRPr>
          </a:p>
        </p:txBody>
      </p:sp>
      <p:sp>
        <p:nvSpPr>
          <p:cNvPr id="383006" name="Line 3102"/>
          <p:cNvSpPr>
            <a:spLocks noChangeShapeType="1"/>
          </p:cNvSpPr>
          <p:nvPr/>
        </p:nvSpPr>
        <p:spPr bwMode="auto">
          <a:xfrm rot="-120000">
            <a:off x="2743200" y="3984613"/>
            <a:ext cx="3657600" cy="304800"/>
          </a:xfrm>
          <a:prstGeom prst="line">
            <a:avLst/>
          </a:prstGeom>
          <a:noFill/>
          <a:ln w="9525">
            <a:solidFill>
              <a:schemeClr val="tx1"/>
            </a:solidFill>
            <a:round/>
            <a:headEnd/>
            <a:tailEnd type="triangle" w="med" len="med"/>
          </a:ln>
        </p:spPr>
        <p:txBody>
          <a:bodyPr/>
          <a:lstStyle/>
          <a:p>
            <a:endParaRPr lang="es-ES"/>
          </a:p>
        </p:txBody>
      </p:sp>
      <p:sp>
        <p:nvSpPr>
          <p:cNvPr id="383007" name="Text Box 3103"/>
          <p:cNvSpPr txBox="1">
            <a:spLocks noChangeArrowheads="1"/>
          </p:cNvSpPr>
          <p:nvPr/>
        </p:nvSpPr>
        <p:spPr bwMode="auto">
          <a:xfrm rot="180000">
            <a:off x="3429000" y="3865551"/>
            <a:ext cx="2163763" cy="304800"/>
          </a:xfrm>
          <a:prstGeom prst="rect">
            <a:avLst/>
          </a:prstGeom>
          <a:noFill/>
          <a:ln w="9525">
            <a:noFill/>
            <a:miter lim="800000"/>
            <a:headEnd/>
            <a:tailEnd/>
          </a:ln>
        </p:spPr>
        <p:txBody>
          <a:bodyPr wrap="none">
            <a:spAutoFit/>
          </a:bodyPr>
          <a:lstStyle/>
          <a:p>
            <a:r>
              <a:rPr lang="es-ES_tradnl" sz="1400" b="1" dirty="0" err="1">
                <a:latin typeface="Arial" charset="0"/>
              </a:rPr>
              <a:t>seq</a:t>
            </a:r>
            <a:r>
              <a:rPr lang="es-ES_tradnl" sz="1400" b="1" dirty="0">
                <a:latin typeface="Arial" charset="0"/>
              </a:rPr>
              <a:t>=101, </a:t>
            </a:r>
            <a:r>
              <a:rPr lang="es-ES_tradnl" sz="1400" b="1" dirty="0" err="1">
                <a:latin typeface="Arial" charset="0"/>
              </a:rPr>
              <a:t>ack</a:t>
            </a:r>
            <a:r>
              <a:rPr lang="es-ES_tradnl" sz="1400" b="1" dirty="0">
                <a:latin typeface="Arial" charset="0"/>
              </a:rPr>
              <a:t>=401, ACK</a:t>
            </a:r>
            <a:endParaRPr lang="es-ES" sz="1400" b="1" dirty="0">
              <a:latin typeface="Arial" charset="0"/>
            </a:endParaRPr>
          </a:p>
        </p:txBody>
      </p:sp>
      <p:sp>
        <p:nvSpPr>
          <p:cNvPr id="383008" name="Text Box 3104"/>
          <p:cNvSpPr txBox="1">
            <a:spLocks noChangeArrowheads="1"/>
          </p:cNvSpPr>
          <p:nvPr/>
        </p:nvSpPr>
        <p:spPr bwMode="auto">
          <a:xfrm>
            <a:off x="6400800" y="4021144"/>
            <a:ext cx="1612900" cy="336550"/>
          </a:xfrm>
          <a:prstGeom prst="rect">
            <a:avLst/>
          </a:prstGeom>
          <a:noFill/>
          <a:ln w="9525">
            <a:noFill/>
            <a:miter lim="800000"/>
            <a:headEnd/>
            <a:tailEnd/>
          </a:ln>
        </p:spPr>
        <p:txBody>
          <a:bodyPr wrap="none">
            <a:spAutoFit/>
          </a:bodyPr>
          <a:lstStyle/>
          <a:p>
            <a:r>
              <a:rPr lang="es-ES_tradnl" sz="1600" b="1" dirty="0">
                <a:latin typeface="Arial" charset="0"/>
              </a:rPr>
              <a:t>ESTABLISHED</a:t>
            </a:r>
            <a:endParaRPr lang="es-ES" sz="1600" b="1" dirty="0">
              <a:latin typeface="Arial" charset="0"/>
            </a:endParaRPr>
          </a:p>
        </p:txBody>
      </p:sp>
      <p:pic>
        <p:nvPicPr>
          <p:cNvPr id="383009" name="Picture 3105"/>
          <p:cNvPicPr>
            <a:picLocks noChangeArrowheads="1"/>
          </p:cNvPicPr>
          <p:nvPr/>
        </p:nvPicPr>
        <p:blipFill>
          <a:blip r:embed="rId3" cstate="print"/>
          <a:srcRect/>
          <a:stretch>
            <a:fillRect/>
          </a:stretch>
        </p:blipFill>
        <p:spPr bwMode="auto">
          <a:xfrm>
            <a:off x="3143240" y="4500570"/>
            <a:ext cx="774710" cy="395533"/>
          </a:xfrm>
          <a:prstGeom prst="rect">
            <a:avLst/>
          </a:prstGeom>
          <a:noFill/>
          <a:ln w="9525">
            <a:noFill/>
            <a:miter lim="800000"/>
            <a:headEnd/>
            <a:tailEnd/>
          </a:ln>
        </p:spPr>
      </p:pic>
      <p:sp>
        <p:nvSpPr>
          <p:cNvPr id="383010" name="Text Box 3106"/>
          <p:cNvSpPr txBox="1">
            <a:spLocks noChangeArrowheads="1"/>
          </p:cNvSpPr>
          <p:nvPr/>
        </p:nvSpPr>
        <p:spPr bwMode="auto">
          <a:xfrm>
            <a:off x="3214678" y="4548195"/>
            <a:ext cx="781060" cy="276999"/>
          </a:xfrm>
          <a:prstGeom prst="rect">
            <a:avLst/>
          </a:prstGeom>
          <a:noFill/>
          <a:ln w="9525">
            <a:noFill/>
            <a:miter lim="800000"/>
            <a:headEnd/>
            <a:tailEnd/>
          </a:ln>
        </p:spPr>
        <p:txBody>
          <a:bodyPr wrap="square">
            <a:spAutoFit/>
          </a:bodyPr>
          <a:lstStyle/>
          <a:p>
            <a:pPr algn="ctr"/>
            <a:r>
              <a:rPr lang="es-ES" sz="1200" b="1" dirty="0" smtClean="0">
                <a:latin typeface="Arial" charset="0"/>
              </a:rPr>
              <a:t>SYN 90</a:t>
            </a:r>
            <a:endParaRPr lang="es-ES" sz="1200" b="1" dirty="0">
              <a:latin typeface="Arial" charset="0"/>
            </a:endParaRPr>
          </a:p>
        </p:txBody>
      </p:sp>
      <p:sp>
        <p:nvSpPr>
          <p:cNvPr id="383011" name="Text Box 3107"/>
          <p:cNvSpPr txBox="1">
            <a:spLocks noChangeArrowheads="1"/>
          </p:cNvSpPr>
          <p:nvPr/>
        </p:nvSpPr>
        <p:spPr bwMode="auto">
          <a:xfrm>
            <a:off x="1357290" y="1346198"/>
            <a:ext cx="1208088" cy="549275"/>
          </a:xfrm>
          <a:prstGeom prst="rect">
            <a:avLst/>
          </a:prstGeom>
          <a:noFill/>
          <a:ln w="9525">
            <a:noFill/>
            <a:miter lim="800000"/>
            <a:headEnd/>
            <a:tailEnd/>
          </a:ln>
        </p:spPr>
        <p:txBody>
          <a:bodyPr wrap="none">
            <a:spAutoFit/>
          </a:bodyPr>
          <a:lstStyle/>
          <a:p>
            <a:pPr algn="ctr"/>
            <a:r>
              <a:rPr lang="es-ES_tradnl" sz="1600" b="1" dirty="0">
                <a:latin typeface="Arial" charset="0"/>
              </a:rPr>
              <a:t>SYN-SENT</a:t>
            </a:r>
          </a:p>
          <a:p>
            <a:pPr algn="ctr"/>
            <a:r>
              <a:rPr lang="es-ES_tradnl" sz="1400" b="1" dirty="0">
                <a:latin typeface="Arial" charset="0"/>
              </a:rPr>
              <a:t>(ISN 90)</a:t>
            </a:r>
            <a:endParaRPr lang="es-ES" sz="1400" b="1" dirty="0">
              <a:latin typeface="Arial" charset="0"/>
            </a:endParaRPr>
          </a:p>
        </p:txBody>
      </p:sp>
      <p:sp>
        <p:nvSpPr>
          <p:cNvPr id="383012" name="Line 3108"/>
          <p:cNvSpPr>
            <a:spLocks noChangeShapeType="1"/>
          </p:cNvSpPr>
          <p:nvPr/>
        </p:nvSpPr>
        <p:spPr bwMode="auto">
          <a:xfrm rot="-180000">
            <a:off x="2747963" y="1418777"/>
            <a:ext cx="2438400" cy="228600"/>
          </a:xfrm>
          <a:prstGeom prst="line">
            <a:avLst/>
          </a:prstGeom>
          <a:noFill/>
          <a:ln w="9525">
            <a:solidFill>
              <a:schemeClr val="tx1"/>
            </a:solidFill>
            <a:round/>
            <a:headEnd/>
            <a:tailEnd type="triangle" w="med" len="med"/>
          </a:ln>
        </p:spPr>
        <p:txBody>
          <a:bodyPr/>
          <a:lstStyle/>
          <a:p>
            <a:endParaRPr lang="es-ES"/>
          </a:p>
        </p:txBody>
      </p:sp>
      <p:sp>
        <p:nvSpPr>
          <p:cNvPr id="383013" name="Text Box 3109"/>
          <p:cNvSpPr txBox="1">
            <a:spLocks noChangeArrowheads="1"/>
          </p:cNvSpPr>
          <p:nvPr/>
        </p:nvSpPr>
        <p:spPr bwMode="auto">
          <a:xfrm rot="120000">
            <a:off x="3173413" y="1236214"/>
            <a:ext cx="1254125" cy="304800"/>
          </a:xfrm>
          <a:prstGeom prst="rect">
            <a:avLst/>
          </a:prstGeom>
          <a:noFill/>
          <a:ln w="9525">
            <a:noFill/>
            <a:miter lim="800000"/>
            <a:headEnd/>
            <a:tailEnd/>
          </a:ln>
        </p:spPr>
        <p:txBody>
          <a:bodyPr wrap="none">
            <a:spAutoFit/>
          </a:bodyPr>
          <a:lstStyle/>
          <a:p>
            <a:r>
              <a:rPr lang="es-ES_tradnl" sz="1400" b="1" dirty="0" err="1">
                <a:latin typeface="Arial" charset="0"/>
              </a:rPr>
              <a:t>seq</a:t>
            </a:r>
            <a:r>
              <a:rPr lang="es-ES_tradnl" sz="1400" b="1" dirty="0">
                <a:latin typeface="Arial" charset="0"/>
              </a:rPr>
              <a:t>=90, SYN</a:t>
            </a:r>
            <a:endParaRPr lang="es-ES" sz="1400" b="1" dirty="0">
              <a:latin typeface="Arial" charset="0"/>
            </a:endParaRPr>
          </a:p>
        </p:txBody>
      </p:sp>
      <p:sp>
        <p:nvSpPr>
          <p:cNvPr id="383015" name="Oval 3111"/>
          <p:cNvSpPr>
            <a:spLocks noChangeArrowheads="1"/>
          </p:cNvSpPr>
          <p:nvPr/>
        </p:nvSpPr>
        <p:spPr bwMode="auto">
          <a:xfrm>
            <a:off x="1928794" y="1849436"/>
            <a:ext cx="36513" cy="36512"/>
          </a:xfrm>
          <a:prstGeom prst="ellipse">
            <a:avLst/>
          </a:prstGeom>
          <a:solidFill>
            <a:schemeClr val="tx1"/>
          </a:solidFill>
          <a:ln w="9525">
            <a:solidFill>
              <a:schemeClr val="tx1"/>
            </a:solidFill>
            <a:round/>
            <a:headEnd/>
            <a:tailEnd/>
          </a:ln>
        </p:spPr>
        <p:txBody>
          <a:bodyPr wrap="none" anchor="ctr"/>
          <a:lstStyle/>
          <a:p>
            <a:endParaRPr lang="es-ES"/>
          </a:p>
        </p:txBody>
      </p:sp>
      <p:sp>
        <p:nvSpPr>
          <p:cNvPr id="383016" name="Oval 3112"/>
          <p:cNvSpPr>
            <a:spLocks noChangeArrowheads="1"/>
          </p:cNvSpPr>
          <p:nvPr/>
        </p:nvSpPr>
        <p:spPr bwMode="auto">
          <a:xfrm>
            <a:off x="1928794" y="1920873"/>
            <a:ext cx="36513" cy="36513"/>
          </a:xfrm>
          <a:prstGeom prst="ellipse">
            <a:avLst/>
          </a:prstGeom>
          <a:solidFill>
            <a:schemeClr val="tx1"/>
          </a:solidFill>
          <a:ln w="9525">
            <a:solidFill>
              <a:schemeClr val="tx1"/>
            </a:solidFill>
            <a:round/>
            <a:headEnd/>
            <a:tailEnd/>
          </a:ln>
        </p:spPr>
        <p:txBody>
          <a:bodyPr wrap="none" anchor="ctr"/>
          <a:lstStyle/>
          <a:p>
            <a:endParaRPr lang="es-ES"/>
          </a:p>
        </p:txBody>
      </p:sp>
      <p:sp>
        <p:nvSpPr>
          <p:cNvPr id="383017" name="Oval 3113"/>
          <p:cNvSpPr>
            <a:spLocks noChangeArrowheads="1"/>
          </p:cNvSpPr>
          <p:nvPr/>
        </p:nvSpPr>
        <p:spPr bwMode="auto">
          <a:xfrm>
            <a:off x="1928794" y="1993898"/>
            <a:ext cx="36512" cy="36513"/>
          </a:xfrm>
          <a:prstGeom prst="ellipse">
            <a:avLst/>
          </a:prstGeom>
          <a:solidFill>
            <a:schemeClr val="tx1"/>
          </a:solidFill>
          <a:ln w="9525">
            <a:solidFill>
              <a:schemeClr val="tx1"/>
            </a:solidFill>
            <a:round/>
            <a:headEnd/>
            <a:tailEnd/>
          </a:ln>
        </p:spPr>
        <p:txBody>
          <a:bodyPr wrap="none" anchor="ctr"/>
          <a:lstStyle/>
          <a:p>
            <a:endParaRPr lang="es-ES"/>
          </a:p>
        </p:txBody>
      </p:sp>
      <p:pic>
        <p:nvPicPr>
          <p:cNvPr id="383019" name="Picture 3115"/>
          <p:cNvPicPr>
            <a:picLocks noChangeArrowheads="1"/>
          </p:cNvPicPr>
          <p:nvPr/>
        </p:nvPicPr>
        <p:blipFill>
          <a:blip r:embed="rId3" cstate="print"/>
          <a:srcRect/>
          <a:stretch>
            <a:fillRect/>
          </a:stretch>
        </p:blipFill>
        <p:spPr bwMode="auto">
          <a:xfrm>
            <a:off x="5265738" y="1374897"/>
            <a:ext cx="806460" cy="363528"/>
          </a:xfrm>
          <a:prstGeom prst="rect">
            <a:avLst/>
          </a:prstGeom>
          <a:noFill/>
          <a:ln w="9525">
            <a:noFill/>
            <a:miter lim="800000"/>
            <a:headEnd/>
            <a:tailEnd/>
          </a:ln>
        </p:spPr>
      </p:pic>
      <p:sp>
        <p:nvSpPr>
          <p:cNvPr id="383021" name="Text Box 3117"/>
          <p:cNvSpPr txBox="1">
            <a:spLocks noChangeArrowheads="1"/>
          </p:cNvSpPr>
          <p:nvPr/>
        </p:nvSpPr>
        <p:spPr bwMode="auto">
          <a:xfrm>
            <a:off x="5219700" y="1428736"/>
            <a:ext cx="852498" cy="276999"/>
          </a:xfrm>
          <a:prstGeom prst="rect">
            <a:avLst/>
          </a:prstGeom>
          <a:noFill/>
          <a:ln w="9525">
            <a:noFill/>
            <a:miter lim="800000"/>
            <a:headEnd/>
            <a:tailEnd/>
          </a:ln>
        </p:spPr>
        <p:txBody>
          <a:bodyPr wrap="square">
            <a:spAutoFit/>
          </a:bodyPr>
          <a:lstStyle/>
          <a:p>
            <a:pPr algn="ctr"/>
            <a:r>
              <a:rPr lang="es-ES" sz="1200" b="1" dirty="0" smtClean="0">
                <a:latin typeface="Arial" charset="0"/>
              </a:rPr>
              <a:t>SYN 90</a:t>
            </a:r>
            <a:endParaRPr lang="es-ES" sz="1200" b="1" dirty="0">
              <a:latin typeface="Arial" charset="0"/>
            </a:endParaRPr>
          </a:p>
        </p:txBody>
      </p:sp>
      <p:sp>
        <p:nvSpPr>
          <p:cNvPr id="39" name="Line 3108"/>
          <p:cNvSpPr>
            <a:spLocks noChangeShapeType="1"/>
          </p:cNvSpPr>
          <p:nvPr/>
        </p:nvSpPr>
        <p:spPr bwMode="auto">
          <a:xfrm rot="-180000">
            <a:off x="2790362" y="1775967"/>
            <a:ext cx="2438400" cy="228600"/>
          </a:xfrm>
          <a:prstGeom prst="line">
            <a:avLst/>
          </a:prstGeom>
          <a:noFill/>
          <a:ln w="9525">
            <a:solidFill>
              <a:schemeClr val="tx1"/>
            </a:solidFill>
            <a:round/>
            <a:headEnd/>
            <a:tailEnd type="triangle" w="med" len="med"/>
          </a:ln>
        </p:spPr>
        <p:txBody>
          <a:bodyPr/>
          <a:lstStyle/>
          <a:p>
            <a:endParaRPr lang="es-ES"/>
          </a:p>
        </p:txBody>
      </p:sp>
      <p:sp>
        <p:nvSpPr>
          <p:cNvPr id="40" name="Text Box 3109"/>
          <p:cNvSpPr txBox="1">
            <a:spLocks noChangeArrowheads="1"/>
          </p:cNvSpPr>
          <p:nvPr/>
        </p:nvSpPr>
        <p:spPr bwMode="auto">
          <a:xfrm rot="120000">
            <a:off x="3215812" y="1593404"/>
            <a:ext cx="1254125" cy="304800"/>
          </a:xfrm>
          <a:prstGeom prst="rect">
            <a:avLst/>
          </a:prstGeom>
          <a:noFill/>
          <a:ln w="9525">
            <a:noFill/>
            <a:miter lim="800000"/>
            <a:headEnd/>
            <a:tailEnd/>
          </a:ln>
        </p:spPr>
        <p:txBody>
          <a:bodyPr wrap="none">
            <a:spAutoFit/>
          </a:bodyPr>
          <a:lstStyle/>
          <a:p>
            <a:r>
              <a:rPr lang="es-ES_tradnl" sz="1400" b="1" dirty="0" err="1">
                <a:latin typeface="Arial" charset="0"/>
              </a:rPr>
              <a:t>seq</a:t>
            </a:r>
            <a:r>
              <a:rPr lang="es-ES_tradnl" sz="1400" b="1" dirty="0">
                <a:latin typeface="Arial" charset="0"/>
              </a:rPr>
              <a:t>=90, SYN</a:t>
            </a:r>
            <a:endParaRPr lang="es-ES" sz="1400" b="1" dirty="0">
              <a:latin typeface="Arial" charset="0"/>
            </a:endParaRPr>
          </a:p>
        </p:txBody>
      </p:sp>
      <p:sp>
        <p:nvSpPr>
          <p:cNvPr id="41" name="Line 3108"/>
          <p:cNvSpPr>
            <a:spLocks noChangeShapeType="1"/>
          </p:cNvSpPr>
          <p:nvPr/>
        </p:nvSpPr>
        <p:spPr bwMode="auto">
          <a:xfrm rot="-180000">
            <a:off x="2772230" y="2133157"/>
            <a:ext cx="2438400" cy="228600"/>
          </a:xfrm>
          <a:prstGeom prst="line">
            <a:avLst/>
          </a:prstGeom>
          <a:noFill/>
          <a:ln w="9525">
            <a:solidFill>
              <a:schemeClr val="tx1"/>
            </a:solidFill>
            <a:round/>
            <a:headEnd/>
            <a:tailEnd type="triangle" w="med" len="med"/>
          </a:ln>
        </p:spPr>
        <p:txBody>
          <a:bodyPr/>
          <a:lstStyle/>
          <a:p>
            <a:endParaRPr lang="es-ES"/>
          </a:p>
        </p:txBody>
      </p:sp>
      <p:sp>
        <p:nvSpPr>
          <p:cNvPr id="42" name="Text Box 3109"/>
          <p:cNvSpPr txBox="1">
            <a:spLocks noChangeArrowheads="1"/>
          </p:cNvSpPr>
          <p:nvPr/>
        </p:nvSpPr>
        <p:spPr bwMode="auto">
          <a:xfrm rot="120000">
            <a:off x="3197680" y="1950594"/>
            <a:ext cx="1254125" cy="304800"/>
          </a:xfrm>
          <a:prstGeom prst="rect">
            <a:avLst/>
          </a:prstGeom>
          <a:noFill/>
          <a:ln w="9525">
            <a:noFill/>
            <a:miter lim="800000"/>
            <a:headEnd/>
            <a:tailEnd/>
          </a:ln>
        </p:spPr>
        <p:txBody>
          <a:bodyPr wrap="none">
            <a:spAutoFit/>
          </a:bodyPr>
          <a:lstStyle/>
          <a:p>
            <a:r>
              <a:rPr lang="es-ES_tradnl" sz="1400" b="1" dirty="0" err="1">
                <a:latin typeface="Arial" charset="0"/>
              </a:rPr>
              <a:t>seq</a:t>
            </a:r>
            <a:r>
              <a:rPr lang="es-ES_tradnl" sz="1400" b="1" dirty="0">
                <a:latin typeface="Arial" charset="0"/>
              </a:rPr>
              <a:t>=90, SYN</a:t>
            </a:r>
            <a:endParaRPr lang="es-ES" sz="1400" b="1" dirty="0">
              <a:latin typeface="Arial" charset="0"/>
            </a:endParaRPr>
          </a:p>
        </p:txBody>
      </p:sp>
      <p:pic>
        <p:nvPicPr>
          <p:cNvPr id="43" name="Picture 3115"/>
          <p:cNvPicPr>
            <a:picLocks noChangeArrowheads="1"/>
          </p:cNvPicPr>
          <p:nvPr/>
        </p:nvPicPr>
        <p:blipFill>
          <a:blip r:embed="rId3" cstate="print"/>
          <a:srcRect/>
          <a:stretch>
            <a:fillRect/>
          </a:stretch>
        </p:blipFill>
        <p:spPr bwMode="auto">
          <a:xfrm>
            <a:off x="5286380" y="1779588"/>
            <a:ext cx="806460" cy="363528"/>
          </a:xfrm>
          <a:prstGeom prst="rect">
            <a:avLst/>
          </a:prstGeom>
          <a:noFill/>
          <a:ln w="9525">
            <a:noFill/>
            <a:miter lim="800000"/>
            <a:headEnd/>
            <a:tailEnd/>
          </a:ln>
        </p:spPr>
      </p:pic>
      <p:sp>
        <p:nvSpPr>
          <p:cNvPr id="44" name="Text Box 3117"/>
          <p:cNvSpPr txBox="1">
            <a:spLocks noChangeArrowheads="1"/>
          </p:cNvSpPr>
          <p:nvPr/>
        </p:nvSpPr>
        <p:spPr bwMode="auto">
          <a:xfrm>
            <a:off x="5214942" y="1833427"/>
            <a:ext cx="852498" cy="276999"/>
          </a:xfrm>
          <a:prstGeom prst="rect">
            <a:avLst/>
          </a:prstGeom>
          <a:noFill/>
          <a:ln w="9525">
            <a:noFill/>
            <a:miter lim="800000"/>
            <a:headEnd/>
            <a:tailEnd/>
          </a:ln>
        </p:spPr>
        <p:txBody>
          <a:bodyPr wrap="square">
            <a:spAutoFit/>
          </a:bodyPr>
          <a:lstStyle/>
          <a:p>
            <a:pPr algn="ctr"/>
            <a:r>
              <a:rPr lang="es-ES" sz="1200" b="1" dirty="0" smtClean="0">
                <a:latin typeface="Arial" charset="0"/>
              </a:rPr>
              <a:t>SYN 90</a:t>
            </a:r>
            <a:endParaRPr lang="es-ES" sz="1200" b="1" dirty="0">
              <a:latin typeface="Arial" charset="0"/>
            </a:endParaRPr>
          </a:p>
        </p:txBody>
      </p:sp>
      <p:pic>
        <p:nvPicPr>
          <p:cNvPr id="45" name="Picture 3115"/>
          <p:cNvPicPr>
            <a:picLocks noChangeArrowheads="1"/>
          </p:cNvPicPr>
          <p:nvPr/>
        </p:nvPicPr>
        <p:blipFill>
          <a:blip r:embed="rId3" cstate="print"/>
          <a:srcRect/>
          <a:stretch>
            <a:fillRect/>
          </a:stretch>
        </p:blipFill>
        <p:spPr bwMode="auto">
          <a:xfrm>
            <a:off x="5227004" y="2166867"/>
            <a:ext cx="806460" cy="363528"/>
          </a:xfrm>
          <a:prstGeom prst="rect">
            <a:avLst/>
          </a:prstGeom>
          <a:noFill/>
          <a:ln w="9525">
            <a:noFill/>
            <a:miter lim="800000"/>
            <a:headEnd/>
            <a:tailEnd/>
          </a:ln>
        </p:spPr>
      </p:pic>
      <p:sp>
        <p:nvSpPr>
          <p:cNvPr id="46" name="Text Box 3117"/>
          <p:cNvSpPr txBox="1">
            <a:spLocks noChangeArrowheads="1"/>
          </p:cNvSpPr>
          <p:nvPr/>
        </p:nvSpPr>
        <p:spPr bwMode="auto">
          <a:xfrm>
            <a:off x="5214942" y="2223307"/>
            <a:ext cx="852498" cy="276999"/>
          </a:xfrm>
          <a:prstGeom prst="rect">
            <a:avLst/>
          </a:prstGeom>
          <a:noFill/>
          <a:ln w="9525">
            <a:noFill/>
            <a:miter lim="800000"/>
            <a:headEnd/>
            <a:tailEnd/>
          </a:ln>
        </p:spPr>
        <p:txBody>
          <a:bodyPr wrap="square">
            <a:spAutoFit/>
          </a:bodyPr>
          <a:lstStyle/>
          <a:p>
            <a:pPr algn="ctr"/>
            <a:r>
              <a:rPr lang="es-ES" sz="1200" b="1" dirty="0" smtClean="0">
                <a:latin typeface="Arial" charset="0"/>
              </a:rPr>
              <a:t>SYN 90</a:t>
            </a:r>
            <a:endParaRPr lang="es-ES" sz="1200" b="1" dirty="0">
              <a:latin typeface="Arial" charset="0"/>
            </a:endParaRPr>
          </a:p>
        </p:txBody>
      </p:sp>
      <p:sp>
        <p:nvSpPr>
          <p:cNvPr id="47" name="Text Box 3076"/>
          <p:cNvSpPr txBox="1">
            <a:spLocks noChangeArrowheads="1"/>
          </p:cNvSpPr>
          <p:nvPr/>
        </p:nvSpPr>
        <p:spPr bwMode="auto">
          <a:xfrm>
            <a:off x="1285852" y="1120959"/>
            <a:ext cx="1287532" cy="307777"/>
          </a:xfrm>
          <a:prstGeom prst="rect">
            <a:avLst/>
          </a:prstGeom>
          <a:noFill/>
          <a:ln w="9525">
            <a:noFill/>
            <a:miter lim="800000"/>
            <a:headEnd/>
            <a:tailEnd/>
          </a:ln>
        </p:spPr>
        <p:txBody>
          <a:bodyPr wrap="none">
            <a:spAutoFit/>
          </a:bodyPr>
          <a:lstStyle/>
          <a:p>
            <a:pPr algn="ctr"/>
            <a:r>
              <a:rPr lang="es-ES_tradnl" sz="1400" b="1" dirty="0" smtClean="0">
                <a:latin typeface="Arial" charset="0"/>
              </a:rPr>
              <a:t>10.0.0.2:1350</a:t>
            </a:r>
            <a:endParaRPr lang="es-ES" sz="1400" b="1" dirty="0" smtClean="0">
              <a:latin typeface="Arial" charset="0"/>
            </a:endParaRPr>
          </a:p>
        </p:txBody>
      </p:sp>
      <p:sp>
        <p:nvSpPr>
          <p:cNvPr id="48" name="Text Box 3076"/>
          <p:cNvSpPr txBox="1">
            <a:spLocks noChangeArrowheads="1"/>
          </p:cNvSpPr>
          <p:nvPr/>
        </p:nvSpPr>
        <p:spPr bwMode="auto">
          <a:xfrm>
            <a:off x="1285852" y="2571744"/>
            <a:ext cx="1287533" cy="307777"/>
          </a:xfrm>
          <a:prstGeom prst="rect">
            <a:avLst/>
          </a:prstGeom>
          <a:noFill/>
          <a:ln w="9525">
            <a:noFill/>
            <a:miter lim="800000"/>
            <a:headEnd/>
            <a:tailEnd/>
          </a:ln>
        </p:spPr>
        <p:txBody>
          <a:bodyPr wrap="none">
            <a:spAutoFit/>
          </a:bodyPr>
          <a:lstStyle/>
          <a:p>
            <a:pPr algn="ctr"/>
            <a:r>
              <a:rPr lang="es-ES_tradnl" sz="1400" b="1" dirty="0" smtClean="0">
                <a:latin typeface="Arial" charset="0"/>
              </a:rPr>
              <a:t>10.0.0.2:1352</a:t>
            </a:r>
            <a:endParaRPr lang="es-ES" sz="1400" b="1" dirty="0" smtClean="0">
              <a:latin typeface="Arial" charset="0"/>
            </a:endParaRPr>
          </a:p>
        </p:txBody>
      </p:sp>
      <p:sp>
        <p:nvSpPr>
          <p:cNvPr id="49" name="Text Box 3076"/>
          <p:cNvSpPr txBox="1">
            <a:spLocks noChangeArrowheads="1"/>
          </p:cNvSpPr>
          <p:nvPr/>
        </p:nvSpPr>
        <p:spPr bwMode="auto">
          <a:xfrm>
            <a:off x="1285852" y="4643446"/>
            <a:ext cx="1287532" cy="307777"/>
          </a:xfrm>
          <a:prstGeom prst="rect">
            <a:avLst/>
          </a:prstGeom>
          <a:noFill/>
          <a:ln w="9525">
            <a:noFill/>
            <a:miter lim="800000"/>
            <a:headEnd/>
            <a:tailEnd/>
          </a:ln>
        </p:spPr>
        <p:txBody>
          <a:bodyPr wrap="none">
            <a:spAutoFit/>
          </a:bodyPr>
          <a:lstStyle/>
          <a:p>
            <a:pPr algn="ctr"/>
            <a:r>
              <a:rPr lang="es-ES_tradnl" sz="1400" b="1" dirty="0" smtClean="0">
                <a:latin typeface="Arial" charset="0"/>
              </a:rPr>
              <a:t>10.0.0.2:1350</a:t>
            </a:r>
            <a:endParaRPr lang="es-ES" sz="1400" b="1" dirty="0" smtClean="0">
              <a:latin typeface="Arial" charset="0"/>
            </a:endParaRPr>
          </a:p>
        </p:txBody>
      </p:sp>
      <p:sp>
        <p:nvSpPr>
          <p:cNvPr id="50" name="Oval 3111"/>
          <p:cNvSpPr>
            <a:spLocks noChangeArrowheads="1"/>
          </p:cNvSpPr>
          <p:nvPr/>
        </p:nvSpPr>
        <p:spPr bwMode="auto">
          <a:xfrm>
            <a:off x="1928794" y="4033843"/>
            <a:ext cx="36513" cy="36512"/>
          </a:xfrm>
          <a:prstGeom prst="ellipse">
            <a:avLst/>
          </a:prstGeom>
          <a:solidFill>
            <a:schemeClr val="tx1"/>
          </a:solidFill>
          <a:ln w="9525">
            <a:solidFill>
              <a:schemeClr val="tx1"/>
            </a:solidFill>
            <a:round/>
            <a:headEnd/>
            <a:tailEnd/>
          </a:ln>
        </p:spPr>
        <p:txBody>
          <a:bodyPr wrap="none" anchor="ctr"/>
          <a:lstStyle/>
          <a:p>
            <a:endParaRPr lang="es-ES"/>
          </a:p>
        </p:txBody>
      </p:sp>
      <p:sp>
        <p:nvSpPr>
          <p:cNvPr id="51" name="Oval 3112"/>
          <p:cNvSpPr>
            <a:spLocks noChangeArrowheads="1"/>
          </p:cNvSpPr>
          <p:nvPr/>
        </p:nvSpPr>
        <p:spPr bwMode="auto">
          <a:xfrm>
            <a:off x="1928794" y="4105280"/>
            <a:ext cx="36513" cy="36513"/>
          </a:xfrm>
          <a:prstGeom prst="ellipse">
            <a:avLst/>
          </a:prstGeom>
          <a:solidFill>
            <a:schemeClr val="tx1"/>
          </a:solidFill>
          <a:ln w="9525">
            <a:solidFill>
              <a:schemeClr val="tx1"/>
            </a:solidFill>
            <a:round/>
            <a:headEnd/>
            <a:tailEnd/>
          </a:ln>
        </p:spPr>
        <p:txBody>
          <a:bodyPr wrap="none" anchor="ctr"/>
          <a:lstStyle/>
          <a:p>
            <a:endParaRPr lang="es-ES"/>
          </a:p>
        </p:txBody>
      </p:sp>
      <p:sp>
        <p:nvSpPr>
          <p:cNvPr id="52" name="Oval 3113"/>
          <p:cNvSpPr>
            <a:spLocks noChangeArrowheads="1"/>
          </p:cNvSpPr>
          <p:nvPr/>
        </p:nvSpPr>
        <p:spPr bwMode="auto">
          <a:xfrm>
            <a:off x="1930382" y="4178305"/>
            <a:ext cx="36512" cy="36513"/>
          </a:xfrm>
          <a:prstGeom prst="ellipse">
            <a:avLst/>
          </a:prstGeom>
          <a:solidFill>
            <a:schemeClr val="tx1"/>
          </a:solidFill>
          <a:ln w="9525">
            <a:solidFill>
              <a:schemeClr val="tx1"/>
            </a:solidFill>
            <a:round/>
            <a:headEnd/>
            <a:tailEnd/>
          </a:ln>
        </p:spPr>
        <p:txBody>
          <a:bodyPr wrap="none" anchor="ctr"/>
          <a:lstStyle/>
          <a:p>
            <a:endParaRPr lang="es-ES"/>
          </a:p>
        </p:txBody>
      </p:sp>
      <p:sp>
        <p:nvSpPr>
          <p:cNvPr id="53" name="Rectangle 3074"/>
          <p:cNvSpPr>
            <a:spLocks noChangeArrowheads="1"/>
          </p:cNvSpPr>
          <p:nvPr/>
        </p:nvSpPr>
        <p:spPr bwMode="auto">
          <a:xfrm>
            <a:off x="1214414" y="1142985"/>
            <a:ext cx="1428760" cy="1357322"/>
          </a:xfrm>
          <a:prstGeom prst="rect">
            <a:avLst/>
          </a:prstGeom>
          <a:noFill/>
          <a:ln w="9525">
            <a:solidFill>
              <a:schemeClr val="tx1"/>
            </a:solidFill>
            <a:miter lim="800000"/>
            <a:headEnd/>
            <a:tailEnd/>
          </a:ln>
        </p:spPr>
        <p:txBody>
          <a:bodyPr wrap="none" anchor="ctr"/>
          <a:lstStyle/>
          <a:p>
            <a:endParaRPr lang="es-ES"/>
          </a:p>
        </p:txBody>
      </p:sp>
      <p:sp>
        <p:nvSpPr>
          <p:cNvPr id="54" name="Rectangle 3074"/>
          <p:cNvSpPr>
            <a:spLocks noChangeArrowheads="1"/>
          </p:cNvSpPr>
          <p:nvPr/>
        </p:nvSpPr>
        <p:spPr bwMode="auto">
          <a:xfrm>
            <a:off x="1214414" y="2571744"/>
            <a:ext cx="1428760" cy="1857388"/>
          </a:xfrm>
          <a:prstGeom prst="rect">
            <a:avLst/>
          </a:prstGeom>
          <a:noFill/>
          <a:ln w="9525">
            <a:solidFill>
              <a:schemeClr val="tx1"/>
            </a:solidFill>
            <a:miter lim="800000"/>
            <a:headEnd/>
            <a:tailEnd/>
          </a:ln>
        </p:spPr>
        <p:txBody>
          <a:bodyPr wrap="none" anchor="ctr"/>
          <a:lstStyle/>
          <a:p>
            <a:endParaRPr lang="es-ES"/>
          </a:p>
        </p:txBody>
      </p:sp>
      <p:sp>
        <p:nvSpPr>
          <p:cNvPr id="55" name="Rectangle 3074"/>
          <p:cNvSpPr>
            <a:spLocks noChangeArrowheads="1"/>
          </p:cNvSpPr>
          <p:nvPr/>
        </p:nvSpPr>
        <p:spPr bwMode="auto">
          <a:xfrm>
            <a:off x="1214414" y="4572008"/>
            <a:ext cx="1428760" cy="1357322"/>
          </a:xfrm>
          <a:prstGeom prst="rect">
            <a:avLst/>
          </a:prstGeom>
          <a:noFill/>
          <a:ln w="9525">
            <a:solidFill>
              <a:schemeClr val="tx1"/>
            </a:solidFill>
            <a:miter lim="800000"/>
            <a:headEnd/>
            <a:tailEnd/>
          </a:ln>
        </p:spPr>
        <p:txBody>
          <a:bodyPr wrap="none" anchor="ctr"/>
          <a:lstStyle/>
          <a:p>
            <a:endParaRPr lang="es-ES"/>
          </a:p>
        </p:txBody>
      </p:sp>
      <p:sp>
        <p:nvSpPr>
          <p:cNvPr id="56" name="Text Box 3086"/>
          <p:cNvSpPr txBox="1">
            <a:spLocks noChangeArrowheads="1"/>
          </p:cNvSpPr>
          <p:nvPr/>
        </p:nvSpPr>
        <p:spPr bwMode="auto">
          <a:xfrm>
            <a:off x="1428728" y="4949838"/>
            <a:ext cx="1028700" cy="336550"/>
          </a:xfrm>
          <a:prstGeom prst="rect">
            <a:avLst/>
          </a:prstGeom>
          <a:noFill/>
          <a:ln w="9525">
            <a:noFill/>
            <a:miter lim="800000"/>
            <a:headEnd/>
            <a:tailEnd/>
          </a:ln>
        </p:spPr>
        <p:txBody>
          <a:bodyPr wrap="none">
            <a:spAutoFit/>
          </a:bodyPr>
          <a:lstStyle/>
          <a:p>
            <a:r>
              <a:rPr lang="es-ES_tradnl" sz="1600" b="1" dirty="0">
                <a:latin typeface="Arial" charset="0"/>
              </a:rPr>
              <a:t>CLOSED</a:t>
            </a:r>
            <a:endParaRPr lang="es-ES" sz="1600" b="1" dirty="0">
              <a:latin typeface="Arial" charset="0"/>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3011"/>
                                        </p:tgtEl>
                                        <p:attrNameLst>
                                          <p:attrName>style.visibility</p:attrName>
                                        </p:attrNameLst>
                                      </p:cBhvr>
                                      <p:to>
                                        <p:strVal val="visible"/>
                                      </p:to>
                                    </p:set>
                                  </p:childTnLst>
                                </p:cTn>
                              </p:par>
                            </p:childTnLst>
                          </p:cTn>
                        </p:par>
                        <p:par>
                          <p:cTn id="13" fill="hold">
                            <p:stCondLst>
                              <p:cond delay="0"/>
                            </p:stCondLst>
                            <p:childTnLst>
                              <p:par>
                                <p:cTn id="14" presetID="22" presetClass="entr" presetSubtype="8" fill="hold" grpId="0" nodeType="afterEffect">
                                  <p:stCondLst>
                                    <p:cond delay="500"/>
                                  </p:stCondLst>
                                  <p:childTnLst>
                                    <p:set>
                                      <p:cBhvr>
                                        <p:cTn id="15" dur="1" fill="hold">
                                          <p:stCondLst>
                                            <p:cond delay="0"/>
                                          </p:stCondLst>
                                        </p:cTn>
                                        <p:tgtEl>
                                          <p:spTgt spid="383012"/>
                                        </p:tgtEl>
                                        <p:attrNameLst>
                                          <p:attrName>style.visibility</p:attrName>
                                        </p:attrNameLst>
                                      </p:cBhvr>
                                      <p:to>
                                        <p:strVal val="visible"/>
                                      </p:to>
                                    </p:set>
                                    <p:animEffect transition="in" filter="wipe(left)">
                                      <p:cBhvr>
                                        <p:cTn id="16" dur="500"/>
                                        <p:tgtEl>
                                          <p:spTgt spid="383012"/>
                                        </p:tgtEl>
                                      </p:cBhvr>
                                    </p:animEffec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383013"/>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nodeType="afterEffect">
                                  <p:stCondLst>
                                    <p:cond delay="500"/>
                                  </p:stCondLst>
                                  <p:childTnLst>
                                    <p:set>
                                      <p:cBhvr>
                                        <p:cTn id="22" dur="1" fill="hold">
                                          <p:stCondLst>
                                            <p:cond delay="0"/>
                                          </p:stCondLst>
                                        </p:cTn>
                                        <p:tgtEl>
                                          <p:spTgt spid="383019"/>
                                        </p:tgtEl>
                                        <p:attrNameLst>
                                          <p:attrName>style.visibility</p:attrName>
                                        </p:attrNameLst>
                                      </p:cBhvr>
                                      <p:to>
                                        <p:strVal val="visible"/>
                                      </p:to>
                                    </p:set>
                                  </p:childTnLst>
                                </p:cTn>
                              </p:par>
                            </p:childTnLst>
                          </p:cTn>
                        </p:par>
                        <p:par>
                          <p:cTn id="23" fill="hold">
                            <p:stCondLst>
                              <p:cond delay="1500"/>
                            </p:stCondLst>
                            <p:childTnLst>
                              <p:par>
                                <p:cTn id="24" presetID="1" presetClass="entr" presetSubtype="0" fill="hold" grpId="0" nodeType="afterEffect">
                                  <p:stCondLst>
                                    <p:cond delay="0"/>
                                  </p:stCondLst>
                                  <p:childTnLst>
                                    <p:set>
                                      <p:cBhvr>
                                        <p:cTn id="25" dur="1" fill="hold">
                                          <p:stCondLst>
                                            <p:cond delay="0"/>
                                          </p:stCondLst>
                                        </p:cTn>
                                        <p:tgtEl>
                                          <p:spTgt spid="383021"/>
                                        </p:tgtEl>
                                        <p:attrNameLst>
                                          <p:attrName>style.visibility</p:attrName>
                                        </p:attrNameLst>
                                      </p:cBhvr>
                                      <p:to>
                                        <p:strVal val="visible"/>
                                      </p:to>
                                    </p:set>
                                  </p:childTnLst>
                                </p:cTn>
                              </p:par>
                            </p:childTnLst>
                          </p:cTn>
                        </p:par>
                        <p:par>
                          <p:cTn id="26" fill="hold">
                            <p:stCondLst>
                              <p:cond delay="1500"/>
                            </p:stCondLst>
                            <p:childTnLst>
                              <p:par>
                                <p:cTn id="27" presetID="1" presetClass="entr" presetSubtype="0" fill="hold" grpId="0" nodeType="afterEffect">
                                  <p:stCondLst>
                                    <p:cond delay="500"/>
                                  </p:stCondLst>
                                  <p:childTnLst>
                                    <p:set>
                                      <p:cBhvr>
                                        <p:cTn id="28" dur="1" fill="hold">
                                          <p:stCondLst>
                                            <p:cond delay="0"/>
                                          </p:stCondLst>
                                        </p:cTn>
                                        <p:tgtEl>
                                          <p:spTgt spid="383015"/>
                                        </p:tgtEl>
                                        <p:attrNameLst>
                                          <p:attrName>style.visibility</p:attrName>
                                        </p:attrNameLst>
                                      </p:cBhvr>
                                      <p:to>
                                        <p:strVal val="visible"/>
                                      </p:to>
                                    </p:se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2500"/>
                            </p:stCondLst>
                            <p:childTnLst>
                              <p:par>
                                <p:cTn id="34" presetID="1" presetClass="entr" presetSubtype="0"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childTnLst>
                                </p:cTn>
                              </p:par>
                            </p:childTnLst>
                          </p:cTn>
                        </p:par>
                        <p:par>
                          <p:cTn id="36" fill="hold">
                            <p:stCondLst>
                              <p:cond delay="2500"/>
                            </p:stCondLst>
                            <p:childTnLst>
                              <p:par>
                                <p:cTn id="37" presetID="1" presetClass="entr" presetSubtype="0"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par>
                          <p:cTn id="39" fill="hold">
                            <p:stCondLst>
                              <p:cond delay="2500"/>
                            </p:stCondLst>
                            <p:childTnLst>
                              <p:par>
                                <p:cTn id="40" presetID="1" presetClass="entr" presetSubtype="0" fill="hold" grpId="0" nodeType="afterEffect">
                                  <p:stCondLst>
                                    <p:cond delay="0"/>
                                  </p:stCondLst>
                                  <p:childTnLst>
                                    <p:set>
                                      <p:cBhvr>
                                        <p:cTn id="41" dur="1" fill="hold">
                                          <p:stCondLst>
                                            <p:cond delay="0"/>
                                          </p:stCondLst>
                                        </p:cTn>
                                        <p:tgtEl>
                                          <p:spTgt spid="44"/>
                                        </p:tgtEl>
                                        <p:attrNameLst>
                                          <p:attrName>style.visibility</p:attrName>
                                        </p:attrNameLst>
                                      </p:cBhvr>
                                      <p:to>
                                        <p:strVal val="visible"/>
                                      </p:to>
                                    </p:set>
                                  </p:childTnLst>
                                </p:cTn>
                              </p:par>
                            </p:childTnLst>
                          </p:cTn>
                        </p:par>
                        <p:par>
                          <p:cTn id="42" fill="hold">
                            <p:stCondLst>
                              <p:cond delay="2500"/>
                            </p:stCondLst>
                            <p:childTnLst>
                              <p:par>
                                <p:cTn id="43" presetID="1" presetClass="entr" presetSubtype="0" fill="hold" grpId="0" nodeType="afterEffect">
                                  <p:stCondLst>
                                    <p:cond delay="500"/>
                                  </p:stCondLst>
                                  <p:childTnLst>
                                    <p:set>
                                      <p:cBhvr>
                                        <p:cTn id="44" dur="1" fill="hold">
                                          <p:stCondLst>
                                            <p:cond delay="0"/>
                                          </p:stCondLst>
                                        </p:cTn>
                                        <p:tgtEl>
                                          <p:spTgt spid="383016"/>
                                        </p:tgtEl>
                                        <p:attrNameLst>
                                          <p:attrName>style.visibility</p:attrName>
                                        </p:attrNameLst>
                                      </p:cBhvr>
                                      <p:to>
                                        <p:strVal val="visible"/>
                                      </p:to>
                                    </p:se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left)">
                                      <p:cBhvr>
                                        <p:cTn id="48" dur="500"/>
                                        <p:tgtEl>
                                          <p:spTgt spid="41"/>
                                        </p:tgtEl>
                                      </p:cBhvr>
                                    </p:animEffect>
                                  </p:childTnLst>
                                </p:cTn>
                              </p:par>
                            </p:childTnLst>
                          </p:cTn>
                        </p:par>
                        <p:par>
                          <p:cTn id="49" fill="hold">
                            <p:stCondLst>
                              <p:cond delay="3500"/>
                            </p:stCondLst>
                            <p:childTnLst>
                              <p:par>
                                <p:cTn id="50" presetID="1" presetClass="entr" presetSubtype="0"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childTnLst>
                                </p:cTn>
                              </p:par>
                            </p:childTnLst>
                          </p:cTn>
                        </p:par>
                        <p:par>
                          <p:cTn id="52" fill="hold">
                            <p:stCondLst>
                              <p:cond delay="3500"/>
                            </p:stCondLst>
                            <p:childTnLst>
                              <p:par>
                                <p:cTn id="53" presetID="1" presetClass="entr" presetSubtype="0" fill="hold" nodeType="after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childTnLst>
                          </p:cTn>
                        </p:par>
                        <p:par>
                          <p:cTn id="55" fill="hold">
                            <p:stCondLst>
                              <p:cond delay="3500"/>
                            </p:stCondLst>
                            <p:childTnLst>
                              <p:par>
                                <p:cTn id="56" presetID="1" presetClass="entr" presetSubtype="0"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childTnLst>
                                </p:cTn>
                              </p:par>
                            </p:childTnLst>
                          </p:cTn>
                        </p:par>
                        <p:par>
                          <p:cTn id="58" fill="hold">
                            <p:stCondLst>
                              <p:cond delay="3500"/>
                            </p:stCondLst>
                            <p:childTnLst>
                              <p:par>
                                <p:cTn id="59" presetID="1" presetClass="entr" presetSubtype="0" fill="hold" grpId="0" nodeType="afterEffect">
                                  <p:stCondLst>
                                    <p:cond delay="500"/>
                                  </p:stCondLst>
                                  <p:childTnLst>
                                    <p:set>
                                      <p:cBhvr>
                                        <p:cTn id="60" dur="1" fill="hold">
                                          <p:stCondLst>
                                            <p:cond delay="0"/>
                                          </p:stCondLst>
                                        </p:cTn>
                                        <p:tgtEl>
                                          <p:spTgt spid="383017"/>
                                        </p:tgtEl>
                                        <p:attrNameLst>
                                          <p:attrName>style.visibility</p:attrName>
                                        </p:attrNameLst>
                                      </p:cBhvr>
                                      <p:to>
                                        <p:strVal val="visible"/>
                                      </p:to>
                                    </p:set>
                                  </p:childTnLst>
                                </p:cTn>
                              </p:par>
                            </p:childTnLst>
                          </p:cTn>
                        </p:par>
                        <p:par>
                          <p:cTn id="61" fill="hold">
                            <p:stCondLst>
                              <p:cond delay="4000"/>
                            </p:stCondLst>
                            <p:childTnLst>
                              <p:par>
                                <p:cTn id="62" presetID="1" presetClass="entr" presetSubtype="0" fill="hold" grpId="0" nodeType="afterEffect">
                                  <p:stCondLst>
                                    <p:cond delay="500"/>
                                  </p:stCondLst>
                                  <p:childTnLst>
                                    <p:set>
                                      <p:cBhvr>
                                        <p:cTn id="63" dur="1" fill="hold">
                                          <p:stCondLst>
                                            <p:cond delay="0"/>
                                          </p:stCondLst>
                                        </p:cTn>
                                        <p:tgtEl>
                                          <p:spTgt spid="383018"/>
                                        </p:tgtEl>
                                        <p:attrNameLst>
                                          <p:attrName>style.visibility</p:attrName>
                                        </p:attrNameLst>
                                      </p:cBhvr>
                                      <p:to>
                                        <p:strVal val="visible"/>
                                      </p:to>
                                    </p:set>
                                  </p:childTnLst>
                                </p:cTn>
                              </p:par>
                            </p:childTnLst>
                          </p:cTn>
                        </p:par>
                        <p:par>
                          <p:cTn id="64" fill="hold">
                            <p:stCondLst>
                              <p:cond delay="4500"/>
                            </p:stCondLst>
                            <p:childTnLst>
                              <p:par>
                                <p:cTn id="65" presetID="1" presetClass="entr" presetSubtype="0" fill="hold" grpId="0" nodeType="afterEffect">
                                  <p:stCondLst>
                                    <p:cond delay="0"/>
                                  </p:stCondLst>
                                  <p:childTnLst>
                                    <p:set>
                                      <p:cBhvr>
                                        <p:cTn id="66" dur="1" fill="hold">
                                          <p:stCondLst>
                                            <p:cond delay="0"/>
                                          </p:stCondLst>
                                        </p:cTn>
                                        <p:tgtEl>
                                          <p:spTgt spid="38299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8"/>
                                        </p:tgtEl>
                                        <p:attrNameLst>
                                          <p:attrName>style.visibility</p:attrName>
                                        </p:attrNameLst>
                                      </p:cBhvr>
                                      <p:to>
                                        <p:strVal val="visible"/>
                                      </p:to>
                                    </p:set>
                                  </p:childTnLst>
                                </p:cTn>
                              </p:par>
                            </p:childTnLst>
                          </p:cTn>
                        </p:par>
                        <p:par>
                          <p:cTn id="73" fill="hold">
                            <p:stCondLst>
                              <p:cond delay="0"/>
                            </p:stCondLst>
                            <p:childTnLst>
                              <p:par>
                                <p:cTn id="74" presetID="1" presetClass="entr" presetSubtype="0" fill="hold" grpId="0" nodeType="afterEffect">
                                  <p:stCondLst>
                                    <p:cond delay="500"/>
                                  </p:stCondLst>
                                  <p:childTnLst>
                                    <p:set>
                                      <p:cBhvr>
                                        <p:cTn id="75" dur="1" fill="hold">
                                          <p:stCondLst>
                                            <p:cond delay="0"/>
                                          </p:stCondLst>
                                        </p:cTn>
                                        <p:tgtEl>
                                          <p:spTgt spid="382991"/>
                                        </p:tgtEl>
                                        <p:attrNameLst>
                                          <p:attrName>style.visibility</p:attrName>
                                        </p:attrNameLst>
                                      </p:cBhvr>
                                      <p:to>
                                        <p:strVal val="visible"/>
                                      </p:to>
                                    </p:se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382999"/>
                                        </p:tgtEl>
                                        <p:attrNameLst>
                                          <p:attrName>style.visibility</p:attrName>
                                        </p:attrNameLst>
                                      </p:cBhvr>
                                      <p:to>
                                        <p:strVal val="visible"/>
                                      </p:to>
                                    </p:set>
                                    <p:animEffect transition="in" filter="wipe(left)">
                                      <p:cBhvr>
                                        <p:cTn id="79" dur="500"/>
                                        <p:tgtEl>
                                          <p:spTgt spid="382999"/>
                                        </p:tgtEl>
                                      </p:cBhvr>
                                    </p:animEffect>
                                  </p:childTnLst>
                                </p:cTn>
                              </p:par>
                            </p:childTnLst>
                          </p:cTn>
                        </p:par>
                        <p:par>
                          <p:cTn id="80" fill="hold">
                            <p:stCondLst>
                              <p:cond delay="1000"/>
                            </p:stCondLst>
                            <p:childTnLst>
                              <p:par>
                                <p:cTn id="81" presetID="1" presetClass="entr" presetSubtype="0" fill="hold" grpId="0" nodeType="afterEffect">
                                  <p:stCondLst>
                                    <p:cond delay="0"/>
                                  </p:stCondLst>
                                  <p:childTnLst>
                                    <p:set>
                                      <p:cBhvr>
                                        <p:cTn id="82" dur="1" fill="hold">
                                          <p:stCondLst>
                                            <p:cond delay="0"/>
                                          </p:stCondLst>
                                        </p:cTn>
                                        <p:tgtEl>
                                          <p:spTgt spid="383000"/>
                                        </p:tgtEl>
                                        <p:attrNameLst>
                                          <p:attrName>style.visibility</p:attrName>
                                        </p:attrNameLst>
                                      </p:cBhvr>
                                      <p:to>
                                        <p:strVal val="visible"/>
                                      </p:to>
                                    </p:set>
                                  </p:childTnLst>
                                </p:cTn>
                              </p:par>
                            </p:childTnLst>
                          </p:cTn>
                        </p:par>
                        <p:par>
                          <p:cTn id="83" fill="hold">
                            <p:stCondLst>
                              <p:cond delay="1000"/>
                            </p:stCondLst>
                            <p:childTnLst>
                              <p:par>
                                <p:cTn id="84" presetID="1" presetClass="entr" presetSubtype="0" fill="hold" grpId="0" nodeType="afterEffect">
                                  <p:stCondLst>
                                    <p:cond delay="0"/>
                                  </p:stCondLst>
                                  <p:childTnLst>
                                    <p:set>
                                      <p:cBhvr>
                                        <p:cTn id="85" dur="1" fill="hold">
                                          <p:stCondLst>
                                            <p:cond delay="0"/>
                                          </p:stCondLst>
                                        </p:cTn>
                                        <p:tgtEl>
                                          <p:spTgt spid="383002"/>
                                        </p:tgtEl>
                                        <p:attrNameLst>
                                          <p:attrName>style.visibility</p:attrName>
                                        </p:attrNameLst>
                                      </p:cBhvr>
                                      <p:to>
                                        <p:strVal val="visible"/>
                                      </p:to>
                                    </p:set>
                                  </p:childTnLst>
                                </p:cTn>
                              </p:par>
                            </p:childTnLst>
                          </p:cTn>
                        </p:par>
                        <p:par>
                          <p:cTn id="86" fill="hold">
                            <p:stCondLst>
                              <p:cond delay="1000"/>
                            </p:stCondLst>
                            <p:childTnLst>
                              <p:par>
                                <p:cTn id="87" presetID="22" presetClass="entr" presetSubtype="2" fill="hold" grpId="0" nodeType="afterEffect">
                                  <p:stCondLst>
                                    <p:cond delay="1000"/>
                                  </p:stCondLst>
                                  <p:childTnLst>
                                    <p:set>
                                      <p:cBhvr>
                                        <p:cTn id="88" dur="1" fill="hold">
                                          <p:stCondLst>
                                            <p:cond delay="0"/>
                                          </p:stCondLst>
                                        </p:cTn>
                                        <p:tgtEl>
                                          <p:spTgt spid="383003"/>
                                        </p:tgtEl>
                                        <p:attrNameLst>
                                          <p:attrName>style.visibility</p:attrName>
                                        </p:attrNameLst>
                                      </p:cBhvr>
                                      <p:to>
                                        <p:strVal val="visible"/>
                                      </p:to>
                                    </p:set>
                                    <p:animEffect transition="in" filter="wipe(right)">
                                      <p:cBhvr>
                                        <p:cTn id="89" dur="500"/>
                                        <p:tgtEl>
                                          <p:spTgt spid="383003"/>
                                        </p:tgtEl>
                                      </p:cBhvr>
                                    </p:animEffect>
                                  </p:childTnLst>
                                </p:cTn>
                              </p:par>
                            </p:childTnLst>
                          </p:cTn>
                        </p:par>
                        <p:par>
                          <p:cTn id="90" fill="hold">
                            <p:stCondLst>
                              <p:cond delay="2500"/>
                            </p:stCondLst>
                            <p:childTnLst>
                              <p:par>
                                <p:cTn id="91" presetID="1" presetClass="entr" presetSubtype="0" fill="hold" grpId="0" nodeType="afterEffect">
                                  <p:stCondLst>
                                    <p:cond delay="0"/>
                                  </p:stCondLst>
                                  <p:childTnLst>
                                    <p:set>
                                      <p:cBhvr>
                                        <p:cTn id="92" dur="1" fill="hold">
                                          <p:stCondLst>
                                            <p:cond delay="0"/>
                                          </p:stCondLst>
                                        </p:cTn>
                                        <p:tgtEl>
                                          <p:spTgt spid="383004"/>
                                        </p:tgtEl>
                                        <p:attrNameLst>
                                          <p:attrName>style.visibility</p:attrName>
                                        </p:attrNameLst>
                                      </p:cBhvr>
                                      <p:to>
                                        <p:strVal val="visible"/>
                                      </p:to>
                                    </p:set>
                                  </p:childTnLst>
                                </p:cTn>
                              </p:par>
                            </p:childTnLst>
                          </p:cTn>
                        </p:par>
                        <p:par>
                          <p:cTn id="93" fill="hold">
                            <p:stCondLst>
                              <p:cond delay="2500"/>
                            </p:stCondLst>
                            <p:childTnLst>
                              <p:par>
                                <p:cTn id="94" presetID="1" presetClass="entr" presetSubtype="0" fill="hold" grpId="0" nodeType="afterEffect">
                                  <p:stCondLst>
                                    <p:cond delay="0"/>
                                  </p:stCondLst>
                                  <p:childTnLst>
                                    <p:set>
                                      <p:cBhvr>
                                        <p:cTn id="95" dur="1" fill="hold">
                                          <p:stCondLst>
                                            <p:cond delay="0"/>
                                          </p:stCondLst>
                                        </p:cTn>
                                        <p:tgtEl>
                                          <p:spTgt spid="383005"/>
                                        </p:tgtEl>
                                        <p:attrNameLst>
                                          <p:attrName>style.visibility</p:attrName>
                                        </p:attrNameLst>
                                      </p:cBhvr>
                                      <p:to>
                                        <p:strVal val="visible"/>
                                      </p:to>
                                    </p:set>
                                  </p:childTnLst>
                                </p:cTn>
                              </p:par>
                            </p:childTnLst>
                          </p:cTn>
                        </p:par>
                        <p:par>
                          <p:cTn id="96" fill="hold">
                            <p:stCondLst>
                              <p:cond delay="2500"/>
                            </p:stCondLst>
                            <p:childTnLst>
                              <p:par>
                                <p:cTn id="97" presetID="22" presetClass="entr" presetSubtype="8" fill="hold" grpId="0" nodeType="afterEffect">
                                  <p:stCondLst>
                                    <p:cond delay="1000"/>
                                  </p:stCondLst>
                                  <p:childTnLst>
                                    <p:set>
                                      <p:cBhvr>
                                        <p:cTn id="98" dur="1" fill="hold">
                                          <p:stCondLst>
                                            <p:cond delay="0"/>
                                          </p:stCondLst>
                                        </p:cTn>
                                        <p:tgtEl>
                                          <p:spTgt spid="383006"/>
                                        </p:tgtEl>
                                        <p:attrNameLst>
                                          <p:attrName>style.visibility</p:attrName>
                                        </p:attrNameLst>
                                      </p:cBhvr>
                                      <p:to>
                                        <p:strVal val="visible"/>
                                      </p:to>
                                    </p:set>
                                    <p:animEffect transition="in" filter="wipe(left)">
                                      <p:cBhvr>
                                        <p:cTn id="99" dur="500"/>
                                        <p:tgtEl>
                                          <p:spTgt spid="383006"/>
                                        </p:tgtEl>
                                      </p:cBhvr>
                                    </p:animEffect>
                                  </p:childTnLst>
                                </p:cTn>
                              </p:par>
                            </p:childTnLst>
                          </p:cTn>
                        </p:par>
                        <p:par>
                          <p:cTn id="100" fill="hold">
                            <p:stCondLst>
                              <p:cond delay="4000"/>
                            </p:stCondLst>
                            <p:childTnLst>
                              <p:par>
                                <p:cTn id="101" presetID="1" presetClass="entr" presetSubtype="0" fill="hold" grpId="0" nodeType="afterEffect">
                                  <p:stCondLst>
                                    <p:cond delay="0"/>
                                  </p:stCondLst>
                                  <p:childTnLst>
                                    <p:set>
                                      <p:cBhvr>
                                        <p:cTn id="102" dur="1" fill="hold">
                                          <p:stCondLst>
                                            <p:cond delay="0"/>
                                          </p:stCondLst>
                                        </p:cTn>
                                        <p:tgtEl>
                                          <p:spTgt spid="383007"/>
                                        </p:tgtEl>
                                        <p:attrNameLst>
                                          <p:attrName>style.visibility</p:attrName>
                                        </p:attrNameLst>
                                      </p:cBhvr>
                                      <p:to>
                                        <p:strVal val="visible"/>
                                      </p:to>
                                    </p:set>
                                  </p:childTnLst>
                                </p:cTn>
                              </p:par>
                            </p:childTnLst>
                          </p:cTn>
                        </p:par>
                        <p:par>
                          <p:cTn id="103" fill="hold">
                            <p:stCondLst>
                              <p:cond delay="4000"/>
                            </p:stCondLst>
                            <p:childTnLst>
                              <p:par>
                                <p:cTn id="104" presetID="1" presetClass="entr" presetSubtype="0" fill="hold" grpId="0" nodeType="afterEffect">
                                  <p:stCondLst>
                                    <p:cond delay="0"/>
                                  </p:stCondLst>
                                  <p:childTnLst>
                                    <p:set>
                                      <p:cBhvr>
                                        <p:cTn id="105" dur="1" fill="hold">
                                          <p:stCondLst>
                                            <p:cond delay="0"/>
                                          </p:stCondLst>
                                        </p:cTn>
                                        <p:tgtEl>
                                          <p:spTgt spid="383008"/>
                                        </p:tgtEl>
                                        <p:attrNameLst>
                                          <p:attrName>style.visibility</p:attrName>
                                        </p:attrNameLst>
                                      </p:cBhvr>
                                      <p:to>
                                        <p:strVal val="visible"/>
                                      </p:to>
                                    </p:set>
                                  </p:childTnLst>
                                </p:cTn>
                              </p:par>
                            </p:childTnLst>
                          </p:cTn>
                        </p:par>
                        <p:par>
                          <p:cTn id="106" fill="hold">
                            <p:stCondLst>
                              <p:cond delay="4000"/>
                            </p:stCondLst>
                            <p:childTnLst>
                              <p:par>
                                <p:cTn id="107" presetID="1" presetClass="entr" presetSubtype="0" fill="hold" grpId="0" nodeType="afterEffect">
                                  <p:stCondLst>
                                    <p:cond delay="500"/>
                                  </p:stCondLst>
                                  <p:childTnLst>
                                    <p:set>
                                      <p:cBhvr>
                                        <p:cTn id="108" dur="1" fill="hold">
                                          <p:stCondLst>
                                            <p:cond delay="0"/>
                                          </p:stCondLst>
                                        </p:cTn>
                                        <p:tgtEl>
                                          <p:spTgt spid="50"/>
                                        </p:tgtEl>
                                        <p:attrNameLst>
                                          <p:attrName>style.visibility</p:attrName>
                                        </p:attrNameLst>
                                      </p:cBhvr>
                                      <p:to>
                                        <p:strVal val="visible"/>
                                      </p:to>
                                    </p:set>
                                  </p:childTnLst>
                                </p:cTn>
                              </p:par>
                            </p:childTnLst>
                          </p:cTn>
                        </p:par>
                        <p:par>
                          <p:cTn id="109" fill="hold">
                            <p:stCondLst>
                              <p:cond delay="4500"/>
                            </p:stCondLst>
                            <p:childTnLst>
                              <p:par>
                                <p:cTn id="110" presetID="1" presetClass="entr" presetSubtype="0" fill="hold" grpId="0" nodeType="afterEffect">
                                  <p:stCondLst>
                                    <p:cond delay="500"/>
                                  </p:stCondLst>
                                  <p:childTnLst>
                                    <p:set>
                                      <p:cBhvr>
                                        <p:cTn id="111" dur="1" fill="hold">
                                          <p:stCondLst>
                                            <p:cond delay="0"/>
                                          </p:stCondLst>
                                        </p:cTn>
                                        <p:tgtEl>
                                          <p:spTgt spid="51"/>
                                        </p:tgtEl>
                                        <p:attrNameLst>
                                          <p:attrName>style.visibility</p:attrName>
                                        </p:attrNameLst>
                                      </p:cBhvr>
                                      <p:to>
                                        <p:strVal val="visible"/>
                                      </p:to>
                                    </p:set>
                                  </p:childTnLst>
                                </p:cTn>
                              </p:par>
                            </p:childTnLst>
                          </p:cTn>
                        </p:par>
                        <p:par>
                          <p:cTn id="112" fill="hold">
                            <p:stCondLst>
                              <p:cond delay="5000"/>
                            </p:stCondLst>
                            <p:childTnLst>
                              <p:par>
                                <p:cTn id="113" presetID="1" presetClass="entr" presetSubtype="0" fill="hold" grpId="0" nodeType="afterEffect">
                                  <p:stCondLst>
                                    <p:cond delay="500"/>
                                  </p:stCondLst>
                                  <p:childTnLst>
                                    <p:set>
                                      <p:cBhvr>
                                        <p:cTn id="114" dur="1" fill="hold">
                                          <p:stCondLst>
                                            <p:cond delay="0"/>
                                          </p:stCondLst>
                                        </p:cTn>
                                        <p:tgtEl>
                                          <p:spTgt spid="5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55"/>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49"/>
                                        </p:tgtEl>
                                        <p:attrNameLst>
                                          <p:attrName>style.visibility</p:attrName>
                                        </p:attrNameLst>
                                      </p:cBhvr>
                                      <p:to>
                                        <p:strVal val="visible"/>
                                      </p:to>
                                    </p:set>
                                  </p:childTnLst>
                                </p:cTn>
                              </p:par>
                            </p:childTnLst>
                          </p:cTn>
                        </p:par>
                        <p:par>
                          <p:cTn id="121" fill="hold">
                            <p:stCondLst>
                              <p:cond delay="0"/>
                            </p:stCondLst>
                            <p:childTnLst>
                              <p:par>
                                <p:cTn id="122" presetID="1" presetClass="entr" presetSubtype="0" fill="hold" grpId="0" nodeType="afterEffect">
                                  <p:stCondLst>
                                    <p:cond delay="0"/>
                                  </p:stCondLst>
                                  <p:childTnLst>
                                    <p:set>
                                      <p:cBhvr>
                                        <p:cTn id="123" dur="1" fill="hold">
                                          <p:stCondLst>
                                            <p:cond delay="0"/>
                                          </p:stCondLst>
                                        </p:cTn>
                                        <p:tgtEl>
                                          <p:spTgt spid="56"/>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nodeType="clickEffect">
                                  <p:stCondLst>
                                    <p:cond delay="0"/>
                                  </p:stCondLst>
                                  <p:childTnLst>
                                    <p:set>
                                      <p:cBhvr>
                                        <p:cTn id="127" dur="1" fill="hold">
                                          <p:stCondLst>
                                            <p:cond delay="0"/>
                                          </p:stCondLst>
                                        </p:cTn>
                                        <p:tgtEl>
                                          <p:spTgt spid="383009"/>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383010"/>
                                        </p:tgtEl>
                                        <p:attrNameLst>
                                          <p:attrName>style.visibility</p:attrName>
                                        </p:attrNameLst>
                                      </p:cBhvr>
                                      <p:to>
                                        <p:strVal val="visible"/>
                                      </p:to>
                                    </p:set>
                                  </p:childTnLst>
                                </p:cTn>
                              </p:par>
                            </p:childTnLst>
                          </p:cTn>
                        </p:par>
                        <p:par>
                          <p:cTn id="130" fill="hold">
                            <p:stCondLst>
                              <p:cond delay="0"/>
                            </p:stCondLst>
                            <p:childTnLst>
                              <p:par>
                                <p:cTn id="131" presetID="22" presetClass="entr" presetSubtype="8" fill="hold" grpId="0" nodeType="afterEffect">
                                  <p:stCondLst>
                                    <p:cond delay="0"/>
                                  </p:stCondLst>
                                  <p:childTnLst>
                                    <p:set>
                                      <p:cBhvr>
                                        <p:cTn id="132" dur="1" fill="hold">
                                          <p:stCondLst>
                                            <p:cond delay="0"/>
                                          </p:stCondLst>
                                        </p:cTn>
                                        <p:tgtEl>
                                          <p:spTgt spid="382995"/>
                                        </p:tgtEl>
                                        <p:attrNameLst>
                                          <p:attrName>style.visibility</p:attrName>
                                        </p:attrNameLst>
                                      </p:cBhvr>
                                      <p:to>
                                        <p:strVal val="visible"/>
                                      </p:to>
                                    </p:set>
                                    <p:animEffect transition="in" filter="wipe(left)">
                                      <p:cBhvr>
                                        <p:cTn id="133" dur="500"/>
                                        <p:tgtEl>
                                          <p:spTgt spid="382995"/>
                                        </p:tgtEl>
                                      </p:cBhvr>
                                    </p:animEffect>
                                  </p:childTnLst>
                                </p:cTn>
                              </p:par>
                            </p:childTnLst>
                          </p:cTn>
                        </p:par>
                        <p:par>
                          <p:cTn id="134" fill="hold">
                            <p:stCondLst>
                              <p:cond delay="500"/>
                            </p:stCondLst>
                            <p:childTnLst>
                              <p:par>
                                <p:cTn id="135" presetID="1" presetClass="entr" presetSubtype="0" fill="hold" grpId="0" nodeType="afterEffect">
                                  <p:stCondLst>
                                    <p:cond delay="0"/>
                                  </p:stCondLst>
                                  <p:childTnLst>
                                    <p:set>
                                      <p:cBhvr>
                                        <p:cTn id="136" dur="1" fill="hold">
                                          <p:stCondLst>
                                            <p:cond delay="0"/>
                                          </p:stCondLst>
                                        </p:cTn>
                                        <p:tgtEl>
                                          <p:spTgt spid="382996"/>
                                        </p:tgtEl>
                                        <p:attrNameLst>
                                          <p:attrName>style.visibility</p:attrName>
                                        </p:attrNameLst>
                                      </p:cBhvr>
                                      <p:to>
                                        <p:strVal val="visible"/>
                                      </p:to>
                                    </p:set>
                                  </p:childTnLst>
                                </p:cTn>
                              </p:par>
                            </p:childTnLst>
                          </p:cTn>
                        </p:par>
                        <p:par>
                          <p:cTn id="137" fill="hold">
                            <p:stCondLst>
                              <p:cond delay="500"/>
                            </p:stCondLst>
                            <p:childTnLst>
                              <p:par>
                                <p:cTn id="138" presetID="1" presetClass="entr" presetSubtype="0" fill="hold" grpId="0" nodeType="afterEffect">
                                  <p:stCondLst>
                                    <p:cond delay="0"/>
                                  </p:stCondLst>
                                  <p:childTnLst>
                                    <p:set>
                                      <p:cBhvr>
                                        <p:cTn id="139" dur="1" fill="hold">
                                          <p:stCondLst>
                                            <p:cond delay="0"/>
                                          </p:stCondLst>
                                        </p:cTn>
                                        <p:tgtEl>
                                          <p:spTgt spid="382993"/>
                                        </p:tgtEl>
                                        <p:attrNameLst>
                                          <p:attrName>style.visibility</p:attrName>
                                        </p:attrNameLst>
                                      </p:cBhvr>
                                      <p:to>
                                        <p:strVal val="visible"/>
                                      </p:to>
                                    </p:set>
                                  </p:childTnLst>
                                </p:cTn>
                              </p:par>
                            </p:childTnLst>
                          </p:cTn>
                        </p:par>
                        <p:par>
                          <p:cTn id="140" fill="hold">
                            <p:stCondLst>
                              <p:cond delay="500"/>
                            </p:stCondLst>
                            <p:childTnLst>
                              <p:par>
                                <p:cTn id="141" presetID="22" presetClass="entr" presetSubtype="2" fill="hold" grpId="0" nodeType="afterEffect">
                                  <p:stCondLst>
                                    <p:cond delay="500"/>
                                  </p:stCondLst>
                                  <p:childTnLst>
                                    <p:set>
                                      <p:cBhvr>
                                        <p:cTn id="142" dur="1" fill="hold">
                                          <p:stCondLst>
                                            <p:cond delay="0"/>
                                          </p:stCondLst>
                                        </p:cTn>
                                        <p:tgtEl>
                                          <p:spTgt spid="382984"/>
                                        </p:tgtEl>
                                        <p:attrNameLst>
                                          <p:attrName>style.visibility</p:attrName>
                                        </p:attrNameLst>
                                      </p:cBhvr>
                                      <p:to>
                                        <p:strVal val="visible"/>
                                      </p:to>
                                    </p:set>
                                    <p:animEffect transition="in" filter="wipe(right)">
                                      <p:cBhvr>
                                        <p:cTn id="143" dur="500"/>
                                        <p:tgtEl>
                                          <p:spTgt spid="382984"/>
                                        </p:tgtEl>
                                      </p:cBhvr>
                                    </p:animEffect>
                                  </p:childTnLst>
                                </p:cTn>
                              </p:par>
                            </p:childTnLst>
                          </p:cTn>
                        </p:par>
                        <p:par>
                          <p:cTn id="144" fill="hold">
                            <p:stCondLst>
                              <p:cond delay="1500"/>
                            </p:stCondLst>
                            <p:childTnLst>
                              <p:par>
                                <p:cTn id="145" presetID="1" presetClass="entr" presetSubtype="0" fill="hold" grpId="0" nodeType="afterEffect">
                                  <p:stCondLst>
                                    <p:cond delay="0"/>
                                  </p:stCondLst>
                                  <p:childTnLst>
                                    <p:set>
                                      <p:cBhvr>
                                        <p:cTn id="146" dur="1" fill="hold">
                                          <p:stCondLst>
                                            <p:cond delay="0"/>
                                          </p:stCondLst>
                                        </p:cTn>
                                        <p:tgtEl>
                                          <p:spTgt spid="382987"/>
                                        </p:tgtEl>
                                        <p:attrNameLst>
                                          <p:attrName>style.visibility</p:attrName>
                                        </p:attrNameLst>
                                      </p:cBhvr>
                                      <p:to>
                                        <p:strVal val="visible"/>
                                      </p:to>
                                    </p:set>
                                  </p:childTnLst>
                                </p:cTn>
                              </p:par>
                            </p:childTnLst>
                          </p:cTn>
                        </p:par>
                        <p:par>
                          <p:cTn id="147" fill="hold">
                            <p:stCondLst>
                              <p:cond delay="1500"/>
                            </p:stCondLst>
                            <p:childTnLst>
                              <p:par>
                                <p:cTn id="148" presetID="22" presetClass="entr" presetSubtype="8" fill="hold" grpId="0" nodeType="afterEffect">
                                  <p:stCondLst>
                                    <p:cond delay="500"/>
                                  </p:stCondLst>
                                  <p:childTnLst>
                                    <p:set>
                                      <p:cBhvr>
                                        <p:cTn id="149" dur="1" fill="hold">
                                          <p:stCondLst>
                                            <p:cond delay="0"/>
                                          </p:stCondLst>
                                        </p:cTn>
                                        <p:tgtEl>
                                          <p:spTgt spid="382985"/>
                                        </p:tgtEl>
                                        <p:attrNameLst>
                                          <p:attrName>style.visibility</p:attrName>
                                        </p:attrNameLst>
                                      </p:cBhvr>
                                      <p:to>
                                        <p:strVal val="visible"/>
                                      </p:to>
                                    </p:set>
                                    <p:animEffect transition="in" filter="wipe(left)">
                                      <p:cBhvr>
                                        <p:cTn id="150" dur="500"/>
                                        <p:tgtEl>
                                          <p:spTgt spid="382985"/>
                                        </p:tgtEl>
                                      </p:cBhvr>
                                    </p:animEffect>
                                  </p:childTnLst>
                                </p:cTn>
                              </p:par>
                            </p:childTnLst>
                          </p:cTn>
                        </p:par>
                        <p:par>
                          <p:cTn id="151" fill="hold">
                            <p:stCondLst>
                              <p:cond delay="2500"/>
                            </p:stCondLst>
                            <p:childTnLst>
                              <p:par>
                                <p:cTn id="152" presetID="1" presetClass="entr" presetSubtype="0" fill="hold" grpId="0" nodeType="afterEffect">
                                  <p:stCondLst>
                                    <p:cond delay="0"/>
                                  </p:stCondLst>
                                  <p:childTnLst>
                                    <p:set>
                                      <p:cBhvr>
                                        <p:cTn id="153" dur="1" fill="hold">
                                          <p:stCondLst>
                                            <p:cond delay="0"/>
                                          </p:stCondLst>
                                        </p:cTn>
                                        <p:tgtEl>
                                          <p:spTgt spid="382988"/>
                                        </p:tgtEl>
                                        <p:attrNameLst>
                                          <p:attrName>style.visibility</p:attrName>
                                        </p:attrNameLst>
                                      </p:cBhvr>
                                      <p:to>
                                        <p:strVal val="visible"/>
                                      </p:to>
                                    </p:set>
                                  </p:childTnLst>
                                </p:cTn>
                              </p:par>
                            </p:childTnLst>
                          </p:cTn>
                        </p:par>
                        <p:par>
                          <p:cTn id="154" fill="hold">
                            <p:stCondLst>
                              <p:cond delay="2500"/>
                            </p:stCondLst>
                            <p:childTnLst>
                              <p:par>
                                <p:cTn id="155" presetID="1" presetClass="entr" presetSubtype="0" fill="hold" grpId="0" nodeType="afterEffect">
                                  <p:stCondLst>
                                    <p:cond delay="0"/>
                                  </p:stCondLst>
                                  <p:childTnLst>
                                    <p:set>
                                      <p:cBhvr>
                                        <p:cTn id="156" dur="1" fill="hold">
                                          <p:stCondLst>
                                            <p:cond delay="0"/>
                                          </p:stCondLst>
                                        </p:cTn>
                                        <p:tgtEl>
                                          <p:spTgt spid="3829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018" grpId="0"/>
      <p:bldP spid="382984" grpId="0" animBg="1"/>
      <p:bldP spid="382985" grpId="0" animBg="1"/>
      <p:bldP spid="382987" grpId="0"/>
      <p:bldP spid="382988" grpId="0"/>
      <p:bldP spid="382990" grpId="0"/>
      <p:bldP spid="382991" grpId="0"/>
      <p:bldP spid="382993" grpId="0"/>
      <p:bldP spid="382994" grpId="0"/>
      <p:bldP spid="382995" grpId="0" animBg="1"/>
      <p:bldP spid="382996" grpId="0"/>
      <p:bldP spid="382999" grpId="0" animBg="1"/>
      <p:bldP spid="383000" grpId="0"/>
      <p:bldP spid="383002" grpId="0"/>
      <p:bldP spid="383003" grpId="0" animBg="1"/>
      <p:bldP spid="383004" grpId="0"/>
      <p:bldP spid="383005" grpId="0"/>
      <p:bldP spid="383006" grpId="0" animBg="1"/>
      <p:bldP spid="383007" grpId="0"/>
      <p:bldP spid="383008" grpId="0"/>
      <p:bldP spid="383010" grpId="0"/>
      <p:bldP spid="383011" grpId="0"/>
      <p:bldP spid="383012" grpId="0" animBg="1"/>
      <p:bldP spid="383013" grpId="0"/>
      <p:bldP spid="383015" grpId="0" animBg="1"/>
      <p:bldP spid="383016" grpId="0" animBg="1"/>
      <p:bldP spid="383017" grpId="0" animBg="1"/>
      <p:bldP spid="383021" grpId="0"/>
      <p:bldP spid="39" grpId="0" animBg="1"/>
      <p:bldP spid="40" grpId="0"/>
      <p:bldP spid="41" grpId="0" animBg="1"/>
      <p:bldP spid="42" grpId="0"/>
      <p:bldP spid="44" grpId="0"/>
      <p:bldP spid="46" grpId="0"/>
      <p:bldP spid="47" grpId="0"/>
      <p:bldP spid="48" grpId="0"/>
      <p:bldP spid="49" grpId="0"/>
      <p:bldP spid="50" grpId="0" animBg="1"/>
      <p:bldP spid="51" grpId="0" animBg="1"/>
      <p:bldP spid="52" grpId="0" animBg="1"/>
      <p:bldP spid="53" grpId="0" animBg="1"/>
      <p:bldP spid="54" grpId="0" animBg="1"/>
      <p:bldP spid="55" grpId="0" animBg="1"/>
      <p:bldP spid="5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357166"/>
            <a:ext cx="7772400" cy="890574"/>
          </a:xfrm>
        </p:spPr>
        <p:txBody>
          <a:bodyPr/>
          <a:lstStyle/>
          <a:p>
            <a:pPr eaLnBrk="1" hangingPunct="1"/>
            <a:r>
              <a:rPr lang="es-ES" dirty="0" smtClean="0"/>
              <a:t>Conexión simultánea o simétrica</a:t>
            </a:r>
          </a:p>
        </p:txBody>
      </p:sp>
      <p:sp>
        <p:nvSpPr>
          <p:cNvPr id="39939" name="Rectangle 3"/>
          <p:cNvSpPr>
            <a:spLocks noGrp="1" noChangeArrowheads="1"/>
          </p:cNvSpPr>
          <p:nvPr>
            <p:ph type="body" idx="1"/>
          </p:nvPr>
        </p:nvSpPr>
        <p:spPr>
          <a:xfrm>
            <a:off x="685800" y="1319178"/>
            <a:ext cx="7772400" cy="4524388"/>
          </a:xfrm>
        </p:spPr>
        <p:txBody>
          <a:bodyPr/>
          <a:lstStyle/>
          <a:p>
            <a:pPr eaLnBrk="1" hangingPunct="1"/>
            <a:r>
              <a:rPr lang="es-ES" sz="2200" dirty="0" smtClean="0"/>
              <a:t>Aunque poco probable, es posible que dos hosts inicien a la vez el proceso de conexión, cruzándose los mensajes SYN en el camino. </a:t>
            </a:r>
          </a:p>
          <a:p>
            <a:pPr eaLnBrk="1" hangingPunct="1"/>
            <a:r>
              <a:rPr lang="es-ES" sz="2200" dirty="0" smtClean="0"/>
              <a:t>En ese caso TCP prevé que se establezca sólo una conexión (no dos) y que ambos envíen el segundo mensaje (SYN-ACK) adoptando el papel de ‘</a:t>
            </a:r>
            <a:r>
              <a:rPr lang="es-ES" sz="2200" dirty="0" err="1" smtClean="0"/>
              <a:t>passive</a:t>
            </a:r>
            <a:r>
              <a:rPr lang="es-ES" sz="2200" dirty="0" smtClean="0"/>
              <a:t> open’ (o servidor) hacia el otro, dando por establecida la conexión inmediatamente sin esperar el tercer mensaje. En este caso se intercambian cuatro mensajes.</a:t>
            </a:r>
          </a:p>
          <a:p>
            <a:pPr eaLnBrk="1" hangingPunct="1"/>
            <a:r>
              <a:rPr lang="es-ES" sz="2200" dirty="0" smtClean="0"/>
              <a:t>Para que pueda ocurrir una conexión simultánea las aplicaciones debe haber averiguado de alguna forma el puerto que deben utilizar para conectarse. Por ejemplo en el protocolo SIP el puerto utilizado es el 5060 en ambos lados.</a:t>
            </a:r>
          </a:p>
        </p:txBody>
      </p:sp>
    </p:spTree>
  </p:cSld>
  <p:clrMapOvr>
    <a:masterClrMapping/>
  </p:clrMapOvr>
  <p:transition>
    <p:cover dir="l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ChangeArrowheads="1"/>
          </p:cNvSpPr>
          <p:nvPr/>
        </p:nvSpPr>
        <p:spPr bwMode="auto">
          <a:xfrm>
            <a:off x="914400" y="1898650"/>
            <a:ext cx="1600200" cy="4191000"/>
          </a:xfrm>
          <a:prstGeom prst="rect">
            <a:avLst/>
          </a:prstGeom>
          <a:noFill/>
          <a:ln w="9525">
            <a:solidFill>
              <a:schemeClr val="tx1"/>
            </a:solidFill>
            <a:miter lim="800000"/>
            <a:headEnd/>
            <a:tailEnd/>
          </a:ln>
        </p:spPr>
        <p:txBody>
          <a:bodyPr wrap="none" anchor="ctr"/>
          <a:lstStyle/>
          <a:p>
            <a:endParaRPr lang="es-ES"/>
          </a:p>
        </p:txBody>
      </p:sp>
      <p:sp>
        <p:nvSpPr>
          <p:cNvPr id="40963" name="Rectangle 1027"/>
          <p:cNvSpPr>
            <a:spLocks noChangeArrowheads="1"/>
          </p:cNvSpPr>
          <p:nvPr/>
        </p:nvSpPr>
        <p:spPr bwMode="auto">
          <a:xfrm>
            <a:off x="6591300" y="1898650"/>
            <a:ext cx="1600200" cy="4267200"/>
          </a:xfrm>
          <a:prstGeom prst="rect">
            <a:avLst/>
          </a:prstGeom>
          <a:noFill/>
          <a:ln w="9525">
            <a:solidFill>
              <a:schemeClr val="tx1"/>
            </a:solidFill>
            <a:miter lim="800000"/>
            <a:headEnd/>
            <a:tailEnd/>
          </a:ln>
        </p:spPr>
        <p:txBody>
          <a:bodyPr wrap="none" anchor="ctr"/>
          <a:lstStyle/>
          <a:p>
            <a:endParaRPr lang="es-ES"/>
          </a:p>
        </p:txBody>
      </p:sp>
      <p:sp>
        <p:nvSpPr>
          <p:cNvPr id="40964" name="Text Box 1028"/>
          <p:cNvSpPr txBox="1">
            <a:spLocks noChangeArrowheads="1"/>
          </p:cNvSpPr>
          <p:nvPr/>
        </p:nvSpPr>
        <p:spPr bwMode="auto">
          <a:xfrm>
            <a:off x="1083942" y="1272589"/>
            <a:ext cx="1287533" cy="584775"/>
          </a:xfrm>
          <a:prstGeom prst="rect">
            <a:avLst/>
          </a:prstGeom>
          <a:noFill/>
          <a:ln w="9525">
            <a:noFill/>
            <a:miter lim="800000"/>
            <a:headEnd/>
            <a:tailEnd/>
          </a:ln>
        </p:spPr>
        <p:txBody>
          <a:bodyPr wrap="none">
            <a:spAutoFit/>
          </a:bodyPr>
          <a:lstStyle/>
          <a:p>
            <a:pPr algn="ctr"/>
            <a:r>
              <a:rPr lang="es-ES_tradnl" sz="1800" b="1" dirty="0">
                <a:latin typeface="Arial" charset="0"/>
              </a:rPr>
              <a:t>TCP </a:t>
            </a:r>
            <a:r>
              <a:rPr lang="es-ES_tradnl" sz="1800" b="1" dirty="0" smtClean="0">
                <a:latin typeface="Arial" charset="0"/>
              </a:rPr>
              <a:t>A</a:t>
            </a:r>
          </a:p>
          <a:p>
            <a:pPr algn="ctr"/>
            <a:r>
              <a:rPr lang="es-ES_tradnl" sz="1400" b="1" dirty="0" smtClean="0">
                <a:latin typeface="Arial" charset="0"/>
              </a:rPr>
              <a:t>10.0.0.2:5060</a:t>
            </a:r>
            <a:endParaRPr lang="es-ES" sz="1400" b="1" dirty="0" smtClean="0">
              <a:latin typeface="Arial" charset="0"/>
            </a:endParaRPr>
          </a:p>
        </p:txBody>
      </p:sp>
      <p:sp>
        <p:nvSpPr>
          <p:cNvPr id="40965" name="Text Box 1029"/>
          <p:cNvSpPr txBox="1">
            <a:spLocks noChangeArrowheads="1"/>
          </p:cNvSpPr>
          <p:nvPr/>
        </p:nvSpPr>
        <p:spPr bwMode="auto">
          <a:xfrm>
            <a:off x="6727547" y="1272589"/>
            <a:ext cx="1287532" cy="584775"/>
          </a:xfrm>
          <a:prstGeom prst="rect">
            <a:avLst/>
          </a:prstGeom>
          <a:noFill/>
          <a:ln w="9525">
            <a:noFill/>
            <a:miter lim="800000"/>
            <a:headEnd/>
            <a:tailEnd/>
          </a:ln>
        </p:spPr>
        <p:txBody>
          <a:bodyPr wrap="none">
            <a:spAutoFit/>
          </a:bodyPr>
          <a:lstStyle/>
          <a:p>
            <a:pPr algn="ctr"/>
            <a:r>
              <a:rPr lang="es-ES_tradnl" sz="1800" b="1" dirty="0">
                <a:latin typeface="Arial" charset="0"/>
              </a:rPr>
              <a:t>TCP </a:t>
            </a:r>
            <a:r>
              <a:rPr lang="es-ES_tradnl" sz="1800" b="1" dirty="0" smtClean="0">
                <a:latin typeface="Arial" charset="0"/>
              </a:rPr>
              <a:t>B</a:t>
            </a:r>
          </a:p>
          <a:p>
            <a:pPr algn="ctr"/>
            <a:r>
              <a:rPr lang="es-ES_tradnl" sz="1400" b="1" dirty="0" smtClean="0">
                <a:latin typeface="Arial" charset="0"/>
              </a:rPr>
              <a:t>10.0.0.3:5060</a:t>
            </a:r>
            <a:endParaRPr lang="es-ES" sz="1400" b="1" dirty="0" smtClean="0">
              <a:latin typeface="Arial" charset="0"/>
            </a:endParaRPr>
          </a:p>
        </p:txBody>
      </p:sp>
      <p:sp>
        <p:nvSpPr>
          <p:cNvPr id="40966" name="Text Box 1030"/>
          <p:cNvSpPr txBox="1">
            <a:spLocks noChangeArrowheads="1"/>
          </p:cNvSpPr>
          <p:nvPr/>
        </p:nvSpPr>
        <p:spPr bwMode="auto">
          <a:xfrm rot="-5400000">
            <a:off x="43656" y="3996532"/>
            <a:ext cx="1163637" cy="336550"/>
          </a:xfrm>
          <a:prstGeom prst="rect">
            <a:avLst/>
          </a:prstGeom>
          <a:noFill/>
          <a:ln w="9525">
            <a:noFill/>
            <a:miter lim="800000"/>
            <a:headEnd/>
            <a:tailEnd/>
          </a:ln>
        </p:spPr>
        <p:txBody>
          <a:bodyPr wrap="none">
            <a:spAutoFit/>
          </a:bodyPr>
          <a:lstStyle/>
          <a:p>
            <a:r>
              <a:rPr lang="es-ES_tradnl" sz="1600" b="1">
                <a:latin typeface="Arial" charset="0"/>
                <a:sym typeface="Symbol" pitchFamily="18" charset="2"/>
              </a:rPr>
              <a:t> Tiempo</a:t>
            </a:r>
            <a:endParaRPr lang="es-ES" sz="1600" b="1">
              <a:latin typeface="Arial" charset="0"/>
            </a:endParaRPr>
          </a:p>
        </p:txBody>
      </p:sp>
      <p:sp>
        <p:nvSpPr>
          <p:cNvPr id="381959" name="Line 1031"/>
          <p:cNvSpPr>
            <a:spLocks noChangeShapeType="1"/>
          </p:cNvSpPr>
          <p:nvPr/>
        </p:nvSpPr>
        <p:spPr bwMode="auto">
          <a:xfrm rot="300000">
            <a:off x="2478157" y="2894168"/>
            <a:ext cx="4134479" cy="327549"/>
          </a:xfrm>
          <a:prstGeom prst="line">
            <a:avLst/>
          </a:prstGeom>
          <a:noFill/>
          <a:ln w="9525">
            <a:solidFill>
              <a:schemeClr val="tx1"/>
            </a:solidFill>
            <a:round/>
            <a:headEnd/>
            <a:tailEnd type="triangle" w="med" len="med"/>
          </a:ln>
        </p:spPr>
        <p:txBody>
          <a:bodyPr/>
          <a:lstStyle/>
          <a:p>
            <a:endParaRPr lang="es-ES"/>
          </a:p>
        </p:txBody>
      </p:sp>
      <p:sp>
        <p:nvSpPr>
          <p:cNvPr id="381960" name="Line 1032"/>
          <p:cNvSpPr>
            <a:spLocks noChangeShapeType="1"/>
          </p:cNvSpPr>
          <p:nvPr/>
        </p:nvSpPr>
        <p:spPr bwMode="auto">
          <a:xfrm rot="-300000" flipH="1">
            <a:off x="2512115" y="4534964"/>
            <a:ext cx="4083599" cy="359840"/>
          </a:xfrm>
          <a:prstGeom prst="line">
            <a:avLst/>
          </a:prstGeom>
          <a:noFill/>
          <a:ln w="9525">
            <a:solidFill>
              <a:schemeClr val="tx1"/>
            </a:solidFill>
            <a:round/>
            <a:headEnd/>
            <a:tailEnd type="triangle" w="med" len="med"/>
          </a:ln>
        </p:spPr>
        <p:txBody>
          <a:bodyPr/>
          <a:lstStyle/>
          <a:p>
            <a:endParaRPr lang="es-ES"/>
          </a:p>
        </p:txBody>
      </p:sp>
      <p:sp>
        <p:nvSpPr>
          <p:cNvPr id="381961" name="Line 1033"/>
          <p:cNvSpPr>
            <a:spLocks noChangeShapeType="1"/>
          </p:cNvSpPr>
          <p:nvPr/>
        </p:nvSpPr>
        <p:spPr bwMode="auto">
          <a:xfrm rot="300000">
            <a:off x="2511562" y="4517684"/>
            <a:ext cx="4088025" cy="448533"/>
          </a:xfrm>
          <a:prstGeom prst="line">
            <a:avLst/>
          </a:prstGeom>
          <a:noFill/>
          <a:ln w="9525">
            <a:solidFill>
              <a:schemeClr val="tx1"/>
            </a:solidFill>
            <a:round/>
            <a:headEnd/>
            <a:tailEnd type="triangle" w="med" len="med"/>
          </a:ln>
        </p:spPr>
        <p:txBody>
          <a:bodyPr/>
          <a:lstStyle/>
          <a:p>
            <a:endParaRPr lang="es-ES"/>
          </a:p>
        </p:txBody>
      </p:sp>
      <p:sp>
        <p:nvSpPr>
          <p:cNvPr id="381962" name="Text Box 1034"/>
          <p:cNvSpPr txBox="1">
            <a:spLocks noChangeArrowheads="1"/>
          </p:cNvSpPr>
          <p:nvPr/>
        </p:nvSpPr>
        <p:spPr bwMode="auto">
          <a:xfrm rot="600000">
            <a:off x="2708674" y="2543987"/>
            <a:ext cx="1352550" cy="304800"/>
          </a:xfrm>
          <a:prstGeom prst="rect">
            <a:avLst/>
          </a:prstGeom>
          <a:noFill/>
          <a:ln w="9525">
            <a:noFill/>
            <a:miter lim="800000"/>
            <a:headEnd/>
            <a:tailEnd/>
          </a:ln>
        </p:spPr>
        <p:txBody>
          <a:bodyPr wrap="none">
            <a:spAutoFit/>
          </a:bodyPr>
          <a:lstStyle/>
          <a:p>
            <a:r>
              <a:rPr lang="es-ES_tradnl" sz="1400" b="1" dirty="0" err="1">
                <a:latin typeface="Arial" charset="0"/>
              </a:rPr>
              <a:t>seq</a:t>
            </a:r>
            <a:r>
              <a:rPr lang="es-ES_tradnl" sz="1400" b="1" dirty="0">
                <a:latin typeface="Arial" charset="0"/>
              </a:rPr>
              <a:t>=100, SYN</a:t>
            </a:r>
            <a:endParaRPr lang="es-ES" sz="1400" b="1" dirty="0">
              <a:latin typeface="Arial" charset="0"/>
            </a:endParaRPr>
          </a:p>
        </p:txBody>
      </p:sp>
      <p:sp>
        <p:nvSpPr>
          <p:cNvPr id="381963" name="Text Box 1035"/>
          <p:cNvSpPr txBox="1">
            <a:spLocks noChangeArrowheads="1"/>
          </p:cNvSpPr>
          <p:nvPr/>
        </p:nvSpPr>
        <p:spPr bwMode="auto">
          <a:xfrm rot="-600000">
            <a:off x="4747050" y="3999525"/>
            <a:ext cx="1679575" cy="517525"/>
          </a:xfrm>
          <a:prstGeom prst="rect">
            <a:avLst/>
          </a:prstGeom>
          <a:noFill/>
          <a:ln w="9525">
            <a:noFill/>
            <a:miter lim="800000"/>
            <a:headEnd/>
            <a:tailEnd/>
          </a:ln>
        </p:spPr>
        <p:txBody>
          <a:bodyPr wrap="none">
            <a:spAutoFit/>
          </a:bodyPr>
          <a:lstStyle/>
          <a:p>
            <a:pPr algn="ctr"/>
            <a:r>
              <a:rPr lang="es-ES_tradnl" sz="1400" b="1" dirty="0" err="1">
                <a:latin typeface="Arial" charset="0"/>
              </a:rPr>
              <a:t>seq</a:t>
            </a:r>
            <a:r>
              <a:rPr lang="es-ES_tradnl" sz="1400" b="1" dirty="0">
                <a:latin typeface="Arial" charset="0"/>
              </a:rPr>
              <a:t>=300,ack=101,</a:t>
            </a:r>
          </a:p>
          <a:p>
            <a:pPr algn="ctr"/>
            <a:r>
              <a:rPr lang="es-ES_tradnl" sz="1400" b="1" dirty="0">
                <a:latin typeface="Arial" charset="0"/>
              </a:rPr>
              <a:t>SYN, ACK</a:t>
            </a:r>
            <a:endParaRPr lang="es-ES" sz="1400" b="1" dirty="0">
              <a:latin typeface="Arial" charset="0"/>
            </a:endParaRPr>
          </a:p>
        </p:txBody>
      </p:sp>
      <p:sp>
        <p:nvSpPr>
          <p:cNvPr id="381964" name="Text Box 1036"/>
          <p:cNvSpPr txBox="1">
            <a:spLocks noChangeArrowheads="1"/>
          </p:cNvSpPr>
          <p:nvPr/>
        </p:nvSpPr>
        <p:spPr bwMode="auto">
          <a:xfrm rot="600000">
            <a:off x="2739972" y="4003798"/>
            <a:ext cx="1728788" cy="517525"/>
          </a:xfrm>
          <a:prstGeom prst="rect">
            <a:avLst/>
          </a:prstGeom>
          <a:noFill/>
          <a:ln w="9525">
            <a:noFill/>
            <a:miter lim="800000"/>
            <a:headEnd/>
            <a:tailEnd/>
          </a:ln>
        </p:spPr>
        <p:txBody>
          <a:bodyPr wrap="none">
            <a:spAutoFit/>
          </a:bodyPr>
          <a:lstStyle/>
          <a:p>
            <a:pPr algn="ctr"/>
            <a:r>
              <a:rPr lang="es-ES_tradnl" sz="1400" b="1" dirty="0" err="1">
                <a:latin typeface="Arial" charset="0"/>
              </a:rPr>
              <a:t>seq</a:t>
            </a:r>
            <a:r>
              <a:rPr lang="es-ES_tradnl" sz="1400" b="1" dirty="0">
                <a:latin typeface="Arial" charset="0"/>
              </a:rPr>
              <a:t>=100, </a:t>
            </a:r>
            <a:r>
              <a:rPr lang="es-ES_tradnl" sz="1400" b="1" dirty="0" err="1">
                <a:latin typeface="Arial" charset="0"/>
              </a:rPr>
              <a:t>ack</a:t>
            </a:r>
            <a:r>
              <a:rPr lang="es-ES_tradnl" sz="1400" b="1" dirty="0">
                <a:latin typeface="Arial" charset="0"/>
              </a:rPr>
              <a:t>=301,</a:t>
            </a:r>
          </a:p>
          <a:p>
            <a:pPr algn="ctr"/>
            <a:r>
              <a:rPr lang="es-ES_tradnl" sz="1400" b="1" dirty="0">
                <a:latin typeface="Arial" charset="0"/>
              </a:rPr>
              <a:t>SYN,ACK</a:t>
            </a:r>
            <a:endParaRPr lang="es-ES" sz="1400" b="1" dirty="0">
              <a:latin typeface="Arial" charset="0"/>
            </a:endParaRPr>
          </a:p>
        </p:txBody>
      </p:sp>
      <p:sp>
        <p:nvSpPr>
          <p:cNvPr id="40973" name="Text Box 1037"/>
          <p:cNvSpPr txBox="1">
            <a:spLocks noChangeArrowheads="1"/>
          </p:cNvSpPr>
          <p:nvPr/>
        </p:nvSpPr>
        <p:spPr bwMode="auto">
          <a:xfrm>
            <a:off x="698500" y="401638"/>
            <a:ext cx="7618413" cy="1169551"/>
          </a:xfrm>
          <a:prstGeom prst="rect">
            <a:avLst/>
          </a:prstGeom>
          <a:noFill/>
          <a:ln w="9525">
            <a:noFill/>
            <a:miter lim="800000"/>
            <a:headEnd/>
            <a:tailEnd/>
          </a:ln>
        </p:spPr>
        <p:txBody>
          <a:bodyPr>
            <a:spAutoFit/>
          </a:bodyPr>
          <a:lstStyle/>
          <a:p>
            <a:pPr algn="ctr">
              <a:spcBef>
                <a:spcPct val="50000"/>
              </a:spcBef>
            </a:pPr>
            <a:r>
              <a:rPr lang="es-ES_tradnl" sz="2800" dirty="0" smtClean="0">
                <a:latin typeface="Arial" charset="0"/>
              </a:rPr>
              <a:t>Conexión simultánea o simétrica</a:t>
            </a:r>
          </a:p>
          <a:p>
            <a:pPr algn="ctr">
              <a:spcBef>
                <a:spcPct val="50000"/>
              </a:spcBef>
            </a:pPr>
            <a:r>
              <a:rPr lang="es-ES_tradnl" sz="2800" dirty="0" smtClean="0">
                <a:latin typeface="Arial" charset="0"/>
              </a:rPr>
              <a:t>(peer-</a:t>
            </a:r>
            <a:r>
              <a:rPr lang="es-ES_tradnl" sz="2800" dirty="0" err="1" smtClean="0">
                <a:latin typeface="Arial" charset="0"/>
              </a:rPr>
              <a:t>to</a:t>
            </a:r>
            <a:r>
              <a:rPr lang="es-ES_tradnl" sz="2800" dirty="0" smtClean="0">
                <a:latin typeface="Arial" charset="0"/>
              </a:rPr>
              <a:t>-peer)</a:t>
            </a:r>
            <a:endParaRPr lang="es-ES" sz="2800" dirty="0">
              <a:latin typeface="Arial" charset="0"/>
            </a:endParaRPr>
          </a:p>
        </p:txBody>
      </p:sp>
      <p:sp>
        <p:nvSpPr>
          <p:cNvPr id="40974" name="Text Box 1038"/>
          <p:cNvSpPr txBox="1">
            <a:spLocks noChangeArrowheads="1"/>
          </p:cNvSpPr>
          <p:nvPr/>
        </p:nvSpPr>
        <p:spPr bwMode="auto">
          <a:xfrm>
            <a:off x="1219200" y="1898650"/>
            <a:ext cx="933269" cy="307777"/>
          </a:xfrm>
          <a:prstGeom prst="rect">
            <a:avLst/>
          </a:prstGeom>
          <a:noFill/>
          <a:ln w="9525">
            <a:noFill/>
            <a:miter lim="800000"/>
            <a:headEnd/>
            <a:tailEnd/>
          </a:ln>
        </p:spPr>
        <p:txBody>
          <a:bodyPr wrap="none">
            <a:spAutoFit/>
          </a:bodyPr>
          <a:lstStyle/>
          <a:p>
            <a:r>
              <a:rPr lang="es-ES_tradnl" sz="1400" b="1" dirty="0">
                <a:latin typeface="Arial" charset="0"/>
              </a:rPr>
              <a:t>CLOSED</a:t>
            </a:r>
            <a:endParaRPr lang="es-ES" sz="1400" b="1" dirty="0">
              <a:latin typeface="Arial" charset="0"/>
            </a:endParaRPr>
          </a:p>
        </p:txBody>
      </p:sp>
      <p:sp>
        <p:nvSpPr>
          <p:cNvPr id="381967" name="Text Box 1039"/>
          <p:cNvSpPr txBox="1">
            <a:spLocks noChangeArrowheads="1"/>
          </p:cNvSpPr>
          <p:nvPr/>
        </p:nvSpPr>
        <p:spPr bwMode="auto">
          <a:xfrm>
            <a:off x="1192416" y="2491891"/>
            <a:ext cx="1093568" cy="437043"/>
          </a:xfrm>
          <a:prstGeom prst="rect">
            <a:avLst/>
          </a:prstGeom>
          <a:noFill/>
          <a:ln w="9525">
            <a:noFill/>
            <a:miter lim="800000"/>
            <a:headEnd/>
            <a:tailEnd/>
          </a:ln>
        </p:spPr>
        <p:txBody>
          <a:bodyPr wrap="none">
            <a:spAutoFit/>
          </a:bodyPr>
          <a:lstStyle/>
          <a:p>
            <a:pPr algn="ctr">
              <a:lnSpc>
                <a:spcPct val="80000"/>
              </a:lnSpc>
            </a:pPr>
            <a:r>
              <a:rPr lang="es-ES_tradnl" sz="1400" b="1" dirty="0">
                <a:latin typeface="Arial" charset="0"/>
              </a:rPr>
              <a:t>SYN-SENT</a:t>
            </a:r>
          </a:p>
          <a:p>
            <a:pPr algn="ctr">
              <a:lnSpc>
                <a:spcPct val="80000"/>
              </a:lnSpc>
            </a:pPr>
            <a:r>
              <a:rPr lang="es-ES_tradnl" sz="1400" b="1" dirty="0">
                <a:latin typeface="Arial" charset="0"/>
              </a:rPr>
              <a:t>(ISN 100)</a:t>
            </a:r>
            <a:endParaRPr lang="es-ES" sz="1400" b="1" dirty="0">
              <a:latin typeface="Arial" charset="0"/>
            </a:endParaRPr>
          </a:p>
        </p:txBody>
      </p:sp>
      <p:sp>
        <p:nvSpPr>
          <p:cNvPr id="40976" name="Text Box 1040"/>
          <p:cNvSpPr txBox="1">
            <a:spLocks noChangeArrowheads="1"/>
          </p:cNvSpPr>
          <p:nvPr/>
        </p:nvSpPr>
        <p:spPr bwMode="auto">
          <a:xfrm>
            <a:off x="6905625" y="1898650"/>
            <a:ext cx="933269" cy="307777"/>
          </a:xfrm>
          <a:prstGeom prst="rect">
            <a:avLst/>
          </a:prstGeom>
          <a:noFill/>
          <a:ln w="9525">
            <a:noFill/>
            <a:miter lim="800000"/>
            <a:headEnd/>
            <a:tailEnd/>
          </a:ln>
        </p:spPr>
        <p:txBody>
          <a:bodyPr wrap="none">
            <a:spAutoFit/>
          </a:bodyPr>
          <a:lstStyle/>
          <a:p>
            <a:r>
              <a:rPr lang="es-ES_tradnl" sz="1400" b="1">
                <a:latin typeface="Arial" charset="0"/>
              </a:rPr>
              <a:t>CLOSED</a:t>
            </a:r>
            <a:endParaRPr lang="es-ES" sz="1400" b="1">
              <a:latin typeface="Arial" charset="0"/>
            </a:endParaRPr>
          </a:p>
        </p:txBody>
      </p:sp>
      <p:sp>
        <p:nvSpPr>
          <p:cNvPr id="381969" name="Text Box 1041"/>
          <p:cNvSpPr txBox="1">
            <a:spLocks noChangeArrowheads="1"/>
          </p:cNvSpPr>
          <p:nvPr/>
        </p:nvSpPr>
        <p:spPr bwMode="auto">
          <a:xfrm>
            <a:off x="6643702" y="3264099"/>
            <a:ext cx="1534394" cy="307777"/>
          </a:xfrm>
          <a:prstGeom prst="rect">
            <a:avLst/>
          </a:prstGeom>
          <a:noFill/>
          <a:ln w="9525">
            <a:noFill/>
            <a:miter lim="800000"/>
            <a:headEnd/>
            <a:tailEnd/>
          </a:ln>
        </p:spPr>
        <p:txBody>
          <a:bodyPr wrap="none">
            <a:spAutoFit/>
          </a:bodyPr>
          <a:lstStyle/>
          <a:p>
            <a:r>
              <a:rPr lang="es-ES_tradnl" sz="1400" b="1" dirty="0">
                <a:latin typeface="Arial" charset="0"/>
              </a:rPr>
              <a:t>SYN-RECEIVED</a:t>
            </a:r>
            <a:endParaRPr lang="es-ES" sz="1400" b="1" dirty="0">
              <a:latin typeface="Arial" charset="0"/>
            </a:endParaRPr>
          </a:p>
        </p:txBody>
      </p:sp>
      <p:sp>
        <p:nvSpPr>
          <p:cNvPr id="381970" name="Text Box 1042"/>
          <p:cNvSpPr txBox="1">
            <a:spLocks noChangeArrowheads="1"/>
          </p:cNvSpPr>
          <p:nvPr/>
        </p:nvSpPr>
        <p:spPr bwMode="auto">
          <a:xfrm>
            <a:off x="1000100" y="4978611"/>
            <a:ext cx="1439305" cy="307777"/>
          </a:xfrm>
          <a:prstGeom prst="rect">
            <a:avLst/>
          </a:prstGeom>
          <a:noFill/>
          <a:ln w="9525">
            <a:noFill/>
            <a:miter lim="800000"/>
            <a:headEnd/>
            <a:tailEnd/>
          </a:ln>
        </p:spPr>
        <p:txBody>
          <a:bodyPr wrap="none">
            <a:spAutoFit/>
          </a:bodyPr>
          <a:lstStyle/>
          <a:p>
            <a:r>
              <a:rPr lang="es-ES_tradnl" sz="1400" b="1">
                <a:latin typeface="Arial" charset="0"/>
              </a:rPr>
              <a:t>ESTABLISHED</a:t>
            </a:r>
            <a:endParaRPr lang="es-ES" sz="1400" b="1">
              <a:latin typeface="Arial" charset="0"/>
            </a:endParaRPr>
          </a:p>
        </p:txBody>
      </p:sp>
      <p:sp>
        <p:nvSpPr>
          <p:cNvPr id="381971" name="Text Box 1043"/>
          <p:cNvSpPr txBox="1">
            <a:spLocks noChangeArrowheads="1"/>
          </p:cNvSpPr>
          <p:nvPr/>
        </p:nvSpPr>
        <p:spPr bwMode="auto">
          <a:xfrm>
            <a:off x="6643702" y="4978611"/>
            <a:ext cx="1439305" cy="307777"/>
          </a:xfrm>
          <a:prstGeom prst="rect">
            <a:avLst/>
          </a:prstGeom>
          <a:noFill/>
          <a:ln w="9525">
            <a:noFill/>
            <a:miter lim="800000"/>
            <a:headEnd/>
            <a:tailEnd/>
          </a:ln>
        </p:spPr>
        <p:txBody>
          <a:bodyPr wrap="none">
            <a:spAutoFit/>
          </a:bodyPr>
          <a:lstStyle/>
          <a:p>
            <a:r>
              <a:rPr lang="es-ES_tradnl" sz="1400" b="1" dirty="0">
                <a:latin typeface="Arial" charset="0"/>
              </a:rPr>
              <a:t>ESTABLISHED</a:t>
            </a:r>
            <a:endParaRPr lang="es-ES" sz="1400" b="1" dirty="0">
              <a:latin typeface="Arial" charset="0"/>
            </a:endParaRPr>
          </a:p>
        </p:txBody>
      </p:sp>
      <p:sp>
        <p:nvSpPr>
          <p:cNvPr id="381972" name="Line 1044"/>
          <p:cNvSpPr>
            <a:spLocks noChangeShapeType="1"/>
          </p:cNvSpPr>
          <p:nvPr/>
        </p:nvSpPr>
        <p:spPr bwMode="auto">
          <a:xfrm rot="-300000" flipH="1">
            <a:off x="2513179" y="2891844"/>
            <a:ext cx="4081471" cy="335520"/>
          </a:xfrm>
          <a:prstGeom prst="line">
            <a:avLst/>
          </a:prstGeom>
          <a:noFill/>
          <a:ln w="9525">
            <a:solidFill>
              <a:schemeClr val="tx1"/>
            </a:solidFill>
            <a:round/>
            <a:headEnd/>
            <a:tailEnd type="triangle" w="med" len="med"/>
          </a:ln>
        </p:spPr>
        <p:txBody>
          <a:bodyPr/>
          <a:lstStyle/>
          <a:p>
            <a:endParaRPr lang="es-ES"/>
          </a:p>
        </p:txBody>
      </p:sp>
      <p:sp>
        <p:nvSpPr>
          <p:cNvPr id="381973" name="Text Box 1045"/>
          <p:cNvSpPr txBox="1">
            <a:spLocks noChangeArrowheads="1"/>
          </p:cNvSpPr>
          <p:nvPr/>
        </p:nvSpPr>
        <p:spPr bwMode="auto">
          <a:xfrm rot="-600000">
            <a:off x="4846334" y="2580453"/>
            <a:ext cx="1352550" cy="304800"/>
          </a:xfrm>
          <a:prstGeom prst="rect">
            <a:avLst/>
          </a:prstGeom>
          <a:noFill/>
          <a:ln w="9525">
            <a:noFill/>
            <a:miter lim="800000"/>
            <a:headEnd/>
            <a:tailEnd/>
          </a:ln>
        </p:spPr>
        <p:txBody>
          <a:bodyPr wrap="none">
            <a:spAutoFit/>
          </a:bodyPr>
          <a:lstStyle/>
          <a:p>
            <a:r>
              <a:rPr lang="es-ES_tradnl" sz="1400" b="1" dirty="0" err="1">
                <a:latin typeface="Arial" charset="0"/>
              </a:rPr>
              <a:t>seq</a:t>
            </a:r>
            <a:r>
              <a:rPr lang="es-ES_tradnl" sz="1400" b="1" dirty="0">
                <a:latin typeface="Arial" charset="0"/>
              </a:rPr>
              <a:t>=300, SYN</a:t>
            </a:r>
            <a:endParaRPr lang="es-ES" sz="1400" b="1" dirty="0">
              <a:latin typeface="Arial" charset="0"/>
            </a:endParaRPr>
          </a:p>
        </p:txBody>
      </p:sp>
      <p:sp>
        <p:nvSpPr>
          <p:cNvPr id="381974" name="Text Box 1046"/>
          <p:cNvSpPr txBox="1">
            <a:spLocks noChangeArrowheads="1"/>
          </p:cNvSpPr>
          <p:nvPr/>
        </p:nvSpPr>
        <p:spPr bwMode="auto">
          <a:xfrm>
            <a:off x="6861285" y="2491891"/>
            <a:ext cx="1093568" cy="437043"/>
          </a:xfrm>
          <a:prstGeom prst="rect">
            <a:avLst/>
          </a:prstGeom>
          <a:noFill/>
          <a:ln w="9525">
            <a:noFill/>
            <a:miter lim="800000"/>
            <a:headEnd/>
            <a:tailEnd/>
          </a:ln>
        </p:spPr>
        <p:txBody>
          <a:bodyPr wrap="none">
            <a:spAutoFit/>
          </a:bodyPr>
          <a:lstStyle/>
          <a:p>
            <a:pPr algn="ctr">
              <a:lnSpc>
                <a:spcPct val="80000"/>
              </a:lnSpc>
            </a:pPr>
            <a:r>
              <a:rPr lang="es-ES_tradnl" sz="1400" b="1" dirty="0">
                <a:latin typeface="Arial" charset="0"/>
              </a:rPr>
              <a:t>SYN-SENT</a:t>
            </a:r>
          </a:p>
          <a:p>
            <a:pPr algn="ctr">
              <a:lnSpc>
                <a:spcPct val="80000"/>
              </a:lnSpc>
            </a:pPr>
            <a:r>
              <a:rPr lang="es-ES_tradnl" sz="1400" b="1" dirty="0">
                <a:latin typeface="Arial" charset="0"/>
              </a:rPr>
              <a:t>(ISN 300)</a:t>
            </a:r>
            <a:endParaRPr lang="es-ES" sz="1400" b="1" dirty="0">
              <a:latin typeface="Arial" charset="0"/>
            </a:endParaRPr>
          </a:p>
        </p:txBody>
      </p:sp>
      <p:sp>
        <p:nvSpPr>
          <p:cNvPr id="381975" name="Text Box 1047"/>
          <p:cNvSpPr txBox="1">
            <a:spLocks noChangeArrowheads="1"/>
          </p:cNvSpPr>
          <p:nvPr/>
        </p:nvSpPr>
        <p:spPr bwMode="auto">
          <a:xfrm>
            <a:off x="965904" y="3264099"/>
            <a:ext cx="1534394" cy="307777"/>
          </a:xfrm>
          <a:prstGeom prst="rect">
            <a:avLst/>
          </a:prstGeom>
          <a:noFill/>
          <a:ln w="9525">
            <a:noFill/>
            <a:miter lim="800000"/>
            <a:headEnd/>
            <a:tailEnd/>
          </a:ln>
        </p:spPr>
        <p:txBody>
          <a:bodyPr wrap="none">
            <a:spAutoFit/>
          </a:bodyPr>
          <a:lstStyle/>
          <a:p>
            <a:r>
              <a:rPr lang="es-ES_tradnl" sz="1400" b="1" dirty="0">
                <a:latin typeface="Arial" charset="0"/>
              </a:rPr>
              <a:t>SYN-RECEIVED</a:t>
            </a:r>
            <a:endParaRPr lang="es-ES" sz="1400" b="1" dirty="0">
              <a:latin typeface="Arial" charset="0"/>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19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1974"/>
                                        </p:tgtEl>
                                        <p:attrNameLst>
                                          <p:attrName>style.visibility</p:attrName>
                                        </p:attrNameLst>
                                      </p:cBhvr>
                                      <p:to>
                                        <p:strVal val="visible"/>
                                      </p:to>
                                    </p:set>
                                  </p:childTnLst>
                                </p:cTn>
                              </p:par>
                            </p:childTnLst>
                          </p:cTn>
                        </p:par>
                        <p:par>
                          <p:cTn id="9" fill="hold">
                            <p:stCondLst>
                              <p:cond delay="0"/>
                            </p:stCondLst>
                            <p:childTnLst>
                              <p:par>
                                <p:cTn id="10" presetID="22" presetClass="entr" presetSubtype="1" fill="hold" grpId="0" nodeType="afterEffect">
                                  <p:stCondLst>
                                    <p:cond delay="0"/>
                                  </p:stCondLst>
                                  <p:childTnLst>
                                    <p:set>
                                      <p:cBhvr>
                                        <p:cTn id="11" dur="1" fill="hold">
                                          <p:stCondLst>
                                            <p:cond delay="0"/>
                                          </p:stCondLst>
                                        </p:cTn>
                                        <p:tgtEl>
                                          <p:spTgt spid="381959"/>
                                        </p:tgtEl>
                                        <p:attrNameLst>
                                          <p:attrName>style.visibility</p:attrName>
                                        </p:attrNameLst>
                                      </p:cBhvr>
                                      <p:to>
                                        <p:strVal val="visible"/>
                                      </p:to>
                                    </p:set>
                                    <p:animEffect transition="in" filter="wipe(up)">
                                      <p:cBhvr>
                                        <p:cTn id="12" dur="2000"/>
                                        <p:tgtEl>
                                          <p:spTgt spid="38195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81972"/>
                                        </p:tgtEl>
                                        <p:attrNameLst>
                                          <p:attrName>style.visibility</p:attrName>
                                        </p:attrNameLst>
                                      </p:cBhvr>
                                      <p:to>
                                        <p:strVal val="visible"/>
                                      </p:to>
                                    </p:set>
                                    <p:animEffect transition="in" filter="wipe(up)">
                                      <p:cBhvr>
                                        <p:cTn id="15" dur="2000"/>
                                        <p:tgtEl>
                                          <p:spTgt spid="381972"/>
                                        </p:tgtEl>
                                      </p:cBhvr>
                                    </p:animEffec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3819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1973"/>
                                        </p:tgtEl>
                                        <p:attrNameLst>
                                          <p:attrName>style.visibility</p:attrName>
                                        </p:attrNameLst>
                                      </p:cBhvr>
                                      <p:to>
                                        <p:strVal val="visible"/>
                                      </p:to>
                                    </p:set>
                                  </p:child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0"/>
                                          </p:stCondLst>
                                        </p:cTn>
                                        <p:tgtEl>
                                          <p:spTgt spid="38196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8197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381961"/>
                                        </p:tgtEl>
                                        <p:attrNameLst>
                                          <p:attrName>style.visibility</p:attrName>
                                        </p:attrNameLst>
                                      </p:cBhvr>
                                      <p:to>
                                        <p:strVal val="visible"/>
                                      </p:to>
                                    </p:set>
                                    <p:animEffect transition="in" filter="wipe(up)">
                                      <p:cBhvr>
                                        <p:cTn id="30" dur="2000"/>
                                        <p:tgtEl>
                                          <p:spTgt spid="381961"/>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381960"/>
                                        </p:tgtEl>
                                        <p:attrNameLst>
                                          <p:attrName>style.visibility</p:attrName>
                                        </p:attrNameLst>
                                      </p:cBhvr>
                                      <p:to>
                                        <p:strVal val="visible"/>
                                      </p:to>
                                    </p:set>
                                    <p:animEffect transition="in" filter="wipe(up)">
                                      <p:cBhvr>
                                        <p:cTn id="33" dur="2000"/>
                                        <p:tgtEl>
                                          <p:spTgt spid="381960"/>
                                        </p:tgtEl>
                                      </p:cBhvr>
                                    </p:animEffect>
                                  </p:childTnLst>
                                </p:cTn>
                              </p:par>
                            </p:childTnLst>
                          </p:cTn>
                        </p:par>
                        <p:par>
                          <p:cTn id="34" fill="hold">
                            <p:stCondLst>
                              <p:cond delay="2000"/>
                            </p:stCondLst>
                            <p:childTnLst>
                              <p:par>
                                <p:cTn id="35" presetID="1" presetClass="entr" presetSubtype="0" fill="hold" grpId="0" nodeType="afterEffect">
                                  <p:stCondLst>
                                    <p:cond delay="0"/>
                                  </p:stCondLst>
                                  <p:childTnLst>
                                    <p:set>
                                      <p:cBhvr>
                                        <p:cTn id="36" dur="1" fill="hold">
                                          <p:stCondLst>
                                            <p:cond delay="0"/>
                                          </p:stCondLst>
                                        </p:cTn>
                                        <p:tgtEl>
                                          <p:spTgt spid="38196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1963"/>
                                        </p:tgtEl>
                                        <p:attrNameLst>
                                          <p:attrName>style.visibility</p:attrName>
                                        </p:attrNameLst>
                                      </p:cBhvr>
                                      <p:to>
                                        <p:strVal val="visible"/>
                                      </p:to>
                                    </p:set>
                                  </p:childTnLst>
                                </p:cTn>
                              </p:par>
                            </p:childTnLst>
                          </p:cTn>
                        </p:par>
                        <p:par>
                          <p:cTn id="39" fill="hold">
                            <p:stCondLst>
                              <p:cond delay="2000"/>
                            </p:stCondLst>
                            <p:childTnLst>
                              <p:par>
                                <p:cTn id="40" presetID="1" presetClass="entr" presetSubtype="0" fill="hold" grpId="0" nodeType="afterEffect">
                                  <p:stCondLst>
                                    <p:cond delay="0"/>
                                  </p:stCondLst>
                                  <p:childTnLst>
                                    <p:set>
                                      <p:cBhvr>
                                        <p:cTn id="41" dur="1" fill="hold">
                                          <p:stCondLst>
                                            <p:cond delay="0"/>
                                          </p:stCondLst>
                                        </p:cTn>
                                        <p:tgtEl>
                                          <p:spTgt spid="38197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819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9" grpId="0" animBg="1"/>
      <p:bldP spid="381960" grpId="0" animBg="1"/>
      <p:bldP spid="381961" grpId="0" animBg="1"/>
      <p:bldP spid="381962" grpId="0"/>
      <p:bldP spid="381963" grpId="0"/>
      <p:bldP spid="381964" grpId="0"/>
      <p:bldP spid="381967" grpId="0"/>
      <p:bldP spid="381969" grpId="0"/>
      <p:bldP spid="381970" grpId="0"/>
      <p:bldP spid="381971" grpId="0"/>
      <p:bldP spid="381972" grpId="0" animBg="1"/>
      <p:bldP spid="381973" grpId="0"/>
      <p:bldP spid="381974" grpId="0"/>
      <p:bldP spid="38197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050"/>
          <p:cNvSpPr>
            <a:spLocks noGrp="1" noChangeArrowheads="1"/>
          </p:cNvSpPr>
          <p:nvPr>
            <p:ph type="title"/>
          </p:nvPr>
        </p:nvSpPr>
        <p:spPr>
          <a:xfrm>
            <a:off x="685800" y="285736"/>
            <a:ext cx="7772400" cy="1143000"/>
          </a:xfrm>
        </p:spPr>
        <p:txBody>
          <a:bodyPr/>
          <a:lstStyle/>
          <a:p>
            <a:pPr eaLnBrk="1" hangingPunct="1"/>
            <a:r>
              <a:rPr lang="es-ES_tradnl" sz="4000" dirty="0" smtClean="0"/>
              <a:t>Números de secuencia</a:t>
            </a:r>
            <a:endParaRPr lang="es-ES" sz="4000" dirty="0" smtClean="0"/>
          </a:p>
        </p:txBody>
      </p:sp>
      <p:sp>
        <p:nvSpPr>
          <p:cNvPr id="55299" name="Rectangle 2051"/>
          <p:cNvSpPr>
            <a:spLocks noGrp="1" noChangeArrowheads="1"/>
          </p:cNvSpPr>
          <p:nvPr>
            <p:ph type="body" idx="1"/>
          </p:nvPr>
        </p:nvSpPr>
        <p:spPr>
          <a:xfrm>
            <a:off x="685800" y="1390667"/>
            <a:ext cx="7772400" cy="4467225"/>
          </a:xfrm>
        </p:spPr>
        <p:txBody>
          <a:bodyPr/>
          <a:lstStyle/>
          <a:p>
            <a:pPr eaLnBrk="1" hangingPunct="1">
              <a:lnSpc>
                <a:spcPct val="80000"/>
              </a:lnSpc>
            </a:pPr>
            <a:r>
              <a:rPr lang="es-ES_tradnl" sz="2200" dirty="0" smtClean="0"/>
              <a:t>TCP cuenta todos los bytes transmitidos en una conexión. </a:t>
            </a:r>
          </a:p>
          <a:p>
            <a:pPr eaLnBrk="1" hangingPunct="1">
              <a:lnSpc>
                <a:spcPct val="80000"/>
              </a:lnSpc>
            </a:pPr>
            <a:r>
              <a:rPr lang="es-ES_tradnl" sz="2200" dirty="0" smtClean="0"/>
              <a:t>El campo número de secuencia de cada segmento indica el primer byte enviado en ese segmento.</a:t>
            </a:r>
          </a:p>
          <a:p>
            <a:pPr eaLnBrk="1" hangingPunct="1">
              <a:lnSpc>
                <a:spcPct val="80000"/>
              </a:lnSpc>
            </a:pPr>
            <a:r>
              <a:rPr lang="es-ES_tradnl" sz="2200" dirty="0" smtClean="0"/>
              <a:t>El valor inicial del número de secuencia (ISN, </a:t>
            </a:r>
            <a:r>
              <a:rPr lang="es-ES_tradnl" sz="2200" dirty="0" err="1" smtClean="0"/>
              <a:t>Initial</a:t>
            </a:r>
            <a:r>
              <a:rPr lang="es-ES_tradnl" sz="2200" dirty="0" smtClean="0"/>
              <a:t> </a:t>
            </a:r>
            <a:r>
              <a:rPr lang="es-ES_tradnl" sz="2200" dirty="0" err="1" smtClean="0"/>
              <a:t>Sequence</a:t>
            </a:r>
            <a:r>
              <a:rPr lang="es-ES_tradnl" sz="2200" dirty="0" smtClean="0"/>
              <a:t> </a:t>
            </a:r>
            <a:r>
              <a:rPr lang="es-ES_tradnl" sz="2200" dirty="0" err="1" smtClean="0"/>
              <a:t>Number</a:t>
            </a:r>
            <a:r>
              <a:rPr lang="es-ES_tradnl" sz="2200" dirty="0" smtClean="0"/>
              <a:t>) no es siempre el mismo, sino que es elegido por TCP en el momento de enviar el SYN, y es utilizado como identificador de la conexión en el saludo a tres vías</a:t>
            </a:r>
          </a:p>
          <a:p>
            <a:pPr eaLnBrk="1" hangingPunct="1">
              <a:lnSpc>
                <a:spcPct val="80000"/>
              </a:lnSpc>
            </a:pPr>
            <a:r>
              <a:rPr lang="es-ES_tradnl" sz="2200" dirty="0" smtClean="0"/>
              <a:t>Cuando el número de secuencia llega a su valor máximo (2</a:t>
            </a:r>
            <a:r>
              <a:rPr lang="es-ES_tradnl" sz="2200" baseline="30000" dirty="0" smtClean="0"/>
              <a:t>32</a:t>
            </a:r>
            <a:r>
              <a:rPr lang="es-ES_tradnl" sz="2200" dirty="0" smtClean="0"/>
              <a:t>-1) vuelve a cero. Como el valor inicial es elegido arbitrariamente el tiempo que tarda en darse la vuelta es impredecible</a:t>
            </a:r>
          </a:p>
          <a:p>
            <a:pPr eaLnBrk="1" hangingPunct="1">
              <a:lnSpc>
                <a:spcPct val="80000"/>
              </a:lnSpc>
            </a:pPr>
            <a:r>
              <a:rPr lang="es-ES_tradnl" sz="2200" i="1" u="sng" dirty="0" smtClean="0"/>
              <a:t>El </a:t>
            </a:r>
            <a:r>
              <a:rPr lang="es-ES_tradnl" sz="2200" i="1" u="sng" dirty="0" err="1" smtClean="0"/>
              <a:t>flag</a:t>
            </a:r>
            <a:r>
              <a:rPr lang="es-ES_tradnl" sz="2200" i="1" u="sng" dirty="0" smtClean="0"/>
              <a:t> SYN cuando está puesto incrementan en 1 el número de secuencia</a:t>
            </a:r>
            <a:r>
              <a:rPr lang="es-ES_tradnl" sz="2200" i="1" dirty="0" smtClean="0"/>
              <a:t>. </a:t>
            </a:r>
            <a:r>
              <a:rPr lang="es-ES_tradnl" sz="2200" dirty="0" smtClean="0"/>
              <a:t>Podemos considerar que el segmento SYN equivale a un byte de datos ‘virtual’</a:t>
            </a:r>
          </a:p>
          <a:p>
            <a:pPr eaLnBrk="1" hangingPunct="1">
              <a:lnSpc>
                <a:spcPct val="80000"/>
              </a:lnSpc>
            </a:pPr>
            <a:r>
              <a:rPr lang="es-ES_tradnl" sz="2200" dirty="0" smtClean="0"/>
              <a:t>Normalmente el segmento SYN no lleva datos, pero podría llevarlos. En ese caso el número de secuencia se incrementa en el número de bytes que contiene más uno.</a:t>
            </a:r>
          </a:p>
        </p:txBody>
      </p:sp>
    </p:spTree>
  </p:cSld>
  <p:clrMapOvr>
    <a:masterClrMapping/>
  </p:clrMapOvr>
  <p:transition>
    <p:cover dir="l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050"/>
          <p:cNvSpPr>
            <a:spLocks noGrp="1" noChangeArrowheads="1"/>
          </p:cNvSpPr>
          <p:nvPr>
            <p:ph type="title"/>
          </p:nvPr>
        </p:nvSpPr>
        <p:spPr>
          <a:xfrm>
            <a:off x="685800" y="142852"/>
            <a:ext cx="7772400" cy="1143000"/>
          </a:xfrm>
        </p:spPr>
        <p:txBody>
          <a:bodyPr/>
          <a:lstStyle/>
          <a:p>
            <a:pPr eaLnBrk="1" hangingPunct="1"/>
            <a:r>
              <a:rPr lang="es-ES_tradnl" sz="4000" dirty="0" smtClean="0"/>
              <a:t>Números y </a:t>
            </a:r>
            <a:r>
              <a:rPr lang="es-ES_tradnl" sz="4000" dirty="0" err="1" smtClean="0"/>
              <a:t>flag</a:t>
            </a:r>
            <a:r>
              <a:rPr lang="es-ES_tradnl" sz="4000" dirty="0" smtClean="0"/>
              <a:t> de ACK</a:t>
            </a:r>
            <a:endParaRPr lang="es-ES" sz="4000" dirty="0" smtClean="0"/>
          </a:p>
        </p:txBody>
      </p:sp>
      <p:sp>
        <p:nvSpPr>
          <p:cNvPr id="55299" name="Rectangle 2051"/>
          <p:cNvSpPr>
            <a:spLocks noGrp="1" noChangeArrowheads="1"/>
          </p:cNvSpPr>
          <p:nvPr>
            <p:ph type="body" idx="1"/>
          </p:nvPr>
        </p:nvSpPr>
        <p:spPr>
          <a:xfrm>
            <a:off x="685800" y="1266031"/>
            <a:ext cx="7772400" cy="4467225"/>
          </a:xfrm>
        </p:spPr>
        <p:txBody>
          <a:bodyPr/>
          <a:lstStyle/>
          <a:p>
            <a:pPr eaLnBrk="1" hangingPunct="1">
              <a:lnSpc>
                <a:spcPct val="80000"/>
              </a:lnSpc>
            </a:pPr>
            <a:r>
              <a:rPr lang="es-ES_tradnl" sz="2800" dirty="0" smtClean="0"/>
              <a:t>El </a:t>
            </a:r>
            <a:r>
              <a:rPr lang="es-ES_tradnl" sz="2800" u="sng" dirty="0" smtClean="0"/>
              <a:t>número de ACK </a:t>
            </a:r>
            <a:r>
              <a:rPr lang="es-ES_tradnl" sz="2800" dirty="0" smtClean="0"/>
              <a:t>indica el número del primer byte se espera recibir en el siguiente segmento del otro TCP.</a:t>
            </a:r>
          </a:p>
          <a:p>
            <a:pPr eaLnBrk="1" hangingPunct="1">
              <a:lnSpc>
                <a:spcPct val="80000"/>
              </a:lnSpc>
            </a:pPr>
            <a:r>
              <a:rPr lang="es-ES_tradnl" sz="2800" dirty="0" smtClean="0"/>
              <a:t>Sirve para indicar al otro TCP que los datos se han recibido correctamente</a:t>
            </a:r>
          </a:p>
          <a:p>
            <a:pPr eaLnBrk="1" hangingPunct="1">
              <a:lnSpc>
                <a:spcPct val="80000"/>
              </a:lnSpc>
            </a:pPr>
            <a:r>
              <a:rPr lang="es-ES_tradnl" sz="2800" dirty="0" smtClean="0"/>
              <a:t>El </a:t>
            </a:r>
            <a:r>
              <a:rPr lang="es-ES_tradnl" sz="2800" u="sng" dirty="0" err="1" smtClean="0"/>
              <a:t>flag</a:t>
            </a:r>
            <a:r>
              <a:rPr lang="es-ES_tradnl" sz="2800" u="sng" dirty="0" smtClean="0"/>
              <a:t> ACK </a:t>
            </a:r>
            <a:r>
              <a:rPr lang="es-ES_tradnl" sz="2800" dirty="0" smtClean="0"/>
              <a:t>indica que el contenido del campo ‘número de ACK’ tiene sentido o significado</a:t>
            </a:r>
          </a:p>
          <a:p>
            <a:pPr eaLnBrk="1" hangingPunct="1">
              <a:lnSpc>
                <a:spcPct val="80000"/>
              </a:lnSpc>
            </a:pPr>
            <a:r>
              <a:rPr lang="es-ES_tradnl" sz="2800" u="sng" dirty="0" smtClean="0"/>
              <a:t>Todos</a:t>
            </a:r>
            <a:r>
              <a:rPr lang="es-ES_tradnl" sz="2800" dirty="0" smtClean="0"/>
              <a:t> los segmentos intercambiados en una conexión TCP </a:t>
            </a:r>
            <a:r>
              <a:rPr lang="es-ES_tradnl" sz="2800" u="sng" dirty="0" smtClean="0"/>
              <a:t>excepto el primero</a:t>
            </a:r>
            <a:r>
              <a:rPr lang="es-ES_tradnl" sz="2800" dirty="0" smtClean="0"/>
              <a:t> tienen puesto el </a:t>
            </a:r>
            <a:r>
              <a:rPr lang="es-ES_tradnl" sz="2800" dirty="0" err="1" smtClean="0"/>
              <a:t>flag</a:t>
            </a:r>
            <a:r>
              <a:rPr lang="es-ES_tradnl" sz="2800" dirty="0" smtClean="0"/>
              <a:t> ACK</a:t>
            </a:r>
          </a:p>
          <a:p>
            <a:pPr eaLnBrk="1" hangingPunct="1">
              <a:lnSpc>
                <a:spcPct val="80000"/>
              </a:lnSpc>
            </a:pPr>
            <a:r>
              <a:rPr lang="es-ES_tradnl" sz="2800" dirty="0" smtClean="0"/>
              <a:t>La presencia del </a:t>
            </a:r>
            <a:r>
              <a:rPr lang="es-ES_tradnl" sz="2800" dirty="0" err="1" smtClean="0"/>
              <a:t>flag</a:t>
            </a:r>
            <a:r>
              <a:rPr lang="es-ES_tradnl" sz="2800" dirty="0" smtClean="0"/>
              <a:t> ACK </a:t>
            </a:r>
            <a:r>
              <a:rPr lang="es-ES_tradnl" sz="2800" u="sng" dirty="0" smtClean="0"/>
              <a:t>no incrementa</a:t>
            </a:r>
            <a:r>
              <a:rPr lang="es-ES_tradnl" sz="2800" dirty="0" smtClean="0"/>
              <a:t> el número de secuencia.</a:t>
            </a:r>
            <a:endParaRPr lang="es-ES" sz="2800" dirty="0" smtClean="0"/>
          </a:p>
        </p:txBody>
      </p:sp>
    </p:spTree>
  </p:cSld>
  <p:clrMapOvr>
    <a:masterClrMapping/>
  </p:clrMapOvr>
  <p:transition>
    <p:cover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17"/>
          <p:cNvSpPr>
            <a:spLocks noChangeArrowheads="1"/>
          </p:cNvSpPr>
          <p:nvPr/>
        </p:nvSpPr>
        <p:spPr bwMode="auto">
          <a:xfrm>
            <a:off x="2794000" y="2281238"/>
            <a:ext cx="1792288" cy="303212"/>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6147" name="Text Box 3"/>
          <p:cNvSpPr txBox="1">
            <a:spLocks noChangeArrowheads="1"/>
          </p:cNvSpPr>
          <p:nvPr/>
        </p:nvSpPr>
        <p:spPr bwMode="auto">
          <a:xfrm>
            <a:off x="4037013" y="938213"/>
            <a:ext cx="866775" cy="396875"/>
          </a:xfrm>
          <a:prstGeom prst="rect">
            <a:avLst/>
          </a:prstGeom>
          <a:noFill/>
          <a:ln w="9525">
            <a:noFill/>
            <a:miter lim="800000"/>
            <a:headEnd/>
            <a:tailEnd/>
          </a:ln>
        </p:spPr>
        <p:txBody>
          <a:bodyPr wrap="none">
            <a:spAutoFit/>
          </a:bodyPr>
          <a:lstStyle/>
          <a:p>
            <a:r>
              <a:rPr lang="es-ES_tradnl" sz="2000"/>
              <a:t>32 bits</a:t>
            </a:r>
            <a:endParaRPr lang="es-ES" sz="2000"/>
          </a:p>
        </p:txBody>
      </p:sp>
      <p:sp>
        <p:nvSpPr>
          <p:cNvPr id="6148" name="Line 4"/>
          <p:cNvSpPr>
            <a:spLocks noChangeShapeType="1"/>
          </p:cNvSpPr>
          <p:nvPr/>
        </p:nvSpPr>
        <p:spPr bwMode="auto">
          <a:xfrm rot="10800000">
            <a:off x="990600" y="1166813"/>
            <a:ext cx="2990850" cy="0"/>
          </a:xfrm>
          <a:prstGeom prst="line">
            <a:avLst/>
          </a:prstGeom>
          <a:noFill/>
          <a:ln w="9525">
            <a:solidFill>
              <a:schemeClr val="tx1"/>
            </a:solidFill>
            <a:round/>
            <a:headEnd/>
            <a:tailEnd type="triangle" w="med" len="med"/>
          </a:ln>
        </p:spPr>
        <p:txBody>
          <a:bodyPr/>
          <a:lstStyle/>
          <a:p>
            <a:endParaRPr lang="es-ES"/>
          </a:p>
        </p:txBody>
      </p:sp>
      <p:sp>
        <p:nvSpPr>
          <p:cNvPr id="6149" name="Line 5"/>
          <p:cNvSpPr>
            <a:spLocks noChangeShapeType="1"/>
          </p:cNvSpPr>
          <p:nvPr/>
        </p:nvSpPr>
        <p:spPr bwMode="auto">
          <a:xfrm>
            <a:off x="4914900" y="1166813"/>
            <a:ext cx="3257550" cy="0"/>
          </a:xfrm>
          <a:prstGeom prst="line">
            <a:avLst/>
          </a:prstGeom>
          <a:noFill/>
          <a:ln w="9525">
            <a:solidFill>
              <a:schemeClr val="tx1"/>
            </a:solidFill>
            <a:round/>
            <a:headEnd/>
            <a:tailEnd type="triangle" w="med" len="med"/>
          </a:ln>
        </p:spPr>
        <p:txBody>
          <a:bodyPr/>
          <a:lstStyle/>
          <a:p>
            <a:endParaRPr lang="es-ES"/>
          </a:p>
        </p:txBody>
      </p:sp>
      <p:sp>
        <p:nvSpPr>
          <p:cNvPr id="6150" name="Line 6"/>
          <p:cNvSpPr>
            <a:spLocks noChangeShapeType="1"/>
          </p:cNvSpPr>
          <p:nvPr/>
        </p:nvSpPr>
        <p:spPr bwMode="auto">
          <a:xfrm>
            <a:off x="990600" y="1371600"/>
            <a:ext cx="7197725" cy="3175"/>
          </a:xfrm>
          <a:prstGeom prst="line">
            <a:avLst/>
          </a:prstGeom>
          <a:noFill/>
          <a:ln w="9525">
            <a:solidFill>
              <a:schemeClr val="tx1"/>
            </a:solidFill>
            <a:round/>
            <a:headEnd/>
            <a:tailEnd/>
          </a:ln>
        </p:spPr>
        <p:txBody>
          <a:bodyPr/>
          <a:lstStyle/>
          <a:p>
            <a:endParaRPr lang="es-ES"/>
          </a:p>
        </p:txBody>
      </p:sp>
      <p:sp>
        <p:nvSpPr>
          <p:cNvPr id="6151" name="Line 7"/>
          <p:cNvSpPr>
            <a:spLocks noChangeShapeType="1"/>
          </p:cNvSpPr>
          <p:nvPr/>
        </p:nvSpPr>
        <p:spPr bwMode="auto">
          <a:xfrm>
            <a:off x="990600" y="1371600"/>
            <a:ext cx="0" cy="228600"/>
          </a:xfrm>
          <a:prstGeom prst="line">
            <a:avLst/>
          </a:prstGeom>
          <a:noFill/>
          <a:ln w="9525">
            <a:solidFill>
              <a:schemeClr val="tx1"/>
            </a:solidFill>
            <a:round/>
            <a:headEnd/>
            <a:tailEnd/>
          </a:ln>
        </p:spPr>
        <p:txBody>
          <a:bodyPr/>
          <a:lstStyle/>
          <a:p>
            <a:endParaRPr lang="es-ES"/>
          </a:p>
        </p:txBody>
      </p:sp>
      <p:sp>
        <p:nvSpPr>
          <p:cNvPr id="6152" name="Line 8"/>
          <p:cNvSpPr>
            <a:spLocks noChangeShapeType="1"/>
          </p:cNvSpPr>
          <p:nvPr/>
        </p:nvSpPr>
        <p:spPr bwMode="auto">
          <a:xfrm>
            <a:off x="2790825" y="1371600"/>
            <a:ext cx="0" cy="228600"/>
          </a:xfrm>
          <a:prstGeom prst="line">
            <a:avLst/>
          </a:prstGeom>
          <a:noFill/>
          <a:ln w="9525">
            <a:solidFill>
              <a:schemeClr val="tx1"/>
            </a:solidFill>
            <a:round/>
            <a:headEnd/>
            <a:tailEnd/>
          </a:ln>
        </p:spPr>
        <p:txBody>
          <a:bodyPr/>
          <a:lstStyle/>
          <a:p>
            <a:endParaRPr lang="es-ES"/>
          </a:p>
        </p:txBody>
      </p:sp>
      <p:sp>
        <p:nvSpPr>
          <p:cNvPr id="6153" name="Line 9"/>
          <p:cNvSpPr>
            <a:spLocks noChangeShapeType="1"/>
          </p:cNvSpPr>
          <p:nvPr/>
        </p:nvSpPr>
        <p:spPr bwMode="auto">
          <a:xfrm>
            <a:off x="4587875" y="1371600"/>
            <a:ext cx="0" cy="228600"/>
          </a:xfrm>
          <a:prstGeom prst="line">
            <a:avLst/>
          </a:prstGeom>
          <a:noFill/>
          <a:ln w="9525">
            <a:solidFill>
              <a:schemeClr val="tx1"/>
            </a:solidFill>
            <a:round/>
            <a:headEnd/>
            <a:tailEnd/>
          </a:ln>
        </p:spPr>
        <p:txBody>
          <a:bodyPr/>
          <a:lstStyle/>
          <a:p>
            <a:endParaRPr lang="es-ES"/>
          </a:p>
        </p:txBody>
      </p:sp>
      <p:sp>
        <p:nvSpPr>
          <p:cNvPr id="6154" name="Line 10"/>
          <p:cNvSpPr>
            <a:spLocks noChangeShapeType="1"/>
          </p:cNvSpPr>
          <p:nvPr/>
        </p:nvSpPr>
        <p:spPr bwMode="auto">
          <a:xfrm>
            <a:off x="6391275" y="1371600"/>
            <a:ext cx="0" cy="228600"/>
          </a:xfrm>
          <a:prstGeom prst="line">
            <a:avLst/>
          </a:prstGeom>
          <a:noFill/>
          <a:ln w="9525">
            <a:solidFill>
              <a:schemeClr val="tx1"/>
            </a:solidFill>
            <a:round/>
            <a:headEnd/>
            <a:tailEnd/>
          </a:ln>
        </p:spPr>
        <p:txBody>
          <a:bodyPr/>
          <a:lstStyle/>
          <a:p>
            <a:endParaRPr lang="es-ES"/>
          </a:p>
        </p:txBody>
      </p:sp>
      <p:sp>
        <p:nvSpPr>
          <p:cNvPr id="6155" name="Line 11"/>
          <p:cNvSpPr>
            <a:spLocks noChangeShapeType="1"/>
          </p:cNvSpPr>
          <p:nvPr/>
        </p:nvSpPr>
        <p:spPr bwMode="auto">
          <a:xfrm>
            <a:off x="8185150" y="1371600"/>
            <a:ext cx="0" cy="228600"/>
          </a:xfrm>
          <a:prstGeom prst="line">
            <a:avLst/>
          </a:prstGeom>
          <a:noFill/>
          <a:ln w="9525">
            <a:solidFill>
              <a:schemeClr val="tx1"/>
            </a:solidFill>
            <a:round/>
            <a:headEnd/>
            <a:tailEnd/>
          </a:ln>
        </p:spPr>
        <p:txBody>
          <a:bodyPr/>
          <a:lstStyle/>
          <a:p>
            <a:endParaRPr lang="es-ES"/>
          </a:p>
        </p:txBody>
      </p:sp>
      <p:sp>
        <p:nvSpPr>
          <p:cNvPr id="6156" name="Text Box 12"/>
          <p:cNvSpPr txBox="1">
            <a:spLocks noChangeArrowheads="1"/>
          </p:cNvSpPr>
          <p:nvPr/>
        </p:nvSpPr>
        <p:spPr bwMode="auto">
          <a:xfrm>
            <a:off x="755650" y="257175"/>
            <a:ext cx="7921625" cy="579438"/>
          </a:xfrm>
          <a:prstGeom prst="rect">
            <a:avLst/>
          </a:prstGeom>
          <a:noFill/>
          <a:ln w="9525">
            <a:noFill/>
            <a:miter lim="800000"/>
            <a:headEnd/>
            <a:tailEnd/>
          </a:ln>
        </p:spPr>
        <p:txBody>
          <a:bodyPr>
            <a:spAutoFit/>
          </a:bodyPr>
          <a:lstStyle/>
          <a:p>
            <a:pPr>
              <a:spcBef>
                <a:spcPct val="50000"/>
              </a:spcBef>
            </a:pPr>
            <a:r>
              <a:rPr lang="es-ES_tradnl" sz="3200">
                <a:latin typeface="Arial" charset="0"/>
              </a:rPr>
              <a:t>Especificación del protocolo de transporte</a:t>
            </a:r>
            <a:endParaRPr lang="es-ES" sz="3200">
              <a:latin typeface="Arial" charset="0"/>
            </a:endParaRPr>
          </a:p>
        </p:txBody>
      </p:sp>
      <p:graphicFrame>
        <p:nvGraphicFramePr>
          <p:cNvPr id="597005" name="Group 13"/>
          <p:cNvGraphicFramePr>
            <a:graphicFrameLocks noGrp="1"/>
          </p:cNvGraphicFramePr>
          <p:nvPr/>
        </p:nvGraphicFramePr>
        <p:xfrm>
          <a:off x="992188" y="1671638"/>
          <a:ext cx="7180262" cy="1841760"/>
        </p:xfrm>
        <a:graphic>
          <a:graphicData uri="http://schemas.openxmlformats.org/drawingml/2006/table">
            <a:tbl>
              <a:tblPr/>
              <a:tblGrid>
                <a:gridCol w="893762"/>
                <a:gridCol w="904875"/>
                <a:gridCol w="1797050"/>
                <a:gridCol w="415925"/>
                <a:gridCol w="360363"/>
                <a:gridCol w="342900"/>
                <a:gridCol w="2465387"/>
              </a:tblGrid>
              <a:tr h="242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Versión</a:t>
                      </a:r>
                    </a:p>
                  </a:txBody>
                  <a:tcPr marL="18000" marR="18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Lon. Cab.</a:t>
                      </a:r>
                    </a:p>
                  </a:txBody>
                  <a:tcPr marL="18000" marR="18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DS (DiffServ)</a:t>
                      </a:r>
                    </a:p>
                  </a:txBody>
                  <a:tcPr marL="18000" marR="18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Longitud Total</a:t>
                      </a:r>
                    </a:p>
                  </a:txBody>
                  <a:tcPr marL="18000" marR="18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r>
              <a:tr h="242888">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Identificación</a:t>
                      </a:r>
                    </a:p>
                  </a:txBody>
                  <a:tcPr marL="18000" marR="18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Res.</a:t>
                      </a:r>
                    </a:p>
                  </a:txBody>
                  <a:tcPr marL="18000" marR="18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DF</a:t>
                      </a:r>
                    </a:p>
                  </a:txBody>
                  <a:tcPr marL="18000" marR="18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MF</a:t>
                      </a:r>
                    </a:p>
                  </a:txBody>
                  <a:tcPr marL="18000" marR="18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Desplazam.  de Fragmento</a:t>
                      </a:r>
                    </a:p>
                  </a:txBody>
                  <a:tcPr marL="18000" marR="18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288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Tiempo de vida (TTL)</a:t>
                      </a:r>
                    </a:p>
                  </a:txBody>
                  <a:tcPr marL="18000" marR="18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Protocolo</a:t>
                      </a:r>
                    </a:p>
                  </a:txBody>
                  <a:tcPr marL="18000" marR="18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Checksum</a:t>
                      </a:r>
                    </a:p>
                  </a:txBody>
                  <a:tcPr marL="18000" marR="18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r>
              <a:tr h="241300">
                <a:tc gridSpan="7">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Dirección de origen</a:t>
                      </a:r>
                    </a:p>
                  </a:txBody>
                  <a:tcPr marL="18000" marR="1800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42888">
                <a:tc gridSpan="7">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Dirección de destino</a:t>
                      </a:r>
                    </a:p>
                  </a:txBody>
                  <a:tcPr marL="18000" marR="1800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42888">
                <a:tc gridSpan="7">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Opciones (de 0 a 40 octetos)</a:t>
                      </a:r>
                    </a:p>
                  </a:txBody>
                  <a:tcPr marL="18000" marR="1800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
        <p:nvSpPr>
          <p:cNvPr id="6189" name="Line 45"/>
          <p:cNvSpPr>
            <a:spLocks noChangeShapeType="1"/>
          </p:cNvSpPr>
          <p:nvPr/>
        </p:nvSpPr>
        <p:spPr bwMode="auto">
          <a:xfrm>
            <a:off x="1889125" y="1371600"/>
            <a:ext cx="3175" cy="77788"/>
          </a:xfrm>
          <a:prstGeom prst="line">
            <a:avLst/>
          </a:prstGeom>
          <a:noFill/>
          <a:ln w="9525">
            <a:solidFill>
              <a:schemeClr val="tx1"/>
            </a:solidFill>
            <a:round/>
            <a:headEnd/>
            <a:tailEnd/>
          </a:ln>
        </p:spPr>
        <p:txBody>
          <a:bodyPr/>
          <a:lstStyle/>
          <a:p>
            <a:endParaRPr lang="es-ES"/>
          </a:p>
        </p:txBody>
      </p:sp>
      <p:sp>
        <p:nvSpPr>
          <p:cNvPr id="6190" name="Line 46"/>
          <p:cNvSpPr>
            <a:spLocks noChangeShapeType="1"/>
          </p:cNvSpPr>
          <p:nvPr/>
        </p:nvSpPr>
        <p:spPr bwMode="auto">
          <a:xfrm>
            <a:off x="3686175" y="1370013"/>
            <a:ext cx="3175" cy="130175"/>
          </a:xfrm>
          <a:prstGeom prst="line">
            <a:avLst/>
          </a:prstGeom>
          <a:noFill/>
          <a:ln w="9525">
            <a:solidFill>
              <a:schemeClr val="tx1"/>
            </a:solidFill>
            <a:round/>
            <a:headEnd/>
            <a:tailEnd/>
          </a:ln>
        </p:spPr>
        <p:txBody>
          <a:bodyPr/>
          <a:lstStyle/>
          <a:p>
            <a:endParaRPr lang="es-ES"/>
          </a:p>
        </p:txBody>
      </p:sp>
      <p:graphicFrame>
        <p:nvGraphicFramePr>
          <p:cNvPr id="597114" name="Group 122"/>
          <p:cNvGraphicFramePr>
            <a:graphicFrameLocks noGrp="1"/>
          </p:cNvGraphicFramePr>
          <p:nvPr/>
        </p:nvGraphicFramePr>
        <p:xfrm>
          <a:off x="3873500" y="4057650"/>
          <a:ext cx="1639888" cy="1828800"/>
        </p:xfrm>
        <a:graphic>
          <a:graphicData uri="http://schemas.openxmlformats.org/drawingml/2006/table">
            <a:tbl>
              <a:tblPr/>
              <a:tblGrid>
                <a:gridCol w="628650"/>
                <a:gridCol w="1011238"/>
              </a:tblGrid>
              <a:tr h="271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Valor</a:t>
                      </a:r>
                      <a:endParaRPr kumimoji="0" lang="es-ES" sz="1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Protocolo</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1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1</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ICMP</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1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4</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IP</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6</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TCP</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1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17</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UDP</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89</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OSPF</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14" name="Line 118"/>
          <p:cNvSpPr>
            <a:spLocks noChangeShapeType="1"/>
          </p:cNvSpPr>
          <p:nvPr/>
        </p:nvSpPr>
        <p:spPr bwMode="auto">
          <a:xfrm>
            <a:off x="2987675" y="2420938"/>
            <a:ext cx="0" cy="2663825"/>
          </a:xfrm>
          <a:prstGeom prst="line">
            <a:avLst/>
          </a:prstGeom>
          <a:noFill/>
          <a:ln w="9525">
            <a:solidFill>
              <a:schemeClr val="tx1"/>
            </a:solidFill>
            <a:round/>
            <a:headEnd/>
            <a:tailEnd/>
          </a:ln>
        </p:spPr>
        <p:txBody>
          <a:bodyPr/>
          <a:lstStyle/>
          <a:p>
            <a:endParaRPr lang="es-ES"/>
          </a:p>
        </p:txBody>
      </p:sp>
      <p:sp>
        <p:nvSpPr>
          <p:cNvPr id="6215" name="AutoShape 120"/>
          <p:cNvSpPr>
            <a:spLocks/>
          </p:cNvSpPr>
          <p:nvPr/>
        </p:nvSpPr>
        <p:spPr bwMode="auto">
          <a:xfrm>
            <a:off x="3563938" y="4344988"/>
            <a:ext cx="142875" cy="1512887"/>
          </a:xfrm>
          <a:prstGeom prst="leftBrace">
            <a:avLst>
              <a:gd name="adj1" fmla="val 88241"/>
              <a:gd name="adj2" fmla="val 50000"/>
            </a:avLst>
          </a:prstGeom>
          <a:noFill/>
          <a:ln w="9525">
            <a:solidFill>
              <a:schemeClr val="tx1"/>
            </a:solidFill>
            <a:round/>
            <a:headEnd/>
            <a:tailEnd/>
          </a:ln>
        </p:spPr>
        <p:txBody>
          <a:bodyPr wrap="none" anchor="ctr"/>
          <a:lstStyle/>
          <a:p>
            <a:endParaRPr lang="es-ES"/>
          </a:p>
        </p:txBody>
      </p:sp>
      <p:sp>
        <p:nvSpPr>
          <p:cNvPr id="6216" name="Line 121"/>
          <p:cNvSpPr>
            <a:spLocks noChangeShapeType="1"/>
          </p:cNvSpPr>
          <p:nvPr/>
        </p:nvSpPr>
        <p:spPr bwMode="auto">
          <a:xfrm>
            <a:off x="2987675" y="5084763"/>
            <a:ext cx="431800" cy="0"/>
          </a:xfrm>
          <a:prstGeom prst="line">
            <a:avLst/>
          </a:prstGeom>
          <a:noFill/>
          <a:ln w="9525">
            <a:solidFill>
              <a:schemeClr val="tx1"/>
            </a:solidFill>
            <a:round/>
            <a:headEnd/>
            <a:tailEnd type="triangle" w="med" len="med"/>
          </a:ln>
        </p:spPr>
        <p:txBody>
          <a:bodyPr/>
          <a:lstStyle/>
          <a:p>
            <a:endParaRPr lang="es-ES"/>
          </a:p>
        </p:txBody>
      </p:sp>
      <p:sp>
        <p:nvSpPr>
          <p:cNvPr id="6217" name="Text Box 123"/>
          <p:cNvSpPr txBox="1">
            <a:spLocks noChangeArrowheads="1"/>
          </p:cNvSpPr>
          <p:nvPr/>
        </p:nvSpPr>
        <p:spPr bwMode="auto">
          <a:xfrm>
            <a:off x="5703888" y="4403725"/>
            <a:ext cx="3116262" cy="825500"/>
          </a:xfrm>
          <a:prstGeom prst="rect">
            <a:avLst/>
          </a:prstGeom>
          <a:noFill/>
          <a:ln w="9525">
            <a:noFill/>
            <a:miter lim="800000"/>
            <a:headEnd/>
            <a:tailEnd/>
          </a:ln>
        </p:spPr>
        <p:txBody>
          <a:bodyPr>
            <a:spAutoFit/>
          </a:bodyPr>
          <a:lstStyle/>
          <a:p>
            <a:r>
              <a:rPr lang="es-ES" sz="1600">
                <a:latin typeface="Arial" charset="0"/>
              </a:rPr>
              <a:t>Esto son solo algunos ejemplos de los valores que puede tener el campo ‘protocolo’</a:t>
            </a:r>
          </a:p>
        </p:txBody>
      </p:sp>
    </p:spTree>
  </p:cSld>
  <p:clrMapOvr>
    <a:masterClrMapping/>
  </p:clrMapOvr>
  <p:transition>
    <p:cover dir="l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722" name="Group 34"/>
          <p:cNvGraphicFramePr>
            <a:graphicFrameLocks noGrp="1"/>
          </p:cNvGraphicFramePr>
          <p:nvPr/>
        </p:nvGraphicFramePr>
        <p:xfrm>
          <a:off x="417513" y="828675"/>
          <a:ext cx="8264525" cy="5655564"/>
        </p:xfrm>
        <a:graphic>
          <a:graphicData uri="http://schemas.openxmlformats.org/drawingml/2006/table">
            <a:tbl>
              <a:tblPr/>
              <a:tblGrid>
                <a:gridCol w="4144962"/>
                <a:gridCol w="4119563"/>
              </a:tblGrid>
              <a:tr h="2808288">
                <a:tc>
                  <a:txBody>
                    <a:bodyPr/>
                    <a:lstStyle/>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1. SYN</a:t>
                      </a:r>
                    </a:p>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TCP:  --- TCP header  ---</a:t>
                      </a:r>
                    </a:p>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TCP:</a:t>
                      </a:r>
                    </a:p>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TCP: Source port = 2345</a:t>
                      </a:r>
                    </a:p>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TCP: Dest port = 23 (Telnet)</a:t>
                      </a:r>
                    </a:p>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TCP: Initial seq. Number = 16421121</a:t>
                      </a:r>
                    </a:p>
                    <a:p>
                      <a:pPr marL="533400" marR="0" lvl="0" indent="-533400" algn="l" defTabSz="914400" rtl="0" eaLnBrk="1" fontAlgn="base" latinLnBrk="0" hangingPunct="1">
                        <a:lnSpc>
                          <a:spcPct val="95000"/>
                        </a:lnSpc>
                        <a:spcBef>
                          <a:spcPct val="0"/>
                        </a:spcBef>
                        <a:spcAft>
                          <a:spcPct val="0"/>
                        </a:spcAft>
                        <a:buClrTx/>
                        <a:buSzTx/>
                        <a:buFontTx/>
                        <a:buNone/>
                        <a:tabLst/>
                      </a:pPr>
                      <a:endParaRPr kumimoji="0" lang="es-ES_tradnl" sz="1400" b="1" i="0" u="none" strike="noStrike" cap="none" normalizeH="0" baseline="0" smtClean="0">
                        <a:ln>
                          <a:noFill/>
                        </a:ln>
                        <a:solidFill>
                          <a:schemeClr val="tx1"/>
                        </a:solidFill>
                        <a:effectLst/>
                        <a:latin typeface="Courier New" pitchFamily="49" charset="0"/>
                      </a:endParaRPr>
                    </a:p>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TCP: Data offset = 24 bytes</a:t>
                      </a:r>
                    </a:p>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TCP: Flags = 02 (SYN)</a:t>
                      </a:r>
                    </a:p>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TCP: Window = 2048</a:t>
                      </a:r>
                    </a:p>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TCP: Checksum = F2DA (correct)</a:t>
                      </a:r>
                    </a:p>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TCP:</a:t>
                      </a:r>
                    </a:p>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TCP: Options follow</a:t>
                      </a:r>
                    </a:p>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TCP: Max segment size = 1460</a:t>
                      </a:r>
                      <a:endParaRPr kumimoji="0" lang="es-ES" sz="1400" b="1" i="0" u="none" strike="noStrike" cap="none" normalizeH="0" baseline="0" smtClean="0">
                        <a:ln>
                          <a:noFill/>
                        </a:ln>
                        <a:solidFill>
                          <a:schemeClr val="tx1"/>
                        </a:solidFill>
                        <a:effectLst/>
                        <a:latin typeface="Courier New" pitchFamily="4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2. SYN</a:t>
                      </a:r>
                    </a:p>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TCP:  --- TCP header  --</a:t>
                      </a:r>
                    </a:p>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TCP:</a:t>
                      </a:r>
                    </a:p>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TCP: Source port = 23 (Telnet)</a:t>
                      </a:r>
                    </a:p>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TCP: Dest port = 2345</a:t>
                      </a:r>
                    </a:p>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TCP: Initial seq. Number = 390272001</a:t>
                      </a:r>
                    </a:p>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TCP: Acknowledgment Number = 16421122</a:t>
                      </a:r>
                    </a:p>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TCP: Data offset = 24 bytes</a:t>
                      </a:r>
                    </a:p>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TCP: Flags = 12 (ACK,SYN)</a:t>
                      </a:r>
                    </a:p>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TCP: Window = 4096</a:t>
                      </a:r>
                    </a:p>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TCP: Checksum = C13A (correct)</a:t>
                      </a:r>
                    </a:p>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TCP:</a:t>
                      </a:r>
                    </a:p>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TCP: Options follow</a:t>
                      </a:r>
                    </a:p>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TCP: Max segment size = 1024</a:t>
                      </a:r>
                      <a:endParaRPr kumimoji="0" lang="es-ES" sz="1400" b="1" i="0" u="none" strike="noStrike" cap="none" normalizeH="0" baseline="0" smtClean="0">
                        <a:ln>
                          <a:noFill/>
                        </a:ln>
                        <a:solidFill>
                          <a:schemeClr val="tx1"/>
                        </a:solidFill>
                        <a:effectLst/>
                        <a:latin typeface="Courier New" pitchFamily="4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5575">
                <a:tc>
                  <a:txBody>
                    <a:bodyPr/>
                    <a:lstStyle/>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3. ACK</a:t>
                      </a:r>
                    </a:p>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TCP:  --- TCP header  ---</a:t>
                      </a:r>
                    </a:p>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TCP:</a:t>
                      </a:r>
                    </a:p>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TCP: Source port = 2345</a:t>
                      </a:r>
                    </a:p>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TCP: Dest port = 23 (Telnet)</a:t>
                      </a:r>
                    </a:p>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TCP: Seq. Number = 16421122</a:t>
                      </a:r>
                    </a:p>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TCP: Acknowledgment Number = 390272002</a:t>
                      </a:r>
                    </a:p>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TCP: Data offset = 20 bytes</a:t>
                      </a:r>
                    </a:p>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TCP: Flags = 10 (ACK)</a:t>
                      </a:r>
                    </a:p>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TCP: Window = 2048</a:t>
                      </a:r>
                    </a:p>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TCP: Checksum = DF43 (correct)</a:t>
                      </a:r>
                    </a:p>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TCP: No TCP options</a:t>
                      </a:r>
                      <a:endParaRPr kumimoji="0" lang="es-ES" sz="1400" b="1" i="0" u="none" strike="noStrike" cap="none" normalizeH="0" baseline="0" smtClean="0">
                        <a:ln>
                          <a:noFill/>
                        </a:ln>
                        <a:solidFill>
                          <a:schemeClr val="tx1"/>
                        </a:solidFill>
                        <a:effectLst/>
                        <a:latin typeface="Courier New" pitchFamily="4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4. DATA</a:t>
                      </a:r>
                    </a:p>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TCP:  --- TCP header  ---</a:t>
                      </a:r>
                    </a:p>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TCP:</a:t>
                      </a:r>
                    </a:p>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TCP: Source port = 23 (Telnet)</a:t>
                      </a:r>
                    </a:p>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TCP: Dest port = 2345</a:t>
                      </a:r>
                    </a:p>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TCP: Seq. Number = 390272002</a:t>
                      </a:r>
                    </a:p>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TCP: Acknowledgment Number = 16421122</a:t>
                      </a:r>
                    </a:p>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TCP: Data offset = 20 bytes</a:t>
                      </a:r>
                    </a:p>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TCP: Flags = 18 (ACK,PSH)</a:t>
                      </a:r>
                    </a:p>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TCP: Window = 4096</a:t>
                      </a:r>
                    </a:p>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TCP: Checksum = 9FEF (correct)</a:t>
                      </a:r>
                    </a:p>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TCP: No TCP options</a:t>
                      </a:r>
                    </a:p>
                    <a:p>
                      <a:pPr marL="533400" marR="0" lvl="0" indent="-533400" algn="l" defTabSz="914400" rtl="0" eaLnBrk="1" fontAlgn="base" latinLnBrk="0" hangingPunct="1">
                        <a:lnSpc>
                          <a:spcPct val="95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Courier New" pitchFamily="49" charset="0"/>
                        </a:rPr>
                        <a:t>TCP: [12 byte(s) of data]</a:t>
                      </a:r>
                      <a:endParaRPr kumimoji="0" lang="es-ES" sz="1400" b="1" i="0" u="none" strike="noStrike" cap="none" normalizeH="0" baseline="0" smtClean="0">
                        <a:ln>
                          <a:noFill/>
                        </a:ln>
                        <a:solidFill>
                          <a:schemeClr val="tx1"/>
                        </a:solidFill>
                        <a:effectLst/>
                        <a:latin typeface="Courier New" pitchFamily="4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4765" name="Text Box 20"/>
          <p:cNvSpPr txBox="1">
            <a:spLocks noChangeArrowheads="1"/>
          </p:cNvSpPr>
          <p:nvPr/>
        </p:nvSpPr>
        <p:spPr bwMode="auto">
          <a:xfrm>
            <a:off x="1116013" y="188913"/>
            <a:ext cx="6996112" cy="457200"/>
          </a:xfrm>
          <a:prstGeom prst="rect">
            <a:avLst/>
          </a:prstGeom>
          <a:noFill/>
          <a:ln w="9525">
            <a:noFill/>
            <a:miter lim="800000"/>
            <a:headEnd/>
            <a:tailEnd/>
          </a:ln>
        </p:spPr>
        <p:txBody>
          <a:bodyPr>
            <a:spAutoFit/>
          </a:bodyPr>
          <a:lstStyle/>
          <a:p>
            <a:pPr>
              <a:spcBef>
                <a:spcPct val="50000"/>
              </a:spcBef>
            </a:pPr>
            <a:r>
              <a:rPr lang="es-ES_tradnl">
                <a:latin typeface="Arial" charset="0"/>
              </a:rPr>
              <a:t>Cabeceras TCP del inicio de una conexión Telnet</a:t>
            </a:r>
            <a:endParaRPr lang="es-ES">
              <a:latin typeface="Arial" charset="0"/>
            </a:endParaRPr>
          </a:p>
        </p:txBody>
      </p:sp>
    </p:spTree>
  </p:cSld>
  <p:clrMapOvr>
    <a:masterClrMapping/>
  </p:clrMapOvr>
  <p:transition>
    <p:cover dir="l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Line 2"/>
          <p:cNvSpPr>
            <a:spLocks noChangeShapeType="1"/>
          </p:cNvSpPr>
          <p:nvPr/>
        </p:nvSpPr>
        <p:spPr bwMode="auto">
          <a:xfrm>
            <a:off x="2438400" y="1916113"/>
            <a:ext cx="0" cy="3962400"/>
          </a:xfrm>
          <a:prstGeom prst="line">
            <a:avLst/>
          </a:prstGeom>
          <a:noFill/>
          <a:ln w="25400">
            <a:solidFill>
              <a:schemeClr val="tx1"/>
            </a:solidFill>
            <a:round/>
            <a:headEnd/>
            <a:tailEnd/>
          </a:ln>
        </p:spPr>
        <p:txBody>
          <a:bodyPr/>
          <a:lstStyle/>
          <a:p>
            <a:endParaRPr lang="es-ES"/>
          </a:p>
        </p:txBody>
      </p:sp>
      <p:sp>
        <p:nvSpPr>
          <p:cNvPr id="75779" name="Line 3"/>
          <p:cNvSpPr>
            <a:spLocks noChangeShapeType="1"/>
          </p:cNvSpPr>
          <p:nvPr/>
        </p:nvSpPr>
        <p:spPr bwMode="auto">
          <a:xfrm>
            <a:off x="6019800" y="1857364"/>
            <a:ext cx="0" cy="3962400"/>
          </a:xfrm>
          <a:prstGeom prst="line">
            <a:avLst/>
          </a:prstGeom>
          <a:noFill/>
          <a:ln w="25400">
            <a:solidFill>
              <a:schemeClr val="tx1"/>
            </a:solidFill>
            <a:round/>
            <a:headEnd/>
            <a:tailEnd/>
          </a:ln>
        </p:spPr>
        <p:txBody>
          <a:bodyPr/>
          <a:lstStyle/>
          <a:p>
            <a:endParaRPr lang="es-ES"/>
          </a:p>
        </p:txBody>
      </p:sp>
      <p:sp>
        <p:nvSpPr>
          <p:cNvPr id="75780" name="Text Box 4"/>
          <p:cNvSpPr txBox="1">
            <a:spLocks noChangeArrowheads="1"/>
          </p:cNvSpPr>
          <p:nvPr/>
        </p:nvSpPr>
        <p:spPr bwMode="auto">
          <a:xfrm>
            <a:off x="2071670" y="1214422"/>
            <a:ext cx="1301958" cy="646331"/>
          </a:xfrm>
          <a:prstGeom prst="rect">
            <a:avLst/>
          </a:prstGeom>
          <a:noFill/>
          <a:ln w="9525">
            <a:noFill/>
            <a:miter lim="800000"/>
            <a:headEnd/>
            <a:tailEnd/>
          </a:ln>
        </p:spPr>
        <p:txBody>
          <a:bodyPr wrap="none">
            <a:spAutoFit/>
          </a:bodyPr>
          <a:lstStyle/>
          <a:p>
            <a:pPr algn="ctr"/>
            <a:r>
              <a:rPr lang="es-ES_tradnl" sz="2000" dirty="0" smtClean="0">
                <a:latin typeface="Arial" charset="0"/>
              </a:rPr>
              <a:t>Cliente</a:t>
            </a:r>
          </a:p>
          <a:p>
            <a:pPr algn="ctr"/>
            <a:r>
              <a:rPr lang="es-ES_tradnl" sz="1600" dirty="0" smtClean="0">
                <a:latin typeface="Arial" charset="0"/>
              </a:rPr>
              <a:t>Puerto 2345</a:t>
            </a:r>
            <a:endParaRPr lang="es-ES" sz="1600" dirty="0">
              <a:latin typeface="Arial" charset="0"/>
            </a:endParaRPr>
          </a:p>
        </p:txBody>
      </p:sp>
      <p:sp>
        <p:nvSpPr>
          <p:cNvPr id="75781" name="Text Box 5"/>
          <p:cNvSpPr txBox="1">
            <a:spLocks noChangeArrowheads="1"/>
          </p:cNvSpPr>
          <p:nvPr/>
        </p:nvSpPr>
        <p:spPr bwMode="auto">
          <a:xfrm>
            <a:off x="5221249" y="1214422"/>
            <a:ext cx="1140056" cy="646331"/>
          </a:xfrm>
          <a:prstGeom prst="rect">
            <a:avLst/>
          </a:prstGeom>
          <a:noFill/>
          <a:ln w="9525">
            <a:noFill/>
            <a:miter lim="800000"/>
            <a:headEnd/>
            <a:tailEnd/>
          </a:ln>
        </p:spPr>
        <p:txBody>
          <a:bodyPr wrap="none">
            <a:spAutoFit/>
          </a:bodyPr>
          <a:lstStyle/>
          <a:p>
            <a:pPr algn="ctr"/>
            <a:r>
              <a:rPr lang="es-ES_tradnl" sz="2000" dirty="0" smtClean="0">
                <a:latin typeface="Arial" charset="0"/>
              </a:rPr>
              <a:t>Servidor</a:t>
            </a:r>
          </a:p>
          <a:p>
            <a:pPr algn="ctr"/>
            <a:r>
              <a:rPr lang="es-ES_tradnl" sz="1600" dirty="0" smtClean="0">
                <a:latin typeface="Arial" charset="0"/>
              </a:rPr>
              <a:t>Puerto 23</a:t>
            </a:r>
            <a:endParaRPr lang="es-ES" sz="1600" dirty="0">
              <a:latin typeface="Arial" charset="0"/>
            </a:endParaRPr>
          </a:p>
        </p:txBody>
      </p:sp>
      <p:sp>
        <p:nvSpPr>
          <p:cNvPr id="75782" name="Line 7"/>
          <p:cNvSpPr>
            <a:spLocks noChangeShapeType="1"/>
          </p:cNvSpPr>
          <p:nvPr/>
        </p:nvSpPr>
        <p:spPr bwMode="auto">
          <a:xfrm>
            <a:off x="2438400" y="2471738"/>
            <a:ext cx="3581400" cy="3810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s-ES"/>
          </a:p>
        </p:txBody>
      </p:sp>
      <p:sp>
        <p:nvSpPr>
          <p:cNvPr id="75783" name="Text Box 8"/>
          <p:cNvSpPr txBox="1">
            <a:spLocks noChangeArrowheads="1"/>
          </p:cNvSpPr>
          <p:nvPr/>
        </p:nvSpPr>
        <p:spPr bwMode="auto">
          <a:xfrm rot="360000">
            <a:off x="3265488" y="2314296"/>
            <a:ext cx="1916112" cy="304800"/>
          </a:xfrm>
          <a:prstGeom prst="rect">
            <a:avLst/>
          </a:prstGeom>
          <a:noFill/>
          <a:ln w="9525">
            <a:noFill/>
            <a:miter lim="800000"/>
            <a:headEnd/>
            <a:tailEnd/>
          </a:ln>
        </p:spPr>
        <p:txBody>
          <a:bodyPr wrap="none">
            <a:spAutoFit/>
          </a:bodyPr>
          <a:lstStyle/>
          <a:p>
            <a:r>
              <a:rPr lang="es-ES_tradnl" sz="1400" b="1" dirty="0">
                <a:latin typeface="Arial" charset="0"/>
              </a:rPr>
              <a:t>SEQ=16421121, SYN</a:t>
            </a:r>
            <a:endParaRPr lang="es-ES" sz="1400" b="1" dirty="0">
              <a:latin typeface="Arial" charset="0"/>
            </a:endParaRPr>
          </a:p>
        </p:txBody>
      </p:sp>
      <p:sp>
        <p:nvSpPr>
          <p:cNvPr id="75784" name="Text Box 9"/>
          <p:cNvSpPr txBox="1">
            <a:spLocks noChangeArrowheads="1"/>
          </p:cNvSpPr>
          <p:nvPr/>
        </p:nvSpPr>
        <p:spPr bwMode="auto">
          <a:xfrm rot="-360000">
            <a:off x="2555875" y="3138488"/>
            <a:ext cx="3389313" cy="304800"/>
          </a:xfrm>
          <a:prstGeom prst="rect">
            <a:avLst/>
          </a:prstGeom>
          <a:noFill/>
          <a:ln w="9525">
            <a:noFill/>
            <a:miter lim="800000"/>
            <a:headEnd/>
            <a:tailEnd/>
          </a:ln>
        </p:spPr>
        <p:txBody>
          <a:bodyPr wrap="none">
            <a:spAutoFit/>
          </a:bodyPr>
          <a:lstStyle/>
          <a:p>
            <a:r>
              <a:rPr lang="es-ES_tradnl" sz="1400" b="1" dirty="0">
                <a:latin typeface="Arial" charset="0"/>
              </a:rPr>
              <a:t>SEQ=390272001, ACK=16421122, SYN</a:t>
            </a:r>
            <a:endParaRPr lang="es-ES" sz="1400" b="1" dirty="0">
              <a:latin typeface="Arial" charset="0"/>
            </a:endParaRPr>
          </a:p>
        </p:txBody>
      </p:sp>
      <p:sp>
        <p:nvSpPr>
          <p:cNvPr id="75785" name="Line 10"/>
          <p:cNvSpPr>
            <a:spLocks noChangeShapeType="1"/>
          </p:cNvSpPr>
          <p:nvPr/>
        </p:nvSpPr>
        <p:spPr bwMode="auto">
          <a:xfrm flipH="1">
            <a:off x="2428646" y="3284525"/>
            <a:ext cx="3584448" cy="358446"/>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s-ES"/>
          </a:p>
        </p:txBody>
      </p:sp>
      <p:sp>
        <p:nvSpPr>
          <p:cNvPr id="75786" name="Text Box 11"/>
          <p:cNvSpPr txBox="1">
            <a:spLocks noChangeArrowheads="1"/>
          </p:cNvSpPr>
          <p:nvPr/>
        </p:nvSpPr>
        <p:spPr bwMode="auto">
          <a:xfrm>
            <a:off x="6327775" y="4965700"/>
            <a:ext cx="1989138" cy="1079500"/>
          </a:xfrm>
          <a:prstGeom prst="rect">
            <a:avLst/>
          </a:prstGeom>
          <a:noFill/>
          <a:ln w="9525">
            <a:solidFill>
              <a:schemeClr val="tx1"/>
            </a:solidFill>
            <a:miter lim="800000"/>
            <a:headEnd/>
            <a:tailEnd/>
          </a:ln>
        </p:spPr>
        <p:txBody>
          <a:bodyPr>
            <a:spAutoFit/>
          </a:bodyPr>
          <a:lstStyle/>
          <a:p>
            <a:r>
              <a:rPr lang="es-ES_tradnl" sz="1600" dirty="0">
                <a:latin typeface="Arial" charset="0"/>
              </a:rPr>
              <a:t>El servidor envía la secuencia:</a:t>
            </a:r>
          </a:p>
          <a:p>
            <a:pPr lvl="1"/>
            <a:r>
              <a:rPr lang="es-ES_tradnl" sz="1600" b="1" dirty="0">
                <a:latin typeface="Courier New" pitchFamily="49" charset="0"/>
              </a:rPr>
              <a:t>UNIX</a:t>
            </a:r>
          </a:p>
          <a:p>
            <a:pPr lvl="1"/>
            <a:r>
              <a:rPr lang="es-ES_tradnl" sz="1600" b="1" dirty="0" err="1">
                <a:latin typeface="Courier New" pitchFamily="49" charset="0"/>
              </a:rPr>
              <a:t>Login</a:t>
            </a:r>
            <a:r>
              <a:rPr lang="es-ES_tradnl" sz="1600" b="1" dirty="0">
                <a:latin typeface="Courier New" pitchFamily="49" charset="0"/>
              </a:rPr>
              <a:t>:</a:t>
            </a:r>
            <a:endParaRPr lang="es-ES" sz="1600" b="1" dirty="0">
              <a:latin typeface="Courier New" pitchFamily="49" charset="0"/>
            </a:endParaRPr>
          </a:p>
        </p:txBody>
      </p:sp>
      <p:sp>
        <p:nvSpPr>
          <p:cNvPr id="75787" name="Text Box 12"/>
          <p:cNvSpPr txBox="1">
            <a:spLocks noChangeArrowheads="1"/>
          </p:cNvSpPr>
          <p:nvPr/>
        </p:nvSpPr>
        <p:spPr bwMode="auto">
          <a:xfrm>
            <a:off x="430213" y="3956050"/>
            <a:ext cx="1636712" cy="346075"/>
          </a:xfrm>
          <a:prstGeom prst="rect">
            <a:avLst/>
          </a:prstGeom>
          <a:noFill/>
          <a:ln w="9525">
            <a:solidFill>
              <a:schemeClr val="tx1"/>
            </a:solidFill>
            <a:miter lim="800000"/>
            <a:headEnd/>
            <a:tailEnd/>
          </a:ln>
        </p:spPr>
        <p:txBody>
          <a:bodyPr wrap="none">
            <a:spAutoFit/>
          </a:bodyPr>
          <a:lstStyle/>
          <a:p>
            <a:pPr algn="ctr"/>
            <a:r>
              <a:rPr lang="es-ES_tradnl" sz="1600" dirty="0">
                <a:latin typeface="Arial" charset="0"/>
              </a:rPr>
              <a:t>TCP Conectado</a:t>
            </a:r>
            <a:endParaRPr lang="es-ES" sz="1600" dirty="0">
              <a:latin typeface="Arial" charset="0"/>
            </a:endParaRPr>
          </a:p>
        </p:txBody>
      </p:sp>
      <p:sp>
        <p:nvSpPr>
          <p:cNvPr id="75788" name="Text Box 15"/>
          <p:cNvSpPr txBox="1">
            <a:spLocks noChangeArrowheads="1"/>
          </p:cNvSpPr>
          <p:nvPr/>
        </p:nvSpPr>
        <p:spPr bwMode="auto">
          <a:xfrm>
            <a:off x="684213" y="349250"/>
            <a:ext cx="8188325" cy="579438"/>
          </a:xfrm>
          <a:prstGeom prst="rect">
            <a:avLst/>
          </a:prstGeom>
          <a:noFill/>
          <a:ln w="9525">
            <a:noFill/>
            <a:miter lim="800000"/>
            <a:headEnd/>
            <a:tailEnd/>
          </a:ln>
        </p:spPr>
        <p:txBody>
          <a:bodyPr wrap="none">
            <a:spAutoFit/>
          </a:bodyPr>
          <a:lstStyle/>
          <a:p>
            <a:r>
              <a:rPr lang="es-ES_tradnl" sz="3200">
                <a:latin typeface="Arial" charset="0"/>
              </a:rPr>
              <a:t>Intercambio de segmentos del caso anterior </a:t>
            </a:r>
            <a:endParaRPr lang="es-ES" sz="3200">
              <a:latin typeface="Arial" charset="0"/>
            </a:endParaRPr>
          </a:p>
        </p:txBody>
      </p:sp>
      <p:sp>
        <p:nvSpPr>
          <p:cNvPr id="75789" name="Line 18"/>
          <p:cNvSpPr>
            <a:spLocks noChangeShapeType="1"/>
          </p:cNvSpPr>
          <p:nvPr/>
        </p:nvSpPr>
        <p:spPr bwMode="auto">
          <a:xfrm flipH="1">
            <a:off x="6096000" y="5145088"/>
            <a:ext cx="228600" cy="0"/>
          </a:xfrm>
          <a:prstGeom prst="line">
            <a:avLst/>
          </a:prstGeom>
          <a:noFill/>
          <a:ln w="9525">
            <a:solidFill>
              <a:schemeClr val="tx1"/>
            </a:solidFill>
            <a:round/>
            <a:headEnd/>
            <a:tailEnd type="triangle" w="med" len="med"/>
          </a:ln>
        </p:spPr>
        <p:txBody>
          <a:bodyPr/>
          <a:lstStyle/>
          <a:p>
            <a:endParaRPr lang="es-ES"/>
          </a:p>
        </p:txBody>
      </p:sp>
      <p:sp>
        <p:nvSpPr>
          <p:cNvPr id="75790" name="Line 19"/>
          <p:cNvSpPr>
            <a:spLocks noChangeShapeType="1"/>
          </p:cNvSpPr>
          <p:nvPr/>
        </p:nvSpPr>
        <p:spPr bwMode="auto">
          <a:xfrm>
            <a:off x="2133600" y="4106863"/>
            <a:ext cx="228600" cy="0"/>
          </a:xfrm>
          <a:prstGeom prst="line">
            <a:avLst/>
          </a:prstGeom>
          <a:noFill/>
          <a:ln w="9525">
            <a:solidFill>
              <a:schemeClr val="tx1"/>
            </a:solidFill>
            <a:round/>
            <a:headEnd/>
            <a:tailEnd type="triangle" w="med" len="med"/>
          </a:ln>
        </p:spPr>
        <p:txBody>
          <a:bodyPr/>
          <a:lstStyle/>
          <a:p>
            <a:endParaRPr lang="es-ES"/>
          </a:p>
        </p:txBody>
      </p:sp>
      <p:sp>
        <p:nvSpPr>
          <p:cNvPr id="75791" name="Line 20"/>
          <p:cNvSpPr>
            <a:spLocks noChangeShapeType="1"/>
          </p:cNvSpPr>
          <p:nvPr/>
        </p:nvSpPr>
        <p:spPr bwMode="auto">
          <a:xfrm>
            <a:off x="2430463" y="4129088"/>
            <a:ext cx="3581400" cy="3810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s-ES"/>
          </a:p>
        </p:txBody>
      </p:sp>
      <p:sp>
        <p:nvSpPr>
          <p:cNvPr id="75792" name="Text Box 21"/>
          <p:cNvSpPr txBox="1">
            <a:spLocks noChangeArrowheads="1"/>
          </p:cNvSpPr>
          <p:nvPr/>
        </p:nvSpPr>
        <p:spPr bwMode="auto">
          <a:xfrm rot="360000">
            <a:off x="2771775" y="3990975"/>
            <a:ext cx="2924175" cy="304800"/>
          </a:xfrm>
          <a:prstGeom prst="rect">
            <a:avLst/>
          </a:prstGeom>
          <a:noFill/>
          <a:ln w="9525">
            <a:noFill/>
            <a:miter lim="800000"/>
            <a:headEnd/>
            <a:tailEnd/>
          </a:ln>
        </p:spPr>
        <p:txBody>
          <a:bodyPr wrap="none">
            <a:spAutoFit/>
          </a:bodyPr>
          <a:lstStyle/>
          <a:p>
            <a:r>
              <a:rPr lang="es-ES_tradnl" sz="1400" b="1" dirty="0">
                <a:latin typeface="Arial" charset="0"/>
              </a:rPr>
              <a:t>SEQ=16421122, ACK=390272002</a:t>
            </a:r>
            <a:endParaRPr lang="es-ES" sz="1400" b="1" dirty="0">
              <a:latin typeface="Arial" charset="0"/>
            </a:endParaRPr>
          </a:p>
        </p:txBody>
      </p:sp>
      <p:sp>
        <p:nvSpPr>
          <p:cNvPr id="75793" name="Text Box 22"/>
          <p:cNvSpPr txBox="1">
            <a:spLocks noChangeArrowheads="1"/>
          </p:cNvSpPr>
          <p:nvPr/>
        </p:nvSpPr>
        <p:spPr bwMode="auto">
          <a:xfrm rot="-360000">
            <a:off x="2816225" y="4972050"/>
            <a:ext cx="2924175" cy="304800"/>
          </a:xfrm>
          <a:prstGeom prst="rect">
            <a:avLst/>
          </a:prstGeom>
          <a:noFill/>
          <a:ln w="9525">
            <a:noFill/>
            <a:miter lim="800000"/>
            <a:headEnd/>
            <a:tailEnd/>
          </a:ln>
        </p:spPr>
        <p:txBody>
          <a:bodyPr wrap="none">
            <a:spAutoFit/>
          </a:bodyPr>
          <a:lstStyle/>
          <a:p>
            <a:r>
              <a:rPr lang="es-ES_tradnl" sz="1400" b="1">
                <a:latin typeface="Arial" charset="0"/>
              </a:rPr>
              <a:t>SEQ=390272002, ACK=16421122</a:t>
            </a:r>
            <a:endParaRPr lang="es-ES" sz="1400" b="1">
              <a:latin typeface="Arial" charset="0"/>
            </a:endParaRPr>
          </a:p>
        </p:txBody>
      </p:sp>
      <p:sp>
        <p:nvSpPr>
          <p:cNvPr id="75794" name="Line 23"/>
          <p:cNvSpPr>
            <a:spLocks noChangeShapeType="1"/>
          </p:cNvSpPr>
          <p:nvPr/>
        </p:nvSpPr>
        <p:spPr bwMode="auto">
          <a:xfrm flipH="1">
            <a:off x="2443276" y="5098694"/>
            <a:ext cx="3555184" cy="387706"/>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s-ES"/>
          </a:p>
        </p:txBody>
      </p:sp>
      <p:sp>
        <p:nvSpPr>
          <p:cNvPr id="75795" name="Text Box 24"/>
          <p:cNvSpPr txBox="1">
            <a:spLocks noChangeArrowheads="1"/>
          </p:cNvSpPr>
          <p:nvPr/>
        </p:nvSpPr>
        <p:spPr bwMode="auto">
          <a:xfrm>
            <a:off x="6356350" y="4316413"/>
            <a:ext cx="1636713" cy="346075"/>
          </a:xfrm>
          <a:prstGeom prst="rect">
            <a:avLst/>
          </a:prstGeom>
          <a:noFill/>
          <a:ln w="9525">
            <a:solidFill>
              <a:schemeClr val="tx1"/>
            </a:solidFill>
            <a:miter lim="800000"/>
            <a:headEnd/>
            <a:tailEnd/>
          </a:ln>
        </p:spPr>
        <p:txBody>
          <a:bodyPr wrap="none">
            <a:spAutoFit/>
          </a:bodyPr>
          <a:lstStyle/>
          <a:p>
            <a:pPr algn="ctr"/>
            <a:r>
              <a:rPr lang="es-ES_tradnl" sz="1600">
                <a:latin typeface="Arial" charset="0"/>
              </a:rPr>
              <a:t>TCP Conectado</a:t>
            </a:r>
            <a:endParaRPr lang="es-ES" sz="1600">
              <a:latin typeface="Arial" charset="0"/>
            </a:endParaRPr>
          </a:p>
        </p:txBody>
      </p:sp>
      <p:sp>
        <p:nvSpPr>
          <p:cNvPr id="75796" name="Line 25"/>
          <p:cNvSpPr>
            <a:spLocks noChangeShapeType="1"/>
          </p:cNvSpPr>
          <p:nvPr/>
        </p:nvSpPr>
        <p:spPr bwMode="auto">
          <a:xfrm flipH="1">
            <a:off x="6084888" y="4510088"/>
            <a:ext cx="228600" cy="0"/>
          </a:xfrm>
          <a:prstGeom prst="line">
            <a:avLst/>
          </a:prstGeom>
          <a:noFill/>
          <a:ln w="9525">
            <a:solidFill>
              <a:schemeClr val="tx1"/>
            </a:solidFill>
            <a:round/>
            <a:headEnd/>
            <a:tailEnd type="triangle" w="med" len="med"/>
          </a:ln>
        </p:spPr>
        <p:txBody>
          <a:bodyPr/>
          <a:lstStyle/>
          <a:p>
            <a:endParaRPr lang="es-ES"/>
          </a:p>
        </p:txBody>
      </p:sp>
      <p:sp>
        <p:nvSpPr>
          <p:cNvPr id="21" name="20 Rectángulo"/>
          <p:cNvSpPr/>
          <p:nvPr/>
        </p:nvSpPr>
        <p:spPr>
          <a:xfrm rot="360000">
            <a:off x="3282682" y="2325579"/>
            <a:ext cx="1339110" cy="2431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Rectángulo"/>
          <p:cNvSpPr/>
          <p:nvPr/>
        </p:nvSpPr>
        <p:spPr>
          <a:xfrm rot="360000">
            <a:off x="2798636" y="3926162"/>
            <a:ext cx="1324960" cy="2612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Text Box 4"/>
          <p:cNvSpPr txBox="1">
            <a:spLocks noChangeArrowheads="1"/>
          </p:cNvSpPr>
          <p:nvPr/>
        </p:nvSpPr>
        <p:spPr bwMode="auto">
          <a:xfrm>
            <a:off x="357158" y="1925413"/>
            <a:ext cx="1500198" cy="646331"/>
          </a:xfrm>
          <a:prstGeom prst="rect">
            <a:avLst/>
          </a:prstGeom>
          <a:noFill/>
          <a:ln w="9525">
            <a:solidFill>
              <a:schemeClr val="tx1"/>
            </a:solidFill>
            <a:miter lim="800000"/>
            <a:headEnd/>
            <a:tailEnd/>
          </a:ln>
        </p:spPr>
        <p:txBody>
          <a:bodyPr wrap="square">
            <a:spAutoFit/>
          </a:bodyPr>
          <a:lstStyle/>
          <a:p>
            <a:pPr algn="ctr"/>
            <a:r>
              <a:rPr lang="es-ES_tradnl" sz="1200" dirty="0" smtClean="0">
                <a:latin typeface="Arial" charset="0"/>
              </a:rPr>
              <a:t>El SYN incrementa el número de secuencia en 1</a:t>
            </a:r>
          </a:p>
        </p:txBody>
      </p:sp>
      <p:sp>
        <p:nvSpPr>
          <p:cNvPr id="25" name="Line 19"/>
          <p:cNvSpPr>
            <a:spLocks noChangeShapeType="1"/>
          </p:cNvSpPr>
          <p:nvPr/>
        </p:nvSpPr>
        <p:spPr bwMode="auto">
          <a:xfrm>
            <a:off x="1857356" y="2000240"/>
            <a:ext cx="1285884" cy="285752"/>
          </a:xfrm>
          <a:prstGeom prst="line">
            <a:avLst/>
          </a:prstGeom>
          <a:noFill/>
          <a:ln w="9525">
            <a:solidFill>
              <a:schemeClr val="tx1"/>
            </a:solidFill>
            <a:round/>
            <a:headEnd/>
            <a:tailEnd type="triangle" w="med" len="med"/>
          </a:ln>
        </p:spPr>
        <p:txBody>
          <a:bodyPr/>
          <a:lstStyle/>
          <a:p>
            <a:endParaRPr lang="es-ES"/>
          </a:p>
        </p:txBody>
      </p:sp>
      <p:sp>
        <p:nvSpPr>
          <p:cNvPr id="26" name="Line 19"/>
          <p:cNvSpPr>
            <a:spLocks noChangeShapeType="1"/>
          </p:cNvSpPr>
          <p:nvPr/>
        </p:nvSpPr>
        <p:spPr bwMode="auto">
          <a:xfrm>
            <a:off x="1849488" y="2540460"/>
            <a:ext cx="865124" cy="1317168"/>
          </a:xfrm>
          <a:prstGeom prst="line">
            <a:avLst/>
          </a:prstGeom>
          <a:noFill/>
          <a:ln w="9525">
            <a:solidFill>
              <a:schemeClr val="tx1"/>
            </a:solidFill>
            <a:round/>
            <a:headEnd/>
            <a:tailEnd type="triangle" w="med" len="med"/>
          </a:ln>
        </p:spPr>
        <p:txBody>
          <a:bodyPr/>
          <a:lstStyle/>
          <a:p>
            <a:endParaRPr lang="es-ES"/>
          </a:p>
        </p:txBody>
      </p:sp>
      <p:sp>
        <p:nvSpPr>
          <p:cNvPr id="27" name="26 Rectángulo"/>
          <p:cNvSpPr/>
          <p:nvPr/>
        </p:nvSpPr>
        <p:spPr>
          <a:xfrm rot="-360000">
            <a:off x="2843398" y="5075732"/>
            <a:ext cx="1494709" cy="2422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27 Rectángulo"/>
          <p:cNvSpPr/>
          <p:nvPr/>
        </p:nvSpPr>
        <p:spPr>
          <a:xfrm rot="-360000">
            <a:off x="2619806" y="3262984"/>
            <a:ext cx="1408601" cy="2422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Text Box 4"/>
          <p:cNvSpPr txBox="1">
            <a:spLocks noChangeArrowheads="1"/>
          </p:cNvSpPr>
          <p:nvPr/>
        </p:nvSpPr>
        <p:spPr bwMode="auto">
          <a:xfrm>
            <a:off x="6572264" y="3383821"/>
            <a:ext cx="1500198" cy="646331"/>
          </a:xfrm>
          <a:prstGeom prst="rect">
            <a:avLst/>
          </a:prstGeom>
          <a:noFill/>
          <a:ln w="9525">
            <a:solidFill>
              <a:schemeClr val="tx1"/>
            </a:solidFill>
            <a:miter lim="800000"/>
            <a:headEnd/>
            <a:tailEnd/>
          </a:ln>
        </p:spPr>
        <p:txBody>
          <a:bodyPr wrap="square">
            <a:spAutoFit/>
          </a:bodyPr>
          <a:lstStyle/>
          <a:p>
            <a:pPr algn="ctr"/>
            <a:r>
              <a:rPr lang="es-ES_tradnl" sz="1200" dirty="0" smtClean="0">
                <a:latin typeface="Arial" charset="0"/>
              </a:rPr>
              <a:t>El SYN incrementa el número de secuencia en 1</a:t>
            </a:r>
          </a:p>
        </p:txBody>
      </p:sp>
      <p:sp>
        <p:nvSpPr>
          <p:cNvPr id="30" name="Line 19"/>
          <p:cNvSpPr>
            <a:spLocks noChangeShapeType="1"/>
          </p:cNvSpPr>
          <p:nvPr/>
        </p:nvSpPr>
        <p:spPr bwMode="auto">
          <a:xfrm flipH="1" flipV="1">
            <a:off x="3571868" y="3500438"/>
            <a:ext cx="3000396" cy="214314"/>
          </a:xfrm>
          <a:prstGeom prst="line">
            <a:avLst/>
          </a:prstGeom>
          <a:noFill/>
          <a:ln w="9525">
            <a:solidFill>
              <a:schemeClr val="tx1"/>
            </a:solidFill>
            <a:round/>
            <a:headEnd/>
            <a:tailEnd type="triangle" w="med" len="med"/>
          </a:ln>
        </p:spPr>
        <p:txBody>
          <a:bodyPr/>
          <a:lstStyle/>
          <a:p>
            <a:endParaRPr lang="es-ES"/>
          </a:p>
        </p:txBody>
      </p:sp>
      <p:sp>
        <p:nvSpPr>
          <p:cNvPr id="31" name="Line 19"/>
          <p:cNvSpPr>
            <a:spLocks noChangeShapeType="1"/>
          </p:cNvSpPr>
          <p:nvPr/>
        </p:nvSpPr>
        <p:spPr bwMode="auto">
          <a:xfrm flipH="1">
            <a:off x="4357686" y="3857628"/>
            <a:ext cx="2214578" cy="1071570"/>
          </a:xfrm>
          <a:prstGeom prst="line">
            <a:avLst/>
          </a:prstGeom>
          <a:noFill/>
          <a:ln w="9525">
            <a:solidFill>
              <a:schemeClr val="tx1"/>
            </a:solidFill>
            <a:round/>
            <a:headEnd/>
            <a:tailEnd type="triangle" w="med" len="med"/>
          </a:ln>
        </p:spPr>
        <p:txBody>
          <a:bodyPr/>
          <a:lstStyle/>
          <a:p>
            <a:endParaRPr lang="es-ES"/>
          </a:p>
        </p:txBody>
      </p:sp>
      <p:sp>
        <p:nvSpPr>
          <p:cNvPr id="32" name="31 Rectángulo"/>
          <p:cNvSpPr/>
          <p:nvPr/>
        </p:nvSpPr>
        <p:spPr>
          <a:xfrm rot="-360000">
            <a:off x="4009298" y="3130137"/>
            <a:ext cx="1408601" cy="2422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Text Box 4"/>
          <p:cNvSpPr txBox="1">
            <a:spLocks noChangeArrowheads="1"/>
          </p:cNvSpPr>
          <p:nvPr/>
        </p:nvSpPr>
        <p:spPr bwMode="auto">
          <a:xfrm>
            <a:off x="6715140" y="1526433"/>
            <a:ext cx="1744196" cy="1015663"/>
          </a:xfrm>
          <a:prstGeom prst="rect">
            <a:avLst/>
          </a:prstGeom>
          <a:noFill/>
          <a:ln w="9525">
            <a:solidFill>
              <a:schemeClr val="tx1"/>
            </a:solidFill>
            <a:miter lim="800000"/>
            <a:headEnd/>
            <a:tailEnd/>
          </a:ln>
        </p:spPr>
        <p:txBody>
          <a:bodyPr wrap="square">
            <a:spAutoFit/>
          </a:bodyPr>
          <a:lstStyle/>
          <a:p>
            <a:pPr algn="ctr"/>
            <a:r>
              <a:rPr lang="es-ES_tradnl" sz="1200" dirty="0" smtClean="0">
                <a:latin typeface="Arial" charset="0"/>
              </a:rPr>
              <a:t>El número de ACK corresponde al número de secuencia del segmento anterior más uno (debido al SYN)</a:t>
            </a:r>
          </a:p>
        </p:txBody>
      </p:sp>
      <p:sp>
        <p:nvSpPr>
          <p:cNvPr id="34" name="Line 19"/>
          <p:cNvSpPr>
            <a:spLocks noChangeShapeType="1"/>
          </p:cNvSpPr>
          <p:nvPr/>
        </p:nvSpPr>
        <p:spPr bwMode="auto">
          <a:xfrm flipH="1">
            <a:off x="4572000" y="1785926"/>
            <a:ext cx="2143140" cy="500066"/>
          </a:xfrm>
          <a:prstGeom prst="line">
            <a:avLst/>
          </a:prstGeom>
          <a:noFill/>
          <a:ln w="9525">
            <a:solidFill>
              <a:schemeClr val="tx1"/>
            </a:solidFill>
            <a:round/>
            <a:headEnd/>
            <a:tailEnd type="triangle" w="med" len="med"/>
          </a:ln>
        </p:spPr>
        <p:txBody>
          <a:bodyPr/>
          <a:lstStyle/>
          <a:p>
            <a:endParaRPr lang="es-ES"/>
          </a:p>
        </p:txBody>
      </p:sp>
      <p:sp>
        <p:nvSpPr>
          <p:cNvPr id="35" name="Line 19"/>
          <p:cNvSpPr>
            <a:spLocks noChangeShapeType="1"/>
          </p:cNvSpPr>
          <p:nvPr/>
        </p:nvSpPr>
        <p:spPr bwMode="auto">
          <a:xfrm flipH="1">
            <a:off x="5143504" y="1928802"/>
            <a:ext cx="1571636" cy="1071570"/>
          </a:xfrm>
          <a:prstGeom prst="line">
            <a:avLst/>
          </a:prstGeom>
          <a:noFill/>
          <a:ln w="9525">
            <a:solidFill>
              <a:schemeClr val="tx1"/>
            </a:solidFill>
            <a:round/>
            <a:headEnd/>
            <a:tailEnd type="triangle" w="med" len="med"/>
          </a:ln>
        </p:spPr>
        <p:txBody>
          <a:bodyPr/>
          <a:lstStyle/>
          <a:p>
            <a:endParaRPr lang="es-ES"/>
          </a:p>
        </p:txBody>
      </p:sp>
      <p:sp>
        <p:nvSpPr>
          <p:cNvPr id="36" name="Text Box 4"/>
          <p:cNvSpPr txBox="1">
            <a:spLocks noChangeArrowheads="1"/>
          </p:cNvSpPr>
          <p:nvPr/>
        </p:nvSpPr>
        <p:spPr bwMode="auto">
          <a:xfrm>
            <a:off x="428596" y="4857760"/>
            <a:ext cx="1744196" cy="1015663"/>
          </a:xfrm>
          <a:prstGeom prst="rect">
            <a:avLst/>
          </a:prstGeom>
          <a:noFill/>
          <a:ln w="9525">
            <a:solidFill>
              <a:schemeClr val="tx1"/>
            </a:solidFill>
            <a:miter lim="800000"/>
            <a:headEnd/>
            <a:tailEnd/>
          </a:ln>
        </p:spPr>
        <p:txBody>
          <a:bodyPr wrap="square">
            <a:spAutoFit/>
          </a:bodyPr>
          <a:lstStyle/>
          <a:p>
            <a:pPr algn="ctr"/>
            <a:r>
              <a:rPr lang="es-ES_tradnl" sz="1200" dirty="0" smtClean="0">
                <a:latin typeface="Arial" charset="0"/>
              </a:rPr>
              <a:t>El número de ACK corresponde al número de secuencia del segmento anterior más uno (debido al SYN)</a:t>
            </a:r>
          </a:p>
        </p:txBody>
      </p:sp>
      <p:sp>
        <p:nvSpPr>
          <p:cNvPr id="37" name="Line 19"/>
          <p:cNvSpPr>
            <a:spLocks noChangeShapeType="1"/>
          </p:cNvSpPr>
          <p:nvPr/>
        </p:nvSpPr>
        <p:spPr bwMode="auto">
          <a:xfrm flipV="1">
            <a:off x="2157984" y="4389120"/>
            <a:ext cx="2194560" cy="694944"/>
          </a:xfrm>
          <a:prstGeom prst="line">
            <a:avLst/>
          </a:prstGeom>
          <a:noFill/>
          <a:ln w="9525">
            <a:solidFill>
              <a:schemeClr val="tx1"/>
            </a:solidFill>
            <a:round/>
            <a:headEnd/>
            <a:tailEnd type="triangle" w="med" len="med"/>
          </a:ln>
        </p:spPr>
        <p:txBody>
          <a:bodyPr/>
          <a:lstStyle/>
          <a:p>
            <a:endParaRPr lang="es-ES"/>
          </a:p>
        </p:txBody>
      </p:sp>
      <p:sp>
        <p:nvSpPr>
          <p:cNvPr id="38" name="37 Rectángulo"/>
          <p:cNvSpPr/>
          <p:nvPr/>
        </p:nvSpPr>
        <p:spPr>
          <a:xfrm rot="360000">
            <a:off x="4117665" y="4083482"/>
            <a:ext cx="1460357" cy="2422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Line 19"/>
          <p:cNvSpPr>
            <a:spLocks noChangeShapeType="1"/>
          </p:cNvSpPr>
          <p:nvPr/>
        </p:nvSpPr>
        <p:spPr bwMode="auto">
          <a:xfrm flipV="1">
            <a:off x="2143108" y="3571876"/>
            <a:ext cx="642942" cy="1285884"/>
          </a:xfrm>
          <a:prstGeom prst="line">
            <a:avLst/>
          </a:prstGeom>
          <a:noFill/>
          <a:ln w="9525">
            <a:solidFill>
              <a:schemeClr val="tx1"/>
            </a:solidFill>
            <a:round/>
            <a:headEnd/>
            <a:tailEnd type="triangle" w="med" len="med"/>
          </a:ln>
        </p:spPr>
        <p:txBody>
          <a:bodyPr/>
          <a:lstStyle/>
          <a:p>
            <a:endParaRPr lang="es-ES"/>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5782"/>
                                        </p:tgtEl>
                                        <p:attrNameLst>
                                          <p:attrName>style.visibility</p:attrName>
                                        </p:attrNameLst>
                                      </p:cBhvr>
                                      <p:to>
                                        <p:strVal val="visible"/>
                                      </p:to>
                                    </p:set>
                                    <p:animEffect transition="in" filter="wipe(left)">
                                      <p:cBhvr>
                                        <p:cTn id="7" dur="500"/>
                                        <p:tgtEl>
                                          <p:spTgt spid="7578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57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75785"/>
                                        </p:tgtEl>
                                        <p:attrNameLst>
                                          <p:attrName>style.visibility</p:attrName>
                                        </p:attrNameLst>
                                      </p:cBhvr>
                                      <p:to>
                                        <p:strVal val="visible"/>
                                      </p:to>
                                    </p:set>
                                    <p:animEffect transition="in" filter="wipe(right)">
                                      <p:cBhvr>
                                        <p:cTn id="15" dur="500"/>
                                        <p:tgtEl>
                                          <p:spTgt spid="75785"/>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757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57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579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5791"/>
                                        </p:tgtEl>
                                        <p:attrNameLst>
                                          <p:attrName>style.visibility</p:attrName>
                                        </p:attrNameLst>
                                      </p:cBhvr>
                                      <p:to>
                                        <p:strVal val="visible"/>
                                      </p:to>
                                    </p:set>
                                    <p:animEffect transition="in" filter="wipe(left)">
                                      <p:cBhvr>
                                        <p:cTn id="29" dur="500"/>
                                        <p:tgtEl>
                                          <p:spTgt spid="75791"/>
                                        </p:tgtEl>
                                      </p:cBhvr>
                                    </p:animEffec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7579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579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579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578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578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75794"/>
                                        </p:tgtEl>
                                        <p:attrNameLst>
                                          <p:attrName>style.visibility</p:attrName>
                                        </p:attrNameLst>
                                      </p:cBhvr>
                                      <p:to>
                                        <p:strVal val="visible"/>
                                      </p:to>
                                    </p:set>
                                    <p:animEffect transition="in" filter="wipe(right)">
                                      <p:cBhvr>
                                        <p:cTn id="49" dur="500"/>
                                        <p:tgtEl>
                                          <p:spTgt spid="75794"/>
                                        </p:tgtEl>
                                      </p:cBhvr>
                                    </p:animEffect>
                                  </p:childTnLst>
                                </p:cTn>
                              </p:par>
                            </p:childTnLst>
                          </p:cTn>
                        </p:par>
                        <p:par>
                          <p:cTn id="50" fill="hold">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7579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2" grpId="0" animBg="1"/>
      <p:bldP spid="75783" grpId="0"/>
      <p:bldP spid="75784" grpId="0"/>
      <p:bldP spid="75785" grpId="0" animBg="1"/>
      <p:bldP spid="75786" grpId="0" animBg="1"/>
      <p:bldP spid="75787" grpId="0" animBg="1"/>
      <p:bldP spid="75789" grpId="0" animBg="1"/>
      <p:bldP spid="75790" grpId="0" animBg="1"/>
      <p:bldP spid="75791" grpId="0" animBg="1"/>
      <p:bldP spid="75792" grpId="0"/>
      <p:bldP spid="75793" grpId="0"/>
      <p:bldP spid="75794" grpId="0" animBg="1"/>
      <p:bldP spid="75795" grpId="0" animBg="1"/>
      <p:bldP spid="75796" grpId="0" animBg="1"/>
      <p:bldP spid="21" grpId="0" animBg="1"/>
      <p:bldP spid="22"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357166"/>
            <a:ext cx="7772400" cy="1143000"/>
          </a:xfrm>
        </p:spPr>
        <p:txBody>
          <a:bodyPr/>
          <a:lstStyle/>
          <a:p>
            <a:pPr eaLnBrk="1" hangingPunct="1"/>
            <a:r>
              <a:rPr lang="es-ES_tradnl" smtClean="0"/>
              <a:t>Desconexión</a:t>
            </a:r>
            <a:endParaRPr lang="es-ES" smtClean="0"/>
          </a:p>
        </p:txBody>
      </p:sp>
      <p:sp>
        <p:nvSpPr>
          <p:cNvPr id="45059" name="Rectangle 3"/>
          <p:cNvSpPr>
            <a:spLocks noGrp="1" noChangeArrowheads="1"/>
          </p:cNvSpPr>
          <p:nvPr>
            <p:ph type="body" idx="1"/>
          </p:nvPr>
        </p:nvSpPr>
        <p:spPr>
          <a:xfrm>
            <a:off x="685800" y="1728766"/>
            <a:ext cx="7772400" cy="4114800"/>
          </a:xfrm>
        </p:spPr>
        <p:txBody>
          <a:bodyPr/>
          <a:lstStyle/>
          <a:p>
            <a:pPr eaLnBrk="1" hangingPunct="1">
              <a:lnSpc>
                <a:spcPct val="90000"/>
              </a:lnSpc>
            </a:pPr>
            <a:r>
              <a:rPr lang="es-ES_tradnl" sz="2800" dirty="0" smtClean="0"/>
              <a:t>La desconexión en TCP puede ser de dos tipos:</a:t>
            </a:r>
          </a:p>
          <a:p>
            <a:pPr lvl="1" eaLnBrk="1" hangingPunct="1">
              <a:lnSpc>
                <a:spcPct val="90000"/>
              </a:lnSpc>
            </a:pPr>
            <a:r>
              <a:rPr lang="es-ES_tradnl" sz="2400" b="1" dirty="0" smtClean="0"/>
              <a:t>Ordenada o consensuada</a:t>
            </a:r>
            <a:r>
              <a:rPr lang="es-ES_tradnl" sz="2400" dirty="0" smtClean="0"/>
              <a:t>: la conexión se considera formada por dos circuitos simplex y cada host solo puede cortar el sentido en el que él emite datos. El cierre de un sentido por parte de un host se interpreta como una ‘invitación’ a cerrar al otro. Para cerrar se utiliza el </a:t>
            </a:r>
            <a:r>
              <a:rPr lang="es-ES_tradnl" sz="2400" dirty="0" err="1" smtClean="0"/>
              <a:t>flag</a:t>
            </a:r>
            <a:r>
              <a:rPr lang="es-ES_tradnl" sz="2400" dirty="0" smtClean="0"/>
              <a:t> FIN</a:t>
            </a:r>
          </a:p>
          <a:p>
            <a:pPr lvl="1" eaLnBrk="1" hangingPunct="1">
              <a:lnSpc>
                <a:spcPct val="90000"/>
              </a:lnSpc>
            </a:pPr>
            <a:r>
              <a:rPr lang="es-ES_tradnl" sz="2400" b="1" dirty="0" smtClean="0"/>
              <a:t>Desordenada o unilateral</a:t>
            </a:r>
            <a:r>
              <a:rPr lang="es-ES_tradnl" sz="2400" dirty="0" smtClean="0"/>
              <a:t>: un host termina y cierra sin esperar a recibir confirmación. No da oportunidad al otro host de enviar los datos que tuviera pendientes de la aplicación, por lo que puede provocar la pérdida de información. Se hace utilizando el </a:t>
            </a:r>
            <a:r>
              <a:rPr lang="es-ES_tradnl" sz="2400" dirty="0" err="1" smtClean="0"/>
              <a:t>flag</a:t>
            </a:r>
            <a:r>
              <a:rPr lang="es-ES_tradnl" sz="2400" dirty="0" smtClean="0"/>
              <a:t> RST</a:t>
            </a:r>
            <a:endParaRPr lang="es-ES" sz="2400" dirty="0" smtClean="0"/>
          </a:p>
        </p:txBody>
      </p:sp>
    </p:spTree>
  </p:cSld>
  <p:clrMapOvr>
    <a:masterClrMapping/>
  </p:clrMapOvr>
  <p:transition>
    <p:cover dir="l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142852"/>
            <a:ext cx="7772400" cy="1143000"/>
          </a:xfrm>
        </p:spPr>
        <p:txBody>
          <a:bodyPr/>
          <a:lstStyle/>
          <a:p>
            <a:pPr eaLnBrk="1" hangingPunct="1"/>
            <a:r>
              <a:rPr lang="es-ES_tradnl" sz="4000" dirty="0" smtClean="0"/>
              <a:t>Desconexión ordenada en TCP</a:t>
            </a:r>
            <a:endParaRPr lang="es-ES" sz="4000" dirty="0" smtClean="0"/>
          </a:p>
        </p:txBody>
      </p:sp>
      <p:sp>
        <p:nvSpPr>
          <p:cNvPr id="49155" name="Rectangle 3"/>
          <p:cNvSpPr>
            <a:spLocks noGrp="1" noChangeArrowheads="1"/>
          </p:cNvSpPr>
          <p:nvPr>
            <p:ph type="body" idx="1"/>
          </p:nvPr>
        </p:nvSpPr>
        <p:spPr>
          <a:xfrm>
            <a:off x="642910" y="1142984"/>
            <a:ext cx="7986714" cy="4114800"/>
          </a:xfrm>
        </p:spPr>
        <p:txBody>
          <a:bodyPr/>
          <a:lstStyle/>
          <a:p>
            <a:pPr eaLnBrk="1" hangingPunct="1">
              <a:lnSpc>
                <a:spcPct val="80000"/>
              </a:lnSpc>
            </a:pPr>
            <a:r>
              <a:rPr lang="es-ES_tradnl" sz="2200" dirty="0" smtClean="0"/>
              <a:t>La desconexión simétrica de TCP ofrece una seguridad razonable (pero no absoluta) de que no se pierden datos de la aplicación. Se basa en que cada TCP ha de enviar un FIN y el mensaje debe ser confirmado (una sola vez).</a:t>
            </a:r>
          </a:p>
          <a:p>
            <a:pPr eaLnBrk="1" hangingPunct="1">
              <a:lnSpc>
                <a:spcPct val="80000"/>
              </a:lnSpc>
            </a:pPr>
            <a:r>
              <a:rPr lang="es-ES_tradnl" sz="2200" dirty="0" smtClean="0"/>
              <a:t>La desconexión puede iniciarla cualquiera de los dos hosts (el cliente o el servidor) invitando al otro a cerrar. El que toma la iniciativa realiza un cierre activo o ‘active </a:t>
            </a:r>
            <a:r>
              <a:rPr lang="es-ES_tradnl" sz="2200" dirty="0" err="1" smtClean="0"/>
              <a:t>close</a:t>
            </a:r>
            <a:r>
              <a:rPr lang="es-ES_tradnl" sz="2200" dirty="0" smtClean="0"/>
              <a:t>’ y el otro lleva a cabo un cierre pasivo o ‘</a:t>
            </a:r>
            <a:r>
              <a:rPr lang="es-ES_tradnl" sz="2200" dirty="0" err="1" smtClean="0"/>
              <a:t>passive</a:t>
            </a:r>
            <a:r>
              <a:rPr lang="es-ES_tradnl" sz="2200" dirty="0" smtClean="0"/>
              <a:t> </a:t>
            </a:r>
            <a:r>
              <a:rPr lang="es-ES_tradnl" sz="2200" dirty="0" err="1" smtClean="0"/>
              <a:t>close</a:t>
            </a:r>
            <a:r>
              <a:rPr lang="es-ES_tradnl" sz="2200" dirty="0" smtClean="0"/>
              <a:t>’.</a:t>
            </a:r>
          </a:p>
          <a:p>
            <a:pPr eaLnBrk="1" hangingPunct="1">
              <a:lnSpc>
                <a:spcPct val="80000"/>
              </a:lnSpc>
            </a:pPr>
            <a:r>
              <a:rPr lang="es-ES_tradnl" sz="2200" dirty="0" smtClean="0"/>
              <a:t>Generalmente se requiere el intercambio de tres o cuatro mensajes, dependiendo de la rapidez con la que la aplicación en el host pasivo acepta la invitación a cerrar.</a:t>
            </a:r>
          </a:p>
          <a:p>
            <a:pPr eaLnBrk="1" hangingPunct="1">
              <a:lnSpc>
                <a:spcPct val="80000"/>
              </a:lnSpc>
            </a:pPr>
            <a:r>
              <a:rPr lang="es-ES_tradnl" sz="2200" dirty="0" smtClean="0"/>
              <a:t>Cuando se envía (o recibe) el primer mensaje FIN tenemos una conexión ‘medio cerrada’ (que no es lo mismo que una conexión ‘medio abierta’, como veremos luego)</a:t>
            </a:r>
          </a:p>
          <a:p>
            <a:pPr eaLnBrk="1" hangingPunct="1">
              <a:lnSpc>
                <a:spcPct val="80000"/>
              </a:lnSpc>
            </a:pPr>
            <a:r>
              <a:rPr lang="es-ES_tradnl" sz="2200" dirty="0" smtClean="0"/>
              <a:t>Una vez efectuada la desconexión el host que realizó el ‘active </a:t>
            </a:r>
            <a:r>
              <a:rPr lang="es-ES_tradnl" sz="2200" dirty="0" err="1" smtClean="0"/>
              <a:t>close</a:t>
            </a:r>
            <a:r>
              <a:rPr lang="es-ES_tradnl" sz="2200" dirty="0" smtClean="0"/>
              <a:t>’ mantiene un cierto tiempo (2 MSL) la conexión viva por si aparecen paquetes retrasados</a:t>
            </a:r>
            <a:endParaRPr lang="es-ES" sz="2200" dirty="0" smtClean="0"/>
          </a:p>
        </p:txBody>
      </p:sp>
    </p:spTree>
  </p:cSld>
  <p:clrMapOvr>
    <a:masterClrMapping/>
  </p:clrMapOvr>
  <p:transition>
    <p:cover dir="l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1358430" y="1584929"/>
            <a:ext cx="1370005" cy="4272963"/>
          </a:xfrm>
          <a:prstGeom prst="rect">
            <a:avLst/>
          </a:prstGeom>
          <a:noFill/>
          <a:ln w="9525">
            <a:solidFill>
              <a:schemeClr val="tx1"/>
            </a:solidFill>
            <a:miter lim="800000"/>
            <a:headEnd/>
            <a:tailEnd/>
          </a:ln>
        </p:spPr>
        <p:txBody>
          <a:bodyPr wrap="none" anchor="ctr"/>
          <a:lstStyle/>
          <a:p>
            <a:endParaRPr lang="es-ES" sz="1400"/>
          </a:p>
        </p:txBody>
      </p:sp>
      <p:sp>
        <p:nvSpPr>
          <p:cNvPr id="51203" name="Rectangle 3"/>
          <p:cNvSpPr>
            <a:spLocks noChangeArrowheads="1"/>
          </p:cNvSpPr>
          <p:nvPr/>
        </p:nvSpPr>
        <p:spPr bwMode="auto">
          <a:xfrm>
            <a:off x="6294963" y="1584929"/>
            <a:ext cx="1401815" cy="4200540"/>
          </a:xfrm>
          <a:prstGeom prst="rect">
            <a:avLst/>
          </a:prstGeom>
          <a:noFill/>
          <a:ln w="9525">
            <a:solidFill>
              <a:schemeClr val="tx1"/>
            </a:solidFill>
            <a:miter lim="800000"/>
            <a:headEnd/>
            <a:tailEnd/>
          </a:ln>
        </p:spPr>
        <p:txBody>
          <a:bodyPr wrap="none" anchor="ctr"/>
          <a:lstStyle/>
          <a:p>
            <a:endParaRPr lang="es-ES" sz="1400"/>
          </a:p>
        </p:txBody>
      </p:sp>
      <p:sp>
        <p:nvSpPr>
          <p:cNvPr id="51204" name="Text Box 4"/>
          <p:cNvSpPr txBox="1">
            <a:spLocks noChangeArrowheads="1"/>
          </p:cNvSpPr>
          <p:nvPr/>
        </p:nvSpPr>
        <p:spPr bwMode="auto">
          <a:xfrm>
            <a:off x="1317555" y="785794"/>
            <a:ext cx="1532792" cy="800219"/>
          </a:xfrm>
          <a:prstGeom prst="rect">
            <a:avLst/>
          </a:prstGeom>
          <a:noFill/>
          <a:ln w="9525">
            <a:noFill/>
            <a:miter lim="800000"/>
            <a:headEnd/>
            <a:tailEnd/>
          </a:ln>
        </p:spPr>
        <p:txBody>
          <a:bodyPr wrap="none">
            <a:spAutoFit/>
          </a:bodyPr>
          <a:lstStyle/>
          <a:p>
            <a:pPr algn="ctr"/>
            <a:r>
              <a:rPr lang="es-ES_tradnl" sz="1600" b="1" dirty="0">
                <a:latin typeface="Arial" charset="0"/>
              </a:rPr>
              <a:t>TCP </a:t>
            </a:r>
            <a:r>
              <a:rPr lang="es-ES_tradnl" sz="1600" b="1" dirty="0" smtClean="0">
                <a:latin typeface="Arial" charset="0"/>
              </a:rPr>
              <a:t>A</a:t>
            </a:r>
          </a:p>
          <a:p>
            <a:pPr algn="ctr"/>
            <a:r>
              <a:rPr lang="es-ES_tradnl" sz="1600" b="1" dirty="0" smtClean="0">
                <a:latin typeface="Arial" charset="0"/>
              </a:rPr>
              <a:t>(cierre activo)</a:t>
            </a:r>
          </a:p>
          <a:p>
            <a:pPr algn="ctr"/>
            <a:r>
              <a:rPr lang="es-ES_tradnl" sz="1400" b="1" dirty="0" smtClean="0">
                <a:latin typeface="Arial" charset="0"/>
              </a:rPr>
              <a:t>10.0.0.1:80</a:t>
            </a:r>
            <a:endParaRPr lang="es-ES" sz="1400" b="1" dirty="0">
              <a:latin typeface="Arial" charset="0"/>
            </a:endParaRPr>
          </a:p>
        </p:txBody>
      </p:sp>
      <p:sp>
        <p:nvSpPr>
          <p:cNvPr id="51205" name="Text Box 5"/>
          <p:cNvSpPr txBox="1">
            <a:spLocks noChangeArrowheads="1"/>
          </p:cNvSpPr>
          <p:nvPr/>
        </p:nvSpPr>
        <p:spPr bwMode="auto">
          <a:xfrm>
            <a:off x="6215074" y="785794"/>
            <a:ext cx="1588898" cy="800219"/>
          </a:xfrm>
          <a:prstGeom prst="rect">
            <a:avLst/>
          </a:prstGeom>
          <a:noFill/>
          <a:ln w="9525">
            <a:noFill/>
            <a:miter lim="800000"/>
            <a:headEnd/>
            <a:tailEnd/>
          </a:ln>
        </p:spPr>
        <p:txBody>
          <a:bodyPr wrap="none">
            <a:spAutoFit/>
          </a:bodyPr>
          <a:lstStyle/>
          <a:p>
            <a:pPr algn="ctr"/>
            <a:r>
              <a:rPr lang="es-ES_tradnl" sz="1600" b="1" dirty="0">
                <a:latin typeface="Arial" charset="0"/>
              </a:rPr>
              <a:t>TCP </a:t>
            </a:r>
            <a:r>
              <a:rPr lang="es-ES_tradnl" sz="1600" b="1" dirty="0" smtClean="0">
                <a:latin typeface="Arial" charset="0"/>
              </a:rPr>
              <a:t>B</a:t>
            </a:r>
          </a:p>
          <a:p>
            <a:pPr algn="ctr"/>
            <a:r>
              <a:rPr lang="es-ES_tradnl" sz="1600" b="1" dirty="0" smtClean="0">
                <a:latin typeface="Arial" charset="0"/>
              </a:rPr>
              <a:t>(cierre pasivo)</a:t>
            </a:r>
          </a:p>
          <a:p>
            <a:pPr algn="ctr"/>
            <a:r>
              <a:rPr lang="es-ES_tradnl" sz="1400" b="1" dirty="0" smtClean="0">
                <a:latin typeface="Arial" charset="0"/>
              </a:rPr>
              <a:t>10.0.0.2:1030</a:t>
            </a:r>
            <a:endParaRPr lang="es-ES" sz="1400" b="1" dirty="0">
              <a:latin typeface="Arial" charset="0"/>
            </a:endParaRPr>
          </a:p>
        </p:txBody>
      </p:sp>
      <p:sp>
        <p:nvSpPr>
          <p:cNvPr id="623622" name="Line 6"/>
          <p:cNvSpPr>
            <a:spLocks noChangeShapeType="1"/>
          </p:cNvSpPr>
          <p:nvPr/>
        </p:nvSpPr>
        <p:spPr bwMode="auto">
          <a:xfrm>
            <a:off x="2728436" y="2577117"/>
            <a:ext cx="3558076" cy="280379"/>
          </a:xfrm>
          <a:prstGeom prst="line">
            <a:avLst/>
          </a:prstGeom>
          <a:noFill/>
          <a:ln w="9525">
            <a:solidFill>
              <a:schemeClr val="tx1"/>
            </a:solidFill>
            <a:round/>
            <a:headEnd/>
            <a:tailEnd type="triangle" w="med" len="med"/>
          </a:ln>
        </p:spPr>
        <p:txBody>
          <a:bodyPr/>
          <a:lstStyle/>
          <a:p>
            <a:endParaRPr lang="es-ES"/>
          </a:p>
        </p:txBody>
      </p:sp>
      <p:sp>
        <p:nvSpPr>
          <p:cNvPr id="623624" name="Line 8"/>
          <p:cNvSpPr>
            <a:spLocks noChangeShapeType="1"/>
          </p:cNvSpPr>
          <p:nvPr/>
        </p:nvSpPr>
        <p:spPr bwMode="auto">
          <a:xfrm>
            <a:off x="2728436" y="4360917"/>
            <a:ext cx="3558076" cy="299444"/>
          </a:xfrm>
          <a:prstGeom prst="line">
            <a:avLst/>
          </a:prstGeom>
          <a:noFill/>
          <a:ln w="9525">
            <a:solidFill>
              <a:schemeClr val="tx1"/>
            </a:solidFill>
            <a:round/>
            <a:headEnd/>
            <a:tailEnd type="triangle" w="med" len="med"/>
          </a:ln>
        </p:spPr>
        <p:txBody>
          <a:bodyPr/>
          <a:lstStyle/>
          <a:p>
            <a:endParaRPr lang="es-ES"/>
          </a:p>
        </p:txBody>
      </p:sp>
      <p:sp>
        <p:nvSpPr>
          <p:cNvPr id="623625" name="Text Box 9"/>
          <p:cNvSpPr txBox="1">
            <a:spLocks noChangeArrowheads="1"/>
          </p:cNvSpPr>
          <p:nvPr/>
        </p:nvSpPr>
        <p:spPr bwMode="auto">
          <a:xfrm rot="300000">
            <a:off x="3184049" y="2400735"/>
            <a:ext cx="2646362" cy="304800"/>
          </a:xfrm>
          <a:prstGeom prst="rect">
            <a:avLst/>
          </a:prstGeom>
          <a:noFill/>
          <a:ln w="9525">
            <a:noFill/>
            <a:miter lim="800000"/>
            <a:headEnd/>
            <a:tailEnd/>
          </a:ln>
        </p:spPr>
        <p:txBody>
          <a:bodyPr wrap="none">
            <a:spAutoFit/>
          </a:bodyPr>
          <a:lstStyle/>
          <a:p>
            <a:r>
              <a:rPr lang="es-ES_tradnl" sz="1400" b="1" dirty="0" err="1">
                <a:latin typeface="Arial" charset="0"/>
              </a:rPr>
              <a:t>seq</a:t>
            </a:r>
            <a:r>
              <a:rPr lang="es-ES_tradnl" sz="1400" b="1" dirty="0">
                <a:latin typeface="Arial" charset="0"/>
              </a:rPr>
              <a:t> = 100, </a:t>
            </a:r>
            <a:r>
              <a:rPr lang="es-ES_tradnl" sz="1400" b="1" dirty="0" err="1">
                <a:latin typeface="Arial" charset="0"/>
              </a:rPr>
              <a:t>ack</a:t>
            </a:r>
            <a:r>
              <a:rPr lang="es-ES_tradnl" sz="1400" b="1" dirty="0">
                <a:latin typeface="Arial" charset="0"/>
              </a:rPr>
              <a:t>=300, FIN, ACK</a:t>
            </a:r>
            <a:endParaRPr lang="es-ES" sz="1400" b="1" dirty="0">
              <a:latin typeface="Arial" charset="0"/>
            </a:endParaRPr>
          </a:p>
        </p:txBody>
      </p:sp>
      <p:sp>
        <p:nvSpPr>
          <p:cNvPr id="623627" name="Text Box 11"/>
          <p:cNvSpPr txBox="1">
            <a:spLocks noChangeArrowheads="1"/>
          </p:cNvSpPr>
          <p:nvPr/>
        </p:nvSpPr>
        <p:spPr bwMode="auto">
          <a:xfrm rot="300000">
            <a:off x="3257074" y="4165655"/>
            <a:ext cx="2163762" cy="304800"/>
          </a:xfrm>
          <a:prstGeom prst="rect">
            <a:avLst/>
          </a:prstGeom>
          <a:noFill/>
          <a:ln w="9525">
            <a:noFill/>
            <a:miter lim="800000"/>
            <a:headEnd/>
            <a:tailEnd/>
          </a:ln>
        </p:spPr>
        <p:txBody>
          <a:bodyPr wrap="none">
            <a:spAutoFit/>
          </a:bodyPr>
          <a:lstStyle/>
          <a:p>
            <a:r>
              <a:rPr lang="es-ES_tradnl" sz="1400" b="1" dirty="0" err="1">
                <a:latin typeface="Arial" charset="0"/>
              </a:rPr>
              <a:t>seq</a:t>
            </a:r>
            <a:r>
              <a:rPr lang="es-ES_tradnl" sz="1400" b="1" dirty="0">
                <a:latin typeface="Arial" charset="0"/>
              </a:rPr>
              <a:t>=101, </a:t>
            </a:r>
            <a:r>
              <a:rPr lang="es-ES_tradnl" sz="1400" b="1" dirty="0" err="1">
                <a:latin typeface="Arial" charset="0"/>
              </a:rPr>
              <a:t>ack</a:t>
            </a:r>
            <a:r>
              <a:rPr lang="es-ES_tradnl" sz="1400" b="1" dirty="0">
                <a:latin typeface="Arial" charset="0"/>
              </a:rPr>
              <a:t>=301, ACK</a:t>
            </a:r>
            <a:endParaRPr lang="es-ES" sz="1400" b="1" dirty="0">
              <a:latin typeface="Arial" charset="0"/>
            </a:endParaRPr>
          </a:p>
        </p:txBody>
      </p:sp>
      <p:sp>
        <p:nvSpPr>
          <p:cNvPr id="51210" name="Text Box 12"/>
          <p:cNvSpPr txBox="1">
            <a:spLocks noChangeArrowheads="1"/>
          </p:cNvSpPr>
          <p:nvPr/>
        </p:nvSpPr>
        <p:spPr bwMode="auto">
          <a:xfrm>
            <a:off x="812324" y="246063"/>
            <a:ext cx="7761287" cy="523220"/>
          </a:xfrm>
          <a:prstGeom prst="rect">
            <a:avLst/>
          </a:prstGeom>
          <a:noFill/>
          <a:ln w="9525">
            <a:noFill/>
            <a:miter lim="800000"/>
            <a:headEnd/>
            <a:tailEnd/>
          </a:ln>
        </p:spPr>
        <p:txBody>
          <a:bodyPr>
            <a:spAutoFit/>
          </a:bodyPr>
          <a:lstStyle/>
          <a:p>
            <a:pPr algn="ctr">
              <a:spcBef>
                <a:spcPct val="50000"/>
              </a:spcBef>
            </a:pPr>
            <a:r>
              <a:rPr lang="es-ES_tradnl" sz="2800" dirty="0">
                <a:latin typeface="Arial" charset="0"/>
              </a:rPr>
              <a:t>Desconexión </a:t>
            </a:r>
            <a:r>
              <a:rPr lang="es-ES_tradnl" sz="2800" dirty="0" smtClean="0">
                <a:latin typeface="Arial" charset="0"/>
              </a:rPr>
              <a:t>ordenada con 3 mensajes</a:t>
            </a:r>
            <a:endParaRPr lang="es-ES" sz="2800" dirty="0">
              <a:latin typeface="Arial" charset="0"/>
            </a:endParaRPr>
          </a:p>
        </p:txBody>
      </p:sp>
      <p:sp>
        <p:nvSpPr>
          <p:cNvPr id="51211" name="Text Box 13"/>
          <p:cNvSpPr txBox="1">
            <a:spLocks noChangeArrowheads="1"/>
          </p:cNvSpPr>
          <p:nvPr/>
        </p:nvSpPr>
        <p:spPr bwMode="auto">
          <a:xfrm>
            <a:off x="1347886" y="1584929"/>
            <a:ext cx="1439305" cy="307777"/>
          </a:xfrm>
          <a:prstGeom prst="rect">
            <a:avLst/>
          </a:prstGeom>
          <a:noFill/>
          <a:ln w="9525">
            <a:noFill/>
            <a:miter lim="800000"/>
            <a:headEnd/>
            <a:tailEnd/>
          </a:ln>
        </p:spPr>
        <p:txBody>
          <a:bodyPr wrap="none">
            <a:spAutoFit/>
          </a:bodyPr>
          <a:lstStyle/>
          <a:p>
            <a:r>
              <a:rPr lang="es-ES_tradnl" sz="1400" b="1" dirty="0">
                <a:latin typeface="Arial" charset="0"/>
              </a:rPr>
              <a:t>ESTABLISHED</a:t>
            </a:r>
            <a:endParaRPr lang="es-ES" sz="1400" b="1" dirty="0">
              <a:latin typeface="Arial" charset="0"/>
            </a:endParaRPr>
          </a:p>
        </p:txBody>
      </p:sp>
      <p:sp>
        <p:nvSpPr>
          <p:cNvPr id="623630" name="Text Box 14"/>
          <p:cNvSpPr txBox="1">
            <a:spLocks noChangeArrowheads="1"/>
          </p:cNvSpPr>
          <p:nvPr/>
        </p:nvSpPr>
        <p:spPr bwMode="auto">
          <a:xfrm>
            <a:off x="1442952" y="2392967"/>
            <a:ext cx="1129925" cy="307777"/>
          </a:xfrm>
          <a:prstGeom prst="rect">
            <a:avLst/>
          </a:prstGeom>
          <a:noFill/>
          <a:ln w="9525">
            <a:noFill/>
            <a:miter lim="800000"/>
            <a:headEnd/>
            <a:tailEnd/>
          </a:ln>
        </p:spPr>
        <p:txBody>
          <a:bodyPr wrap="none">
            <a:spAutoFit/>
          </a:bodyPr>
          <a:lstStyle/>
          <a:p>
            <a:r>
              <a:rPr lang="es-ES_tradnl" sz="1400" b="1" dirty="0">
                <a:latin typeface="Arial" charset="0"/>
              </a:rPr>
              <a:t>FIN-WAIT-1</a:t>
            </a:r>
            <a:endParaRPr lang="es-ES" sz="1400" b="1" dirty="0">
              <a:latin typeface="Arial" charset="0"/>
            </a:endParaRPr>
          </a:p>
        </p:txBody>
      </p:sp>
      <p:sp>
        <p:nvSpPr>
          <p:cNvPr id="51213" name="Text Box 15"/>
          <p:cNvSpPr txBox="1">
            <a:spLocks noChangeArrowheads="1"/>
          </p:cNvSpPr>
          <p:nvPr/>
        </p:nvSpPr>
        <p:spPr bwMode="auto">
          <a:xfrm>
            <a:off x="6268018" y="1584929"/>
            <a:ext cx="1439305" cy="307777"/>
          </a:xfrm>
          <a:prstGeom prst="rect">
            <a:avLst/>
          </a:prstGeom>
          <a:noFill/>
          <a:ln w="9525">
            <a:noFill/>
            <a:miter lim="800000"/>
            <a:headEnd/>
            <a:tailEnd/>
          </a:ln>
        </p:spPr>
        <p:txBody>
          <a:bodyPr wrap="none">
            <a:spAutoFit/>
          </a:bodyPr>
          <a:lstStyle/>
          <a:p>
            <a:r>
              <a:rPr lang="es-ES_tradnl" sz="1400" b="1" dirty="0">
                <a:latin typeface="Arial" charset="0"/>
              </a:rPr>
              <a:t>ESTABLISHED</a:t>
            </a:r>
            <a:endParaRPr lang="es-ES" sz="1400" b="1" dirty="0">
              <a:latin typeface="Arial" charset="0"/>
            </a:endParaRPr>
          </a:p>
        </p:txBody>
      </p:sp>
      <p:sp>
        <p:nvSpPr>
          <p:cNvPr id="623632" name="Text Box 16"/>
          <p:cNvSpPr txBox="1">
            <a:spLocks noChangeArrowheads="1"/>
          </p:cNvSpPr>
          <p:nvPr/>
        </p:nvSpPr>
        <p:spPr bwMode="auto">
          <a:xfrm>
            <a:off x="6268018" y="2729517"/>
            <a:ext cx="1311321" cy="307777"/>
          </a:xfrm>
          <a:prstGeom prst="rect">
            <a:avLst/>
          </a:prstGeom>
          <a:noFill/>
          <a:ln w="9525">
            <a:noFill/>
            <a:miter lim="800000"/>
            <a:headEnd/>
            <a:tailEnd/>
          </a:ln>
        </p:spPr>
        <p:txBody>
          <a:bodyPr wrap="none">
            <a:spAutoFit/>
          </a:bodyPr>
          <a:lstStyle/>
          <a:p>
            <a:r>
              <a:rPr lang="es-ES_tradnl" sz="1400" b="1">
                <a:latin typeface="Arial" charset="0"/>
              </a:rPr>
              <a:t>CLOSE-WAIT</a:t>
            </a:r>
            <a:endParaRPr lang="es-ES" sz="1400" b="1">
              <a:latin typeface="Arial" charset="0"/>
            </a:endParaRPr>
          </a:p>
        </p:txBody>
      </p:sp>
      <p:sp>
        <p:nvSpPr>
          <p:cNvPr id="623634" name="Text Box 18"/>
          <p:cNvSpPr txBox="1">
            <a:spLocks noChangeArrowheads="1"/>
          </p:cNvSpPr>
          <p:nvPr/>
        </p:nvSpPr>
        <p:spPr bwMode="auto">
          <a:xfrm>
            <a:off x="6339456" y="3548866"/>
            <a:ext cx="1091709" cy="307777"/>
          </a:xfrm>
          <a:prstGeom prst="rect">
            <a:avLst/>
          </a:prstGeom>
          <a:noFill/>
          <a:ln w="9525">
            <a:noFill/>
            <a:miter lim="800000"/>
            <a:headEnd/>
            <a:tailEnd/>
          </a:ln>
        </p:spPr>
        <p:txBody>
          <a:bodyPr wrap="none">
            <a:spAutoFit/>
          </a:bodyPr>
          <a:lstStyle/>
          <a:p>
            <a:r>
              <a:rPr lang="es-ES_tradnl" sz="1400" b="1" dirty="0">
                <a:latin typeface="Arial" charset="0"/>
              </a:rPr>
              <a:t>LAST-ACK</a:t>
            </a:r>
            <a:endParaRPr lang="es-ES" sz="1400" b="1" dirty="0">
              <a:latin typeface="Arial" charset="0"/>
            </a:endParaRPr>
          </a:p>
        </p:txBody>
      </p:sp>
      <p:sp>
        <p:nvSpPr>
          <p:cNvPr id="623635" name="Line 19"/>
          <p:cNvSpPr>
            <a:spLocks noChangeShapeType="1"/>
          </p:cNvSpPr>
          <p:nvPr/>
        </p:nvSpPr>
        <p:spPr bwMode="auto">
          <a:xfrm flipH="1">
            <a:off x="2728436" y="3714752"/>
            <a:ext cx="3558076" cy="316515"/>
          </a:xfrm>
          <a:prstGeom prst="line">
            <a:avLst/>
          </a:prstGeom>
          <a:noFill/>
          <a:ln w="9525">
            <a:solidFill>
              <a:schemeClr val="tx1"/>
            </a:solidFill>
            <a:round/>
            <a:headEnd/>
            <a:tailEnd type="triangle" w="med" len="med"/>
          </a:ln>
        </p:spPr>
        <p:txBody>
          <a:bodyPr/>
          <a:lstStyle/>
          <a:p>
            <a:endParaRPr lang="es-ES"/>
          </a:p>
        </p:txBody>
      </p:sp>
      <p:sp>
        <p:nvSpPr>
          <p:cNvPr id="623636" name="Text Box 20"/>
          <p:cNvSpPr txBox="1">
            <a:spLocks noChangeArrowheads="1"/>
          </p:cNvSpPr>
          <p:nvPr/>
        </p:nvSpPr>
        <p:spPr bwMode="auto">
          <a:xfrm rot="-300000">
            <a:off x="3233261" y="3535967"/>
            <a:ext cx="2547938" cy="304800"/>
          </a:xfrm>
          <a:prstGeom prst="rect">
            <a:avLst/>
          </a:prstGeom>
          <a:noFill/>
          <a:ln w="9525">
            <a:noFill/>
            <a:miter lim="800000"/>
            <a:headEnd/>
            <a:tailEnd/>
          </a:ln>
        </p:spPr>
        <p:txBody>
          <a:bodyPr wrap="none">
            <a:spAutoFit/>
          </a:bodyPr>
          <a:lstStyle/>
          <a:p>
            <a:r>
              <a:rPr lang="es-ES_tradnl" sz="1400" b="1" dirty="0" err="1">
                <a:latin typeface="Arial" charset="0"/>
              </a:rPr>
              <a:t>seq</a:t>
            </a:r>
            <a:r>
              <a:rPr lang="es-ES_tradnl" sz="1400" b="1" dirty="0">
                <a:latin typeface="Arial" charset="0"/>
              </a:rPr>
              <a:t>=300, </a:t>
            </a:r>
            <a:r>
              <a:rPr lang="es-ES_tradnl" sz="1400" b="1" dirty="0" err="1">
                <a:latin typeface="Arial" charset="0"/>
              </a:rPr>
              <a:t>ack</a:t>
            </a:r>
            <a:r>
              <a:rPr lang="es-ES_tradnl" sz="1400" b="1" dirty="0">
                <a:latin typeface="Arial" charset="0"/>
              </a:rPr>
              <a:t>=101, FIN, ACK</a:t>
            </a:r>
            <a:endParaRPr lang="es-ES" sz="1400" b="1" dirty="0">
              <a:latin typeface="Arial" charset="0"/>
            </a:endParaRPr>
          </a:p>
        </p:txBody>
      </p:sp>
      <p:sp>
        <p:nvSpPr>
          <p:cNvPr id="623637" name="Text Box 21"/>
          <p:cNvSpPr txBox="1">
            <a:spLocks noChangeArrowheads="1"/>
          </p:cNvSpPr>
          <p:nvPr/>
        </p:nvSpPr>
        <p:spPr bwMode="auto">
          <a:xfrm>
            <a:off x="1442952" y="3923317"/>
            <a:ext cx="1120563" cy="307777"/>
          </a:xfrm>
          <a:prstGeom prst="rect">
            <a:avLst/>
          </a:prstGeom>
          <a:noFill/>
          <a:ln w="9525">
            <a:noFill/>
            <a:miter lim="800000"/>
            <a:headEnd/>
            <a:tailEnd/>
          </a:ln>
        </p:spPr>
        <p:txBody>
          <a:bodyPr wrap="none">
            <a:spAutoFit/>
          </a:bodyPr>
          <a:lstStyle/>
          <a:p>
            <a:r>
              <a:rPr lang="es-ES_tradnl" sz="1400" b="1">
                <a:latin typeface="Arial" charset="0"/>
              </a:rPr>
              <a:t>TIME-WAIT</a:t>
            </a:r>
            <a:endParaRPr lang="es-ES" sz="1400" b="1">
              <a:latin typeface="Arial" charset="0"/>
            </a:endParaRPr>
          </a:p>
        </p:txBody>
      </p:sp>
      <p:sp>
        <p:nvSpPr>
          <p:cNvPr id="623638" name="Text Box 22"/>
          <p:cNvSpPr txBox="1">
            <a:spLocks noChangeArrowheads="1"/>
          </p:cNvSpPr>
          <p:nvPr/>
        </p:nvSpPr>
        <p:spPr bwMode="auto">
          <a:xfrm>
            <a:off x="6339456" y="4524430"/>
            <a:ext cx="933269" cy="307777"/>
          </a:xfrm>
          <a:prstGeom prst="rect">
            <a:avLst/>
          </a:prstGeom>
          <a:noFill/>
          <a:ln w="9525">
            <a:noFill/>
            <a:miter lim="800000"/>
            <a:headEnd/>
            <a:tailEnd/>
          </a:ln>
        </p:spPr>
        <p:txBody>
          <a:bodyPr wrap="none">
            <a:spAutoFit/>
          </a:bodyPr>
          <a:lstStyle/>
          <a:p>
            <a:r>
              <a:rPr lang="es-ES_tradnl" sz="1400" b="1" dirty="0">
                <a:latin typeface="Arial" charset="0"/>
              </a:rPr>
              <a:t>CLOSED</a:t>
            </a:r>
            <a:endParaRPr lang="es-ES" sz="1400" b="1" dirty="0">
              <a:latin typeface="Arial" charset="0"/>
            </a:endParaRPr>
          </a:p>
        </p:txBody>
      </p:sp>
      <p:sp>
        <p:nvSpPr>
          <p:cNvPr id="623639" name="Text Box 23"/>
          <p:cNvSpPr txBox="1">
            <a:spLocks noChangeArrowheads="1"/>
          </p:cNvSpPr>
          <p:nvPr/>
        </p:nvSpPr>
        <p:spPr bwMode="auto">
          <a:xfrm>
            <a:off x="1572745" y="5447317"/>
            <a:ext cx="933269" cy="307777"/>
          </a:xfrm>
          <a:prstGeom prst="rect">
            <a:avLst/>
          </a:prstGeom>
          <a:noFill/>
          <a:ln w="9525">
            <a:noFill/>
            <a:miter lim="800000"/>
            <a:headEnd/>
            <a:tailEnd/>
          </a:ln>
        </p:spPr>
        <p:txBody>
          <a:bodyPr wrap="none">
            <a:spAutoFit/>
          </a:bodyPr>
          <a:lstStyle/>
          <a:p>
            <a:r>
              <a:rPr lang="es-ES_tradnl" sz="1400" b="1">
                <a:latin typeface="Arial" charset="0"/>
              </a:rPr>
              <a:t>CLOSED</a:t>
            </a:r>
            <a:endParaRPr lang="es-ES" sz="1400" b="1">
              <a:latin typeface="Arial" charset="0"/>
            </a:endParaRPr>
          </a:p>
        </p:txBody>
      </p:sp>
      <p:sp>
        <p:nvSpPr>
          <p:cNvPr id="623640" name="AutoShape 24"/>
          <p:cNvSpPr>
            <a:spLocks/>
          </p:cNvSpPr>
          <p:nvPr/>
        </p:nvSpPr>
        <p:spPr bwMode="auto">
          <a:xfrm>
            <a:off x="981052" y="4070957"/>
            <a:ext cx="304800" cy="1600200"/>
          </a:xfrm>
          <a:prstGeom prst="leftBrace">
            <a:avLst>
              <a:gd name="adj1" fmla="val 43750"/>
              <a:gd name="adj2" fmla="val 50000"/>
            </a:avLst>
          </a:prstGeom>
          <a:noFill/>
          <a:ln w="9525">
            <a:solidFill>
              <a:schemeClr val="tx1"/>
            </a:solidFill>
            <a:round/>
            <a:headEnd/>
            <a:tailEnd/>
          </a:ln>
        </p:spPr>
        <p:txBody>
          <a:bodyPr wrap="none" anchor="ctr"/>
          <a:lstStyle/>
          <a:p>
            <a:endParaRPr lang="es-ES" sz="1400"/>
          </a:p>
        </p:txBody>
      </p:sp>
      <p:sp>
        <p:nvSpPr>
          <p:cNvPr id="623641" name="Text Box 25"/>
          <p:cNvSpPr txBox="1">
            <a:spLocks noChangeArrowheads="1"/>
          </p:cNvSpPr>
          <p:nvPr/>
        </p:nvSpPr>
        <p:spPr bwMode="auto">
          <a:xfrm>
            <a:off x="475280" y="4632932"/>
            <a:ext cx="562975" cy="523220"/>
          </a:xfrm>
          <a:prstGeom prst="rect">
            <a:avLst/>
          </a:prstGeom>
          <a:noFill/>
          <a:ln w="9525">
            <a:noFill/>
            <a:miter lim="800000"/>
            <a:headEnd/>
            <a:tailEnd/>
          </a:ln>
        </p:spPr>
        <p:txBody>
          <a:bodyPr wrap="none">
            <a:spAutoFit/>
          </a:bodyPr>
          <a:lstStyle/>
          <a:p>
            <a:pPr algn="ctr"/>
            <a:r>
              <a:rPr lang="es-ES_tradnl" sz="1400" b="1" dirty="0">
                <a:latin typeface="Arial" charset="0"/>
              </a:rPr>
              <a:t>2</a:t>
            </a:r>
          </a:p>
          <a:p>
            <a:pPr algn="ctr"/>
            <a:r>
              <a:rPr lang="es-ES_tradnl" sz="1400" b="1" dirty="0">
                <a:latin typeface="Arial" charset="0"/>
              </a:rPr>
              <a:t>MSL</a:t>
            </a:r>
            <a:endParaRPr lang="es-ES" sz="1400" b="1" dirty="0">
              <a:latin typeface="Arial" charset="0"/>
            </a:endParaRPr>
          </a:p>
        </p:txBody>
      </p:sp>
      <p:sp>
        <p:nvSpPr>
          <p:cNvPr id="623642" name="Text Box 26"/>
          <p:cNvSpPr txBox="1">
            <a:spLocks noChangeArrowheads="1"/>
          </p:cNvSpPr>
          <p:nvPr/>
        </p:nvSpPr>
        <p:spPr bwMode="auto">
          <a:xfrm>
            <a:off x="1301327" y="6072206"/>
            <a:ext cx="6629400" cy="307777"/>
          </a:xfrm>
          <a:prstGeom prst="rect">
            <a:avLst/>
          </a:prstGeom>
          <a:noFill/>
          <a:ln w="9525">
            <a:noFill/>
            <a:miter lim="800000"/>
            <a:headEnd/>
            <a:tailEnd/>
          </a:ln>
        </p:spPr>
        <p:txBody>
          <a:bodyPr>
            <a:spAutoFit/>
          </a:bodyPr>
          <a:lstStyle/>
          <a:p>
            <a:pPr>
              <a:spcBef>
                <a:spcPct val="50000"/>
              </a:spcBef>
            </a:pPr>
            <a:r>
              <a:rPr lang="es-ES_tradnl" sz="1400" b="1" dirty="0">
                <a:latin typeface="Arial" charset="0"/>
              </a:rPr>
              <a:t>MSL: </a:t>
            </a:r>
            <a:r>
              <a:rPr lang="es-ES_tradnl" sz="1400" b="1" dirty="0" err="1">
                <a:latin typeface="Arial" charset="0"/>
              </a:rPr>
              <a:t>Maximum</a:t>
            </a:r>
            <a:r>
              <a:rPr lang="es-ES_tradnl" sz="1400" b="1" dirty="0">
                <a:latin typeface="Arial" charset="0"/>
              </a:rPr>
              <a:t> </a:t>
            </a:r>
            <a:r>
              <a:rPr lang="es-ES_tradnl" sz="1400" b="1" dirty="0" err="1">
                <a:latin typeface="Arial" charset="0"/>
              </a:rPr>
              <a:t>Segment</a:t>
            </a:r>
            <a:r>
              <a:rPr lang="es-ES_tradnl" sz="1400" b="1" dirty="0">
                <a:latin typeface="Arial" charset="0"/>
              </a:rPr>
              <a:t> </a:t>
            </a:r>
            <a:r>
              <a:rPr lang="es-ES_tradnl" sz="1400" b="1" dirty="0" err="1" smtClean="0">
                <a:latin typeface="Arial" charset="0"/>
              </a:rPr>
              <a:t>Lifetime</a:t>
            </a:r>
            <a:endParaRPr lang="es-ES" sz="1400" b="1" dirty="0">
              <a:latin typeface="Arial" charset="0"/>
            </a:endParaRPr>
          </a:p>
        </p:txBody>
      </p:sp>
      <p:sp>
        <p:nvSpPr>
          <p:cNvPr id="24" name="Text Box 25"/>
          <p:cNvSpPr txBox="1">
            <a:spLocks noChangeArrowheads="1"/>
          </p:cNvSpPr>
          <p:nvPr/>
        </p:nvSpPr>
        <p:spPr bwMode="auto">
          <a:xfrm>
            <a:off x="7929586" y="2857496"/>
            <a:ext cx="998991" cy="738664"/>
          </a:xfrm>
          <a:prstGeom prst="rect">
            <a:avLst/>
          </a:prstGeom>
          <a:noFill/>
          <a:ln w="9525">
            <a:noFill/>
            <a:miter lim="800000"/>
            <a:headEnd/>
            <a:tailEnd/>
          </a:ln>
        </p:spPr>
        <p:txBody>
          <a:bodyPr wrap="none">
            <a:spAutoFit/>
          </a:bodyPr>
          <a:lstStyle/>
          <a:p>
            <a:pPr algn="ctr"/>
            <a:r>
              <a:rPr lang="es-ES_tradnl" sz="1400" b="1" dirty="0" smtClean="0">
                <a:latin typeface="Arial" charset="0"/>
              </a:rPr>
              <a:t>Conexión</a:t>
            </a:r>
          </a:p>
          <a:p>
            <a:pPr algn="ctr"/>
            <a:r>
              <a:rPr lang="es-ES_tradnl" sz="1400" b="1" dirty="0" smtClean="0">
                <a:latin typeface="Arial" charset="0"/>
              </a:rPr>
              <a:t>medio</a:t>
            </a:r>
          </a:p>
          <a:p>
            <a:pPr algn="ctr"/>
            <a:r>
              <a:rPr lang="es-ES_tradnl" sz="1400" b="1" dirty="0" smtClean="0">
                <a:latin typeface="Arial" charset="0"/>
              </a:rPr>
              <a:t>cerrada</a:t>
            </a:r>
            <a:endParaRPr lang="es-ES_tradnl" sz="1400" b="1" dirty="0">
              <a:latin typeface="Arial" charset="0"/>
            </a:endParaRPr>
          </a:p>
        </p:txBody>
      </p:sp>
      <p:sp>
        <p:nvSpPr>
          <p:cNvPr id="25" name="AutoShape 24"/>
          <p:cNvSpPr>
            <a:spLocks/>
          </p:cNvSpPr>
          <p:nvPr/>
        </p:nvSpPr>
        <p:spPr bwMode="auto">
          <a:xfrm rot="10800000">
            <a:off x="7767662" y="2899385"/>
            <a:ext cx="304800" cy="742944"/>
          </a:xfrm>
          <a:prstGeom prst="leftBrace">
            <a:avLst>
              <a:gd name="adj1" fmla="val 43750"/>
              <a:gd name="adj2" fmla="val 50000"/>
            </a:avLst>
          </a:prstGeom>
          <a:noFill/>
          <a:ln w="9525">
            <a:solidFill>
              <a:schemeClr val="tx1"/>
            </a:solidFill>
            <a:round/>
            <a:headEnd/>
            <a:tailEnd/>
          </a:ln>
        </p:spPr>
        <p:txBody>
          <a:bodyPr wrap="none" anchor="ctr"/>
          <a:lstStyle/>
          <a:p>
            <a:endParaRPr lang="es-ES" sz="1400"/>
          </a:p>
        </p:txBody>
      </p:sp>
      <p:sp>
        <p:nvSpPr>
          <p:cNvPr id="26" name="AutoShape 24"/>
          <p:cNvSpPr>
            <a:spLocks/>
          </p:cNvSpPr>
          <p:nvPr/>
        </p:nvSpPr>
        <p:spPr bwMode="auto">
          <a:xfrm>
            <a:off x="981052" y="2500306"/>
            <a:ext cx="304800" cy="1500198"/>
          </a:xfrm>
          <a:prstGeom prst="leftBrace">
            <a:avLst>
              <a:gd name="adj1" fmla="val 43750"/>
              <a:gd name="adj2" fmla="val 50000"/>
            </a:avLst>
          </a:prstGeom>
          <a:noFill/>
          <a:ln w="9525">
            <a:solidFill>
              <a:schemeClr val="tx1"/>
            </a:solidFill>
            <a:round/>
            <a:headEnd/>
            <a:tailEnd/>
          </a:ln>
        </p:spPr>
        <p:txBody>
          <a:bodyPr wrap="none" anchor="ctr"/>
          <a:lstStyle/>
          <a:p>
            <a:endParaRPr lang="es-ES" sz="1400"/>
          </a:p>
        </p:txBody>
      </p:sp>
      <p:sp>
        <p:nvSpPr>
          <p:cNvPr id="27" name="Text Box 25"/>
          <p:cNvSpPr txBox="1">
            <a:spLocks noChangeArrowheads="1"/>
          </p:cNvSpPr>
          <p:nvPr/>
        </p:nvSpPr>
        <p:spPr bwMode="auto">
          <a:xfrm>
            <a:off x="144901" y="2833212"/>
            <a:ext cx="998075" cy="738664"/>
          </a:xfrm>
          <a:prstGeom prst="rect">
            <a:avLst/>
          </a:prstGeom>
          <a:noFill/>
          <a:ln w="9525">
            <a:noFill/>
            <a:miter lim="800000"/>
            <a:headEnd/>
            <a:tailEnd/>
          </a:ln>
        </p:spPr>
        <p:txBody>
          <a:bodyPr wrap="square">
            <a:spAutoFit/>
          </a:bodyPr>
          <a:lstStyle/>
          <a:p>
            <a:pPr algn="ctr"/>
            <a:r>
              <a:rPr lang="es-ES_tradnl" sz="1400" b="1" dirty="0" smtClean="0">
                <a:latin typeface="Arial" charset="0"/>
              </a:rPr>
              <a:t>Conexión medio cerrada</a:t>
            </a:r>
            <a:endParaRPr lang="es-ES_tradnl" sz="1400" b="1" dirty="0">
              <a:latin typeface="Arial" charset="0"/>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3630"/>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623622"/>
                                        </p:tgtEl>
                                        <p:attrNameLst>
                                          <p:attrName>style.visibility</p:attrName>
                                        </p:attrNameLst>
                                      </p:cBhvr>
                                      <p:to>
                                        <p:strVal val="visible"/>
                                      </p:to>
                                    </p:set>
                                    <p:animEffect transition="in" filter="wipe(left)">
                                      <p:cBhvr>
                                        <p:cTn id="10" dur="500"/>
                                        <p:tgtEl>
                                          <p:spTgt spid="623622"/>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623625"/>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6236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23634"/>
                                        </p:tgtEl>
                                        <p:attrNameLst>
                                          <p:attrName>style.visibility</p:attrName>
                                        </p:attrNameLst>
                                      </p:cBhvr>
                                      <p:to>
                                        <p:strVal val="visible"/>
                                      </p:to>
                                    </p:set>
                                  </p:childTnLst>
                                </p:cTn>
                              </p:par>
                            </p:childTnLst>
                          </p:cTn>
                        </p:par>
                        <p:par>
                          <p:cTn id="21" fill="hold">
                            <p:stCondLst>
                              <p:cond delay="0"/>
                            </p:stCondLst>
                            <p:childTnLst>
                              <p:par>
                                <p:cTn id="22" presetID="22" presetClass="entr" presetSubtype="2" fill="hold" grpId="0" nodeType="afterEffect">
                                  <p:stCondLst>
                                    <p:cond delay="0"/>
                                  </p:stCondLst>
                                  <p:childTnLst>
                                    <p:set>
                                      <p:cBhvr>
                                        <p:cTn id="23" dur="1" fill="hold">
                                          <p:stCondLst>
                                            <p:cond delay="0"/>
                                          </p:stCondLst>
                                        </p:cTn>
                                        <p:tgtEl>
                                          <p:spTgt spid="623635"/>
                                        </p:tgtEl>
                                        <p:attrNameLst>
                                          <p:attrName>style.visibility</p:attrName>
                                        </p:attrNameLst>
                                      </p:cBhvr>
                                      <p:to>
                                        <p:strVal val="visible"/>
                                      </p:to>
                                    </p:set>
                                    <p:animEffect transition="in" filter="wipe(right)">
                                      <p:cBhvr>
                                        <p:cTn id="24" dur="500"/>
                                        <p:tgtEl>
                                          <p:spTgt spid="623635"/>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623636"/>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623637"/>
                                        </p:tgtEl>
                                        <p:attrNameLst>
                                          <p:attrName>style.visibility</p:attrName>
                                        </p:attrNameLst>
                                      </p:cBhvr>
                                      <p:to>
                                        <p:strVal val="visible"/>
                                      </p:to>
                                    </p:set>
                                  </p:childTnLst>
                                </p:cTn>
                              </p:par>
                            </p:childTnLst>
                          </p:cTn>
                        </p:par>
                        <p:par>
                          <p:cTn id="31" fill="hold">
                            <p:stCondLst>
                              <p:cond delay="500"/>
                            </p:stCondLst>
                            <p:childTnLst>
                              <p:par>
                                <p:cTn id="32" presetID="22" presetClass="entr" presetSubtype="8" fill="hold" grpId="0" nodeType="afterEffect">
                                  <p:stCondLst>
                                    <p:cond delay="1000"/>
                                  </p:stCondLst>
                                  <p:childTnLst>
                                    <p:set>
                                      <p:cBhvr>
                                        <p:cTn id="33" dur="1" fill="hold">
                                          <p:stCondLst>
                                            <p:cond delay="0"/>
                                          </p:stCondLst>
                                        </p:cTn>
                                        <p:tgtEl>
                                          <p:spTgt spid="623624"/>
                                        </p:tgtEl>
                                        <p:attrNameLst>
                                          <p:attrName>style.visibility</p:attrName>
                                        </p:attrNameLst>
                                      </p:cBhvr>
                                      <p:to>
                                        <p:strVal val="visible"/>
                                      </p:to>
                                    </p:set>
                                    <p:animEffect transition="in" filter="wipe(left)">
                                      <p:cBhvr>
                                        <p:cTn id="34" dur="500"/>
                                        <p:tgtEl>
                                          <p:spTgt spid="623624"/>
                                        </p:tgtEl>
                                      </p:cBhvr>
                                    </p:animEffect>
                                  </p:childTnLst>
                                </p:cTn>
                              </p:par>
                            </p:childTnLst>
                          </p:cTn>
                        </p:par>
                        <p:par>
                          <p:cTn id="35" fill="hold">
                            <p:stCondLst>
                              <p:cond delay="2000"/>
                            </p:stCondLst>
                            <p:childTnLst>
                              <p:par>
                                <p:cTn id="36" presetID="1" presetClass="entr" presetSubtype="0" fill="hold" grpId="0" nodeType="afterEffect">
                                  <p:stCondLst>
                                    <p:cond delay="0"/>
                                  </p:stCondLst>
                                  <p:childTnLst>
                                    <p:set>
                                      <p:cBhvr>
                                        <p:cTn id="37" dur="1" fill="hold">
                                          <p:stCondLst>
                                            <p:cond delay="0"/>
                                          </p:stCondLst>
                                        </p:cTn>
                                        <p:tgtEl>
                                          <p:spTgt spid="623627"/>
                                        </p:tgtEl>
                                        <p:attrNameLst>
                                          <p:attrName>style.visibility</p:attrName>
                                        </p:attrNameLst>
                                      </p:cBhvr>
                                      <p:to>
                                        <p:strVal val="visible"/>
                                      </p:to>
                                    </p:set>
                                  </p:childTnLst>
                                </p:cTn>
                              </p:par>
                            </p:childTnLst>
                          </p:cTn>
                        </p:par>
                        <p:par>
                          <p:cTn id="38" fill="hold">
                            <p:stCondLst>
                              <p:cond delay="2000"/>
                            </p:stCondLst>
                            <p:childTnLst>
                              <p:par>
                                <p:cTn id="39" presetID="1" presetClass="entr" presetSubtype="0" fill="hold" grpId="0" nodeType="afterEffect">
                                  <p:stCondLst>
                                    <p:cond delay="0"/>
                                  </p:stCondLst>
                                  <p:childTnLst>
                                    <p:set>
                                      <p:cBhvr>
                                        <p:cTn id="40" dur="1" fill="hold">
                                          <p:stCondLst>
                                            <p:cond delay="0"/>
                                          </p:stCondLst>
                                        </p:cTn>
                                        <p:tgtEl>
                                          <p:spTgt spid="6236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623641"/>
                                        </p:tgtEl>
                                        <p:attrNameLst>
                                          <p:attrName>style.visibility</p:attrName>
                                        </p:attrNameLst>
                                      </p:cBhvr>
                                      <p:to>
                                        <p:strVal val="visible"/>
                                      </p:to>
                                    </p:set>
                                    <p:animEffect transition="in" filter="wipe(up)">
                                      <p:cBhvr>
                                        <p:cTn id="45" dur="500"/>
                                        <p:tgtEl>
                                          <p:spTgt spid="623641"/>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623640"/>
                                        </p:tgtEl>
                                        <p:attrNameLst>
                                          <p:attrName>style.visibility</p:attrName>
                                        </p:attrNameLst>
                                      </p:cBhvr>
                                      <p:to>
                                        <p:strVal val="visible"/>
                                      </p:to>
                                    </p:set>
                                    <p:animEffect transition="in" filter="wipe(up)">
                                      <p:cBhvr>
                                        <p:cTn id="48" dur="500"/>
                                        <p:tgtEl>
                                          <p:spTgt spid="623640"/>
                                        </p:tgtEl>
                                      </p:cBhvr>
                                    </p:animEffect>
                                  </p:childTnLst>
                                </p:cTn>
                              </p:par>
                            </p:childTnLst>
                          </p:cTn>
                        </p:par>
                        <p:par>
                          <p:cTn id="49" fill="hold">
                            <p:stCondLst>
                              <p:cond delay="500"/>
                            </p:stCondLst>
                            <p:childTnLst>
                              <p:par>
                                <p:cTn id="50" presetID="1" presetClass="entr" presetSubtype="0" fill="hold" grpId="0" nodeType="afterEffect">
                                  <p:stCondLst>
                                    <p:cond delay="0"/>
                                  </p:stCondLst>
                                  <p:childTnLst>
                                    <p:set>
                                      <p:cBhvr>
                                        <p:cTn id="51" dur="1" fill="hold">
                                          <p:stCondLst>
                                            <p:cond delay="0"/>
                                          </p:stCondLst>
                                        </p:cTn>
                                        <p:tgtEl>
                                          <p:spTgt spid="623639"/>
                                        </p:tgtEl>
                                        <p:attrNameLst>
                                          <p:attrName>style.visibility</p:attrName>
                                        </p:attrNameLst>
                                      </p:cBhvr>
                                      <p:to>
                                        <p:strVal val="visible"/>
                                      </p:to>
                                    </p:set>
                                  </p:childTnLst>
                                </p:cTn>
                              </p:par>
                            </p:childTnLst>
                          </p:cTn>
                        </p:par>
                        <p:par>
                          <p:cTn id="52" fill="hold">
                            <p:stCondLst>
                              <p:cond delay="500"/>
                            </p:stCondLst>
                            <p:childTnLst>
                              <p:par>
                                <p:cTn id="53" presetID="1" presetClass="entr" presetSubtype="0" fill="hold" grpId="0" nodeType="afterEffect">
                                  <p:stCondLst>
                                    <p:cond delay="0"/>
                                  </p:stCondLst>
                                  <p:childTnLst>
                                    <p:set>
                                      <p:cBhvr>
                                        <p:cTn id="54" dur="1" fill="hold">
                                          <p:stCondLst>
                                            <p:cond delay="0"/>
                                          </p:stCondLst>
                                        </p:cTn>
                                        <p:tgtEl>
                                          <p:spTgt spid="62364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up)">
                                      <p:cBhvr>
                                        <p:cTn id="59" dur="500"/>
                                        <p:tgtEl>
                                          <p:spTgt spid="24"/>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up)">
                                      <p:cBhvr>
                                        <p:cTn id="62" dur="500"/>
                                        <p:tgtEl>
                                          <p:spTgt spid="25"/>
                                        </p:tgtEl>
                                      </p:cBhvr>
                                    </p:animEffect>
                                  </p:childTnLst>
                                </p:cTn>
                              </p:par>
                            </p:childTnLst>
                          </p:cTn>
                        </p:par>
                        <p:par>
                          <p:cTn id="63" fill="hold">
                            <p:stCondLst>
                              <p:cond delay="500"/>
                            </p:stCondLst>
                            <p:childTnLst>
                              <p:par>
                                <p:cTn id="64" presetID="22" presetClass="entr" presetSubtype="1"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up)">
                                      <p:cBhvr>
                                        <p:cTn id="66" dur="500"/>
                                        <p:tgtEl>
                                          <p:spTgt spid="27"/>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3622" grpId="0" animBg="1"/>
      <p:bldP spid="623624" grpId="0" animBg="1"/>
      <p:bldP spid="623625" grpId="0"/>
      <p:bldP spid="623627" grpId="0"/>
      <p:bldP spid="623630" grpId="0"/>
      <p:bldP spid="623632" grpId="0"/>
      <p:bldP spid="623634" grpId="0"/>
      <p:bldP spid="623635" grpId="0" animBg="1"/>
      <p:bldP spid="623636" grpId="0"/>
      <p:bldP spid="623637" grpId="0"/>
      <p:bldP spid="623638" grpId="0"/>
      <p:bldP spid="623639" grpId="0"/>
      <p:bldP spid="623640" grpId="0" animBg="1"/>
      <p:bldP spid="623641" grpId="0"/>
      <p:bldP spid="623642" grpId="0"/>
      <p:bldP spid="24" grpId="0"/>
      <p:bldP spid="25" grpId="0" animBg="1"/>
      <p:bldP spid="26" grpId="0" animBg="1"/>
      <p:bldP spid="2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26"/>
          <p:cNvSpPr>
            <a:spLocks noChangeArrowheads="1"/>
          </p:cNvSpPr>
          <p:nvPr/>
        </p:nvSpPr>
        <p:spPr bwMode="auto">
          <a:xfrm>
            <a:off x="1311747" y="1643050"/>
            <a:ext cx="1457348" cy="4272963"/>
          </a:xfrm>
          <a:prstGeom prst="rect">
            <a:avLst/>
          </a:prstGeom>
          <a:noFill/>
          <a:ln w="9525">
            <a:solidFill>
              <a:schemeClr val="tx1"/>
            </a:solidFill>
            <a:miter lim="800000"/>
            <a:headEnd/>
            <a:tailEnd/>
          </a:ln>
        </p:spPr>
        <p:txBody>
          <a:bodyPr wrap="none" anchor="ctr"/>
          <a:lstStyle/>
          <a:p>
            <a:endParaRPr lang="es-ES" sz="1400"/>
          </a:p>
        </p:txBody>
      </p:sp>
      <p:sp>
        <p:nvSpPr>
          <p:cNvPr id="50179" name="Rectangle 1027"/>
          <p:cNvSpPr>
            <a:spLocks noChangeArrowheads="1"/>
          </p:cNvSpPr>
          <p:nvPr/>
        </p:nvSpPr>
        <p:spPr bwMode="auto">
          <a:xfrm>
            <a:off x="6284960" y="1643050"/>
            <a:ext cx="1457348" cy="4200540"/>
          </a:xfrm>
          <a:prstGeom prst="rect">
            <a:avLst/>
          </a:prstGeom>
          <a:noFill/>
          <a:ln w="9525">
            <a:solidFill>
              <a:schemeClr val="tx1"/>
            </a:solidFill>
            <a:miter lim="800000"/>
            <a:headEnd/>
            <a:tailEnd/>
          </a:ln>
        </p:spPr>
        <p:txBody>
          <a:bodyPr wrap="none" anchor="ctr"/>
          <a:lstStyle/>
          <a:p>
            <a:endParaRPr lang="es-ES" sz="1400"/>
          </a:p>
        </p:txBody>
      </p:sp>
      <p:sp>
        <p:nvSpPr>
          <p:cNvPr id="245767" name="Line 1031"/>
          <p:cNvSpPr>
            <a:spLocks noChangeShapeType="1"/>
          </p:cNvSpPr>
          <p:nvPr/>
        </p:nvSpPr>
        <p:spPr bwMode="auto">
          <a:xfrm>
            <a:off x="2769095" y="2405050"/>
            <a:ext cx="3517417" cy="309570"/>
          </a:xfrm>
          <a:prstGeom prst="line">
            <a:avLst/>
          </a:prstGeom>
          <a:noFill/>
          <a:ln w="9525">
            <a:solidFill>
              <a:schemeClr val="tx1"/>
            </a:solidFill>
            <a:round/>
            <a:headEnd/>
            <a:tailEnd type="triangle" w="med" len="med"/>
          </a:ln>
        </p:spPr>
        <p:txBody>
          <a:bodyPr/>
          <a:lstStyle/>
          <a:p>
            <a:endParaRPr lang="es-ES" sz="1400"/>
          </a:p>
        </p:txBody>
      </p:sp>
      <p:sp>
        <p:nvSpPr>
          <p:cNvPr id="245768" name="Line 1032"/>
          <p:cNvSpPr>
            <a:spLocks noChangeShapeType="1"/>
          </p:cNvSpPr>
          <p:nvPr/>
        </p:nvSpPr>
        <p:spPr bwMode="auto">
          <a:xfrm flipH="1">
            <a:off x="2769095" y="3000372"/>
            <a:ext cx="3517417" cy="312728"/>
          </a:xfrm>
          <a:prstGeom prst="line">
            <a:avLst/>
          </a:prstGeom>
          <a:noFill/>
          <a:ln w="9525">
            <a:solidFill>
              <a:schemeClr val="tx1"/>
            </a:solidFill>
            <a:round/>
            <a:headEnd/>
            <a:tailEnd type="triangle" w="med" len="med"/>
          </a:ln>
        </p:spPr>
        <p:txBody>
          <a:bodyPr/>
          <a:lstStyle/>
          <a:p>
            <a:endParaRPr lang="es-ES" sz="1400"/>
          </a:p>
        </p:txBody>
      </p:sp>
      <p:sp>
        <p:nvSpPr>
          <p:cNvPr id="245769" name="Line 1033"/>
          <p:cNvSpPr>
            <a:spLocks noChangeShapeType="1"/>
          </p:cNvSpPr>
          <p:nvPr/>
        </p:nvSpPr>
        <p:spPr bwMode="auto">
          <a:xfrm>
            <a:off x="2769095" y="4575232"/>
            <a:ext cx="3517417" cy="311174"/>
          </a:xfrm>
          <a:prstGeom prst="line">
            <a:avLst/>
          </a:prstGeom>
          <a:noFill/>
          <a:ln w="9525">
            <a:solidFill>
              <a:schemeClr val="tx1"/>
            </a:solidFill>
            <a:round/>
            <a:headEnd/>
            <a:tailEnd type="triangle" w="med" len="med"/>
          </a:ln>
        </p:spPr>
        <p:txBody>
          <a:bodyPr/>
          <a:lstStyle/>
          <a:p>
            <a:endParaRPr lang="es-ES" sz="1400"/>
          </a:p>
        </p:txBody>
      </p:sp>
      <p:sp>
        <p:nvSpPr>
          <p:cNvPr id="245770" name="Text Box 1034"/>
          <p:cNvSpPr txBox="1">
            <a:spLocks noChangeArrowheads="1"/>
          </p:cNvSpPr>
          <p:nvPr/>
        </p:nvSpPr>
        <p:spPr bwMode="auto">
          <a:xfrm rot="300000">
            <a:off x="3222926" y="2223639"/>
            <a:ext cx="2646362" cy="304800"/>
          </a:xfrm>
          <a:prstGeom prst="rect">
            <a:avLst/>
          </a:prstGeom>
          <a:noFill/>
          <a:ln w="9525">
            <a:noFill/>
            <a:miter lim="800000"/>
            <a:headEnd/>
            <a:tailEnd/>
          </a:ln>
        </p:spPr>
        <p:txBody>
          <a:bodyPr wrap="none">
            <a:spAutoFit/>
          </a:bodyPr>
          <a:lstStyle/>
          <a:p>
            <a:r>
              <a:rPr lang="es-ES_tradnl" sz="1400" b="1" dirty="0" err="1">
                <a:latin typeface="Arial" charset="0"/>
              </a:rPr>
              <a:t>seq</a:t>
            </a:r>
            <a:r>
              <a:rPr lang="es-ES_tradnl" sz="1400" b="1" dirty="0">
                <a:latin typeface="Arial" charset="0"/>
              </a:rPr>
              <a:t> = 100, </a:t>
            </a:r>
            <a:r>
              <a:rPr lang="es-ES_tradnl" sz="1400" b="1" dirty="0" err="1">
                <a:latin typeface="Arial" charset="0"/>
              </a:rPr>
              <a:t>ack</a:t>
            </a:r>
            <a:r>
              <a:rPr lang="es-ES_tradnl" sz="1400" b="1" dirty="0">
                <a:latin typeface="Arial" charset="0"/>
              </a:rPr>
              <a:t>=300, FIN, ACK</a:t>
            </a:r>
            <a:endParaRPr lang="es-ES" sz="1400" b="1" dirty="0">
              <a:latin typeface="Arial" charset="0"/>
            </a:endParaRPr>
          </a:p>
        </p:txBody>
      </p:sp>
      <p:sp>
        <p:nvSpPr>
          <p:cNvPr id="245771" name="Text Box 1035"/>
          <p:cNvSpPr txBox="1">
            <a:spLocks noChangeArrowheads="1"/>
          </p:cNvSpPr>
          <p:nvPr/>
        </p:nvSpPr>
        <p:spPr bwMode="auto">
          <a:xfrm rot="-300000">
            <a:off x="3346945" y="2836850"/>
            <a:ext cx="2114550" cy="304800"/>
          </a:xfrm>
          <a:prstGeom prst="rect">
            <a:avLst/>
          </a:prstGeom>
          <a:noFill/>
          <a:ln w="9525">
            <a:noFill/>
            <a:miter lim="800000"/>
            <a:headEnd/>
            <a:tailEnd/>
          </a:ln>
        </p:spPr>
        <p:txBody>
          <a:bodyPr wrap="none">
            <a:spAutoFit/>
          </a:bodyPr>
          <a:lstStyle/>
          <a:p>
            <a:r>
              <a:rPr lang="es-ES_tradnl" sz="1400" b="1" dirty="0" err="1">
                <a:latin typeface="Arial" charset="0"/>
              </a:rPr>
              <a:t>seq</a:t>
            </a:r>
            <a:r>
              <a:rPr lang="es-ES_tradnl" sz="1400" b="1" dirty="0">
                <a:latin typeface="Arial" charset="0"/>
              </a:rPr>
              <a:t>=300, </a:t>
            </a:r>
            <a:r>
              <a:rPr lang="es-ES_tradnl" sz="1400" b="1" dirty="0" err="1">
                <a:latin typeface="Arial" charset="0"/>
              </a:rPr>
              <a:t>ack</a:t>
            </a:r>
            <a:r>
              <a:rPr lang="es-ES_tradnl" sz="1400" b="1" dirty="0">
                <a:latin typeface="Arial" charset="0"/>
              </a:rPr>
              <a:t>=101 ACK</a:t>
            </a:r>
            <a:endParaRPr lang="es-ES" sz="1400" b="1" dirty="0">
              <a:latin typeface="Arial" charset="0"/>
            </a:endParaRPr>
          </a:p>
        </p:txBody>
      </p:sp>
      <p:sp>
        <p:nvSpPr>
          <p:cNvPr id="245772" name="Text Box 1036"/>
          <p:cNvSpPr txBox="1">
            <a:spLocks noChangeArrowheads="1"/>
          </p:cNvSpPr>
          <p:nvPr/>
        </p:nvSpPr>
        <p:spPr bwMode="auto">
          <a:xfrm rot="300000">
            <a:off x="3297733" y="4379969"/>
            <a:ext cx="2163762" cy="304800"/>
          </a:xfrm>
          <a:prstGeom prst="rect">
            <a:avLst/>
          </a:prstGeom>
          <a:noFill/>
          <a:ln w="9525">
            <a:noFill/>
            <a:miter lim="800000"/>
            <a:headEnd/>
            <a:tailEnd/>
          </a:ln>
        </p:spPr>
        <p:txBody>
          <a:bodyPr wrap="none">
            <a:spAutoFit/>
          </a:bodyPr>
          <a:lstStyle/>
          <a:p>
            <a:r>
              <a:rPr lang="es-ES_tradnl" sz="1400" b="1" dirty="0" err="1">
                <a:latin typeface="Arial" charset="0"/>
              </a:rPr>
              <a:t>seq</a:t>
            </a:r>
            <a:r>
              <a:rPr lang="es-ES_tradnl" sz="1400" b="1" dirty="0">
                <a:latin typeface="Arial" charset="0"/>
              </a:rPr>
              <a:t>=101, </a:t>
            </a:r>
            <a:r>
              <a:rPr lang="es-ES_tradnl" sz="1400" b="1" dirty="0" err="1">
                <a:latin typeface="Arial" charset="0"/>
              </a:rPr>
              <a:t>ack</a:t>
            </a:r>
            <a:r>
              <a:rPr lang="es-ES_tradnl" sz="1400" b="1" dirty="0">
                <a:latin typeface="Arial" charset="0"/>
              </a:rPr>
              <a:t>=301, ACK</a:t>
            </a:r>
            <a:endParaRPr lang="es-ES" sz="1400" b="1" dirty="0">
              <a:latin typeface="Arial" charset="0"/>
            </a:endParaRPr>
          </a:p>
        </p:txBody>
      </p:sp>
      <p:sp>
        <p:nvSpPr>
          <p:cNvPr id="50188" name="Text Box 1037"/>
          <p:cNvSpPr txBox="1">
            <a:spLocks noChangeArrowheads="1"/>
          </p:cNvSpPr>
          <p:nvPr/>
        </p:nvSpPr>
        <p:spPr bwMode="auto">
          <a:xfrm>
            <a:off x="827088" y="246063"/>
            <a:ext cx="7761287" cy="523220"/>
          </a:xfrm>
          <a:prstGeom prst="rect">
            <a:avLst/>
          </a:prstGeom>
          <a:noFill/>
          <a:ln w="9525">
            <a:noFill/>
            <a:miter lim="800000"/>
            <a:headEnd/>
            <a:tailEnd/>
          </a:ln>
        </p:spPr>
        <p:txBody>
          <a:bodyPr>
            <a:spAutoFit/>
          </a:bodyPr>
          <a:lstStyle/>
          <a:p>
            <a:pPr algn="ctr">
              <a:spcBef>
                <a:spcPct val="50000"/>
              </a:spcBef>
            </a:pPr>
            <a:r>
              <a:rPr lang="es-ES_tradnl" sz="2800" dirty="0">
                <a:latin typeface="Arial" charset="0"/>
              </a:rPr>
              <a:t>Desconexión </a:t>
            </a:r>
            <a:r>
              <a:rPr lang="es-ES_tradnl" sz="2800" dirty="0" smtClean="0">
                <a:latin typeface="Arial" charset="0"/>
              </a:rPr>
              <a:t>ordenada con 4 mensajes</a:t>
            </a:r>
            <a:endParaRPr lang="es-ES" sz="2800" dirty="0">
              <a:latin typeface="Arial" charset="0"/>
            </a:endParaRPr>
          </a:p>
        </p:txBody>
      </p:sp>
      <p:sp>
        <p:nvSpPr>
          <p:cNvPr id="50189" name="Text Box 1038"/>
          <p:cNvSpPr txBox="1">
            <a:spLocks noChangeArrowheads="1"/>
          </p:cNvSpPr>
          <p:nvPr/>
        </p:nvSpPr>
        <p:spPr bwMode="auto">
          <a:xfrm>
            <a:off x="1311747" y="1643050"/>
            <a:ext cx="1439305" cy="307777"/>
          </a:xfrm>
          <a:prstGeom prst="rect">
            <a:avLst/>
          </a:prstGeom>
          <a:noFill/>
          <a:ln w="9525">
            <a:noFill/>
            <a:miter lim="800000"/>
            <a:headEnd/>
            <a:tailEnd/>
          </a:ln>
        </p:spPr>
        <p:txBody>
          <a:bodyPr wrap="none">
            <a:spAutoFit/>
          </a:bodyPr>
          <a:lstStyle/>
          <a:p>
            <a:r>
              <a:rPr lang="es-ES_tradnl" sz="1400" b="1" dirty="0">
                <a:latin typeface="Arial" charset="0"/>
              </a:rPr>
              <a:t>ESTABLISHED</a:t>
            </a:r>
            <a:endParaRPr lang="es-ES" sz="1400" b="1" dirty="0">
              <a:latin typeface="Arial" charset="0"/>
            </a:endParaRPr>
          </a:p>
        </p:txBody>
      </p:sp>
      <p:sp>
        <p:nvSpPr>
          <p:cNvPr id="245775" name="Text Box 1039"/>
          <p:cNvSpPr txBox="1">
            <a:spLocks noChangeArrowheads="1"/>
          </p:cNvSpPr>
          <p:nvPr/>
        </p:nvSpPr>
        <p:spPr bwMode="auto">
          <a:xfrm>
            <a:off x="1467706" y="2220900"/>
            <a:ext cx="1129925" cy="307777"/>
          </a:xfrm>
          <a:prstGeom prst="rect">
            <a:avLst/>
          </a:prstGeom>
          <a:noFill/>
          <a:ln w="9525">
            <a:noFill/>
            <a:miter lim="800000"/>
            <a:headEnd/>
            <a:tailEnd/>
          </a:ln>
        </p:spPr>
        <p:txBody>
          <a:bodyPr wrap="none">
            <a:spAutoFit/>
          </a:bodyPr>
          <a:lstStyle/>
          <a:p>
            <a:r>
              <a:rPr lang="es-ES_tradnl" sz="1400" b="1" dirty="0">
                <a:latin typeface="Arial" charset="0"/>
              </a:rPr>
              <a:t>FIN-WAIT-1</a:t>
            </a:r>
            <a:endParaRPr lang="es-ES" sz="1400" b="1" dirty="0">
              <a:latin typeface="Arial" charset="0"/>
            </a:endParaRPr>
          </a:p>
        </p:txBody>
      </p:sp>
      <p:sp>
        <p:nvSpPr>
          <p:cNvPr id="50191" name="Text Box 1040"/>
          <p:cNvSpPr txBox="1">
            <a:spLocks noChangeArrowheads="1"/>
          </p:cNvSpPr>
          <p:nvPr/>
        </p:nvSpPr>
        <p:spPr bwMode="auto">
          <a:xfrm>
            <a:off x="6303003" y="1643050"/>
            <a:ext cx="1439305" cy="307777"/>
          </a:xfrm>
          <a:prstGeom prst="rect">
            <a:avLst/>
          </a:prstGeom>
          <a:noFill/>
          <a:ln w="9525">
            <a:noFill/>
            <a:miter lim="800000"/>
            <a:headEnd/>
            <a:tailEnd/>
          </a:ln>
        </p:spPr>
        <p:txBody>
          <a:bodyPr wrap="none">
            <a:spAutoFit/>
          </a:bodyPr>
          <a:lstStyle/>
          <a:p>
            <a:r>
              <a:rPr lang="es-ES_tradnl" sz="1400" b="1" dirty="0">
                <a:latin typeface="Arial" charset="0"/>
              </a:rPr>
              <a:t>ESTABLISHED</a:t>
            </a:r>
            <a:endParaRPr lang="es-ES" sz="1400" b="1" dirty="0">
              <a:latin typeface="Arial" charset="0"/>
            </a:endParaRPr>
          </a:p>
        </p:txBody>
      </p:sp>
      <p:sp>
        <p:nvSpPr>
          <p:cNvPr id="245777" name="Text Box 1041"/>
          <p:cNvSpPr txBox="1">
            <a:spLocks noChangeArrowheads="1"/>
          </p:cNvSpPr>
          <p:nvPr/>
        </p:nvSpPr>
        <p:spPr bwMode="auto">
          <a:xfrm>
            <a:off x="6313548" y="2557450"/>
            <a:ext cx="1311321" cy="307777"/>
          </a:xfrm>
          <a:prstGeom prst="rect">
            <a:avLst/>
          </a:prstGeom>
          <a:noFill/>
          <a:ln w="9525">
            <a:noFill/>
            <a:miter lim="800000"/>
            <a:headEnd/>
            <a:tailEnd/>
          </a:ln>
        </p:spPr>
        <p:txBody>
          <a:bodyPr wrap="none">
            <a:spAutoFit/>
          </a:bodyPr>
          <a:lstStyle/>
          <a:p>
            <a:r>
              <a:rPr lang="es-ES_tradnl" sz="1400" b="1" dirty="0">
                <a:latin typeface="Arial" charset="0"/>
              </a:rPr>
              <a:t>CLOSE-WAIT</a:t>
            </a:r>
            <a:endParaRPr lang="es-ES" sz="1400" b="1" dirty="0">
              <a:latin typeface="Arial" charset="0"/>
            </a:endParaRPr>
          </a:p>
        </p:txBody>
      </p:sp>
      <p:sp>
        <p:nvSpPr>
          <p:cNvPr id="245778" name="Text Box 1042"/>
          <p:cNvSpPr txBox="1">
            <a:spLocks noChangeArrowheads="1"/>
          </p:cNvSpPr>
          <p:nvPr/>
        </p:nvSpPr>
        <p:spPr bwMode="auto">
          <a:xfrm>
            <a:off x="1454623" y="3205150"/>
            <a:ext cx="1129925" cy="307777"/>
          </a:xfrm>
          <a:prstGeom prst="rect">
            <a:avLst/>
          </a:prstGeom>
          <a:noFill/>
          <a:ln w="9525">
            <a:noFill/>
            <a:miter lim="800000"/>
            <a:headEnd/>
            <a:tailEnd/>
          </a:ln>
        </p:spPr>
        <p:txBody>
          <a:bodyPr wrap="none">
            <a:spAutoFit/>
          </a:bodyPr>
          <a:lstStyle/>
          <a:p>
            <a:r>
              <a:rPr lang="es-ES_tradnl" sz="1400" b="1" dirty="0">
                <a:latin typeface="Arial" charset="0"/>
              </a:rPr>
              <a:t>FIN-WAIT-2</a:t>
            </a:r>
            <a:endParaRPr lang="es-ES" sz="1400" b="1" dirty="0">
              <a:latin typeface="Arial" charset="0"/>
            </a:endParaRPr>
          </a:p>
        </p:txBody>
      </p:sp>
      <p:sp>
        <p:nvSpPr>
          <p:cNvPr id="245779" name="Text Box 1043"/>
          <p:cNvSpPr txBox="1">
            <a:spLocks noChangeArrowheads="1"/>
          </p:cNvSpPr>
          <p:nvPr/>
        </p:nvSpPr>
        <p:spPr bwMode="auto">
          <a:xfrm>
            <a:off x="6384986" y="3700450"/>
            <a:ext cx="1091709" cy="307777"/>
          </a:xfrm>
          <a:prstGeom prst="rect">
            <a:avLst/>
          </a:prstGeom>
          <a:noFill/>
          <a:ln w="9525">
            <a:noFill/>
            <a:miter lim="800000"/>
            <a:headEnd/>
            <a:tailEnd/>
          </a:ln>
        </p:spPr>
        <p:txBody>
          <a:bodyPr wrap="none">
            <a:spAutoFit/>
          </a:bodyPr>
          <a:lstStyle/>
          <a:p>
            <a:r>
              <a:rPr lang="es-ES_tradnl" sz="1400" b="1" dirty="0">
                <a:latin typeface="Arial" charset="0"/>
              </a:rPr>
              <a:t>LAST-ACK</a:t>
            </a:r>
            <a:endParaRPr lang="es-ES" sz="1400" b="1" dirty="0">
              <a:latin typeface="Arial" charset="0"/>
            </a:endParaRPr>
          </a:p>
        </p:txBody>
      </p:sp>
      <p:sp>
        <p:nvSpPr>
          <p:cNvPr id="245782" name="Line 1046"/>
          <p:cNvSpPr>
            <a:spLocks noChangeShapeType="1"/>
          </p:cNvSpPr>
          <p:nvPr/>
        </p:nvSpPr>
        <p:spPr bwMode="auto">
          <a:xfrm flipH="1">
            <a:off x="2769095" y="3857628"/>
            <a:ext cx="3517417" cy="376222"/>
          </a:xfrm>
          <a:prstGeom prst="line">
            <a:avLst/>
          </a:prstGeom>
          <a:noFill/>
          <a:ln w="9525">
            <a:solidFill>
              <a:schemeClr val="tx1"/>
            </a:solidFill>
            <a:round/>
            <a:headEnd/>
            <a:tailEnd type="triangle" w="med" len="med"/>
          </a:ln>
        </p:spPr>
        <p:txBody>
          <a:bodyPr/>
          <a:lstStyle/>
          <a:p>
            <a:endParaRPr lang="es-ES" sz="1400"/>
          </a:p>
        </p:txBody>
      </p:sp>
      <p:sp>
        <p:nvSpPr>
          <p:cNvPr id="245783" name="Text Box 1047"/>
          <p:cNvSpPr txBox="1">
            <a:spLocks noChangeArrowheads="1"/>
          </p:cNvSpPr>
          <p:nvPr/>
        </p:nvSpPr>
        <p:spPr bwMode="auto">
          <a:xfrm rot="-300000">
            <a:off x="3273920" y="3738550"/>
            <a:ext cx="2547938" cy="304800"/>
          </a:xfrm>
          <a:prstGeom prst="rect">
            <a:avLst/>
          </a:prstGeom>
          <a:noFill/>
          <a:ln w="9525">
            <a:noFill/>
            <a:miter lim="800000"/>
            <a:headEnd/>
            <a:tailEnd/>
          </a:ln>
        </p:spPr>
        <p:txBody>
          <a:bodyPr wrap="none">
            <a:spAutoFit/>
          </a:bodyPr>
          <a:lstStyle/>
          <a:p>
            <a:r>
              <a:rPr lang="es-ES_tradnl" sz="1400" b="1">
                <a:latin typeface="Arial" charset="0"/>
              </a:rPr>
              <a:t>seq=300, ack=101, FIN, ACK</a:t>
            </a:r>
            <a:endParaRPr lang="es-ES" sz="1400" b="1">
              <a:latin typeface="Arial" charset="0"/>
            </a:endParaRPr>
          </a:p>
        </p:txBody>
      </p:sp>
      <p:sp>
        <p:nvSpPr>
          <p:cNvPr id="245784" name="Text Box 1048"/>
          <p:cNvSpPr txBox="1">
            <a:spLocks noChangeArrowheads="1"/>
          </p:cNvSpPr>
          <p:nvPr/>
        </p:nvSpPr>
        <p:spPr bwMode="auto">
          <a:xfrm>
            <a:off x="1477068" y="4125900"/>
            <a:ext cx="1120563" cy="307777"/>
          </a:xfrm>
          <a:prstGeom prst="rect">
            <a:avLst/>
          </a:prstGeom>
          <a:noFill/>
          <a:ln w="9525">
            <a:noFill/>
            <a:miter lim="800000"/>
            <a:headEnd/>
            <a:tailEnd/>
          </a:ln>
        </p:spPr>
        <p:txBody>
          <a:bodyPr wrap="none">
            <a:spAutoFit/>
          </a:bodyPr>
          <a:lstStyle/>
          <a:p>
            <a:r>
              <a:rPr lang="es-ES_tradnl" sz="1400" b="1" dirty="0">
                <a:latin typeface="Arial" charset="0"/>
              </a:rPr>
              <a:t>TIME-WAIT</a:t>
            </a:r>
            <a:endParaRPr lang="es-ES" sz="1400" b="1" dirty="0">
              <a:latin typeface="Arial" charset="0"/>
            </a:endParaRPr>
          </a:p>
        </p:txBody>
      </p:sp>
      <p:sp>
        <p:nvSpPr>
          <p:cNvPr id="245785" name="Text Box 1049"/>
          <p:cNvSpPr txBox="1">
            <a:spLocks noChangeArrowheads="1"/>
          </p:cNvSpPr>
          <p:nvPr/>
        </p:nvSpPr>
        <p:spPr bwMode="auto">
          <a:xfrm>
            <a:off x="6384986" y="4738744"/>
            <a:ext cx="933269" cy="307777"/>
          </a:xfrm>
          <a:prstGeom prst="rect">
            <a:avLst/>
          </a:prstGeom>
          <a:noFill/>
          <a:ln w="9525">
            <a:noFill/>
            <a:miter lim="800000"/>
            <a:headEnd/>
            <a:tailEnd/>
          </a:ln>
        </p:spPr>
        <p:txBody>
          <a:bodyPr wrap="none">
            <a:spAutoFit/>
          </a:bodyPr>
          <a:lstStyle/>
          <a:p>
            <a:r>
              <a:rPr lang="es-ES_tradnl" sz="1400" b="1" dirty="0">
                <a:latin typeface="Arial" charset="0"/>
              </a:rPr>
              <a:t>CLOSED</a:t>
            </a:r>
            <a:endParaRPr lang="es-ES" sz="1400" b="1" dirty="0">
              <a:latin typeface="Arial" charset="0"/>
            </a:endParaRPr>
          </a:p>
        </p:txBody>
      </p:sp>
      <p:sp>
        <p:nvSpPr>
          <p:cNvPr id="245786" name="Text Box 1050"/>
          <p:cNvSpPr txBox="1">
            <a:spLocks noChangeArrowheads="1"/>
          </p:cNvSpPr>
          <p:nvPr/>
        </p:nvSpPr>
        <p:spPr bwMode="auto">
          <a:xfrm>
            <a:off x="1592924" y="5649900"/>
            <a:ext cx="933269" cy="307777"/>
          </a:xfrm>
          <a:prstGeom prst="rect">
            <a:avLst/>
          </a:prstGeom>
          <a:noFill/>
          <a:ln w="9525">
            <a:noFill/>
            <a:miter lim="800000"/>
            <a:headEnd/>
            <a:tailEnd/>
          </a:ln>
        </p:spPr>
        <p:txBody>
          <a:bodyPr wrap="none">
            <a:spAutoFit/>
          </a:bodyPr>
          <a:lstStyle/>
          <a:p>
            <a:r>
              <a:rPr lang="es-ES_tradnl" sz="1400" b="1" dirty="0">
                <a:latin typeface="Arial" charset="0"/>
              </a:rPr>
              <a:t>CLOSED</a:t>
            </a:r>
            <a:endParaRPr lang="es-ES" sz="1400" b="1" dirty="0">
              <a:latin typeface="Arial" charset="0"/>
            </a:endParaRPr>
          </a:p>
        </p:txBody>
      </p:sp>
      <p:sp>
        <p:nvSpPr>
          <p:cNvPr id="245787" name="AutoShape 1051"/>
          <p:cNvSpPr>
            <a:spLocks/>
          </p:cNvSpPr>
          <p:nvPr/>
        </p:nvSpPr>
        <p:spPr bwMode="auto">
          <a:xfrm>
            <a:off x="935509" y="4310050"/>
            <a:ext cx="304800" cy="1600200"/>
          </a:xfrm>
          <a:prstGeom prst="leftBrace">
            <a:avLst>
              <a:gd name="adj1" fmla="val 43750"/>
              <a:gd name="adj2" fmla="val 50000"/>
            </a:avLst>
          </a:prstGeom>
          <a:noFill/>
          <a:ln w="9525">
            <a:solidFill>
              <a:schemeClr val="tx1"/>
            </a:solidFill>
            <a:round/>
            <a:headEnd/>
            <a:tailEnd/>
          </a:ln>
        </p:spPr>
        <p:txBody>
          <a:bodyPr wrap="none" anchor="ctr"/>
          <a:lstStyle/>
          <a:p>
            <a:endParaRPr lang="es-ES" sz="1400"/>
          </a:p>
        </p:txBody>
      </p:sp>
      <p:sp>
        <p:nvSpPr>
          <p:cNvPr id="245788" name="Text Box 1052"/>
          <p:cNvSpPr txBox="1">
            <a:spLocks noChangeArrowheads="1"/>
          </p:cNvSpPr>
          <p:nvPr/>
        </p:nvSpPr>
        <p:spPr bwMode="auto">
          <a:xfrm>
            <a:off x="500034" y="4872025"/>
            <a:ext cx="562975" cy="523220"/>
          </a:xfrm>
          <a:prstGeom prst="rect">
            <a:avLst/>
          </a:prstGeom>
          <a:noFill/>
          <a:ln w="9525">
            <a:noFill/>
            <a:miter lim="800000"/>
            <a:headEnd/>
            <a:tailEnd/>
          </a:ln>
        </p:spPr>
        <p:txBody>
          <a:bodyPr wrap="none">
            <a:spAutoFit/>
          </a:bodyPr>
          <a:lstStyle/>
          <a:p>
            <a:pPr algn="ctr"/>
            <a:r>
              <a:rPr lang="es-ES_tradnl" sz="1400" b="1">
                <a:latin typeface="Arial" charset="0"/>
              </a:rPr>
              <a:t>2</a:t>
            </a:r>
          </a:p>
          <a:p>
            <a:pPr algn="ctr"/>
            <a:r>
              <a:rPr lang="es-ES_tradnl" sz="1400" b="1">
                <a:latin typeface="Arial" charset="0"/>
              </a:rPr>
              <a:t>MSL</a:t>
            </a:r>
            <a:endParaRPr lang="es-ES" sz="1400" b="1">
              <a:latin typeface="Arial" charset="0"/>
            </a:endParaRPr>
          </a:p>
        </p:txBody>
      </p:sp>
      <p:sp>
        <p:nvSpPr>
          <p:cNvPr id="245789" name="Text Box 1053"/>
          <p:cNvSpPr txBox="1">
            <a:spLocks noChangeArrowheads="1"/>
          </p:cNvSpPr>
          <p:nvPr/>
        </p:nvSpPr>
        <p:spPr bwMode="auto">
          <a:xfrm>
            <a:off x="1228748" y="5981471"/>
            <a:ext cx="6629400" cy="307777"/>
          </a:xfrm>
          <a:prstGeom prst="rect">
            <a:avLst/>
          </a:prstGeom>
          <a:noFill/>
          <a:ln w="9525">
            <a:noFill/>
            <a:miter lim="800000"/>
            <a:headEnd/>
            <a:tailEnd/>
          </a:ln>
        </p:spPr>
        <p:txBody>
          <a:bodyPr>
            <a:spAutoFit/>
          </a:bodyPr>
          <a:lstStyle/>
          <a:p>
            <a:pPr>
              <a:spcBef>
                <a:spcPct val="50000"/>
              </a:spcBef>
            </a:pPr>
            <a:r>
              <a:rPr lang="es-ES_tradnl" sz="1400" b="1" dirty="0">
                <a:latin typeface="Arial" charset="0"/>
              </a:rPr>
              <a:t>MSL: </a:t>
            </a:r>
            <a:r>
              <a:rPr lang="es-ES_tradnl" sz="1400" b="1" dirty="0" err="1">
                <a:latin typeface="Arial" charset="0"/>
              </a:rPr>
              <a:t>Maximum</a:t>
            </a:r>
            <a:r>
              <a:rPr lang="es-ES_tradnl" sz="1400" b="1" dirty="0">
                <a:latin typeface="Arial" charset="0"/>
              </a:rPr>
              <a:t> </a:t>
            </a:r>
            <a:r>
              <a:rPr lang="es-ES_tradnl" sz="1400" b="1" dirty="0" err="1">
                <a:latin typeface="Arial" charset="0"/>
              </a:rPr>
              <a:t>Segment</a:t>
            </a:r>
            <a:r>
              <a:rPr lang="es-ES_tradnl" sz="1400" b="1" dirty="0">
                <a:latin typeface="Arial" charset="0"/>
              </a:rPr>
              <a:t> </a:t>
            </a:r>
            <a:r>
              <a:rPr lang="es-ES_tradnl" sz="1400" b="1" dirty="0" err="1" smtClean="0">
                <a:latin typeface="Arial" charset="0"/>
              </a:rPr>
              <a:t>Lifetime</a:t>
            </a:r>
            <a:endParaRPr lang="es-ES" sz="1400" b="1" dirty="0">
              <a:latin typeface="Arial" charset="0"/>
            </a:endParaRPr>
          </a:p>
        </p:txBody>
      </p:sp>
      <p:sp>
        <p:nvSpPr>
          <p:cNvPr id="27" name="Text Box 25"/>
          <p:cNvSpPr txBox="1">
            <a:spLocks noChangeArrowheads="1"/>
          </p:cNvSpPr>
          <p:nvPr/>
        </p:nvSpPr>
        <p:spPr bwMode="auto">
          <a:xfrm>
            <a:off x="8002165" y="2914632"/>
            <a:ext cx="998991" cy="738664"/>
          </a:xfrm>
          <a:prstGeom prst="rect">
            <a:avLst/>
          </a:prstGeom>
          <a:noFill/>
          <a:ln w="9525">
            <a:noFill/>
            <a:miter lim="800000"/>
            <a:headEnd/>
            <a:tailEnd/>
          </a:ln>
        </p:spPr>
        <p:txBody>
          <a:bodyPr wrap="none">
            <a:spAutoFit/>
          </a:bodyPr>
          <a:lstStyle/>
          <a:p>
            <a:pPr algn="ctr"/>
            <a:r>
              <a:rPr lang="es-ES_tradnl" sz="1400" b="1" dirty="0" smtClean="0">
                <a:latin typeface="Arial" charset="0"/>
              </a:rPr>
              <a:t>Conexión</a:t>
            </a:r>
          </a:p>
          <a:p>
            <a:pPr algn="ctr"/>
            <a:r>
              <a:rPr lang="es-ES_tradnl" sz="1400" b="1" dirty="0" smtClean="0">
                <a:latin typeface="Arial" charset="0"/>
              </a:rPr>
              <a:t>medio</a:t>
            </a:r>
          </a:p>
          <a:p>
            <a:pPr algn="ctr"/>
            <a:r>
              <a:rPr lang="es-ES_tradnl" sz="1400" b="1" dirty="0" smtClean="0">
                <a:latin typeface="Arial" charset="0"/>
              </a:rPr>
              <a:t>cerrada</a:t>
            </a:r>
            <a:endParaRPr lang="es-ES_tradnl" sz="1400" b="1" dirty="0">
              <a:latin typeface="Arial" charset="0"/>
            </a:endParaRPr>
          </a:p>
        </p:txBody>
      </p:sp>
      <p:sp>
        <p:nvSpPr>
          <p:cNvPr id="28" name="AutoShape 24"/>
          <p:cNvSpPr>
            <a:spLocks/>
          </p:cNvSpPr>
          <p:nvPr/>
        </p:nvSpPr>
        <p:spPr bwMode="auto">
          <a:xfrm rot="10800000">
            <a:off x="7787851" y="2771756"/>
            <a:ext cx="304800" cy="1071570"/>
          </a:xfrm>
          <a:prstGeom prst="leftBrace">
            <a:avLst>
              <a:gd name="adj1" fmla="val 43750"/>
              <a:gd name="adj2" fmla="val 50000"/>
            </a:avLst>
          </a:prstGeom>
          <a:noFill/>
          <a:ln w="9525">
            <a:solidFill>
              <a:schemeClr val="tx1"/>
            </a:solidFill>
            <a:round/>
            <a:headEnd/>
            <a:tailEnd/>
          </a:ln>
        </p:spPr>
        <p:txBody>
          <a:bodyPr wrap="none" anchor="ctr"/>
          <a:lstStyle/>
          <a:p>
            <a:endParaRPr lang="es-ES" sz="1400"/>
          </a:p>
        </p:txBody>
      </p:sp>
      <p:sp>
        <p:nvSpPr>
          <p:cNvPr id="29" name="Text Box 4"/>
          <p:cNvSpPr txBox="1">
            <a:spLocks noChangeArrowheads="1"/>
          </p:cNvSpPr>
          <p:nvPr/>
        </p:nvSpPr>
        <p:spPr bwMode="auto">
          <a:xfrm>
            <a:off x="1387852" y="785794"/>
            <a:ext cx="1532792" cy="800219"/>
          </a:xfrm>
          <a:prstGeom prst="rect">
            <a:avLst/>
          </a:prstGeom>
          <a:noFill/>
          <a:ln w="9525">
            <a:noFill/>
            <a:miter lim="800000"/>
            <a:headEnd/>
            <a:tailEnd/>
          </a:ln>
        </p:spPr>
        <p:txBody>
          <a:bodyPr wrap="none">
            <a:spAutoFit/>
          </a:bodyPr>
          <a:lstStyle/>
          <a:p>
            <a:pPr algn="ctr"/>
            <a:r>
              <a:rPr lang="es-ES_tradnl" sz="1600" b="1" dirty="0">
                <a:latin typeface="Arial" charset="0"/>
              </a:rPr>
              <a:t>TCP </a:t>
            </a:r>
            <a:r>
              <a:rPr lang="es-ES_tradnl" sz="1600" b="1" dirty="0" smtClean="0">
                <a:latin typeface="Arial" charset="0"/>
              </a:rPr>
              <a:t>A</a:t>
            </a:r>
          </a:p>
          <a:p>
            <a:pPr algn="ctr"/>
            <a:r>
              <a:rPr lang="es-ES_tradnl" sz="1600" b="1" dirty="0" smtClean="0">
                <a:latin typeface="Arial" charset="0"/>
              </a:rPr>
              <a:t>(cierre activo)</a:t>
            </a:r>
          </a:p>
          <a:p>
            <a:pPr algn="ctr"/>
            <a:r>
              <a:rPr lang="es-ES_tradnl" sz="1400" b="1" dirty="0" smtClean="0">
                <a:latin typeface="Arial" charset="0"/>
              </a:rPr>
              <a:t>10.0.0.1:80</a:t>
            </a:r>
            <a:endParaRPr lang="es-ES" sz="1400" b="1" dirty="0">
              <a:latin typeface="Arial" charset="0"/>
            </a:endParaRPr>
          </a:p>
        </p:txBody>
      </p:sp>
      <p:sp>
        <p:nvSpPr>
          <p:cNvPr id="30" name="Text Box 5"/>
          <p:cNvSpPr txBox="1">
            <a:spLocks noChangeArrowheads="1"/>
          </p:cNvSpPr>
          <p:nvPr/>
        </p:nvSpPr>
        <p:spPr bwMode="auto">
          <a:xfrm>
            <a:off x="6234709" y="785794"/>
            <a:ext cx="1588898" cy="800219"/>
          </a:xfrm>
          <a:prstGeom prst="rect">
            <a:avLst/>
          </a:prstGeom>
          <a:noFill/>
          <a:ln w="9525">
            <a:noFill/>
            <a:miter lim="800000"/>
            <a:headEnd/>
            <a:tailEnd/>
          </a:ln>
        </p:spPr>
        <p:txBody>
          <a:bodyPr wrap="none">
            <a:spAutoFit/>
          </a:bodyPr>
          <a:lstStyle/>
          <a:p>
            <a:pPr algn="ctr"/>
            <a:r>
              <a:rPr lang="es-ES_tradnl" sz="1600" b="1" dirty="0">
                <a:latin typeface="Arial" charset="0"/>
              </a:rPr>
              <a:t>TCP </a:t>
            </a:r>
            <a:r>
              <a:rPr lang="es-ES_tradnl" sz="1600" b="1" dirty="0" smtClean="0">
                <a:latin typeface="Arial" charset="0"/>
              </a:rPr>
              <a:t>B</a:t>
            </a:r>
          </a:p>
          <a:p>
            <a:pPr algn="ctr"/>
            <a:r>
              <a:rPr lang="es-ES_tradnl" sz="1600" b="1" dirty="0" smtClean="0">
                <a:latin typeface="Arial" charset="0"/>
              </a:rPr>
              <a:t>(cierre pasivo)</a:t>
            </a:r>
          </a:p>
          <a:p>
            <a:pPr algn="ctr"/>
            <a:r>
              <a:rPr lang="es-ES_tradnl" sz="1400" b="1" dirty="0" smtClean="0">
                <a:latin typeface="Arial" charset="0"/>
              </a:rPr>
              <a:t>10.0.0.2:1030</a:t>
            </a:r>
            <a:endParaRPr lang="es-ES" sz="1400" b="1" dirty="0">
              <a:latin typeface="Arial" charset="0"/>
            </a:endParaRPr>
          </a:p>
        </p:txBody>
      </p:sp>
      <p:sp>
        <p:nvSpPr>
          <p:cNvPr id="31" name="AutoShape 24"/>
          <p:cNvSpPr>
            <a:spLocks/>
          </p:cNvSpPr>
          <p:nvPr/>
        </p:nvSpPr>
        <p:spPr bwMode="auto">
          <a:xfrm>
            <a:off x="907557" y="2357430"/>
            <a:ext cx="304800" cy="1857388"/>
          </a:xfrm>
          <a:prstGeom prst="leftBrace">
            <a:avLst>
              <a:gd name="adj1" fmla="val 43750"/>
              <a:gd name="adj2" fmla="val 50000"/>
            </a:avLst>
          </a:prstGeom>
          <a:noFill/>
          <a:ln w="9525">
            <a:solidFill>
              <a:schemeClr val="tx1"/>
            </a:solidFill>
            <a:round/>
            <a:headEnd/>
            <a:tailEnd/>
          </a:ln>
        </p:spPr>
        <p:txBody>
          <a:bodyPr wrap="none" anchor="ctr"/>
          <a:lstStyle/>
          <a:p>
            <a:endParaRPr lang="es-ES" sz="1400"/>
          </a:p>
        </p:txBody>
      </p:sp>
      <p:sp>
        <p:nvSpPr>
          <p:cNvPr id="32" name="Text Box 25"/>
          <p:cNvSpPr txBox="1">
            <a:spLocks noChangeArrowheads="1"/>
          </p:cNvSpPr>
          <p:nvPr/>
        </p:nvSpPr>
        <p:spPr bwMode="auto">
          <a:xfrm>
            <a:off x="71406" y="2904650"/>
            <a:ext cx="998075" cy="738664"/>
          </a:xfrm>
          <a:prstGeom prst="rect">
            <a:avLst/>
          </a:prstGeom>
          <a:noFill/>
          <a:ln w="9525">
            <a:noFill/>
            <a:miter lim="800000"/>
            <a:headEnd/>
            <a:tailEnd/>
          </a:ln>
        </p:spPr>
        <p:txBody>
          <a:bodyPr wrap="square">
            <a:spAutoFit/>
          </a:bodyPr>
          <a:lstStyle/>
          <a:p>
            <a:pPr algn="ctr"/>
            <a:r>
              <a:rPr lang="es-ES_tradnl" sz="1400" b="1" dirty="0" smtClean="0">
                <a:latin typeface="Arial" charset="0"/>
              </a:rPr>
              <a:t>Conexión medio cerrada</a:t>
            </a:r>
            <a:endParaRPr lang="es-ES_tradnl" sz="1400" b="1" dirty="0">
              <a:latin typeface="Arial" charset="0"/>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75"/>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245767"/>
                                        </p:tgtEl>
                                        <p:attrNameLst>
                                          <p:attrName>style.visibility</p:attrName>
                                        </p:attrNameLst>
                                      </p:cBhvr>
                                      <p:to>
                                        <p:strVal val="visible"/>
                                      </p:to>
                                    </p:set>
                                    <p:animEffect transition="in" filter="wipe(left)">
                                      <p:cBhvr>
                                        <p:cTn id="10" dur="500"/>
                                        <p:tgtEl>
                                          <p:spTgt spid="245767"/>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245770"/>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24577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245768"/>
                                        </p:tgtEl>
                                        <p:attrNameLst>
                                          <p:attrName>style.visibility</p:attrName>
                                        </p:attrNameLst>
                                      </p:cBhvr>
                                      <p:to>
                                        <p:strVal val="visible"/>
                                      </p:to>
                                    </p:set>
                                    <p:animEffect transition="in" filter="wipe(right)">
                                      <p:cBhvr>
                                        <p:cTn id="21" dur="500"/>
                                        <p:tgtEl>
                                          <p:spTgt spid="245768"/>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245771"/>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24577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5779"/>
                                        </p:tgtEl>
                                        <p:attrNameLst>
                                          <p:attrName>style.visibility</p:attrName>
                                        </p:attrNameLst>
                                      </p:cBhvr>
                                      <p:to>
                                        <p:strVal val="visible"/>
                                      </p:to>
                                    </p:set>
                                  </p:childTnLst>
                                </p:cTn>
                              </p:par>
                            </p:childTnLst>
                          </p:cTn>
                        </p:par>
                        <p:par>
                          <p:cTn id="32" fill="hold">
                            <p:stCondLst>
                              <p:cond delay="0"/>
                            </p:stCondLst>
                            <p:childTnLst>
                              <p:par>
                                <p:cTn id="33" presetID="22" presetClass="entr" presetSubtype="2" fill="hold" grpId="0" nodeType="afterEffect">
                                  <p:stCondLst>
                                    <p:cond delay="0"/>
                                  </p:stCondLst>
                                  <p:childTnLst>
                                    <p:set>
                                      <p:cBhvr>
                                        <p:cTn id="34" dur="1" fill="hold">
                                          <p:stCondLst>
                                            <p:cond delay="0"/>
                                          </p:stCondLst>
                                        </p:cTn>
                                        <p:tgtEl>
                                          <p:spTgt spid="245782"/>
                                        </p:tgtEl>
                                        <p:attrNameLst>
                                          <p:attrName>style.visibility</p:attrName>
                                        </p:attrNameLst>
                                      </p:cBhvr>
                                      <p:to>
                                        <p:strVal val="visible"/>
                                      </p:to>
                                    </p:set>
                                    <p:animEffect transition="in" filter="wipe(right)">
                                      <p:cBhvr>
                                        <p:cTn id="35" dur="500"/>
                                        <p:tgtEl>
                                          <p:spTgt spid="245782"/>
                                        </p:tgtEl>
                                      </p:cBhvr>
                                    </p:animEffec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245783"/>
                                        </p:tgtEl>
                                        <p:attrNameLst>
                                          <p:attrName>style.visibility</p:attrName>
                                        </p:attrNameLst>
                                      </p:cBhvr>
                                      <p:to>
                                        <p:strVal val="visible"/>
                                      </p:to>
                                    </p:set>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245784"/>
                                        </p:tgtEl>
                                        <p:attrNameLst>
                                          <p:attrName>style.visibility</p:attrName>
                                        </p:attrNameLst>
                                      </p:cBhvr>
                                      <p:to>
                                        <p:strVal val="visible"/>
                                      </p:to>
                                    </p:set>
                                  </p:childTnLst>
                                </p:cTn>
                              </p:par>
                            </p:childTnLst>
                          </p:cTn>
                        </p:par>
                        <p:par>
                          <p:cTn id="42" fill="hold">
                            <p:stCondLst>
                              <p:cond delay="500"/>
                            </p:stCondLst>
                            <p:childTnLst>
                              <p:par>
                                <p:cTn id="43" presetID="22" presetClass="entr" presetSubtype="8" fill="hold" grpId="0" nodeType="afterEffect">
                                  <p:stCondLst>
                                    <p:cond delay="1000"/>
                                  </p:stCondLst>
                                  <p:childTnLst>
                                    <p:set>
                                      <p:cBhvr>
                                        <p:cTn id="44" dur="1" fill="hold">
                                          <p:stCondLst>
                                            <p:cond delay="0"/>
                                          </p:stCondLst>
                                        </p:cTn>
                                        <p:tgtEl>
                                          <p:spTgt spid="245769"/>
                                        </p:tgtEl>
                                        <p:attrNameLst>
                                          <p:attrName>style.visibility</p:attrName>
                                        </p:attrNameLst>
                                      </p:cBhvr>
                                      <p:to>
                                        <p:strVal val="visible"/>
                                      </p:to>
                                    </p:set>
                                    <p:animEffect transition="in" filter="wipe(left)">
                                      <p:cBhvr>
                                        <p:cTn id="45" dur="500"/>
                                        <p:tgtEl>
                                          <p:spTgt spid="245769"/>
                                        </p:tgtEl>
                                      </p:cBhvr>
                                    </p:animEffect>
                                  </p:child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0"/>
                                          </p:stCondLst>
                                        </p:cTn>
                                        <p:tgtEl>
                                          <p:spTgt spid="245772"/>
                                        </p:tgtEl>
                                        <p:attrNameLst>
                                          <p:attrName>style.visibility</p:attrName>
                                        </p:attrNameLst>
                                      </p:cBhvr>
                                      <p:to>
                                        <p:strVal val="visible"/>
                                      </p:to>
                                    </p:set>
                                  </p:childTnLst>
                                </p:cTn>
                              </p:par>
                            </p:childTnLst>
                          </p:cTn>
                        </p:par>
                        <p:par>
                          <p:cTn id="49" fill="hold">
                            <p:stCondLst>
                              <p:cond delay="2000"/>
                            </p:stCondLst>
                            <p:childTnLst>
                              <p:par>
                                <p:cTn id="50" presetID="1" presetClass="entr" presetSubtype="0" fill="hold" grpId="0" nodeType="afterEffect">
                                  <p:stCondLst>
                                    <p:cond delay="0"/>
                                  </p:stCondLst>
                                  <p:childTnLst>
                                    <p:set>
                                      <p:cBhvr>
                                        <p:cTn id="51" dur="1" fill="hold">
                                          <p:stCondLst>
                                            <p:cond delay="0"/>
                                          </p:stCondLst>
                                        </p:cTn>
                                        <p:tgtEl>
                                          <p:spTgt spid="24578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245788"/>
                                        </p:tgtEl>
                                        <p:attrNameLst>
                                          <p:attrName>style.visibility</p:attrName>
                                        </p:attrNameLst>
                                      </p:cBhvr>
                                      <p:to>
                                        <p:strVal val="visible"/>
                                      </p:to>
                                    </p:set>
                                    <p:animEffect transition="in" filter="wipe(up)">
                                      <p:cBhvr>
                                        <p:cTn id="56" dur="500"/>
                                        <p:tgtEl>
                                          <p:spTgt spid="245788"/>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245787"/>
                                        </p:tgtEl>
                                        <p:attrNameLst>
                                          <p:attrName>style.visibility</p:attrName>
                                        </p:attrNameLst>
                                      </p:cBhvr>
                                      <p:to>
                                        <p:strVal val="visible"/>
                                      </p:to>
                                    </p:set>
                                    <p:animEffect transition="in" filter="wipe(up)">
                                      <p:cBhvr>
                                        <p:cTn id="59" dur="500"/>
                                        <p:tgtEl>
                                          <p:spTgt spid="245787"/>
                                        </p:tgtEl>
                                      </p:cBhvr>
                                    </p:animEffect>
                                  </p:childTnLst>
                                </p:cTn>
                              </p:par>
                            </p:childTnLst>
                          </p:cTn>
                        </p:par>
                        <p:par>
                          <p:cTn id="60" fill="hold">
                            <p:stCondLst>
                              <p:cond delay="500"/>
                            </p:stCondLst>
                            <p:childTnLst>
                              <p:par>
                                <p:cTn id="61" presetID="1" presetClass="entr" presetSubtype="0" fill="hold" grpId="0" nodeType="afterEffect">
                                  <p:stCondLst>
                                    <p:cond delay="0"/>
                                  </p:stCondLst>
                                  <p:childTnLst>
                                    <p:set>
                                      <p:cBhvr>
                                        <p:cTn id="62" dur="1" fill="hold">
                                          <p:stCondLst>
                                            <p:cond delay="0"/>
                                          </p:stCondLst>
                                        </p:cTn>
                                        <p:tgtEl>
                                          <p:spTgt spid="245786"/>
                                        </p:tgtEl>
                                        <p:attrNameLst>
                                          <p:attrName>style.visibility</p:attrName>
                                        </p:attrNameLst>
                                      </p:cBhvr>
                                      <p:to>
                                        <p:strVal val="visible"/>
                                      </p:to>
                                    </p:set>
                                  </p:childTnLst>
                                </p:cTn>
                              </p:par>
                            </p:childTnLst>
                          </p:cTn>
                        </p:par>
                        <p:par>
                          <p:cTn id="63" fill="hold">
                            <p:stCondLst>
                              <p:cond delay="500"/>
                            </p:stCondLst>
                            <p:childTnLst>
                              <p:par>
                                <p:cTn id="64" presetID="1" presetClass="entr" presetSubtype="0" fill="hold" grpId="0" nodeType="afterEffect">
                                  <p:stCondLst>
                                    <p:cond delay="0"/>
                                  </p:stCondLst>
                                  <p:childTnLst>
                                    <p:set>
                                      <p:cBhvr>
                                        <p:cTn id="65" dur="1" fill="hold">
                                          <p:stCondLst>
                                            <p:cond delay="0"/>
                                          </p:stCondLst>
                                        </p:cTn>
                                        <p:tgtEl>
                                          <p:spTgt spid="245789"/>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wipe(up)">
                                      <p:cBhvr>
                                        <p:cTn id="70" dur="500"/>
                                        <p:tgtEl>
                                          <p:spTgt spid="27"/>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up)">
                                      <p:cBhvr>
                                        <p:cTn id="73" dur="500"/>
                                        <p:tgtEl>
                                          <p:spTgt spid="28"/>
                                        </p:tgtEl>
                                      </p:cBhvr>
                                    </p:animEffect>
                                  </p:childTnLst>
                                </p:cTn>
                              </p:par>
                            </p:childTnLst>
                          </p:cTn>
                        </p:par>
                        <p:par>
                          <p:cTn id="74" fill="hold">
                            <p:stCondLst>
                              <p:cond delay="500"/>
                            </p:stCondLst>
                            <p:childTnLst>
                              <p:par>
                                <p:cTn id="75" presetID="22" presetClass="entr" presetSubtype="1"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wipe(up)">
                                      <p:cBhvr>
                                        <p:cTn id="77" dur="500"/>
                                        <p:tgtEl>
                                          <p:spTgt spid="32"/>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wipe(up)">
                                      <p:cBhvr>
                                        <p:cTn id="8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7" grpId="0" animBg="1"/>
      <p:bldP spid="245768" grpId="0" animBg="1"/>
      <p:bldP spid="245769" grpId="0" animBg="1"/>
      <p:bldP spid="245770" grpId="0"/>
      <p:bldP spid="245771" grpId="0"/>
      <p:bldP spid="245772" grpId="0"/>
      <p:bldP spid="245775" grpId="0"/>
      <p:bldP spid="245777" grpId="0"/>
      <p:bldP spid="245778" grpId="0"/>
      <p:bldP spid="245779" grpId="0"/>
      <p:bldP spid="245782" grpId="0" animBg="1"/>
      <p:bldP spid="245783" grpId="0"/>
      <p:bldP spid="245784" grpId="0"/>
      <p:bldP spid="245785" grpId="0"/>
      <p:bldP spid="245786" grpId="0"/>
      <p:bldP spid="245787" grpId="0" animBg="1"/>
      <p:bldP spid="245788" grpId="0"/>
      <p:bldP spid="245789" grpId="0"/>
      <p:bldP spid="27" grpId="0"/>
      <p:bldP spid="28" grpId="0" animBg="1"/>
      <p:bldP spid="31" grpId="0" animBg="1"/>
      <p:bldP spid="3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142852"/>
            <a:ext cx="7772400" cy="1143000"/>
          </a:xfrm>
        </p:spPr>
        <p:txBody>
          <a:bodyPr/>
          <a:lstStyle/>
          <a:p>
            <a:pPr eaLnBrk="1" hangingPunct="1"/>
            <a:r>
              <a:rPr lang="es-ES_tradnl" sz="4000" dirty="0" smtClean="0"/>
              <a:t>Estado TIME-WAIT ó 2MSL</a:t>
            </a:r>
            <a:endParaRPr lang="es-ES" sz="4000" dirty="0" smtClean="0"/>
          </a:p>
        </p:txBody>
      </p:sp>
      <p:sp>
        <p:nvSpPr>
          <p:cNvPr id="49155" name="Rectangle 3"/>
          <p:cNvSpPr>
            <a:spLocks noGrp="1" noChangeArrowheads="1"/>
          </p:cNvSpPr>
          <p:nvPr>
            <p:ph type="body" idx="1"/>
          </p:nvPr>
        </p:nvSpPr>
        <p:spPr>
          <a:xfrm>
            <a:off x="642910" y="1314464"/>
            <a:ext cx="7858180" cy="4114800"/>
          </a:xfrm>
        </p:spPr>
        <p:txBody>
          <a:bodyPr/>
          <a:lstStyle/>
          <a:p>
            <a:pPr eaLnBrk="1" hangingPunct="1">
              <a:lnSpc>
                <a:spcPct val="80000"/>
              </a:lnSpc>
            </a:pPr>
            <a:r>
              <a:rPr lang="es-ES_tradnl" sz="2000" dirty="0" smtClean="0"/>
              <a:t>Cuando el host que hace el ‘active </a:t>
            </a:r>
            <a:r>
              <a:rPr lang="es-ES_tradnl" sz="2000" dirty="0" err="1" smtClean="0"/>
              <a:t>close</a:t>
            </a:r>
            <a:r>
              <a:rPr lang="es-ES_tradnl" sz="2000" dirty="0" smtClean="0"/>
              <a:t>’ recibe el FIN del otro no cierra la conexión inmediatamente sino que la mantiene en estado TIME-WAIT durante un tiempo, por si llegan paquetes retrasados del otro host</a:t>
            </a:r>
          </a:p>
          <a:p>
            <a:pPr eaLnBrk="1" hangingPunct="1">
              <a:lnSpc>
                <a:spcPct val="80000"/>
              </a:lnSpc>
            </a:pPr>
            <a:r>
              <a:rPr lang="es-ES_tradnl" sz="2000" dirty="0" smtClean="0"/>
              <a:t>La finalidad del estado TIME_WAIT no es procesar los paquetes retrasados (si llega algo se descarta) sino evitar el riesgo de que una nueva ‘encarnación’ de esa conexión (es decir una nueva conexión entre el mismo par de sockets) reciba esos paquetes retrasados y los interprete como propios</a:t>
            </a:r>
          </a:p>
          <a:p>
            <a:pPr eaLnBrk="1" hangingPunct="1">
              <a:lnSpc>
                <a:spcPct val="80000"/>
              </a:lnSpc>
            </a:pPr>
            <a:r>
              <a:rPr lang="es-ES_tradnl" sz="2000" dirty="0" smtClean="0"/>
              <a:t>El tiempo que dura el estado TIME-WAIT es el doble del MSL (</a:t>
            </a:r>
            <a:r>
              <a:rPr lang="es-ES_tradnl" sz="2000" dirty="0" err="1" smtClean="0"/>
              <a:t>Maximum</a:t>
            </a:r>
            <a:r>
              <a:rPr lang="es-ES_tradnl" sz="2000" dirty="0" smtClean="0"/>
              <a:t> </a:t>
            </a:r>
            <a:r>
              <a:rPr lang="es-ES_tradnl" sz="2000" dirty="0" err="1" smtClean="0"/>
              <a:t>Segment</a:t>
            </a:r>
            <a:r>
              <a:rPr lang="es-ES_tradnl" sz="2000" dirty="0" smtClean="0"/>
              <a:t> </a:t>
            </a:r>
            <a:r>
              <a:rPr lang="es-ES_tradnl" sz="2000" dirty="0" err="1" smtClean="0"/>
              <a:t>Lifetime</a:t>
            </a:r>
            <a:r>
              <a:rPr lang="es-ES_tradnl" sz="2000" dirty="0" smtClean="0"/>
              <a:t>) que es un parámetro del sistema. </a:t>
            </a:r>
          </a:p>
          <a:p>
            <a:pPr eaLnBrk="1" hangingPunct="1">
              <a:lnSpc>
                <a:spcPct val="80000"/>
              </a:lnSpc>
            </a:pPr>
            <a:r>
              <a:rPr lang="es-ES_tradnl" sz="2000" dirty="0" smtClean="0"/>
              <a:t>Dependiendo del S. O. el MSL por defecto puede oscilar entre  30 segundos y 2 minutos (en Windows XP es 1 minuto). Por tanto el estado TIME-WAIT normalmente dura entre 1 y 4 minutos</a:t>
            </a:r>
          </a:p>
          <a:p>
            <a:pPr eaLnBrk="1" hangingPunct="1">
              <a:lnSpc>
                <a:spcPct val="80000"/>
              </a:lnSpc>
            </a:pPr>
            <a:r>
              <a:rPr lang="es-ES_tradnl" sz="2000" dirty="0" smtClean="0"/>
              <a:t>Cuando un host se reinicia debe esperar al menos un tiempo 2MSL antes de crear conexiones TCP para evitar capturar paquetes de encarnaciones anteriores. En la práctica esto no suele ser problema porque la mayoría de los hosts tardan más de 2MSL en arrancar</a:t>
            </a:r>
          </a:p>
        </p:txBody>
      </p:sp>
    </p:spTree>
  </p:cSld>
  <p:clrMapOvr>
    <a:masterClrMapping/>
  </p:clrMapOvr>
  <p:transition>
    <p:cover dir="l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cstate="print"/>
          <a:srcRect r="33749" b="14397"/>
          <a:stretch>
            <a:fillRect/>
          </a:stretch>
        </p:blipFill>
        <p:spPr bwMode="auto">
          <a:xfrm>
            <a:off x="1476375" y="671513"/>
            <a:ext cx="7423150" cy="5846762"/>
          </a:xfrm>
          <a:prstGeom prst="rect">
            <a:avLst/>
          </a:prstGeom>
          <a:noFill/>
          <a:ln w="9525">
            <a:noFill/>
            <a:miter lim="800000"/>
            <a:headEnd/>
            <a:tailEnd/>
          </a:ln>
        </p:spPr>
      </p:pic>
      <p:sp>
        <p:nvSpPr>
          <p:cNvPr id="52227" name="Text Box 3"/>
          <p:cNvSpPr txBox="1">
            <a:spLocks noChangeArrowheads="1"/>
          </p:cNvSpPr>
          <p:nvPr/>
        </p:nvSpPr>
        <p:spPr bwMode="auto">
          <a:xfrm>
            <a:off x="611188" y="149225"/>
            <a:ext cx="8147050" cy="519113"/>
          </a:xfrm>
          <a:prstGeom prst="rect">
            <a:avLst/>
          </a:prstGeom>
          <a:noFill/>
          <a:ln w="9525">
            <a:noFill/>
            <a:miter lim="800000"/>
            <a:headEnd/>
            <a:tailEnd/>
          </a:ln>
        </p:spPr>
        <p:txBody>
          <a:bodyPr wrap="none">
            <a:spAutoFit/>
          </a:bodyPr>
          <a:lstStyle/>
          <a:p>
            <a:pPr eaLnBrk="0" hangingPunct="0"/>
            <a:r>
              <a:rPr lang="es-ES" sz="2800">
                <a:latin typeface="Verdana" pitchFamily="34" charset="0"/>
              </a:rPr>
              <a:t>Captura de una conexión TCP con Wireshark</a:t>
            </a:r>
          </a:p>
        </p:txBody>
      </p:sp>
      <p:sp>
        <p:nvSpPr>
          <p:cNvPr id="52228" name="Text Box 4"/>
          <p:cNvSpPr txBox="1">
            <a:spLocks noChangeArrowheads="1"/>
          </p:cNvSpPr>
          <p:nvPr/>
        </p:nvSpPr>
        <p:spPr bwMode="auto">
          <a:xfrm>
            <a:off x="6451600" y="4581525"/>
            <a:ext cx="2574925" cy="466725"/>
          </a:xfrm>
          <a:prstGeom prst="rect">
            <a:avLst/>
          </a:prstGeom>
          <a:noFill/>
          <a:ln w="9525">
            <a:solidFill>
              <a:schemeClr val="tx1"/>
            </a:solidFill>
            <a:miter lim="800000"/>
            <a:headEnd/>
            <a:tailEnd/>
          </a:ln>
        </p:spPr>
        <p:txBody>
          <a:bodyPr wrap="none">
            <a:spAutoFit/>
          </a:bodyPr>
          <a:lstStyle/>
          <a:p>
            <a:pPr algn="ctr" eaLnBrk="0" hangingPunct="0"/>
            <a:r>
              <a:rPr lang="es-ES" sz="1200" b="1">
                <a:latin typeface="Arial" charset="0"/>
              </a:rPr>
              <a:t>Conexión al servidor web</a:t>
            </a:r>
          </a:p>
          <a:p>
            <a:pPr algn="ctr" eaLnBrk="0" hangingPunct="0"/>
            <a:r>
              <a:rPr lang="es-ES" sz="1200" b="1">
                <a:latin typeface="Arial" charset="0"/>
              </a:rPr>
              <a:t>147.156.1.4 desde 147.156.135.22</a:t>
            </a:r>
          </a:p>
        </p:txBody>
      </p:sp>
      <p:sp>
        <p:nvSpPr>
          <p:cNvPr id="52230" name="Line 6"/>
          <p:cNvSpPr>
            <a:spLocks noChangeShapeType="1"/>
          </p:cNvSpPr>
          <p:nvPr/>
        </p:nvSpPr>
        <p:spPr bwMode="auto">
          <a:xfrm flipH="1" flipV="1">
            <a:off x="3276238" y="5659746"/>
            <a:ext cx="4472349" cy="1279"/>
          </a:xfrm>
          <a:prstGeom prst="line">
            <a:avLst/>
          </a:prstGeom>
          <a:noFill/>
          <a:ln w="19050">
            <a:solidFill>
              <a:schemeClr val="tx1"/>
            </a:solidFill>
            <a:round/>
            <a:headEnd/>
            <a:tailEnd type="triangle" w="med" len="med"/>
          </a:ln>
        </p:spPr>
        <p:txBody>
          <a:bodyPr/>
          <a:lstStyle/>
          <a:p>
            <a:endParaRPr lang="es-ES"/>
          </a:p>
        </p:txBody>
      </p:sp>
      <p:sp>
        <p:nvSpPr>
          <p:cNvPr id="52232" name="Line 8"/>
          <p:cNvSpPr>
            <a:spLocks noChangeShapeType="1"/>
          </p:cNvSpPr>
          <p:nvPr/>
        </p:nvSpPr>
        <p:spPr bwMode="auto">
          <a:xfrm flipH="1" flipV="1">
            <a:off x="6353130" y="4147301"/>
            <a:ext cx="1395458" cy="2423"/>
          </a:xfrm>
          <a:prstGeom prst="line">
            <a:avLst/>
          </a:prstGeom>
          <a:noFill/>
          <a:ln w="19050">
            <a:solidFill>
              <a:schemeClr val="tx1"/>
            </a:solidFill>
            <a:round/>
            <a:headEnd/>
            <a:tailEnd type="triangle" w="med" len="med"/>
          </a:ln>
        </p:spPr>
        <p:txBody>
          <a:bodyPr/>
          <a:lstStyle/>
          <a:p>
            <a:endParaRPr lang="es-ES"/>
          </a:p>
        </p:txBody>
      </p:sp>
      <p:sp>
        <p:nvSpPr>
          <p:cNvPr id="52233" name="Line 9"/>
          <p:cNvSpPr>
            <a:spLocks noChangeShapeType="1"/>
          </p:cNvSpPr>
          <p:nvPr/>
        </p:nvSpPr>
        <p:spPr bwMode="auto">
          <a:xfrm>
            <a:off x="7748588" y="4148138"/>
            <a:ext cx="0" cy="447675"/>
          </a:xfrm>
          <a:prstGeom prst="line">
            <a:avLst/>
          </a:prstGeom>
          <a:noFill/>
          <a:ln w="19050">
            <a:solidFill>
              <a:schemeClr val="tx1"/>
            </a:solidFill>
            <a:round/>
            <a:headEnd/>
            <a:tailEnd/>
          </a:ln>
        </p:spPr>
        <p:txBody>
          <a:bodyPr/>
          <a:lstStyle/>
          <a:p>
            <a:endParaRPr lang="es-ES"/>
          </a:p>
        </p:txBody>
      </p:sp>
      <p:sp>
        <p:nvSpPr>
          <p:cNvPr id="52234" name="Line 10"/>
          <p:cNvSpPr>
            <a:spLocks noChangeShapeType="1"/>
          </p:cNvSpPr>
          <p:nvPr/>
        </p:nvSpPr>
        <p:spPr bwMode="auto">
          <a:xfrm>
            <a:off x="7752899" y="5053035"/>
            <a:ext cx="2039" cy="607990"/>
          </a:xfrm>
          <a:prstGeom prst="line">
            <a:avLst/>
          </a:prstGeom>
          <a:noFill/>
          <a:ln w="19050">
            <a:solidFill>
              <a:schemeClr val="tx1"/>
            </a:solidFill>
            <a:round/>
            <a:headEnd/>
            <a:tailEnd/>
          </a:ln>
        </p:spPr>
        <p:txBody>
          <a:bodyPr/>
          <a:lstStyle/>
          <a:p>
            <a:endParaRPr lang="es-ES"/>
          </a:p>
        </p:txBody>
      </p:sp>
      <p:sp>
        <p:nvSpPr>
          <p:cNvPr id="52235" name="AutoShape 11"/>
          <p:cNvSpPr>
            <a:spLocks/>
          </p:cNvSpPr>
          <p:nvPr/>
        </p:nvSpPr>
        <p:spPr bwMode="auto">
          <a:xfrm>
            <a:off x="1403350" y="1666875"/>
            <a:ext cx="73025" cy="271463"/>
          </a:xfrm>
          <a:prstGeom prst="leftBrace">
            <a:avLst>
              <a:gd name="adj1" fmla="val 30978"/>
              <a:gd name="adj2" fmla="val 50000"/>
            </a:avLst>
          </a:prstGeom>
          <a:noFill/>
          <a:ln w="9525">
            <a:solidFill>
              <a:schemeClr val="tx1"/>
            </a:solidFill>
            <a:round/>
            <a:headEnd/>
            <a:tailEnd/>
          </a:ln>
        </p:spPr>
        <p:txBody>
          <a:bodyPr wrap="none" anchor="ctr"/>
          <a:lstStyle/>
          <a:p>
            <a:endParaRPr lang="es-ES"/>
          </a:p>
        </p:txBody>
      </p:sp>
      <p:sp>
        <p:nvSpPr>
          <p:cNvPr id="52236" name="Text Box 12"/>
          <p:cNvSpPr txBox="1">
            <a:spLocks noChangeArrowheads="1"/>
          </p:cNvSpPr>
          <p:nvPr/>
        </p:nvSpPr>
        <p:spPr bwMode="auto">
          <a:xfrm>
            <a:off x="107950" y="1651000"/>
            <a:ext cx="1063625" cy="274638"/>
          </a:xfrm>
          <a:prstGeom prst="rect">
            <a:avLst/>
          </a:prstGeom>
          <a:noFill/>
          <a:ln w="9525">
            <a:noFill/>
            <a:miter lim="800000"/>
            <a:headEnd/>
            <a:tailEnd/>
          </a:ln>
        </p:spPr>
        <p:txBody>
          <a:bodyPr wrap="none">
            <a:spAutoFit/>
          </a:bodyPr>
          <a:lstStyle/>
          <a:p>
            <a:r>
              <a:rPr lang="es-ES" sz="1200" b="1" dirty="0">
                <a:latin typeface="Arial" charset="0"/>
              </a:rPr>
              <a:t>1ª Conexión</a:t>
            </a:r>
          </a:p>
        </p:txBody>
      </p:sp>
      <p:sp>
        <p:nvSpPr>
          <p:cNvPr id="52237" name="Line 13"/>
          <p:cNvSpPr>
            <a:spLocks noChangeShapeType="1"/>
          </p:cNvSpPr>
          <p:nvPr/>
        </p:nvSpPr>
        <p:spPr bwMode="auto">
          <a:xfrm>
            <a:off x="1135063" y="1800225"/>
            <a:ext cx="215900" cy="0"/>
          </a:xfrm>
          <a:prstGeom prst="line">
            <a:avLst/>
          </a:prstGeom>
          <a:noFill/>
          <a:ln w="9525">
            <a:solidFill>
              <a:schemeClr val="tx1"/>
            </a:solidFill>
            <a:round/>
            <a:headEnd/>
            <a:tailEnd type="triangle" w="med" len="med"/>
          </a:ln>
        </p:spPr>
        <p:txBody>
          <a:bodyPr/>
          <a:lstStyle/>
          <a:p>
            <a:endParaRPr lang="es-ES"/>
          </a:p>
        </p:txBody>
      </p:sp>
      <p:sp>
        <p:nvSpPr>
          <p:cNvPr id="52238" name="AutoShape 14"/>
          <p:cNvSpPr>
            <a:spLocks/>
          </p:cNvSpPr>
          <p:nvPr/>
        </p:nvSpPr>
        <p:spPr bwMode="auto">
          <a:xfrm>
            <a:off x="1403350" y="2220913"/>
            <a:ext cx="73025" cy="360362"/>
          </a:xfrm>
          <a:prstGeom prst="leftBrace">
            <a:avLst>
              <a:gd name="adj1" fmla="val 41123"/>
              <a:gd name="adj2" fmla="val 50000"/>
            </a:avLst>
          </a:prstGeom>
          <a:noFill/>
          <a:ln w="9525">
            <a:solidFill>
              <a:schemeClr val="tx1"/>
            </a:solidFill>
            <a:round/>
            <a:headEnd/>
            <a:tailEnd/>
          </a:ln>
        </p:spPr>
        <p:txBody>
          <a:bodyPr wrap="none" anchor="ctr"/>
          <a:lstStyle/>
          <a:p>
            <a:endParaRPr lang="es-ES"/>
          </a:p>
        </p:txBody>
      </p:sp>
      <p:sp>
        <p:nvSpPr>
          <p:cNvPr id="52239" name="Text Box 15"/>
          <p:cNvSpPr txBox="1">
            <a:spLocks noChangeArrowheads="1"/>
          </p:cNvSpPr>
          <p:nvPr/>
        </p:nvSpPr>
        <p:spPr bwMode="auto">
          <a:xfrm>
            <a:off x="52388" y="2255838"/>
            <a:ext cx="1131887" cy="274637"/>
          </a:xfrm>
          <a:prstGeom prst="rect">
            <a:avLst/>
          </a:prstGeom>
          <a:noFill/>
          <a:ln w="9525">
            <a:noFill/>
            <a:miter lim="800000"/>
            <a:headEnd/>
            <a:tailEnd/>
          </a:ln>
        </p:spPr>
        <p:txBody>
          <a:bodyPr wrap="none">
            <a:spAutoFit/>
          </a:bodyPr>
          <a:lstStyle/>
          <a:p>
            <a:r>
              <a:rPr lang="es-ES" sz="1200" b="1">
                <a:latin typeface="Arial" charset="0"/>
              </a:rPr>
              <a:t>Desconexión</a:t>
            </a:r>
          </a:p>
        </p:txBody>
      </p:sp>
      <p:sp>
        <p:nvSpPr>
          <p:cNvPr id="52240" name="Line 16"/>
          <p:cNvSpPr>
            <a:spLocks noChangeShapeType="1"/>
          </p:cNvSpPr>
          <p:nvPr/>
        </p:nvSpPr>
        <p:spPr bwMode="auto">
          <a:xfrm>
            <a:off x="1135063" y="2397125"/>
            <a:ext cx="215900" cy="0"/>
          </a:xfrm>
          <a:prstGeom prst="line">
            <a:avLst/>
          </a:prstGeom>
          <a:noFill/>
          <a:ln w="9525">
            <a:solidFill>
              <a:schemeClr val="tx1"/>
            </a:solidFill>
            <a:round/>
            <a:headEnd/>
            <a:tailEnd type="triangle" w="med" len="med"/>
          </a:ln>
        </p:spPr>
        <p:txBody>
          <a:bodyPr/>
          <a:lstStyle/>
          <a:p>
            <a:endParaRPr lang="es-ES"/>
          </a:p>
        </p:txBody>
      </p:sp>
      <p:sp>
        <p:nvSpPr>
          <p:cNvPr id="52241" name="AutoShape 17"/>
          <p:cNvSpPr>
            <a:spLocks/>
          </p:cNvSpPr>
          <p:nvPr/>
        </p:nvSpPr>
        <p:spPr bwMode="auto">
          <a:xfrm>
            <a:off x="1403350" y="2592388"/>
            <a:ext cx="73025" cy="271462"/>
          </a:xfrm>
          <a:prstGeom prst="leftBrace">
            <a:avLst>
              <a:gd name="adj1" fmla="val 30978"/>
              <a:gd name="adj2" fmla="val 50000"/>
            </a:avLst>
          </a:prstGeom>
          <a:noFill/>
          <a:ln w="9525">
            <a:solidFill>
              <a:schemeClr val="tx1"/>
            </a:solidFill>
            <a:round/>
            <a:headEnd/>
            <a:tailEnd/>
          </a:ln>
        </p:spPr>
        <p:txBody>
          <a:bodyPr wrap="none" anchor="ctr"/>
          <a:lstStyle/>
          <a:p>
            <a:endParaRPr lang="es-ES"/>
          </a:p>
        </p:txBody>
      </p:sp>
      <p:sp>
        <p:nvSpPr>
          <p:cNvPr id="52242" name="Text Box 18"/>
          <p:cNvSpPr txBox="1">
            <a:spLocks noChangeArrowheads="1"/>
          </p:cNvSpPr>
          <p:nvPr/>
        </p:nvSpPr>
        <p:spPr bwMode="auto">
          <a:xfrm>
            <a:off x="107950" y="2576513"/>
            <a:ext cx="1063625" cy="274637"/>
          </a:xfrm>
          <a:prstGeom prst="rect">
            <a:avLst/>
          </a:prstGeom>
          <a:noFill/>
          <a:ln w="9525">
            <a:noFill/>
            <a:miter lim="800000"/>
            <a:headEnd/>
            <a:tailEnd/>
          </a:ln>
        </p:spPr>
        <p:txBody>
          <a:bodyPr wrap="none">
            <a:spAutoFit/>
          </a:bodyPr>
          <a:lstStyle/>
          <a:p>
            <a:r>
              <a:rPr lang="es-ES" sz="1200" b="1">
                <a:latin typeface="Arial" charset="0"/>
              </a:rPr>
              <a:t>2ª Conexión</a:t>
            </a:r>
          </a:p>
        </p:txBody>
      </p:sp>
      <p:sp>
        <p:nvSpPr>
          <p:cNvPr id="52243" name="Line 19"/>
          <p:cNvSpPr>
            <a:spLocks noChangeShapeType="1"/>
          </p:cNvSpPr>
          <p:nvPr/>
        </p:nvSpPr>
        <p:spPr bwMode="auto">
          <a:xfrm>
            <a:off x="1135063" y="2725738"/>
            <a:ext cx="215900" cy="0"/>
          </a:xfrm>
          <a:prstGeom prst="line">
            <a:avLst/>
          </a:prstGeom>
          <a:noFill/>
          <a:ln w="9525">
            <a:solidFill>
              <a:schemeClr val="tx1"/>
            </a:solidFill>
            <a:round/>
            <a:headEnd/>
            <a:tailEnd type="triangle" w="med" len="med"/>
          </a:ln>
        </p:spPr>
        <p:txBody>
          <a:bodyPr/>
          <a:lstStyle/>
          <a:p>
            <a:endParaRPr lang="es-ES"/>
          </a:p>
        </p:txBody>
      </p:sp>
      <p:sp>
        <p:nvSpPr>
          <p:cNvPr id="20" name="AutoShape 11"/>
          <p:cNvSpPr>
            <a:spLocks/>
          </p:cNvSpPr>
          <p:nvPr/>
        </p:nvSpPr>
        <p:spPr bwMode="auto">
          <a:xfrm>
            <a:off x="1398520" y="1953062"/>
            <a:ext cx="73025" cy="251296"/>
          </a:xfrm>
          <a:prstGeom prst="leftBrace">
            <a:avLst>
              <a:gd name="adj1" fmla="val 30978"/>
              <a:gd name="adj2" fmla="val 50000"/>
            </a:avLst>
          </a:prstGeom>
          <a:noFill/>
          <a:ln w="9525">
            <a:solidFill>
              <a:schemeClr val="tx1"/>
            </a:solidFill>
            <a:round/>
            <a:headEnd/>
            <a:tailEnd/>
          </a:ln>
        </p:spPr>
        <p:txBody>
          <a:bodyPr wrap="none" anchor="ctr"/>
          <a:lstStyle/>
          <a:p>
            <a:endParaRPr lang="es-ES"/>
          </a:p>
        </p:txBody>
      </p:sp>
      <p:sp>
        <p:nvSpPr>
          <p:cNvPr id="21" name="Text Box 12"/>
          <p:cNvSpPr txBox="1">
            <a:spLocks noChangeArrowheads="1"/>
          </p:cNvSpPr>
          <p:nvPr/>
        </p:nvSpPr>
        <p:spPr bwMode="auto">
          <a:xfrm>
            <a:off x="531911" y="1931743"/>
            <a:ext cx="611065" cy="276999"/>
          </a:xfrm>
          <a:prstGeom prst="rect">
            <a:avLst/>
          </a:prstGeom>
          <a:noFill/>
          <a:ln w="9525">
            <a:noFill/>
            <a:miter lim="800000"/>
            <a:headEnd/>
            <a:tailEnd/>
          </a:ln>
        </p:spPr>
        <p:txBody>
          <a:bodyPr wrap="none">
            <a:spAutoFit/>
          </a:bodyPr>
          <a:lstStyle/>
          <a:p>
            <a:r>
              <a:rPr lang="es-ES" sz="1200" b="1" dirty="0" smtClean="0">
                <a:latin typeface="Arial" charset="0"/>
              </a:rPr>
              <a:t>Datos</a:t>
            </a:r>
            <a:endParaRPr lang="es-ES" sz="1200" b="1" dirty="0">
              <a:latin typeface="Arial" charset="0"/>
            </a:endParaRPr>
          </a:p>
        </p:txBody>
      </p:sp>
      <p:sp>
        <p:nvSpPr>
          <p:cNvPr id="22" name="Line 13"/>
          <p:cNvSpPr>
            <a:spLocks noChangeShapeType="1"/>
          </p:cNvSpPr>
          <p:nvPr/>
        </p:nvSpPr>
        <p:spPr bwMode="auto">
          <a:xfrm>
            <a:off x="1130233" y="2083690"/>
            <a:ext cx="215900" cy="0"/>
          </a:xfrm>
          <a:prstGeom prst="line">
            <a:avLst/>
          </a:prstGeom>
          <a:noFill/>
          <a:ln w="9525">
            <a:solidFill>
              <a:schemeClr val="tx1"/>
            </a:solidFill>
            <a:round/>
            <a:headEnd/>
            <a:tailEnd type="triangle" w="med" len="med"/>
          </a:ln>
        </p:spPr>
        <p:txBody>
          <a:bodyPr/>
          <a:lstStyle/>
          <a:p>
            <a:endParaRPr lang="es-ES"/>
          </a:p>
        </p:txBody>
      </p:sp>
      <p:sp>
        <p:nvSpPr>
          <p:cNvPr id="23" name="AutoShape 11"/>
          <p:cNvSpPr>
            <a:spLocks/>
          </p:cNvSpPr>
          <p:nvPr/>
        </p:nvSpPr>
        <p:spPr bwMode="auto">
          <a:xfrm>
            <a:off x="1405369" y="2882125"/>
            <a:ext cx="73025" cy="933318"/>
          </a:xfrm>
          <a:prstGeom prst="leftBrace">
            <a:avLst>
              <a:gd name="adj1" fmla="val 30978"/>
              <a:gd name="adj2" fmla="val 50000"/>
            </a:avLst>
          </a:prstGeom>
          <a:noFill/>
          <a:ln w="9525">
            <a:solidFill>
              <a:schemeClr val="tx1"/>
            </a:solidFill>
            <a:round/>
            <a:headEnd/>
            <a:tailEnd/>
          </a:ln>
        </p:spPr>
        <p:txBody>
          <a:bodyPr wrap="none" anchor="ctr"/>
          <a:lstStyle/>
          <a:p>
            <a:endParaRPr lang="es-ES"/>
          </a:p>
        </p:txBody>
      </p:sp>
      <p:sp>
        <p:nvSpPr>
          <p:cNvPr id="24" name="Text Box 12"/>
          <p:cNvSpPr txBox="1">
            <a:spLocks noChangeArrowheads="1"/>
          </p:cNvSpPr>
          <p:nvPr/>
        </p:nvSpPr>
        <p:spPr bwMode="auto">
          <a:xfrm>
            <a:off x="527248" y="3201079"/>
            <a:ext cx="611065" cy="276999"/>
          </a:xfrm>
          <a:prstGeom prst="rect">
            <a:avLst/>
          </a:prstGeom>
          <a:noFill/>
          <a:ln w="9525">
            <a:noFill/>
            <a:miter lim="800000"/>
            <a:headEnd/>
            <a:tailEnd/>
          </a:ln>
        </p:spPr>
        <p:txBody>
          <a:bodyPr wrap="none">
            <a:spAutoFit/>
          </a:bodyPr>
          <a:lstStyle/>
          <a:p>
            <a:r>
              <a:rPr lang="es-ES" sz="1200" b="1" dirty="0" smtClean="0">
                <a:latin typeface="Arial" charset="0"/>
              </a:rPr>
              <a:t>Datos</a:t>
            </a:r>
            <a:endParaRPr lang="es-ES" sz="1200" b="1" dirty="0">
              <a:latin typeface="Arial" charset="0"/>
            </a:endParaRPr>
          </a:p>
        </p:txBody>
      </p:sp>
      <p:sp>
        <p:nvSpPr>
          <p:cNvPr id="25" name="Line 13"/>
          <p:cNvSpPr>
            <a:spLocks noChangeShapeType="1"/>
          </p:cNvSpPr>
          <p:nvPr/>
        </p:nvSpPr>
        <p:spPr bwMode="auto">
          <a:xfrm>
            <a:off x="1125570" y="3353026"/>
            <a:ext cx="215900" cy="0"/>
          </a:xfrm>
          <a:prstGeom prst="line">
            <a:avLst/>
          </a:prstGeom>
          <a:noFill/>
          <a:ln w="9525">
            <a:solidFill>
              <a:schemeClr val="tx1"/>
            </a:solidFill>
            <a:round/>
            <a:headEnd/>
            <a:tailEnd type="triangle" w="med" len="med"/>
          </a:ln>
        </p:spPr>
        <p:txBody>
          <a:bodyPr/>
          <a:lstStyle/>
          <a:p>
            <a:endParaRPr lang="es-ES"/>
          </a:p>
        </p:txBody>
      </p:sp>
      <p:sp>
        <p:nvSpPr>
          <p:cNvPr id="28" name="27 Rectángulo"/>
          <p:cNvSpPr/>
          <p:nvPr/>
        </p:nvSpPr>
        <p:spPr>
          <a:xfrm>
            <a:off x="5538404" y="1643049"/>
            <a:ext cx="605232" cy="3027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28 Rectángulo"/>
          <p:cNvSpPr/>
          <p:nvPr/>
        </p:nvSpPr>
        <p:spPr>
          <a:xfrm>
            <a:off x="5538404" y="2197160"/>
            <a:ext cx="605232" cy="3943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29 Rectángulo"/>
          <p:cNvSpPr/>
          <p:nvPr/>
        </p:nvSpPr>
        <p:spPr>
          <a:xfrm>
            <a:off x="5534069" y="2595840"/>
            <a:ext cx="618955" cy="2817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30 Rectángulo"/>
          <p:cNvSpPr/>
          <p:nvPr/>
        </p:nvSpPr>
        <p:spPr>
          <a:xfrm>
            <a:off x="1698791" y="5572141"/>
            <a:ext cx="1525444" cy="2306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31 Rectángulo"/>
          <p:cNvSpPr/>
          <p:nvPr/>
        </p:nvSpPr>
        <p:spPr>
          <a:xfrm>
            <a:off x="2600190" y="4082298"/>
            <a:ext cx="3696602" cy="1170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32 Rectángulo"/>
          <p:cNvSpPr/>
          <p:nvPr/>
        </p:nvSpPr>
        <p:spPr>
          <a:xfrm>
            <a:off x="6457950" y="1635919"/>
            <a:ext cx="552450" cy="1166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33 Rectángulo"/>
          <p:cNvSpPr/>
          <p:nvPr/>
        </p:nvSpPr>
        <p:spPr>
          <a:xfrm>
            <a:off x="7522369" y="1728788"/>
            <a:ext cx="552450" cy="1166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34 Rectángulo"/>
          <p:cNvSpPr/>
          <p:nvPr/>
        </p:nvSpPr>
        <p:spPr>
          <a:xfrm>
            <a:off x="6444208" y="2571378"/>
            <a:ext cx="552450" cy="1166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35 Rectángulo"/>
          <p:cNvSpPr/>
          <p:nvPr/>
        </p:nvSpPr>
        <p:spPr>
          <a:xfrm>
            <a:off x="7508627" y="2664247"/>
            <a:ext cx="552450" cy="1166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Text Box 12"/>
          <p:cNvSpPr txBox="1">
            <a:spLocks noChangeArrowheads="1"/>
          </p:cNvSpPr>
          <p:nvPr/>
        </p:nvSpPr>
        <p:spPr bwMode="auto">
          <a:xfrm>
            <a:off x="6372200" y="775737"/>
            <a:ext cx="1822935" cy="276999"/>
          </a:xfrm>
          <a:prstGeom prst="rect">
            <a:avLst/>
          </a:prstGeom>
          <a:solidFill>
            <a:schemeClr val="bg1"/>
          </a:solidFill>
          <a:ln w="9525">
            <a:noFill/>
            <a:miter lim="800000"/>
            <a:headEnd/>
            <a:tailEnd/>
          </a:ln>
        </p:spPr>
        <p:txBody>
          <a:bodyPr wrap="none">
            <a:spAutoFit/>
          </a:bodyPr>
          <a:lstStyle/>
          <a:p>
            <a:r>
              <a:rPr lang="es-ES" sz="1200" b="1" dirty="0" smtClean="0">
                <a:latin typeface="Arial" charset="0"/>
              </a:rPr>
              <a:t>‘Negociación’ del MSS</a:t>
            </a:r>
            <a:endParaRPr lang="es-ES" sz="1200" b="1" dirty="0">
              <a:latin typeface="Arial" charset="0"/>
            </a:endParaRPr>
          </a:p>
        </p:txBody>
      </p:sp>
      <p:sp>
        <p:nvSpPr>
          <p:cNvPr id="38" name="Line 8"/>
          <p:cNvSpPr>
            <a:spLocks noChangeShapeType="1"/>
          </p:cNvSpPr>
          <p:nvPr/>
        </p:nvSpPr>
        <p:spPr bwMode="auto">
          <a:xfrm flipH="1">
            <a:off x="6732240" y="1052736"/>
            <a:ext cx="72008" cy="504056"/>
          </a:xfrm>
          <a:prstGeom prst="line">
            <a:avLst/>
          </a:prstGeom>
          <a:noFill/>
          <a:ln w="19050">
            <a:solidFill>
              <a:schemeClr val="tx1"/>
            </a:solidFill>
            <a:round/>
            <a:headEnd/>
            <a:tailEnd type="triangle" w="med" len="med"/>
          </a:ln>
        </p:spPr>
        <p:txBody>
          <a:bodyPr/>
          <a:lstStyle/>
          <a:p>
            <a:endParaRPr lang="es-ES"/>
          </a:p>
        </p:txBody>
      </p:sp>
      <p:sp>
        <p:nvSpPr>
          <p:cNvPr id="39" name="Line 8"/>
          <p:cNvSpPr>
            <a:spLocks noChangeShapeType="1"/>
          </p:cNvSpPr>
          <p:nvPr/>
        </p:nvSpPr>
        <p:spPr bwMode="auto">
          <a:xfrm>
            <a:off x="7668344" y="1052736"/>
            <a:ext cx="72008" cy="504055"/>
          </a:xfrm>
          <a:prstGeom prst="line">
            <a:avLst/>
          </a:prstGeom>
          <a:noFill/>
          <a:ln w="19050">
            <a:solidFill>
              <a:schemeClr val="tx1"/>
            </a:solidFill>
            <a:round/>
            <a:headEnd/>
            <a:tailEnd type="triangle" w="med" len="med"/>
          </a:ln>
        </p:spPr>
        <p:txBody>
          <a:bodyPr/>
          <a:lstStyle/>
          <a:p>
            <a:endParaRPr lang="es-ES"/>
          </a:p>
        </p:txBody>
      </p:sp>
      <p:sp>
        <p:nvSpPr>
          <p:cNvPr id="40" name="Line 8"/>
          <p:cNvSpPr>
            <a:spLocks noChangeShapeType="1"/>
          </p:cNvSpPr>
          <p:nvPr/>
        </p:nvSpPr>
        <p:spPr bwMode="auto">
          <a:xfrm flipH="1">
            <a:off x="6948264" y="1052736"/>
            <a:ext cx="288032" cy="1440160"/>
          </a:xfrm>
          <a:prstGeom prst="line">
            <a:avLst/>
          </a:prstGeom>
          <a:noFill/>
          <a:ln w="19050">
            <a:solidFill>
              <a:schemeClr val="tx1"/>
            </a:solidFill>
            <a:round/>
            <a:headEnd/>
            <a:tailEnd type="triangle" w="med" len="med"/>
          </a:ln>
        </p:spPr>
        <p:txBody>
          <a:bodyPr/>
          <a:lstStyle/>
          <a:p>
            <a:endParaRPr lang="es-ES"/>
          </a:p>
        </p:txBody>
      </p:sp>
      <p:sp>
        <p:nvSpPr>
          <p:cNvPr id="41" name="Line 8"/>
          <p:cNvSpPr>
            <a:spLocks noChangeShapeType="1"/>
          </p:cNvSpPr>
          <p:nvPr/>
        </p:nvSpPr>
        <p:spPr bwMode="auto">
          <a:xfrm>
            <a:off x="7380312" y="1052736"/>
            <a:ext cx="144016" cy="1512168"/>
          </a:xfrm>
          <a:prstGeom prst="line">
            <a:avLst/>
          </a:prstGeom>
          <a:noFill/>
          <a:ln w="19050">
            <a:solidFill>
              <a:schemeClr val="tx1"/>
            </a:solidFill>
            <a:round/>
            <a:headEnd/>
            <a:tailEnd type="triangle" w="med" len="med"/>
          </a:ln>
        </p:spPr>
        <p:txBody>
          <a:bodyPr/>
          <a:lstStyle/>
          <a:p>
            <a:endParaRPr lang="es-ES"/>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2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2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22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2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22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2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22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22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5" grpId="0" animBg="1"/>
      <p:bldP spid="52236" grpId="0"/>
      <p:bldP spid="52237" grpId="0" animBg="1"/>
      <p:bldP spid="52238" grpId="0" animBg="1"/>
      <p:bldP spid="52239" grpId="0"/>
      <p:bldP spid="52240" grpId="0" animBg="1"/>
      <p:bldP spid="52241" grpId="0" animBg="1"/>
      <p:bldP spid="52242" grpId="0"/>
      <p:bldP spid="52243" grpId="0" animBg="1"/>
      <p:bldP spid="20" grpId="0" animBg="1"/>
      <p:bldP spid="21" grpId="0"/>
      <p:bldP spid="22" grpId="0" animBg="1"/>
      <p:bldP spid="23" grpId="0" animBg="1"/>
      <p:bldP spid="24" grpId="0"/>
      <p:bldP spid="25" grpId="0" animBg="1"/>
      <p:bldP spid="28" grpId="0" animBg="1"/>
      <p:bldP spid="29" grpId="0" animBg="1"/>
      <p:bldP spid="30" grpId="0" animBg="1"/>
      <p:bldP spid="33" grpId="0" animBg="1"/>
      <p:bldP spid="34" grpId="0" animBg="1"/>
      <p:bldP spid="35" grpId="0" animBg="1"/>
      <p:bldP spid="36" grpId="0" animBg="1"/>
      <p:bldP spid="37" grpId="0" animBg="1"/>
      <p:bldP spid="38" grpId="0" animBg="1"/>
      <p:bldP spid="39" grpId="0" animBg="1"/>
      <p:bldP spid="40" grpId="0" animBg="1"/>
      <p:bldP spid="4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42924" y="500042"/>
            <a:ext cx="8029604" cy="890574"/>
          </a:xfrm>
        </p:spPr>
        <p:txBody>
          <a:bodyPr/>
          <a:lstStyle/>
          <a:p>
            <a:pPr eaLnBrk="1" hangingPunct="1"/>
            <a:r>
              <a:rPr lang="es-ES" dirty="0" smtClean="0"/>
              <a:t>Desconexión ordenada simultánea</a:t>
            </a:r>
          </a:p>
        </p:txBody>
      </p:sp>
      <p:sp>
        <p:nvSpPr>
          <p:cNvPr id="39939" name="Rectangle 3"/>
          <p:cNvSpPr>
            <a:spLocks noGrp="1" noChangeArrowheads="1"/>
          </p:cNvSpPr>
          <p:nvPr>
            <p:ph type="body" idx="1"/>
          </p:nvPr>
        </p:nvSpPr>
        <p:spPr>
          <a:xfrm>
            <a:off x="685800" y="1462054"/>
            <a:ext cx="7772400" cy="4524388"/>
          </a:xfrm>
        </p:spPr>
        <p:txBody>
          <a:bodyPr/>
          <a:lstStyle/>
          <a:p>
            <a:pPr eaLnBrk="1" hangingPunct="1"/>
            <a:r>
              <a:rPr lang="es-ES" sz="2400" dirty="0" smtClean="0"/>
              <a:t>Es posible que dos TCP decidan simultáneamente terminar una conexión, cruzándose los mensajes FIN en el camino</a:t>
            </a:r>
          </a:p>
          <a:p>
            <a:pPr eaLnBrk="1" hangingPunct="1"/>
            <a:r>
              <a:rPr lang="es-ES" sz="2400" dirty="0" smtClean="0"/>
              <a:t>En ese caso cada TCP envía al otro un ACK confirmando la recepción del FIN</a:t>
            </a:r>
          </a:p>
          <a:p>
            <a:pPr eaLnBrk="1" hangingPunct="1"/>
            <a:r>
              <a:rPr lang="es-ES" sz="2400" dirty="0" smtClean="0"/>
              <a:t>La evolución de estados de TCP es ligeramente distinta del caso normal, apareciendo un nuevo estado (CLOSING).</a:t>
            </a:r>
          </a:p>
          <a:p>
            <a:pPr eaLnBrk="1" hangingPunct="1"/>
            <a:r>
              <a:rPr lang="es-ES" sz="2400" dirty="0" smtClean="0"/>
              <a:t>El número total de mensajes intercambiados en este caso es siempre de cuatro.</a:t>
            </a:r>
          </a:p>
          <a:p>
            <a:pPr eaLnBrk="1" hangingPunct="1"/>
            <a:r>
              <a:rPr lang="es-ES" sz="2400" dirty="0" smtClean="0"/>
              <a:t>Ambos TCP han de esperar el tiempo 2*MSL antes de liberar  por completo la conexión </a:t>
            </a:r>
          </a:p>
        </p:txBody>
      </p:sp>
    </p:spTree>
  </p:cSld>
  <p:clrMapOvr>
    <a:masterClrMapping/>
  </p:clrMapOvr>
  <p:transition>
    <p:cover dir="l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1142059" y="1584929"/>
            <a:ext cx="1370005" cy="4272963"/>
          </a:xfrm>
          <a:prstGeom prst="rect">
            <a:avLst/>
          </a:prstGeom>
          <a:noFill/>
          <a:ln w="9525">
            <a:solidFill>
              <a:schemeClr val="tx1"/>
            </a:solidFill>
            <a:miter lim="800000"/>
            <a:headEnd/>
            <a:tailEnd/>
          </a:ln>
        </p:spPr>
        <p:txBody>
          <a:bodyPr wrap="none" anchor="ctr"/>
          <a:lstStyle/>
          <a:p>
            <a:endParaRPr lang="es-ES" sz="1400"/>
          </a:p>
        </p:txBody>
      </p:sp>
      <p:sp>
        <p:nvSpPr>
          <p:cNvPr id="51203" name="Rectangle 3"/>
          <p:cNvSpPr>
            <a:spLocks noChangeArrowheads="1"/>
          </p:cNvSpPr>
          <p:nvPr/>
        </p:nvSpPr>
        <p:spPr bwMode="auto">
          <a:xfrm>
            <a:off x="6581856" y="1584929"/>
            <a:ext cx="1401815" cy="4200540"/>
          </a:xfrm>
          <a:prstGeom prst="rect">
            <a:avLst/>
          </a:prstGeom>
          <a:noFill/>
          <a:ln w="9525">
            <a:solidFill>
              <a:schemeClr val="tx1"/>
            </a:solidFill>
            <a:miter lim="800000"/>
            <a:headEnd/>
            <a:tailEnd/>
          </a:ln>
        </p:spPr>
        <p:txBody>
          <a:bodyPr wrap="none" anchor="ctr"/>
          <a:lstStyle/>
          <a:p>
            <a:endParaRPr lang="es-ES" sz="1400"/>
          </a:p>
        </p:txBody>
      </p:sp>
      <p:sp>
        <p:nvSpPr>
          <p:cNvPr id="51204" name="Text Box 4"/>
          <p:cNvSpPr txBox="1">
            <a:spLocks noChangeArrowheads="1"/>
          </p:cNvSpPr>
          <p:nvPr/>
        </p:nvSpPr>
        <p:spPr bwMode="auto">
          <a:xfrm>
            <a:off x="1323197" y="1000108"/>
            <a:ext cx="1088760" cy="553998"/>
          </a:xfrm>
          <a:prstGeom prst="rect">
            <a:avLst/>
          </a:prstGeom>
          <a:noFill/>
          <a:ln w="9525">
            <a:noFill/>
            <a:miter lim="800000"/>
            <a:headEnd/>
            <a:tailEnd/>
          </a:ln>
        </p:spPr>
        <p:txBody>
          <a:bodyPr wrap="none">
            <a:spAutoFit/>
          </a:bodyPr>
          <a:lstStyle/>
          <a:p>
            <a:pPr algn="ctr"/>
            <a:r>
              <a:rPr lang="es-ES_tradnl" sz="1600" b="1" dirty="0">
                <a:latin typeface="Arial" charset="0"/>
              </a:rPr>
              <a:t>TCP </a:t>
            </a:r>
            <a:r>
              <a:rPr lang="es-ES_tradnl" sz="1600" b="1" dirty="0" smtClean="0">
                <a:latin typeface="Arial" charset="0"/>
              </a:rPr>
              <a:t>A</a:t>
            </a:r>
          </a:p>
          <a:p>
            <a:pPr algn="ctr"/>
            <a:r>
              <a:rPr lang="es-ES_tradnl" sz="1400" b="1" dirty="0" smtClean="0">
                <a:latin typeface="Arial" charset="0"/>
              </a:rPr>
              <a:t>10.0.0.1:80</a:t>
            </a:r>
            <a:endParaRPr lang="es-ES" sz="1400" b="1" dirty="0">
              <a:latin typeface="Arial" charset="0"/>
            </a:endParaRPr>
          </a:p>
        </p:txBody>
      </p:sp>
      <p:sp>
        <p:nvSpPr>
          <p:cNvPr id="51205" name="Text Box 5"/>
          <p:cNvSpPr txBox="1">
            <a:spLocks noChangeArrowheads="1"/>
          </p:cNvSpPr>
          <p:nvPr/>
        </p:nvSpPr>
        <p:spPr bwMode="auto">
          <a:xfrm>
            <a:off x="6652649" y="1000108"/>
            <a:ext cx="1287532" cy="553998"/>
          </a:xfrm>
          <a:prstGeom prst="rect">
            <a:avLst/>
          </a:prstGeom>
          <a:noFill/>
          <a:ln w="9525">
            <a:noFill/>
            <a:miter lim="800000"/>
            <a:headEnd/>
            <a:tailEnd/>
          </a:ln>
        </p:spPr>
        <p:txBody>
          <a:bodyPr wrap="none">
            <a:spAutoFit/>
          </a:bodyPr>
          <a:lstStyle/>
          <a:p>
            <a:pPr algn="ctr"/>
            <a:r>
              <a:rPr lang="es-ES_tradnl" sz="1600" b="1" dirty="0">
                <a:latin typeface="Arial" charset="0"/>
              </a:rPr>
              <a:t>TCP </a:t>
            </a:r>
            <a:r>
              <a:rPr lang="es-ES_tradnl" sz="1600" b="1" dirty="0" smtClean="0">
                <a:latin typeface="Arial" charset="0"/>
              </a:rPr>
              <a:t>B</a:t>
            </a:r>
          </a:p>
          <a:p>
            <a:pPr algn="ctr"/>
            <a:r>
              <a:rPr lang="es-ES_tradnl" sz="1400" b="1" dirty="0" smtClean="0">
                <a:latin typeface="Arial" charset="0"/>
              </a:rPr>
              <a:t>10.0.0.2:1030</a:t>
            </a:r>
            <a:endParaRPr lang="es-ES" sz="1400" b="1" dirty="0">
              <a:latin typeface="Arial" charset="0"/>
            </a:endParaRPr>
          </a:p>
        </p:txBody>
      </p:sp>
      <p:sp>
        <p:nvSpPr>
          <p:cNvPr id="51211" name="Text Box 13"/>
          <p:cNvSpPr txBox="1">
            <a:spLocks noChangeArrowheads="1"/>
          </p:cNvSpPr>
          <p:nvPr/>
        </p:nvSpPr>
        <p:spPr bwMode="auto">
          <a:xfrm>
            <a:off x="1131515" y="1584929"/>
            <a:ext cx="1439305" cy="307777"/>
          </a:xfrm>
          <a:prstGeom prst="rect">
            <a:avLst/>
          </a:prstGeom>
          <a:noFill/>
          <a:ln w="9525">
            <a:noFill/>
            <a:miter lim="800000"/>
            <a:headEnd/>
            <a:tailEnd/>
          </a:ln>
        </p:spPr>
        <p:txBody>
          <a:bodyPr wrap="none">
            <a:spAutoFit/>
          </a:bodyPr>
          <a:lstStyle/>
          <a:p>
            <a:r>
              <a:rPr lang="es-ES_tradnl" sz="1400" b="1" dirty="0">
                <a:latin typeface="Arial" charset="0"/>
              </a:rPr>
              <a:t>ESTABLISHED</a:t>
            </a:r>
            <a:endParaRPr lang="es-ES" sz="1400" b="1" dirty="0">
              <a:latin typeface="Arial" charset="0"/>
            </a:endParaRPr>
          </a:p>
        </p:txBody>
      </p:sp>
      <p:sp>
        <p:nvSpPr>
          <p:cNvPr id="623630" name="Text Box 14"/>
          <p:cNvSpPr txBox="1">
            <a:spLocks noChangeArrowheads="1"/>
          </p:cNvSpPr>
          <p:nvPr/>
        </p:nvSpPr>
        <p:spPr bwMode="auto">
          <a:xfrm>
            <a:off x="1298935" y="2263967"/>
            <a:ext cx="1129925" cy="307777"/>
          </a:xfrm>
          <a:prstGeom prst="rect">
            <a:avLst/>
          </a:prstGeom>
          <a:noFill/>
          <a:ln w="9525">
            <a:noFill/>
            <a:miter lim="800000"/>
            <a:headEnd/>
            <a:tailEnd/>
          </a:ln>
        </p:spPr>
        <p:txBody>
          <a:bodyPr wrap="none">
            <a:spAutoFit/>
          </a:bodyPr>
          <a:lstStyle/>
          <a:p>
            <a:r>
              <a:rPr lang="es-ES_tradnl" sz="1400" b="1" dirty="0">
                <a:latin typeface="Arial" charset="0"/>
              </a:rPr>
              <a:t>FIN-WAIT-1</a:t>
            </a:r>
            <a:endParaRPr lang="es-ES" sz="1400" b="1" dirty="0">
              <a:latin typeface="Arial" charset="0"/>
            </a:endParaRPr>
          </a:p>
        </p:txBody>
      </p:sp>
      <p:sp>
        <p:nvSpPr>
          <p:cNvPr id="51213" name="Text Box 15"/>
          <p:cNvSpPr txBox="1">
            <a:spLocks noChangeArrowheads="1"/>
          </p:cNvSpPr>
          <p:nvPr/>
        </p:nvSpPr>
        <p:spPr bwMode="auto">
          <a:xfrm>
            <a:off x="6554911" y="1584929"/>
            <a:ext cx="1439305" cy="307777"/>
          </a:xfrm>
          <a:prstGeom prst="rect">
            <a:avLst/>
          </a:prstGeom>
          <a:noFill/>
          <a:ln w="9525">
            <a:noFill/>
            <a:miter lim="800000"/>
            <a:headEnd/>
            <a:tailEnd/>
          </a:ln>
        </p:spPr>
        <p:txBody>
          <a:bodyPr wrap="none">
            <a:spAutoFit/>
          </a:bodyPr>
          <a:lstStyle/>
          <a:p>
            <a:r>
              <a:rPr lang="es-ES_tradnl" sz="1400" b="1" dirty="0">
                <a:latin typeface="Arial" charset="0"/>
              </a:rPr>
              <a:t>ESTABLISHED</a:t>
            </a:r>
            <a:endParaRPr lang="es-ES" sz="1400" b="1" dirty="0">
              <a:latin typeface="Arial" charset="0"/>
            </a:endParaRPr>
          </a:p>
        </p:txBody>
      </p:sp>
      <p:sp>
        <p:nvSpPr>
          <p:cNvPr id="623637" name="Text Box 21"/>
          <p:cNvSpPr txBox="1">
            <a:spLocks noChangeArrowheads="1"/>
          </p:cNvSpPr>
          <p:nvPr/>
        </p:nvSpPr>
        <p:spPr bwMode="auto">
          <a:xfrm>
            <a:off x="1285852" y="4478545"/>
            <a:ext cx="1120563" cy="307777"/>
          </a:xfrm>
          <a:prstGeom prst="rect">
            <a:avLst/>
          </a:prstGeom>
          <a:noFill/>
          <a:ln w="9525">
            <a:noFill/>
            <a:miter lim="800000"/>
            <a:headEnd/>
            <a:tailEnd/>
          </a:ln>
        </p:spPr>
        <p:txBody>
          <a:bodyPr wrap="none">
            <a:spAutoFit/>
          </a:bodyPr>
          <a:lstStyle/>
          <a:p>
            <a:r>
              <a:rPr lang="es-ES_tradnl" sz="1400" b="1" dirty="0">
                <a:latin typeface="Arial" charset="0"/>
              </a:rPr>
              <a:t>TIME-WAIT</a:t>
            </a:r>
            <a:endParaRPr lang="es-ES" sz="1400" b="1" dirty="0">
              <a:latin typeface="Arial" charset="0"/>
            </a:endParaRPr>
          </a:p>
        </p:txBody>
      </p:sp>
      <p:sp>
        <p:nvSpPr>
          <p:cNvPr id="623638" name="Text Box 22"/>
          <p:cNvSpPr txBox="1">
            <a:spLocks noChangeArrowheads="1"/>
          </p:cNvSpPr>
          <p:nvPr/>
        </p:nvSpPr>
        <p:spPr bwMode="auto">
          <a:xfrm>
            <a:off x="6784513" y="3049785"/>
            <a:ext cx="1002197" cy="307777"/>
          </a:xfrm>
          <a:prstGeom prst="rect">
            <a:avLst/>
          </a:prstGeom>
          <a:noFill/>
          <a:ln w="9525">
            <a:noFill/>
            <a:miter lim="800000"/>
            <a:headEnd/>
            <a:tailEnd/>
          </a:ln>
        </p:spPr>
        <p:txBody>
          <a:bodyPr wrap="none">
            <a:spAutoFit/>
          </a:bodyPr>
          <a:lstStyle/>
          <a:p>
            <a:r>
              <a:rPr lang="es-ES_tradnl" sz="1400" b="1" dirty="0" smtClean="0">
                <a:latin typeface="Arial" charset="0"/>
              </a:rPr>
              <a:t>CLOSING</a:t>
            </a:r>
            <a:endParaRPr lang="es-ES" sz="1400" b="1" dirty="0">
              <a:latin typeface="Arial" charset="0"/>
            </a:endParaRPr>
          </a:p>
        </p:txBody>
      </p:sp>
      <p:sp>
        <p:nvSpPr>
          <p:cNvPr id="623639" name="Text Box 23"/>
          <p:cNvSpPr txBox="1">
            <a:spLocks noChangeArrowheads="1"/>
          </p:cNvSpPr>
          <p:nvPr/>
        </p:nvSpPr>
        <p:spPr bwMode="auto">
          <a:xfrm>
            <a:off x="1356374" y="5447317"/>
            <a:ext cx="933269" cy="307777"/>
          </a:xfrm>
          <a:prstGeom prst="rect">
            <a:avLst/>
          </a:prstGeom>
          <a:noFill/>
          <a:ln w="9525">
            <a:noFill/>
            <a:miter lim="800000"/>
            <a:headEnd/>
            <a:tailEnd/>
          </a:ln>
        </p:spPr>
        <p:txBody>
          <a:bodyPr wrap="none">
            <a:spAutoFit/>
          </a:bodyPr>
          <a:lstStyle/>
          <a:p>
            <a:r>
              <a:rPr lang="es-ES_tradnl" sz="1400" b="1" dirty="0" smtClean="0">
                <a:latin typeface="Arial" charset="0"/>
              </a:rPr>
              <a:t>CLOSED</a:t>
            </a:r>
            <a:endParaRPr lang="es-ES" sz="1400" b="1" dirty="0">
              <a:latin typeface="Arial" charset="0"/>
            </a:endParaRPr>
          </a:p>
        </p:txBody>
      </p:sp>
      <p:sp>
        <p:nvSpPr>
          <p:cNvPr id="623640" name="AutoShape 24"/>
          <p:cNvSpPr>
            <a:spLocks/>
          </p:cNvSpPr>
          <p:nvPr/>
        </p:nvSpPr>
        <p:spPr bwMode="auto">
          <a:xfrm>
            <a:off x="764681" y="4572008"/>
            <a:ext cx="304800" cy="1099148"/>
          </a:xfrm>
          <a:prstGeom prst="leftBrace">
            <a:avLst>
              <a:gd name="adj1" fmla="val 43750"/>
              <a:gd name="adj2" fmla="val 50000"/>
            </a:avLst>
          </a:prstGeom>
          <a:noFill/>
          <a:ln w="9525">
            <a:solidFill>
              <a:schemeClr val="tx1"/>
            </a:solidFill>
            <a:round/>
            <a:headEnd/>
            <a:tailEnd/>
          </a:ln>
        </p:spPr>
        <p:txBody>
          <a:bodyPr wrap="none" anchor="ctr"/>
          <a:lstStyle/>
          <a:p>
            <a:endParaRPr lang="es-ES" sz="1400"/>
          </a:p>
        </p:txBody>
      </p:sp>
      <p:sp>
        <p:nvSpPr>
          <p:cNvPr id="623641" name="Text Box 25"/>
          <p:cNvSpPr txBox="1">
            <a:spLocks noChangeArrowheads="1"/>
          </p:cNvSpPr>
          <p:nvPr/>
        </p:nvSpPr>
        <p:spPr bwMode="auto">
          <a:xfrm>
            <a:off x="294249" y="4834606"/>
            <a:ext cx="562975" cy="523220"/>
          </a:xfrm>
          <a:prstGeom prst="rect">
            <a:avLst/>
          </a:prstGeom>
          <a:noFill/>
          <a:ln w="9525">
            <a:noFill/>
            <a:miter lim="800000"/>
            <a:headEnd/>
            <a:tailEnd/>
          </a:ln>
        </p:spPr>
        <p:txBody>
          <a:bodyPr wrap="none">
            <a:spAutoFit/>
          </a:bodyPr>
          <a:lstStyle/>
          <a:p>
            <a:pPr algn="ctr"/>
            <a:r>
              <a:rPr lang="es-ES_tradnl" sz="1400" b="1" dirty="0">
                <a:latin typeface="Arial" charset="0"/>
              </a:rPr>
              <a:t>2</a:t>
            </a:r>
          </a:p>
          <a:p>
            <a:pPr algn="ctr"/>
            <a:r>
              <a:rPr lang="es-ES_tradnl" sz="1400" b="1" dirty="0">
                <a:latin typeface="Arial" charset="0"/>
              </a:rPr>
              <a:t>MSL</a:t>
            </a:r>
            <a:endParaRPr lang="es-ES" sz="1400" b="1" dirty="0">
              <a:latin typeface="Arial" charset="0"/>
            </a:endParaRPr>
          </a:p>
        </p:txBody>
      </p:sp>
      <p:sp>
        <p:nvSpPr>
          <p:cNvPr id="28" name="Text Box 1037"/>
          <p:cNvSpPr txBox="1">
            <a:spLocks noChangeArrowheads="1"/>
          </p:cNvSpPr>
          <p:nvPr/>
        </p:nvSpPr>
        <p:spPr bwMode="auto">
          <a:xfrm>
            <a:off x="698500" y="401638"/>
            <a:ext cx="7618413" cy="579437"/>
          </a:xfrm>
          <a:prstGeom prst="rect">
            <a:avLst/>
          </a:prstGeom>
          <a:noFill/>
          <a:ln w="9525">
            <a:noFill/>
            <a:miter lim="800000"/>
            <a:headEnd/>
            <a:tailEnd/>
          </a:ln>
        </p:spPr>
        <p:txBody>
          <a:bodyPr>
            <a:spAutoFit/>
          </a:bodyPr>
          <a:lstStyle/>
          <a:p>
            <a:pPr algn="ctr">
              <a:spcBef>
                <a:spcPct val="50000"/>
              </a:spcBef>
            </a:pPr>
            <a:r>
              <a:rPr lang="es-ES_tradnl" sz="3200" dirty="0" smtClean="0">
                <a:latin typeface="Arial" charset="0"/>
              </a:rPr>
              <a:t>Desconexión ordenada simultánea</a:t>
            </a:r>
            <a:endParaRPr lang="es-ES" sz="3200" dirty="0">
              <a:latin typeface="Arial" charset="0"/>
            </a:endParaRPr>
          </a:p>
        </p:txBody>
      </p:sp>
      <p:sp>
        <p:nvSpPr>
          <p:cNvPr id="29" name="Line 1031"/>
          <p:cNvSpPr>
            <a:spLocks noChangeShapeType="1"/>
          </p:cNvSpPr>
          <p:nvPr/>
        </p:nvSpPr>
        <p:spPr bwMode="auto">
          <a:xfrm rot="300000">
            <a:off x="2476914" y="2607675"/>
            <a:ext cx="4118733" cy="356766"/>
          </a:xfrm>
          <a:prstGeom prst="line">
            <a:avLst/>
          </a:prstGeom>
          <a:noFill/>
          <a:ln w="9525">
            <a:solidFill>
              <a:schemeClr val="tx1"/>
            </a:solidFill>
            <a:round/>
            <a:headEnd/>
            <a:tailEnd type="triangle" w="med" len="med"/>
          </a:ln>
        </p:spPr>
        <p:txBody>
          <a:bodyPr/>
          <a:lstStyle/>
          <a:p>
            <a:endParaRPr lang="es-ES"/>
          </a:p>
        </p:txBody>
      </p:sp>
      <p:sp>
        <p:nvSpPr>
          <p:cNvPr id="30" name="Text Box 1034"/>
          <p:cNvSpPr txBox="1">
            <a:spLocks noChangeArrowheads="1"/>
          </p:cNvSpPr>
          <p:nvPr/>
        </p:nvSpPr>
        <p:spPr bwMode="auto">
          <a:xfrm rot="600000">
            <a:off x="2581323" y="2076265"/>
            <a:ext cx="1744183" cy="523220"/>
          </a:xfrm>
          <a:prstGeom prst="rect">
            <a:avLst/>
          </a:prstGeom>
          <a:noFill/>
          <a:ln w="9525">
            <a:noFill/>
            <a:miter lim="800000"/>
            <a:headEnd/>
            <a:tailEnd/>
          </a:ln>
        </p:spPr>
        <p:txBody>
          <a:bodyPr wrap="square">
            <a:spAutoFit/>
          </a:bodyPr>
          <a:lstStyle/>
          <a:p>
            <a:pPr algn="ctr"/>
            <a:r>
              <a:rPr lang="es-ES_tradnl" sz="1400" b="1" dirty="0" err="1">
                <a:latin typeface="Arial" charset="0"/>
              </a:rPr>
              <a:t>seq</a:t>
            </a:r>
            <a:r>
              <a:rPr lang="es-ES_tradnl" sz="1400" b="1" dirty="0">
                <a:latin typeface="Arial" charset="0"/>
              </a:rPr>
              <a:t>=100, </a:t>
            </a:r>
            <a:r>
              <a:rPr lang="es-ES_tradnl" sz="1400" b="1" dirty="0" err="1" smtClean="0">
                <a:latin typeface="Arial" charset="0"/>
              </a:rPr>
              <a:t>ack</a:t>
            </a:r>
            <a:r>
              <a:rPr lang="es-ES_tradnl" sz="1400" b="1" dirty="0" smtClean="0">
                <a:latin typeface="Arial" charset="0"/>
              </a:rPr>
              <a:t>=300, FIN,ACK</a:t>
            </a:r>
            <a:endParaRPr lang="es-ES" sz="1400" b="1" dirty="0">
              <a:latin typeface="Arial" charset="0"/>
            </a:endParaRPr>
          </a:p>
        </p:txBody>
      </p:sp>
      <p:sp>
        <p:nvSpPr>
          <p:cNvPr id="31" name="Line 1044"/>
          <p:cNvSpPr>
            <a:spLocks noChangeShapeType="1"/>
          </p:cNvSpPr>
          <p:nvPr/>
        </p:nvSpPr>
        <p:spPr bwMode="auto">
          <a:xfrm rot="-300000" flipH="1">
            <a:off x="2505125" y="2677881"/>
            <a:ext cx="4088878" cy="320329"/>
          </a:xfrm>
          <a:prstGeom prst="line">
            <a:avLst/>
          </a:prstGeom>
          <a:noFill/>
          <a:ln w="9525">
            <a:solidFill>
              <a:schemeClr val="tx1"/>
            </a:solidFill>
            <a:round/>
            <a:headEnd/>
            <a:tailEnd type="triangle" w="med" len="med"/>
          </a:ln>
        </p:spPr>
        <p:txBody>
          <a:bodyPr/>
          <a:lstStyle/>
          <a:p>
            <a:endParaRPr lang="es-ES"/>
          </a:p>
        </p:txBody>
      </p:sp>
      <p:sp>
        <p:nvSpPr>
          <p:cNvPr id="32" name="Text Box 1045"/>
          <p:cNvSpPr txBox="1">
            <a:spLocks noChangeArrowheads="1"/>
          </p:cNvSpPr>
          <p:nvPr/>
        </p:nvSpPr>
        <p:spPr bwMode="auto">
          <a:xfrm rot="-600000">
            <a:off x="4632226" y="2144403"/>
            <a:ext cx="1706169" cy="523220"/>
          </a:xfrm>
          <a:prstGeom prst="rect">
            <a:avLst/>
          </a:prstGeom>
          <a:noFill/>
          <a:ln w="9525">
            <a:noFill/>
            <a:miter lim="800000"/>
            <a:headEnd/>
            <a:tailEnd/>
          </a:ln>
        </p:spPr>
        <p:txBody>
          <a:bodyPr wrap="square">
            <a:spAutoFit/>
          </a:bodyPr>
          <a:lstStyle/>
          <a:p>
            <a:pPr algn="ctr"/>
            <a:r>
              <a:rPr lang="es-ES_tradnl" sz="1400" b="1" dirty="0" err="1" smtClean="0">
                <a:latin typeface="Arial" charset="0"/>
              </a:rPr>
              <a:t>seq</a:t>
            </a:r>
            <a:r>
              <a:rPr lang="es-ES_tradnl" sz="1400" b="1" dirty="0" smtClean="0">
                <a:latin typeface="Arial" charset="0"/>
              </a:rPr>
              <a:t>=300,ack=100, FIN,ACK </a:t>
            </a:r>
            <a:endParaRPr lang="es-ES" sz="1400" b="1" dirty="0">
              <a:latin typeface="Arial" charset="0"/>
            </a:endParaRPr>
          </a:p>
        </p:txBody>
      </p:sp>
      <p:sp>
        <p:nvSpPr>
          <p:cNvPr id="33" name="Text Box 14"/>
          <p:cNvSpPr txBox="1">
            <a:spLocks noChangeArrowheads="1"/>
          </p:cNvSpPr>
          <p:nvPr/>
        </p:nvSpPr>
        <p:spPr bwMode="auto">
          <a:xfrm>
            <a:off x="6728223" y="2285992"/>
            <a:ext cx="1129925" cy="307777"/>
          </a:xfrm>
          <a:prstGeom prst="rect">
            <a:avLst/>
          </a:prstGeom>
          <a:noFill/>
          <a:ln w="9525">
            <a:noFill/>
            <a:miter lim="800000"/>
            <a:headEnd/>
            <a:tailEnd/>
          </a:ln>
        </p:spPr>
        <p:txBody>
          <a:bodyPr wrap="none">
            <a:spAutoFit/>
          </a:bodyPr>
          <a:lstStyle/>
          <a:p>
            <a:r>
              <a:rPr lang="es-ES_tradnl" sz="1400" b="1" dirty="0">
                <a:latin typeface="Arial" charset="0"/>
              </a:rPr>
              <a:t>FIN-WAIT-1</a:t>
            </a:r>
            <a:endParaRPr lang="es-ES" sz="1400" b="1" dirty="0">
              <a:latin typeface="Arial" charset="0"/>
            </a:endParaRPr>
          </a:p>
        </p:txBody>
      </p:sp>
      <p:sp>
        <p:nvSpPr>
          <p:cNvPr id="34" name="Line 1032"/>
          <p:cNvSpPr>
            <a:spLocks noChangeShapeType="1"/>
          </p:cNvSpPr>
          <p:nvPr/>
        </p:nvSpPr>
        <p:spPr bwMode="auto">
          <a:xfrm rot="-300000" flipH="1">
            <a:off x="2505125" y="4106641"/>
            <a:ext cx="4088878" cy="320329"/>
          </a:xfrm>
          <a:prstGeom prst="line">
            <a:avLst/>
          </a:prstGeom>
          <a:noFill/>
          <a:ln w="9525">
            <a:solidFill>
              <a:schemeClr val="tx1"/>
            </a:solidFill>
            <a:round/>
            <a:headEnd/>
            <a:tailEnd type="triangle" w="med" len="med"/>
          </a:ln>
        </p:spPr>
        <p:txBody>
          <a:bodyPr/>
          <a:lstStyle/>
          <a:p>
            <a:endParaRPr lang="es-ES"/>
          </a:p>
        </p:txBody>
      </p:sp>
      <p:sp>
        <p:nvSpPr>
          <p:cNvPr id="35" name="Line 1033"/>
          <p:cNvSpPr>
            <a:spLocks noChangeShapeType="1"/>
          </p:cNvSpPr>
          <p:nvPr/>
        </p:nvSpPr>
        <p:spPr bwMode="auto">
          <a:xfrm rot="300000">
            <a:off x="2507608" y="4050329"/>
            <a:ext cx="4090551" cy="415649"/>
          </a:xfrm>
          <a:prstGeom prst="line">
            <a:avLst/>
          </a:prstGeom>
          <a:noFill/>
          <a:ln w="9525">
            <a:solidFill>
              <a:schemeClr val="tx1"/>
            </a:solidFill>
            <a:round/>
            <a:headEnd/>
            <a:tailEnd type="triangle" w="med" len="med"/>
          </a:ln>
        </p:spPr>
        <p:txBody>
          <a:bodyPr/>
          <a:lstStyle/>
          <a:p>
            <a:endParaRPr lang="es-ES"/>
          </a:p>
        </p:txBody>
      </p:sp>
      <p:sp>
        <p:nvSpPr>
          <p:cNvPr id="36" name="Text Box 1035"/>
          <p:cNvSpPr txBox="1">
            <a:spLocks noChangeArrowheads="1"/>
          </p:cNvSpPr>
          <p:nvPr/>
        </p:nvSpPr>
        <p:spPr bwMode="auto">
          <a:xfrm rot="-600000">
            <a:off x="4748590" y="3572166"/>
            <a:ext cx="1694695" cy="523220"/>
          </a:xfrm>
          <a:prstGeom prst="rect">
            <a:avLst/>
          </a:prstGeom>
          <a:noFill/>
          <a:ln w="9525">
            <a:noFill/>
            <a:miter lim="800000"/>
            <a:headEnd/>
            <a:tailEnd/>
          </a:ln>
        </p:spPr>
        <p:txBody>
          <a:bodyPr wrap="none">
            <a:spAutoFit/>
          </a:bodyPr>
          <a:lstStyle/>
          <a:p>
            <a:pPr algn="ctr"/>
            <a:r>
              <a:rPr lang="es-ES_tradnl" sz="1400" b="1" dirty="0" err="1" smtClean="0">
                <a:latin typeface="Arial" charset="0"/>
              </a:rPr>
              <a:t>seq</a:t>
            </a:r>
            <a:r>
              <a:rPr lang="es-ES_tradnl" sz="1400" b="1" dirty="0" smtClean="0">
                <a:latin typeface="Arial" charset="0"/>
              </a:rPr>
              <a:t>=301,ack=101</a:t>
            </a:r>
            <a:r>
              <a:rPr lang="es-ES_tradnl" sz="1400" b="1" dirty="0">
                <a:latin typeface="Arial" charset="0"/>
              </a:rPr>
              <a:t>,</a:t>
            </a:r>
          </a:p>
          <a:p>
            <a:pPr algn="ctr"/>
            <a:r>
              <a:rPr lang="es-ES_tradnl" sz="1400" b="1" dirty="0" smtClean="0">
                <a:latin typeface="Arial" charset="0"/>
              </a:rPr>
              <a:t>ACK</a:t>
            </a:r>
            <a:endParaRPr lang="es-ES" sz="1400" b="1" dirty="0">
              <a:latin typeface="Arial" charset="0"/>
            </a:endParaRPr>
          </a:p>
        </p:txBody>
      </p:sp>
      <p:sp>
        <p:nvSpPr>
          <p:cNvPr id="37" name="Text Box 1036"/>
          <p:cNvSpPr txBox="1">
            <a:spLocks noChangeArrowheads="1"/>
          </p:cNvSpPr>
          <p:nvPr/>
        </p:nvSpPr>
        <p:spPr bwMode="auto">
          <a:xfrm rot="600000">
            <a:off x="2723996" y="3544117"/>
            <a:ext cx="1744388" cy="523220"/>
          </a:xfrm>
          <a:prstGeom prst="rect">
            <a:avLst/>
          </a:prstGeom>
          <a:noFill/>
          <a:ln w="9525">
            <a:noFill/>
            <a:miter lim="800000"/>
            <a:headEnd/>
            <a:tailEnd/>
          </a:ln>
        </p:spPr>
        <p:txBody>
          <a:bodyPr wrap="none">
            <a:spAutoFit/>
          </a:bodyPr>
          <a:lstStyle/>
          <a:p>
            <a:pPr algn="ctr"/>
            <a:r>
              <a:rPr lang="es-ES_tradnl" sz="1400" b="1" dirty="0" err="1" smtClean="0">
                <a:latin typeface="Arial" charset="0"/>
              </a:rPr>
              <a:t>seq</a:t>
            </a:r>
            <a:r>
              <a:rPr lang="es-ES_tradnl" sz="1400" b="1" dirty="0" smtClean="0">
                <a:latin typeface="Arial" charset="0"/>
              </a:rPr>
              <a:t>=101, </a:t>
            </a:r>
            <a:r>
              <a:rPr lang="es-ES_tradnl" sz="1400" b="1" dirty="0" err="1">
                <a:latin typeface="Arial" charset="0"/>
              </a:rPr>
              <a:t>ack</a:t>
            </a:r>
            <a:r>
              <a:rPr lang="es-ES_tradnl" sz="1400" b="1" dirty="0">
                <a:latin typeface="Arial" charset="0"/>
              </a:rPr>
              <a:t>=301,</a:t>
            </a:r>
          </a:p>
          <a:p>
            <a:pPr algn="ctr"/>
            <a:r>
              <a:rPr lang="es-ES_tradnl" sz="1400" b="1" dirty="0" smtClean="0">
                <a:latin typeface="Arial" charset="0"/>
              </a:rPr>
              <a:t>ACK</a:t>
            </a:r>
            <a:endParaRPr lang="es-ES" sz="1400" b="1" dirty="0">
              <a:latin typeface="Arial" charset="0"/>
            </a:endParaRPr>
          </a:p>
        </p:txBody>
      </p:sp>
      <p:sp>
        <p:nvSpPr>
          <p:cNvPr id="38" name="Text Box 22"/>
          <p:cNvSpPr txBox="1">
            <a:spLocks noChangeArrowheads="1"/>
          </p:cNvSpPr>
          <p:nvPr/>
        </p:nvSpPr>
        <p:spPr bwMode="auto">
          <a:xfrm>
            <a:off x="1355225" y="3049785"/>
            <a:ext cx="1002197" cy="307777"/>
          </a:xfrm>
          <a:prstGeom prst="rect">
            <a:avLst/>
          </a:prstGeom>
          <a:noFill/>
          <a:ln w="9525">
            <a:noFill/>
            <a:miter lim="800000"/>
            <a:headEnd/>
            <a:tailEnd/>
          </a:ln>
        </p:spPr>
        <p:txBody>
          <a:bodyPr wrap="none">
            <a:spAutoFit/>
          </a:bodyPr>
          <a:lstStyle/>
          <a:p>
            <a:r>
              <a:rPr lang="es-ES_tradnl" sz="1400" b="1" dirty="0" smtClean="0">
                <a:latin typeface="Arial" charset="0"/>
              </a:rPr>
              <a:t>CLOSING</a:t>
            </a:r>
            <a:endParaRPr lang="es-ES" sz="1400" b="1" dirty="0">
              <a:latin typeface="Arial" charset="0"/>
            </a:endParaRPr>
          </a:p>
        </p:txBody>
      </p:sp>
      <p:sp>
        <p:nvSpPr>
          <p:cNvPr id="39" name="Text Box 21"/>
          <p:cNvSpPr txBox="1">
            <a:spLocks noChangeArrowheads="1"/>
          </p:cNvSpPr>
          <p:nvPr/>
        </p:nvSpPr>
        <p:spPr bwMode="auto">
          <a:xfrm>
            <a:off x="6737585" y="4549983"/>
            <a:ext cx="1120563" cy="307777"/>
          </a:xfrm>
          <a:prstGeom prst="rect">
            <a:avLst/>
          </a:prstGeom>
          <a:noFill/>
          <a:ln w="9525">
            <a:noFill/>
            <a:miter lim="800000"/>
            <a:headEnd/>
            <a:tailEnd/>
          </a:ln>
        </p:spPr>
        <p:txBody>
          <a:bodyPr wrap="none">
            <a:spAutoFit/>
          </a:bodyPr>
          <a:lstStyle/>
          <a:p>
            <a:r>
              <a:rPr lang="es-ES_tradnl" sz="1400" b="1" dirty="0">
                <a:latin typeface="Arial" charset="0"/>
              </a:rPr>
              <a:t>TIME-WAIT</a:t>
            </a:r>
            <a:endParaRPr lang="es-ES" sz="1400" b="1" dirty="0">
              <a:latin typeface="Arial" charset="0"/>
            </a:endParaRPr>
          </a:p>
        </p:txBody>
      </p:sp>
      <p:sp>
        <p:nvSpPr>
          <p:cNvPr id="40" name="Text Box 23"/>
          <p:cNvSpPr txBox="1">
            <a:spLocks noChangeArrowheads="1"/>
          </p:cNvSpPr>
          <p:nvPr/>
        </p:nvSpPr>
        <p:spPr bwMode="auto">
          <a:xfrm>
            <a:off x="6786578" y="5429264"/>
            <a:ext cx="933269" cy="307777"/>
          </a:xfrm>
          <a:prstGeom prst="rect">
            <a:avLst/>
          </a:prstGeom>
          <a:noFill/>
          <a:ln w="9525">
            <a:noFill/>
            <a:miter lim="800000"/>
            <a:headEnd/>
            <a:tailEnd/>
          </a:ln>
        </p:spPr>
        <p:txBody>
          <a:bodyPr wrap="none">
            <a:spAutoFit/>
          </a:bodyPr>
          <a:lstStyle/>
          <a:p>
            <a:r>
              <a:rPr lang="es-ES_tradnl" sz="1400" b="1" dirty="0">
                <a:latin typeface="Arial" charset="0"/>
              </a:rPr>
              <a:t>CLOSED</a:t>
            </a:r>
            <a:endParaRPr lang="es-ES" sz="1400" b="1" dirty="0">
              <a:latin typeface="Arial" charset="0"/>
            </a:endParaRPr>
          </a:p>
        </p:txBody>
      </p:sp>
      <p:sp>
        <p:nvSpPr>
          <p:cNvPr id="41" name="AutoShape 24"/>
          <p:cNvSpPr>
            <a:spLocks/>
          </p:cNvSpPr>
          <p:nvPr/>
        </p:nvSpPr>
        <p:spPr bwMode="auto">
          <a:xfrm rot="10800000">
            <a:off x="8053414" y="4714883"/>
            <a:ext cx="304800" cy="928693"/>
          </a:xfrm>
          <a:prstGeom prst="leftBrace">
            <a:avLst>
              <a:gd name="adj1" fmla="val 43750"/>
              <a:gd name="adj2" fmla="val 50000"/>
            </a:avLst>
          </a:prstGeom>
          <a:noFill/>
          <a:ln w="9525">
            <a:solidFill>
              <a:schemeClr val="tx1"/>
            </a:solidFill>
            <a:round/>
            <a:headEnd/>
            <a:tailEnd/>
          </a:ln>
        </p:spPr>
        <p:txBody>
          <a:bodyPr wrap="none" anchor="ctr"/>
          <a:lstStyle/>
          <a:p>
            <a:endParaRPr lang="es-ES" sz="1400"/>
          </a:p>
        </p:txBody>
      </p:sp>
      <p:sp>
        <p:nvSpPr>
          <p:cNvPr id="42" name="Text Box 25"/>
          <p:cNvSpPr txBox="1">
            <a:spLocks noChangeArrowheads="1"/>
          </p:cNvSpPr>
          <p:nvPr/>
        </p:nvSpPr>
        <p:spPr bwMode="auto">
          <a:xfrm>
            <a:off x="8215338" y="4977482"/>
            <a:ext cx="562975" cy="523220"/>
          </a:xfrm>
          <a:prstGeom prst="rect">
            <a:avLst/>
          </a:prstGeom>
          <a:noFill/>
          <a:ln w="9525">
            <a:noFill/>
            <a:miter lim="800000"/>
            <a:headEnd/>
            <a:tailEnd/>
          </a:ln>
        </p:spPr>
        <p:txBody>
          <a:bodyPr wrap="none">
            <a:spAutoFit/>
          </a:bodyPr>
          <a:lstStyle/>
          <a:p>
            <a:pPr algn="ctr"/>
            <a:r>
              <a:rPr lang="es-ES_tradnl" sz="1400" b="1" dirty="0">
                <a:latin typeface="Arial" charset="0"/>
              </a:rPr>
              <a:t>2</a:t>
            </a:r>
          </a:p>
          <a:p>
            <a:pPr algn="ctr"/>
            <a:r>
              <a:rPr lang="es-ES_tradnl" sz="1400" b="1" dirty="0">
                <a:latin typeface="Arial" charset="0"/>
              </a:rPr>
              <a:t>MSL</a:t>
            </a:r>
            <a:endParaRPr lang="es-ES" sz="1400" b="1" dirty="0">
              <a:latin typeface="Arial" charset="0"/>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36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par>
                          <p:cTn id="9" fill="hold">
                            <p:stCondLst>
                              <p:cond delay="0"/>
                            </p:stCondLst>
                            <p:childTnLst>
                              <p:par>
                                <p:cTn id="10" presetID="22" presetClass="entr" presetSubtype="1"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up)">
                                      <p:cBhvr>
                                        <p:cTn id="12" dur="2000"/>
                                        <p:tgtEl>
                                          <p:spTgt spid="2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up)">
                                      <p:cBhvr>
                                        <p:cTn id="15" dur="2000"/>
                                        <p:tgtEl>
                                          <p:spTgt spid="31"/>
                                        </p:tgtEl>
                                      </p:cBhvr>
                                    </p:animEffec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0"/>
                                          </p:stCondLst>
                                        </p:cTn>
                                        <p:tgtEl>
                                          <p:spTgt spid="623638"/>
                                        </p:tgtEl>
                                        <p:attrNameLst>
                                          <p:attrName>style.visibility</p:attrName>
                                        </p:attrNameLst>
                                      </p:cBhvr>
                                      <p:to>
                                        <p:strVal val="visible"/>
                                      </p:to>
                                    </p:set>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up)">
                                      <p:cBhvr>
                                        <p:cTn id="31" dur="2000"/>
                                        <p:tgtEl>
                                          <p:spTgt spid="35"/>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up)">
                                      <p:cBhvr>
                                        <p:cTn id="34" dur="2000"/>
                                        <p:tgtEl>
                                          <p:spTgt spid="34"/>
                                        </p:tgtEl>
                                      </p:cBhvr>
                                    </p:animEffect>
                                  </p:childTnLst>
                                </p:cTn>
                              </p:par>
                            </p:childTnLst>
                          </p:cTn>
                        </p:par>
                        <p:par>
                          <p:cTn id="35" fill="hold">
                            <p:stCondLst>
                              <p:cond delay="2000"/>
                            </p:stCondLst>
                            <p:childTnLst>
                              <p:par>
                                <p:cTn id="36" presetID="1" presetClass="entr" presetSubtype="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child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0"/>
                                          </p:stCondLst>
                                        </p:cTn>
                                        <p:tgtEl>
                                          <p:spTgt spid="623637"/>
                                        </p:tgtEl>
                                        <p:attrNameLst>
                                          <p:attrName>style.visibility</p:attrName>
                                        </p:attrNameLst>
                                      </p:cBhvr>
                                      <p:to>
                                        <p:strVal val="visible"/>
                                      </p:to>
                                    </p:set>
                                  </p:child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623640"/>
                                        </p:tgtEl>
                                        <p:attrNameLst>
                                          <p:attrName>style.visibility</p:attrName>
                                        </p:attrNameLst>
                                      </p:cBhvr>
                                      <p:to>
                                        <p:strVal val="visible"/>
                                      </p:to>
                                    </p:set>
                                    <p:animEffect transition="in" filter="wipe(up)">
                                      <p:cBhvr>
                                        <p:cTn id="50" dur="500"/>
                                        <p:tgtEl>
                                          <p:spTgt spid="623640"/>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wipe(up)">
                                      <p:cBhvr>
                                        <p:cTn id="53" dur="500"/>
                                        <p:tgtEl>
                                          <p:spTgt spid="41"/>
                                        </p:tgtEl>
                                      </p:cBhvr>
                                    </p:animEffect>
                                  </p:childTnLst>
                                </p:cTn>
                              </p:par>
                            </p:childTnLst>
                          </p:cTn>
                        </p:par>
                        <p:par>
                          <p:cTn id="54" fill="hold">
                            <p:stCondLst>
                              <p:cond delay="500"/>
                            </p:stCondLst>
                            <p:childTnLst>
                              <p:par>
                                <p:cTn id="55" presetID="22" presetClass="entr" presetSubtype="1" fill="hold" grpId="0" nodeType="afterEffect">
                                  <p:stCondLst>
                                    <p:cond delay="0"/>
                                  </p:stCondLst>
                                  <p:childTnLst>
                                    <p:set>
                                      <p:cBhvr>
                                        <p:cTn id="56" dur="1" fill="hold">
                                          <p:stCondLst>
                                            <p:cond delay="0"/>
                                          </p:stCondLst>
                                        </p:cTn>
                                        <p:tgtEl>
                                          <p:spTgt spid="623641"/>
                                        </p:tgtEl>
                                        <p:attrNameLst>
                                          <p:attrName>style.visibility</p:attrName>
                                        </p:attrNameLst>
                                      </p:cBhvr>
                                      <p:to>
                                        <p:strVal val="visible"/>
                                      </p:to>
                                    </p:set>
                                    <p:animEffect transition="in" filter="wipe(up)">
                                      <p:cBhvr>
                                        <p:cTn id="57" dur="500"/>
                                        <p:tgtEl>
                                          <p:spTgt spid="623641"/>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wipe(up)">
                                      <p:cBhvr>
                                        <p:cTn id="60" dur="500"/>
                                        <p:tgtEl>
                                          <p:spTgt spid="42"/>
                                        </p:tgtEl>
                                      </p:cBhvr>
                                    </p:animEffect>
                                  </p:childTnLst>
                                </p:cTn>
                              </p:par>
                            </p:childTnLst>
                          </p:cTn>
                        </p:par>
                        <p:par>
                          <p:cTn id="61" fill="hold">
                            <p:stCondLst>
                              <p:cond delay="1000"/>
                            </p:stCondLst>
                            <p:childTnLst>
                              <p:par>
                                <p:cTn id="62" presetID="1" presetClass="entr" presetSubtype="0" fill="hold" grpId="0" nodeType="afterEffect">
                                  <p:stCondLst>
                                    <p:cond delay="0"/>
                                  </p:stCondLst>
                                  <p:childTnLst>
                                    <p:set>
                                      <p:cBhvr>
                                        <p:cTn id="63" dur="1" fill="hold">
                                          <p:stCondLst>
                                            <p:cond delay="0"/>
                                          </p:stCondLst>
                                        </p:cTn>
                                        <p:tgtEl>
                                          <p:spTgt spid="623639"/>
                                        </p:tgtEl>
                                        <p:attrNameLst>
                                          <p:attrName>style.visibility</p:attrName>
                                        </p:attrNameLst>
                                      </p:cBhvr>
                                      <p:to>
                                        <p:strVal val="visible"/>
                                      </p:to>
                                    </p:set>
                                  </p:childTnLst>
                                </p:cTn>
                              </p:par>
                            </p:childTnLst>
                          </p:cTn>
                        </p:par>
                        <p:par>
                          <p:cTn id="64" fill="hold">
                            <p:stCondLst>
                              <p:cond delay="1000"/>
                            </p:stCondLst>
                            <p:childTnLst>
                              <p:par>
                                <p:cTn id="65" presetID="1"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3630" grpId="0"/>
      <p:bldP spid="623637" grpId="0"/>
      <p:bldP spid="623638" grpId="0"/>
      <p:bldP spid="623639" grpId="0"/>
      <p:bldP spid="623640" grpId="0" animBg="1"/>
      <p:bldP spid="623641" grpId="0"/>
      <p:bldP spid="29" grpId="0" animBg="1"/>
      <p:bldP spid="30" grpId="0"/>
      <p:bldP spid="31" grpId="0" animBg="1"/>
      <p:bldP spid="32" grpId="0"/>
      <p:bldP spid="33" grpId="0"/>
      <p:bldP spid="34" grpId="0" animBg="1"/>
      <p:bldP spid="35" grpId="0" animBg="1"/>
      <p:bldP spid="36" grpId="0"/>
      <p:bldP spid="37" grpId="0"/>
      <p:bldP spid="38" grpId="0"/>
      <p:bldP spid="39" grpId="0"/>
      <p:bldP spid="40" grpId="0"/>
      <p:bldP spid="41" grpId="0" animBg="1"/>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s-ES_tradnl" sz="4000" smtClean="0"/>
              <a:t>Sumario</a:t>
            </a:r>
            <a:endParaRPr lang="es-ES" sz="4000" smtClean="0"/>
          </a:p>
        </p:txBody>
      </p:sp>
      <p:sp>
        <p:nvSpPr>
          <p:cNvPr id="7171" name="Rectangle 3"/>
          <p:cNvSpPr>
            <a:spLocks noGrp="1" noChangeArrowheads="1"/>
          </p:cNvSpPr>
          <p:nvPr>
            <p:ph type="body" idx="1"/>
          </p:nvPr>
        </p:nvSpPr>
        <p:spPr/>
        <p:txBody>
          <a:bodyPr/>
          <a:lstStyle/>
          <a:p>
            <a:pPr eaLnBrk="1" hangingPunct="1">
              <a:lnSpc>
                <a:spcPct val="90000"/>
              </a:lnSpc>
            </a:pPr>
            <a:r>
              <a:rPr lang="es-ES_tradnl" sz="2800" dirty="0" smtClean="0"/>
              <a:t>Introducción</a:t>
            </a:r>
          </a:p>
          <a:p>
            <a:pPr eaLnBrk="1" hangingPunct="1">
              <a:lnSpc>
                <a:spcPct val="90000"/>
              </a:lnSpc>
            </a:pPr>
            <a:r>
              <a:rPr lang="es-ES_tradnl" sz="2800" b="1" dirty="0" smtClean="0">
                <a:solidFill>
                  <a:srgbClr val="FF0000"/>
                </a:solidFill>
              </a:rPr>
              <a:t>Protocolo UDP</a:t>
            </a:r>
            <a:endParaRPr lang="es-ES_tradnl" sz="2800" dirty="0" smtClean="0"/>
          </a:p>
          <a:p>
            <a:pPr eaLnBrk="1" hangingPunct="1">
              <a:lnSpc>
                <a:spcPct val="90000"/>
              </a:lnSpc>
            </a:pPr>
            <a:r>
              <a:rPr lang="es-ES_tradnl" sz="2800" dirty="0" smtClean="0"/>
              <a:t>Protocolo TCP</a:t>
            </a:r>
          </a:p>
          <a:p>
            <a:pPr lvl="1" eaLnBrk="1" hangingPunct="1">
              <a:lnSpc>
                <a:spcPct val="90000"/>
              </a:lnSpc>
            </a:pPr>
            <a:r>
              <a:rPr lang="es-ES_tradnl" dirty="0" err="1" smtClean="0"/>
              <a:t>Multiplexación</a:t>
            </a:r>
            <a:endParaRPr lang="es-ES_tradnl" dirty="0" smtClean="0"/>
          </a:p>
          <a:p>
            <a:pPr lvl="1" eaLnBrk="1" hangingPunct="1">
              <a:lnSpc>
                <a:spcPct val="90000"/>
              </a:lnSpc>
            </a:pPr>
            <a:r>
              <a:rPr lang="es-ES_tradnl" dirty="0" smtClean="0"/>
              <a:t>Conexión/Desconexión</a:t>
            </a:r>
          </a:p>
          <a:p>
            <a:pPr lvl="1" eaLnBrk="1" hangingPunct="1">
              <a:lnSpc>
                <a:spcPct val="90000"/>
              </a:lnSpc>
            </a:pPr>
            <a:r>
              <a:rPr lang="es-ES_tradnl" dirty="0" smtClean="0"/>
              <a:t>Intercambio de datos y control de flujo</a:t>
            </a:r>
          </a:p>
          <a:p>
            <a:pPr lvl="1" eaLnBrk="1" hangingPunct="1">
              <a:lnSpc>
                <a:spcPct val="90000"/>
              </a:lnSpc>
            </a:pPr>
            <a:r>
              <a:rPr lang="es-ES_tradnl" dirty="0" smtClean="0"/>
              <a:t>Control de congestión</a:t>
            </a:r>
          </a:p>
          <a:p>
            <a:pPr lvl="1" eaLnBrk="1" hangingPunct="1">
              <a:lnSpc>
                <a:spcPct val="90000"/>
              </a:lnSpc>
            </a:pPr>
            <a:r>
              <a:rPr lang="es-ES_tradnl" dirty="0" smtClean="0"/>
              <a:t>Redes LFN, factor de escala y opciones de TCP</a:t>
            </a:r>
          </a:p>
        </p:txBody>
      </p:sp>
    </p:spTree>
  </p:cSld>
  <p:clrMapOvr>
    <a:masterClrMapping/>
  </p:clrMapOvr>
  <p:transition>
    <p:cover dir="l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s-ES" sz="4000" dirty="0" smtClean="0"/>
              <a:t>Pérdida de mensajes de desconexión</a:t>
            </a:r>
          </a:p>
        </p:txBody>
      </p:sp>
      <p:sp>
        <p:nvSpPr>
          <p:cNvPr id="47107" name="Rectangle 3"/>
          <p:cNvSpPr>
            <a:spLocks noGrp="1" noChangeArrowheads="1"/>
          </p:cNvSpPr>
          <p:nvPr>
            <p:ph type="body" idx="1"/>
          </p:nvPr>
        </p:nvSpPr>
        <p:spPr>
          <a:xfrm>
            <a:off x="685800" y="1714488"/>
            <a:ext cx="7772400" cy="4114800"/>
          </a:xfrm>
        </p:spPr>
        <p:txBody>
          <a:bodyPr/>
          <a:lstStyle/>
          <a:p>
            <a:pPr eaLnBrk="1" hangingPunct="1"/>
            <a:r>
              <a:rPr lang="es-ES" sz="2800" dirty="0" smtClean="0"/>
              <a:t>El mensaje de un host solicitando la desconexión se puede perder. Por eso se pide una confirmación.</a:t>
            </a:r>
          </a:p>
          <a:p>
            <a:pPr eaLnBrk="1" hangingPunct="1"/>
            <a:r>
              <a:rPr lang="es-ES" sz="2800" dirty="0" smtClean="0"/>
              <a:t>Pero la confirmación también puede perderse, por lo que habría que enviar una confirmación de la confirmación, y así sucesivamente.</a:t>
            </a:r>
          </a:p>
          <a:p>
            <a:pPr eaLnBrk="1" hangingPunct="1"/>
            <a:r>
              <a:rPr lang="es-ES" sz="2800" dirty="0" smtClean="0"/>
              <a:t>Este problema no tiene solución, pues estamos intentando usar un canal no fiable para asegurar el envío de información. Es lo que se conoce como el </a:t>
            </a:r>
            <a:r>
              <a:rPr lang="es-ES" sz="2800" u="sng" dirty="0" smtClean="0"/>
              <a:t>problema de los dos ejércitos</a:t>
            </a:r>
            <a:r>
              <a:rPr lang="es-ES" sz="2800" dirty="0" smtClean="0"/>
              <a:t>.</a:t>
            </a:r>
          </a:p>
        </p:txBody>
      </p:sp>
    </p:spTree>
  </p:cSld>
  <p:clrMapOvr>
    <a:masterClrMapping/>
  </p:clrMapOvr>
  <p:transition>
    <p:cover dir="l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6"/>
          <p:cNvPicPr>
            <a:picLocks noChangeAspect="1" noChangeArrowheads="1"/>
          </p:cNvPicPr>
          <p:nvPr/>
        </p:nvPicPr>
        <p:blipFill>
          <a:blip r:embed="rId3" cstate="print"/>
          <a:srcRect/>
          <a:stretch>
            <a:fillRect/>
          </a:stretch>
        </p:blipFill>
        <p:spPr bwMode="auto">
          <a:xfrm>
            <a:off x="390525" y="2130427"/>
            <a:ext cx="8362950" cy="4267200"/>
          </a:xfrm>
          <a:prstGeom prst="rect">
            <a:avLst/>
          </a:prstGeom>
          <a:noFill/>
          <a:ln w="9525">
            <a:noFill/>
            <a:miter lim="800000"/>
            <a:headEnd/>
            <a:tailEnd/>
          </a:ln>
        </p:spPr>
      </p:pic>
      <p:sp>
        <p:nvSpPr>
          <p:cNvPr id="48131" name="Rectangle 7"/>
          <p:cNvSpPr>
            <a:spLocks noChangeArrowheads="1"/>
          </p:cNvSpPr>
          <p:nvPr/>
        </p:nvSpPr>
        <p:spPr bwMode="auto">
          <a:xfrm>
            <a:off x="685800" y="428604"/>
            <a:ext cx="7772400" cy="1143000"/>
          </a:xfrm>
          <a:prstGeom prst="rect">
            <a:avLst/>
          </a:prstGeom>
          <a:noFill/>
          <a:ln w="9525">
            <a:noFill/>
            <a:miter lim="800000"/>
            <a:headEnd/>
            <a:tailEnd/>
          </a:ln>
        </p:spPr>
        <p:txBody>
          <a:bodyPr anchor="ctr"/>
          <a:lstStyle/>
          <a:p>
            <a:pPr algn="ctr"/>
            <a:r>
              <a:rPr lang="es-ES" sz="4000" dirty="0">
                <a:solidFill>
                  <a:schemeClr val="tx2"/>
                </a:solidFill>
                <a:latin typeface="Arial" pitchFamily="34" charset="0"/>
                <a:cs typeface="Arial" pitchFamily="34" charset="0"/>
              </a:rPr>
              <a:t>El problema de los dos ejércitos</a:t>
            </a:r>
          </a:p>
        </p:txBody>
      </p:sp>
      <p:sp>
        <p:nvSpPr>
          <p:cNvPr id="4" name="3 Rectángulo"/>
          <p:cNvSpPr/>
          <p:nvPr/>
        </p:nvSpPr>
        <p:spPr>
          <a:xfrm>
            <a:off x="2214546" y="5715016"/>
            <a:ext cx="4714908" cy="857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4329902" y="3590512"/>
            <a:ext cx="1527982" cy="338554"/>
          </a:xfrm>
          <a:prstGeom prst="rect">
            <a:avLst/>
          </a:prstGeom>
          <a:solidFill>
            <a:schemeClr val="bg1"/>
          </a:solidFill>
        </p:spPr>
        <p:txBody>
          <a:bodyPr wrap="none" rtlCol="0">
            <a:spAutoFit/>
          </a:bodyPr>
          <a:lstStyle/>
          <a:p>
            <a:r>
              <a:rPr lang="es-ES" sz="1600" dirty="0" smtClean="0">
                <a:latin typeface="Arial" pitchFamily="34" charset="0"/>
                <a:cs typeface="Arial" pitchFamily="34" charset="0"/>
              </a:rPr>
              <a:t>Ejército blanco</a:t>
            </a:r>
            <a:endParaRPr lang="es-ES" sz="1600" dirty="0">
              <a:latin typeface="Arial" pitchFamily="34" charset="0"/>
              <a:cs typeface="Arial" pitchFamily="34" charset="0"/>
            </a:endParaRPr>
          </a:p>
        </p:txBody>
      </p:sp>
      <p:sp>
        <p:nvSpPr>
          <p:cNvPr id="7" name="6 Rectángulo"/>
          <p:cNvSpPr/>
          <p:nvPr/>
        </p:nvSpPr>
        <p:spPr>
          <a:xfrm>
            <a:off x="1588097" y="2740602"/>
            <a:ext cx="571504"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1057066" y="2273820"/>
            <a:ext cx="1300356" cy="584775"/>
          </a:xfrm>
          <a:prstGeom prst="rect">
            <a:avLst/>
          </a:prstGeom>
          <a:solidFill>
            <a:schemeClr val="bg1"/>
          </a:solidFill>
        </p:spPr>
        <p:txBody>
          <a:bodyPr wrap="none" rtlCol="0">
            <a:spAutoFit/>
          </a:bodyPr>
          <a:lstStyle/>
          <a:p>
            <a:pPr algn="ctr"/>
            <a:r>
              <a:rPr lang="es-ES" sz="1600" dirty="0" smtClean="0">
                <a:latin typeface="Arial" pitchFamily="34" charset="0"/>
                <a:cs typeface="Arial" pitchFamily="34" charset="0"/>
              </a:rPr>
              <a:t>Ejército azul</a:t>
            </a:r>
          </a:p>
          <a:p>
            <a:pPr algn="ctr"/>
            <a:r>
              <a:rPr lang="es-ES" sz="1600" dirty="0" smtClean="0">
                <a:latin typeface="Arial" pitchFamily="34" charset="0"/>
                <a:cs typeface="Arial" pitchFamily="34" charset="0"/>
              </a:rPr>
              <a:t>parte 1</a:t>
            </a:r>
            <a:endParaRPr lang="es-ES" sz="1600" dirty="0">
              <a:latin typeface="Arial" pitchFamily="34" charset="0"/>
              <a:cs typeface="Arial" pitchFamily="34" charset="0"/>
            </a:endParaRPr>
          </a:p>
        </p:txBody>
      </p:sp>
      <p:sp>
        <p:nvSpPr>
          <p:cNvPr id="8" name="7 Rectángulo"/>
          <p:cNvSpPr/>
          <p:nvPr/>
        </p:nvSpPr>
        <p:spPr>
          <a:xfrm>
            <a:off x="8072462" y="2714620"/>
            <a:ext cx="571504"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CuadroTexto"/>
          <p:cNvSpPr txBox="1"/>
          <p:nvPr/>
        </p:nvSpPr>
        <p:spPr>
          <a:xfrm>
            <a:off x="7572396" y="2272721"/>
            <a:ext cx="1300356" cy="584775"/>
          </a:xfrm>
          <a:prstGeom prst="rect">
            <a:avLst/>
          </a:prstGeom>
          <a:solidFill>
            <a:schemeClr val="bg1"/>
          </a:solidFill>
        </p:spPr>
        <p:txBody>
          <a:bodyPr wrap="none" rtlCol="0">
            <a:spAutoFit/>
          </a:bodyPr>
          <a:lstStyle/>
          <a:p>
            <a:pPr algn="ctr"/>
            <a:r>
              <a:rPr lang="es-ES" sz="1600" dirty="0" smtClean="0">
                <a:latin typeface="Arial" pitchFamily="34" charset="0"/>
                <a:cs typeface="Arial" pitchFamily="34" charset="0"/>
              </a:rPr>
              <a:t>Ejército azul</a:t>
            </a:r>
          </a:p>
          <a:p>
            <a:pPr algn="ctr"/>
            <a:r>
              <a:rPr lang="es-ES" sz="1600" dirty="0" smtClean="0">
                <a:latin typeface="Arial" pitchFamily="34" charset="0"/>
                <a:cs typeface="Arial" pitchFamily="34" charset="0"/>
              </a:rPr>
              <a:t>parte 2</a:t>
            </a:r>
            <a:endParaRPr lang="es-ES" sz="1600" dirty="0">
              <a:latin typeface="Arial" pitchFamily="34" charset="0"/>
              <a:cs typeface="Arial" pitchFamily="34" charset="0"/>
            </a:endParaRPr>
          </a:p>
        </p:txBody>
      </p:sp>
    </p:spTree>
  </p:cSld>
  <p:clrMapOvr>
    <a:masterClrMapping/>
  </p:clrMapOvr>
  <p:transition>
    <p:cover dir="l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96" name="Text Box 12"/>
          <p:cNvSpPr txBox="1">
            <a:spLocks noChangeArrowheads="1"/>
          </p:cNvSpPr>
          <p:nvPr/>
        </p:nvSpPr>
        <p:spPr bwMode="auto">
          <a:xfrm>
            <a:off x="898525" y="1758950"/>
            <a:ext cx="955675" cy="422275"/>
          </a:xfrm>
          <a:prstGeom prst="rect">
            <a:avLst/>
          </a:prstGeom>
          <a:noFill/>
          <a:ln w="9525">
            <a:noFill/>
            <a:miter lim="800000"/>
            <a:headEnd/>
            <a:tailEnd/>
          </a:ln>
        </p:spPr>
        <p:txBody>
          <a:bodyPr>
            <a:spAutoFit/>
          </a:bodyPr>
          <a:lstStyle/>
          <a:p>
            <a:pPr algn="ctr">
              <a:lnSpc>
                <a:spcPct val="90000"/>
              </a:lnSpc>
            </a:pPr>
            <a:r>
              <a:rPr lang="es-ES" sz="1200" b="1">
                <a:latin typeface="Arial" charset="0"/>
              </a:rPr>
              <a:t>Libera conexión</a:t>
            </a:r>
          </a:p>
        </p:txBody>
      </p:sp>
      <p:sp>
        <p:nvSpPr>
          <p:cNvPr id="528397" name="Text Box 13"/>
          <p:cNvSpPr txBox="1">
            <a:spLocks noChangeArrowheads="1"/>
          </p:cNvSpPr>
          <p:nvPr/>
        </p:nvSpPr>
        <p:spPr bwMode="auto">
          <a:xfrm>
            <a:off x="900113" y="2293938"/>
            <a:ext cx="1079500" cy="257175"/>
          </a:xfrm>
          <a:prstGeom prst="rect">
            <a:avLst/>
          </a:prstGeom>
          <a:noFill/>
          <a:ln w="9525">
            <a:noFill/>
            <a:miter lim="800000"/>
            <a:headEnd/>
            <a:tailEnd/>
          </a:ln>
        </p:spPr>
        <p:txBody>
          <a:bodyPr>
            <a:spAutoFit/>
          </a:bodyPr>
          <a:lstStyle/>
          <a:p>
            <a:pPr algn="ctr">
              <a:lnSpc>
                <a:spcPct val="90000"/>
              </a:lnSpc>
            </a:pPr>
            <a:r>
              <a:rPr lang="es-ES" sz="1200" b="1">
                <a:latin typeface="Arial" charset="0"/>
              </a:rPr>
              <a:t>Envía ACK</a:t>
            </a:r>
          </a:p>
        </p:txBody>
      </p:sp>
      <p:sp>
        <p:nvSpPr>
          <p:cNvPr id="528398" name="Text Box 14"/>
          <p:cNvSpPr txBox="1">
            <a:spLocks noChangeArrowheads="1"/>
          </p:cNvSpPr>
          <p:nvPr/>
        </p:nvSpPr>
        <p:spPr bwMode="auto">
          <a:xfrm>
            <a:off x="900113" y="893763"/>
            <a:ext cx="955675" cy="274637"/>
          </a:xfrm>
          <a:prstGeom prst="rect">
            <a:avLst/>
          </a:prstGeom>
          <a:noFill/>
          <a:ln w="9525">
            <a:noFill/>
            <a:miter lim="800000"/>
            <a:headEnd/>
            <a:tailEnd/>
          </a:ln>
        </p:spPr>
        <p:txBody>
          <a:bodyPr>
            <a:spAutoFit/>
          </a:bodyPr>
          <a:lstStyle/>
          <a:p>
            <a:pPr algn="ctr"/>
            <a:r>
              <a:rPr lang="es-ES" sz="1200" b="1">
                <a:latin typeface="Arial" charset="0"/>
              </a:rPr>
              <a:t>Host 1</a:t>
            </a:r>
          </a:p>
        </p:txBody>
      </p:sp>
      <p:sp>
        <p:nvSpPr>
          <p:cNvPr id="528399" name="Text Box 15"/>
          <p:cNvSpPr txBox="1">
            <a:spLocks noChangeArrowheads="1"/>
          </p:cNvSpPr>
          <p:nvPr/>
        </p:nvSpPr>
        <p:spPr bwMode="auto">
          <a:xfrm>
            <a:off x="3040063" y="2478088"/>
            <a:ext cx="955675" cy="587375"/>
          </a:xfrm>
          <a:prstGeom prst="rect">
            <a:avLst/>
          </a:prstGeom>
          <a:noFill/>
          <a:ln w="9525">
            <a:noFill/>
            <a:miter lim="800000"/>
            <a:headEnd/>
            <a:tailEnd/>
          </a:ln>
        </p:spPr>
        <p:txBody>
          <a:bodyPr>
            <a:spAutoFit/>
          </a:bodyPr>
          <a:lstStyle/>
          <a:p>
            <a:pPr algn="ctr">
              <a:lnSpc>
                <a:spcPct val="90000"/>
              </a:lnSpc>
            </a:pPr>
            <a:r>
              <a:rPr lang="es-ES" sz="1200" b="1">
                <a:latin typeface="Arial" charset="0"/>
              </a:rPr>
              <a:t>(Timeout)</a:t>
            </a:r>
          </a:p>
          <a:p>
            <a:pPr algn="ctr">
              <a:lnSpc>
                <a:spcPct val="90000"/>
              </a:lnSpc>
            </a:pPr>
            <a:r>
              <a:rPr lang="es-ES" sz="1200" b="1">
                <a:latin typeface="Arial" charset="0"/>
              </a:rPr>
              <a:t>libera conexión</a:t>
            </a:r>
          </a:p>
        </p:txBody>
      </p:sp>
      <p:sp>
        <p:nvSpPr>
          <p:cNvPr id="528400" name="Text Box 16"/>
          <p:cNvSpPr txBox="1">
            <a:spLocks noChangeArrowheads="1"/>
          </p:cNvSpPr>
          <p:nvPr/>
        </p:nvSpPr>
        <p:spPr bwMode="auto">
          <a:xfrm>
            <a:off x="2987675" y="893763"/>
            <a:ext cx="955675" cy="274637"/>
          </a:xfrm>
          <a:prstGeom prst="rect">
            <a:avLst/>
          </a:prstGeom>
          <a:noFill/>
          <a:ln w="9525">
            <a:noFill/>
            <a:miter lim="800000"/>
            <a:headEnd/>
            <a:tailEnd/>
          </a:ln>
        </p:spPr>
        <p:txBody>
          <a:bodyPr>
            <a:spAutoFit/>
          </a:bodyPr>
          <a:lstStyle/>
          <a:p>
            <a:pPr algn="ctr"/>
            <a:r>
              <a:rPr lang="es-ES" sz="1200" b="1">
                <a:latin typeface="Arial" charset="0"/>
              </a:rPr>
              <a:t>Host 2</a:t>
            </a:r>
          </a:p>
        </p:txBody>
      </p:sp>
      <p:sp>
        <p:nvSpPr>
          <p:cNvPr id="528401" name="Line 17"/>
          <p:cNvSpPr>
            <a:spLocks noChangeShapeType="1"/>
          </p:cNvSpPr>
          <p:nvPr/>
        </p:nvSpPr>
        <p:spPr bwMode="auto">
          <a:xfrm>
            <a:off x="1979613" y="1398588"/>
            <a:ext cx="936625" cy="71437"/>
          </a:xfrm>
          <a:prstGeom prst="line">
            <a:avLst/>
          </a:prstGeom>
          <a:noFill/>
          <a:ln w="9525">
            <a:solidFill>
              <a:schemeClr val="tx1"/>
            </a:solidFill>
            <a:round/>
            <a:headEnd/>
            <a:tailEnd type="triangle" w="med" len="med"/>
          </a:ln>
        </p:spPr>
        <p:txBody>
          <a:bodyPr/>
          <a:lstStyle/>
          <a:p>
            <a:endParaRPr lang="es-ES"/>
          </a:p>
        </p:txBody>
      </p:sp>
      <p:sp>
        <p:nvSpPr>
          <p:cNvPr id="528402" name="Text Box 18"/>
          <p:cNvSpPr txBox="1">
            <a:spLocks noChangeArrowheads="1"/>
          </p:cNvSpPr>
          <p:nvPr/>
        </p:nvSpPr>
        <p:spPr bwMode="auto">
          <a:xfrm rot="300000">
            <a:off x="2176463" y="1212850"/>
            <a:ext cx="523875" cy="257175"/>
          </a:xfrm>
          <a:prstGeom prst="rect">
            <a:avLst/>
          </a:prstGeom>
          <a:noFill/>
          <a:ln w="9525">
            <a:noFill/>
            <a:miter lim="800000"/>
            <a:headEnd/>
            <a:tailEnd/>
          </a:ln>
        </p:spPr>
        <p:txBody>
          <a:bodyPr>
            <a:spAutoFit/>
          </a:bodyPr>
          <a:lstStyle/>
          <a:p>
            <a:pPr algn="ctr">
              <a:lnSpc>
                <a:spcPct val="90000"/>
              </a:lnSpc>
            </a:pPr>
            <a:r>
              <a:rPr lang="es-ES" sz="1200" b="1">
                <a:latin typeface="Arial" charset="0"/>
              </a:rPr>
              <a:t>FIN</a:t>
            </a:r>
          </a:p>
        </p:txBody>
      </p:sp>
      <p:sp>
        <p:nvSpPr>
          <p:cNvPr id="528403" name="Line 19"/>
          <p:cNvSpPr>
            <a:spLocks noChangeShapeType="1"/>
          </p:cNvSpPr>
          <p:nvPr/>
        </p:nvSpPr>
        <p:spPr bwMode="auto">
          <a:xfrm flipH="1">
            <a:off x="1979613" y="1758950"/>
            <a:ext cx="936625" cy="215900"/>
          </a:xfrm>
          <a:prstGeom prst="line">
            <a:avLst/>
          </a:prstGeom>
          <a:noFill/>
          <a:ln w="9525">
            <a:solidFill>
              <a:schemeClr val="tx1"/>
            </a:solidFill>
            <a:round/>
            <a:headEnd/>
            <a:tailEnd type="triangle" w="med" len="med"/>
          </a:ln>
        </p:spPr>
        <p:txBody>
          <a:bodyPr/>
          <a:lstStyle/>
          <a:p>
            <a:endParaRPr lang="es-ES"/>
          </a:p>
        </p:txBody>
      </p:sp>
      <p:sp>
        <p:nvSpPr>
          <p:cNvPr id="528404" name="Text Box 20"/>
          <p:cNvSpPr txBox="1">
            <a:spLocks noChangeArrowheads="1"/>
          </p:cNvSpPr>
          <p:nvPr/>
        </p:nvSpPr>
        <p:spPr bwMode="auto">
          <a:xfrm rot="-600000">
            <a:off x="2176463" y="1646238"/>
            <a:ext cx="523875" cy="257175"/>
          </a:xfrm>
          <a:prstGeom prst="rect">
            <a:avLst/>
          </a:prstGeom>
          <a:noFill/>
          <a:ln w="9525">
            <a:noFill/>
            <a:miter lim="800000"/>
            <a:headEnd/>
            <a:tailEnd/>
          </a:ln>
        </p:spPr>
        <p:txBody>
          <a:bodyPr>
            <a:spAutoFit/>
          </a:bodyPr>
          <a:lstStyle/>
          <a:p>
            <a:pPr algn="ctr">
              <a:lnSpc>
                <a:spcPct val="90000"/>
              </a:lnSpc>
            </a:pPr>
            <a:r>
              <a:rPr lang="es-ES" sz="1200" b="1">
                <a:latin typeface="Arial" charset="0"/>
              </a:rPr>
              <a:t>FIN</a:t>
            </a:r>
          </a:p>
        </p:txBody>
      </p:sp>
      <p:sp>
        <p:nvSpPr>
          <p:cNvPr id="528405" name="Line 21"/>
          <p:cNvSpPr>
            <a:spLocks noChangeShapeType="1"/>
          </p:cNvSpPr>
          <p:nvPr/>
        </p:nvSpPr>
        <p:spPr bwMode="auto">
          <a:xfrm>
            <a:off x="1979613" y="2493963"/>
            <a:ext cx="590550" cy="46037"/>
          </a:xfrm>
          <a:prstGeom prst="line">
            <a:avLst/>
          </a:prstGeom>
          <a:noFill/>
          <a:ln w="9525">
            <a:solidFill>
              <a:schemeClr val="tx1"/>
            </a:solidFill>
            <a:round/>
            <a:headEnd/>
            <a:tailEnd type="triangle" w="med" len="med"/>
          </a:ln>
        </p:spPr>
        <p:txBody>
          <a:bodyPr/>
          <a:lstStyle/>
          <a:p>
            <a:endParaRPr lang="es-ES"/>
          </a:p>
        </p:txBody>
      </p:sp>
      <p:sp>
        <p:nvSpPr>
          <p:cNvPr id="528406" name="Text Box 22"/>
          <p:cNvSpPr txBox="1">
            <a:spLocks noChangeArrowheads="1"/>
          </p:cNvSpPr>
          <p:nvPr/>
        </p:nvSpPr>
        <p:spPr bwMode="auto">
          <a:xfrm rot="300000">
            <a:off x="1906588" y="2293938"/>
            <a:ext cx="523875" cy="257175"/>
          </a:xfrm>
          <a:prstGeom prst="rect">
            <a:avLst/>
          </a:prstGeom>
          <a:noFill/>
          <a:ln w="9525">
            <a:noFill/>
            <a:miter lim="800000"/>
            <a:headEnd/>
            <a:tailEnd/>
          </a:ln>
        </p:spPr>
        <p:txBody>
          <a:bodyPr>
            <a:spAutoFit/>
          </a:bodyPr>
          <a:lstStyle/>
          <a:p>
            <a:pPr algn="ctr">
              <a:lnSpc>
                <a:spcPct val="90000"/>
              </a:lnSpc>
            </a:pPr>
            <a:r>
              <a:rPr lang="es-ES" sz="1200" b="1">
                <a:latin typeface="Arial" charset="0"/>
              </a:rPr>
              <a:t>ACK</a:t>
            </a:r>
          </a:p>
        </p:txBody>
      </p:sp>
      <p:sp>
        <p:nvSpPr>
          <p:cNvPr id="528407" name="Oval 23"/>
          <p:cNvSpPr>
            <a:spLocks noChangeArrowheads="1"/>
          </p:cNvSpPr>
          <p:nvPr/>
        </p:nvSpPr>
        <p:spPr bwMode="auto">
          <a:xfrm>
            <a:off x="3452813" y="1974850"/>
            <a:ext cx="36512" cy="36513"/>
          </a:xfrm>
          <a:prstGeom prst="ellipse">
            <a:avLst/>
          </a:prstGeom>
          <a:solidFill>
            <a:schemeClr val="tx1"/>
          </a:solidFill>
          <a:ln w="9525">
            <a:solidFill>
              <a:schemeClr val="tx1"/>
            </a:solidFill>
            <a:round/>
            <a:headEnd/>
            <a:tailEnd/>
          </a:ln>
        </p:spPr>
        <p:txBody>
          <a:bodyPr wrap="none" anchor="ctr"/>
          <a:lstStyle/>
          <a:p>
            <a:endParaRPr lang="es-ES"/>
          </a:p>
        </p:txBody>
      </p:sp>
      <p:sp>
        <p:nvSpPr>
          <p:cNvPr id="528408" name="Oval 24"/>
          <p:cNvSpPr>
            <a:spLocks noChangeArrowheads="1"/>
          </p:cNvSpPr>
          <p:nvPr/>
        </p:nvSpPr>
        <p:spPr bwMode="auto">
          <a:xfrm>
            <a:off x="3452813" y="2046288"/>
            <a:ext cx="36512" cy="36512"/>
          </a:xfrm>
          <a:prstGeom prst="ellipse">
            <a:avLst/>
          </a:prstGeom>
          <a:solidFill>
            <a:schemeClr val="tx1"/>
          </a:solidFill>
          <a:ln w="9525">
            <a:solidFill>
              <a:schemeClr val="tx1"/>
            </a:solidFill>
            <a:round/>
            <a:headEnd/>
            <a:tailEnd/>
          </a:ln>
        </p:spPr>
        <p:txBody>
          <a:bodyPr wrap="none" anchor="ctr"/>
          <a:lstStyle/>
          <a:p>
            <a:endParaRPr lang="es-ES"/>
          </a:p>
        </p:txBody>
      </p:sp>
      <p:sp>
        <p:nvSpPr>
          <p:cNvPr id="528409" name="Oval 25"/>
          <p:cNvSpPr>
            <a:spLocks noChangeArrowheads="1"/>
          </p:cNvSpPr>
          <p:nvPr/>
        </p:nvSpPr>
        <p:spPr bwMode="auto">
          <a:xfrm>
            <a:off x="3454400" y="2119313"/>
            <a:ext cx="36513" cy="36512"/>
          </a:xfrm>
          <a:prstGeom prst="ellipse">
            <a:avLst/>
          </a:prstGeom>
          <a:solidFill>
            <a:schemeClr val="tx1"/>
          </a:solidFill>
          <a:ln w="9525">
            <a:solidFill>
              <a:schemeClr val="tx1"/>
            </a:solidFill>
            <a:round/>
            <a:headEnd/>
            <a:tailEnd/>
          </a:ln>
        </p:spPr>
        <p:txBody>
          <a:bodyPr wrap="none" anchor="ctr"/>
          <a:lstStyle/>
          <a:p>
            <a:endParaRPr lang="es-ES"/>
          </a:p>
        </p:txBody>
      </p:sp>
      <p:sp>
        <p:nvSpPr>
          <p:cNvPr id="528410" name="Oval 26"/>
          <p:cNvSpPr>
            <a:spLocks noChangeArrowheads="1"/>
          </p:cNvSpPr>
          <p:nvPr/>
        </p:nvSpPr>
        <p:spPr bwMode="auto">
          <a:xfrm>
            <a:off x="3454400" y="2190750"/>
            <a:ext cx="36513" cy="36513"/>
          </a:xfrm>
          <a:prstGeom prst="ellipse">
            <a:avLst/>
          </a:prstGeom>
          <a:solidFill>
            <a:schemeClr val="tx1"/>
          </a:solidFill>
          <a:ln w="9525">
            <a:solidFill>
              <a:schemeClr val="tx1"/>
            </a:solidFill>
            <a:round/>
            <a:headEnd/>
            <a:tailEnd/>
          </a:ln>
        </p:spPr>
        <p:txBody>
          <a:bodyPr wrap="none" anchor="ctr"/>
          <a:lstStyle/>
          <a:p>
            <a:endParaRPr lang="es-ES"/>
          </a:p>
        </p:txBody>
      </p:sp>
      <p:sp>
        <p:nvSpPr>
          <p:cNvPr id="528411" name="Oval 27"/>
          <p:cNvSpPr>
            <a:spLocks noChangeArrowheads="1"/>
          </p:cNvSpPr>
          <p:nvPr/>
        </p:nvSpPr>
        <p:spPr bwMode="auto">
          <a:xfrm>
            <a:off x="3454400" y="2262188"/>
            <a:ext cx="36513" cy="36512"/>
          </a:xfrm>
          <a:prstGeom prst="ellipse">
            <a:avLst/>
          </a:prstGeom>
          <a:solidFill>
            <a:schemeClr val="tx1"/>
          </a:solidFill>
          <a:ln w="9525">
            <a:solidFill>
              <a:schemeClr val="tx1"/>
            </a:solidFill>
            <a:round/>
            <a:headEnd/>
            <a:tailEnd/>
          </a:ln>
        </p:spPr>
        <p:txBody>
          <a:bodyPr wrap="none" anchor="ctr"/>
          <a:lstStyle/>
          <a:p>
            <a:endParaRPr lang="es-ES"/>
          </a:p>
        </p:txBody>
      </p:sp>
      <p:sp>
        <p:nvSpPr>
          <p:cNvPr id="528412" name="Oval 28"/>
          <p:cNvSpPr>
            <a:spLocks noChangeArrowheads="1"/>
          </p:cNvSpPr>
          <p:nvPr/>
        </p:nvSpPr>
        <p:spPr bwMode="auto">
          <a:xfrm>
            <a:off x="3454400" y="2335213"/>
            <a:ext cx="36513" cy="36512"/>
          </a:xfrm>
          <a:prstGeom prst="ellipse">
            <a:avLst/>
          </a:prstGeom>
          <a:solidFill>
            <a:schemeClr val="tx1"/>
          </a:solidFill>
          <a:ln w="9525">
            <a:solidFill>
              <a:schemeClr val="tx1"/>
            </a:solidFill>
            <a:round/>
            <a:headEnd/>
            <a:tailEnd/>
          </a:ln>
        </p:spPr>
        <p:txBody>
          <a:bodyPr wrap="none" anchor="ctr"/>
          <a:lstStyle/>
          <a:p>
            <a:endParaRPr lang="es-ES"/>
          </a:p>
        </p:txBody>
      </p:sp>
      <p:sp>
        <p:nvSpPr>
          <p:cNvPr id="528413" name="Oval 29"/>
          <p:cNvSpPr>
            <a:spLocks noChangeArrowheads="1"/>
          </p:cNvSpPr>
          <p:nvPr/>
        </p:nvSpPr>
        <p:spPr bwMode="auto">
          <a:xfrm>
            <a:off x="3454400" y="2406650"/>
            <a:ext cx="36513" cy="36513"/>
          </a:xfrm>
          <a:prstGeom prst="ellipse">
            <a:avLst/>
          </a:prstGeom>
          <a:solidFill>
            <a:schemeClr val="tx1"/>
          </a:solidFill>
          <a:ln w="9525">
            <a:solidFill>
              <a:schemeClr val="tx1"/>
            </a:solidFill>
            <a:round/>
            <a:headEnd/>
            <a:tailEnd/>
          </a:ln>
        </p:spPr>
        <p:txBody>
          <a:bodyPr wrap="none" anchor="ctr"/>
          <a:lstStyle/>
          <a:p>
            <a:endParaRPr lang="es-ES"/>
          </a:p>
        </p:txBody>
      </p:sp>
      <p:sp>
        <p:nvSpPr>
          <p:cNvPr id="528414" name="Oval 30"/>
          <p:cNvSpPr>
            <a:spLocks noChangeArrowheads="1"/>
          </p:cNvSpPr>
          <p:nvPr/>
        </p:nvSpPr>
        <p:spPr bwMode="auto">
          <a:xfrm>
            <a:off x="3454400" y="2478088"/>
            <a:ext cx="36513" cy="36512"/>
          </a:xfrm>
          <a:prstGeom prst="ellipse">
            <a:avLst/>
          </a:prstGeom>
          <a:solidFill>
            <a:schemeClr val="tx1"/>
          </a:solidFill>
          <a:ln w="9525">
            <a:solidFill>
              <a:schemeClr val="tx1"/>
            </a:solidFill>
            <a:round/>
            <a:headEnd/>
            <a:tailEnd/>
          </a:ln>
        </p:spPr>
        <p:txBody>
          <a:bodyPr wrap="none" anchor="ctr"/>
          <a:lstStyle/>
          <a:p>
            <a:endParaRPr lang="es-ES"/>
          </a:p>
        </p:txBody>
      </p:sp>
      <p:sp>
        <p:nvSpPr>
          <p:cNvPr id="528415" name="AutoShape 31"/>
          <p:cNvSpPr>
            <a:spLocks noChangeArrowheads="1"/>
          </p:cNvSpPr>
          <p:nvPr/>
        </p:nvSpPr>
        <p:spPr bwMode="auto">
          <a:xfrm>
            <a:off x="2611438" y="2406650"/>
            <a:ext cx="304800" cy="304800"/>
          </a:xfrm>
          <a:prstGeom prst="irregularSeal1">
            <a:avLst/>
          </a:prstGeom>
          <a:solidFill>
            <a:srgbClr val="FF0000"/>
          </a:solidFill>
          <a:ln w="9525">
            <a:solidFill>
              <a:schemeClr val="tx1"/>
            </a:solidFill>
            <a:miter lim="800000"/>
            <a:headEnd/>
            <a:tailEnd/>
          </a:ln>
        </p:spPr>
        <p:txBody>
          <a:bodyPr wrap="none" anchor="ctr"/>
          <a:lstStyle/>
          <a:p>
            <a:endParaRPr lang="es-ES"/>
          </a:p>
        </p:txBody>
      </p:sp>
      <p:sp>
        <p:nvSpPr>
          <p:cNvPr id="528416" name="Text Box 32"/>
          <p:cNvSpPr txBox="1">
            <a:spLocks noChangeArrowheads="1"/>
          </p:cNvSpPr>
          <p:nvPr/>
        </p:nvSpPr>
        <p:spPr bwMode="auto">
          <a:xfrm>
            <a:off x="5024438" y="908050"/>
            <a:ext cx="955675" cy="274638"/>
          </a:xfrm>
          <a:prstGeom prst="rect">
            <a:avLst/>
          </a:prstGeom>
          <a:noFill/>
          <a:ln w="9525">
            <a:noFill/>
            <a:miter lim="800000"/>
            <a:headEnd/>
            <a:tailEnd/>
          </a:ln>
        </p:spPr>
        <p:txBody>
          <a:bodyPr>
            <a:spAutoFit/>
          </a:bodyPr>
          <a:lstStyle/>
          <a:p>
            <a:pPr algn="ctr"/>
            <a:r>
              <a:rPr lang="es-ES" sz="1200" b="1">
                <a:latin typeface="Arial" charset="0"/>
              </a:rPr>
              <a:t>Host 1</a:t>
            </a:r>
          </a:p>
        </p:txBody>
      </p:sp>
      <p:sp>
        <p:nvSpPr>
          <p:cNvPr id="528417" name="Text Box 33"/>
          <p:cNvSpPr txBox="1">
            <a:spLocks noChangeArrowheads="1"/>
          </p:cNvSpPr>
          <p:nvPr/>
        </p:nvSpPr>
        <p:spPr bwMode="auto">
          <a:xfrm>
            <a:off x="7092950" y="2636838"/>
            <a:ext cx="955675" cy="422275"/>
          </a:xfrm>
          <a:prstGeom prst="rect">
            <a:avLst/>
          </a:prstGeom>
          <a:noFill/>
          <a:ln w="9525">
            <a:noFill/>
            <a:miter lim="800000"/>
            <a:headEnd/>
            <a:tailEnd/>
          </a:ln>
        </p:spPr>
        <p:txBody>
          <a:bodyPr>
            <a:spAutoFit/>
          </a:bodyPr>
          <a:lstStyle/>
          <a:p>
            <a:pPr algn="ctr">
              <a:lnSpc>
                <a:spcPct val="90000"/>
              </a:lnSpc>
            </a:pPr>
            <a:r>
              <a:rPr lang="es-ES" sz="1200" b="1">
                <a:latin typeface="Arial" charset="0"/>
              </a:rPr>
              <a:t>Libera conexión</a:t>
            </a:r>
          </a:p>
        </p:txBody>
      </p:sp>
      <p:sp>
        <p:nvSpPr>
          <p:cNvPr id="528418" name="Text Box 34"/>
          <p:cNvSpPr txBox="1">
            <a:spLocks noChangeArrowheads="1"/>
          </p:cNvSpPr>
          <p:nvPr/>
        </p:nvSpPr>
        <p:spPr bwMode="auto">
          <a:xfrm>
            <a:off x="7112000" y="908050"/>
            <a:ext cx="955675" cy="274638"/>
          </a:xfrm>
          <a:prstGeom prst="rect">
            <a:avLst/>
          </a:prstGeom>
          <a:noFill/>
          <a:ln w="9525">
            <a:noFill/>
            <a:miter lim="800000"/>
            <a:headEnd/>
            <a:tailEnd/>
          </a:ln>
        </p:spPr>
        <p:txBody>
          <a:bodyPr>
            <a:spAutoFit/>
          </a:bodyPr>
          <a:lstStyle/>
          <a:p>
            <a:pPr algn="ctr"/>
            <a:r>
              <a:rPr lang="es-ES" sz="1200" b="1">
                <a:latin typeface="Arial" charset="0"/>
              </a:rPr>
              <a:t>Host 2</a:t>
            </a:r>
          </a:p>
        </p:txBody>
      </p:sp>
      <p:sp>
        <p:nvSpPr>
          <p:cNvPr id="528419" name="Line 35"/>
          <p:cNvSpPr>
            <a:spLocks noChangeShapeType="1"/>
          </p:cNvSpPr>
          <p:nvPr/>
        </p:nvSpPr>
        <p:spPr bwMode="auto">
          <a:xfrm>
            <a:off x="6103938" y="1309688"/>
            <a:ext cx="936625" cy="71437"/>
          </a:xfrm>
          <a:prstGeom prst="line">
            <a:avLst/>
          </a:prstGeom>
          <a:noFill/>
          <a:ln w="9525">
            <a:solidFill>
              <a:schemeClr val="tx1"/>
            </a:solidFill>
            <a:round/>
            <a:headEnd/>
            <a:tailEnd type="triangle" w="med" len="med"/>
          </a:ln>
        </p:spPr>
        <p:txBody>
          <a:bodyPr/>
          <a:lstStyle/>
          <a:p>
            <a:endParaRPr lang="es-ES"/>
          </a:p>
        </p:txBody>
      </p:sp>
      <p:sp>
        <p:nvSpPr>
          <p:cNvPr id="528420" name="Text Box 36"/>
          <p:cNvSpPr txBox="1">
            <a:spLocks noChangeArrowheads="1"/>
          </p:cNvSpPr>
          <p:nvPr/>
        </p:nvSpPr>
        <p:spPr bwMode="auto">
          <a:xfrm rot="300000">
            <a:off x="6300788" y="1123950"/>
            <a:ext cx="523875" cy="257175"/>
          </a:xfrm>
          <a:prstGeom prst="rect">
            <a:avLst/>
          </a:prstGeom>
          <a:noFill/>
          <a:ln w="9525">
            <a:noFill/>
            <a:miter lim="800000"/>
            <a:headEnd/>
            <a:tailEnd/>
          </a:ln>
        </p:spPr>
        <p:txBody>
          <a:bodyPr>
            <a:spAutoFit/>
          </a:bodyPr>
          <a:lstStyle/>
          <a:p>
            <a:pPr algn="ctr">
              <a:lnSpc>
                <a:spcPct val="90000"/>
              </a:lnSpc>
            </a:pPr>
            <a:r>
              <a:rPr lang="es-ES" sz="1200" b="1">
                <a:latin typeface="Arial" charset="0"/>
              </a:rPr>
              <a:t>FIN</a:t>
            </a:r>
          </a:p>
        </p:txBody>
      </p:sp>
      <p:sp>
        <p:nvSpPr>
          <p:cNvPr id="528421" name="Line 37"/>
          <p:cNvSpPr>
            <a:spLocks noChangeShapeType="1"/>
          </p:cNvSpPr>
          <p:nvPr/>
        </p:nvSpPr>
        <p:spPr bwMode="auto">
          <a:xfrm flipH="1">
            <a:off x="6418263" y="1525588"/>
            <a:ext cx="622300" cy="138112"/>
          </a:xfrm>
          <a:prstGeom prst="line">
            <a:avLst/>
          </a:prstGeom>
          <a:noFill/>
          <a:ln w="9525">
            <a:solidFill>
              <a:schemeClr val="tx1"/>
            </a:solidFill>
            <a:round/>
            <a:headEnd/>
            <a:tailEnd type="triangle" w="med" len="med"/>
          </a:ln>
        </p:spPr>
        <p:txBody>
          <a:bodyPr/>
          <a:lstStyle/>
          <a:p>
            <a:endParaRPr lang="es-ES"/>
          </a:p>
        </p:txBody>
      </p:sp>
      <p:sp>
        <p:nvSpPr>
          <p:cNvPr id="528422" name="Text Box 38"/>
          <p:cNvSpPr txBox="1">
            <a:spLocks noChangeArrowheads="1"/>
          </p:cNvSpPr>
          <p:nvPr/>
        </p:nvSpPr>
        <p:spPr bwMode="auto">
          <a:xfrm rot="-600000">
            <a:off x="6443663" y="1381125"/>
            <a:ext cx="523875" cy="257175"/>
          </a:xfrm>
          <a:prstGeom prst="rect">
            <a:avLst/>
          </a:prstGeom>
          <a:noFill/>
          <a:ln w="9525">
            <a:noFill/>
            <a:miter lim="800000"/>
            <a:headEnd/>
            <a:tailEnd/>
          </a:ln>
        </p:spPr>
        <p:txBody>
          <a:bodyPr>
            <a:spAutoFit/>
          </a:bodyPr>
          <a:lstStyle/>
          <a:p>
            <a:pPr algn="ctr">
              <a:lnSpc>
                <a:spcPct val="90000"/>
              </a:lnSpc>
            </a:pPr>
            <a:r>
              <a:rPr lang="es-ES" sz="1200" b="1">
                <a:latin typeface="Arial" charset="0"/>
              </a:rPr>
              <a:t>FIN</a:t>
            </a:r>
          </a:p>
        </p:txBody>
      </p:sp>
      <p:sp>
        <p:nvSpPr>
          <p:cNvPr id="528423" name="Line 39"/>
          <p:cNvSpPr>
            <a:spLocks noChangeShapeType="1"/>
          </p:cNvSpPr>
          <p:nvPr/>
        </p:nvSpPr>
        <p:spPr bwMode="auto">
          <a:xfrm>
            <a:off x="6103938" y="2924175"/>
            <a:ext cx="936625" cy="71438"/>
          </a:xfrm>
          <a:prstGeom prst="line">
            <a:avLst/>
          </a:prstGeom>
          <a:noFill/>
          <a:ln w="9525">
            <a:solidFill>
              <a:schemeClr val="tx1"/>
            </a:solidFill>
            <a:round/>
            <a:headEnd/>
            <a:tailEnd type="triangle" w="med" len="med"/>
          </a:ln>
        </p:spPr>
        <p:txBody>
          <a:bodyPr/>
          <a:lstStyle/>
          <a:p>
            <a:endParaRPr lang="es-ES"/>
          </a:p>
        </p:txBody>
      </p:sp>
      <p:sp>
        <p:nvSpPr>
          <p:cNvPr id="528424" name="Text Box 40"/>
          <p:cNvSpPr txBox="1">
            <a:spLocks noChangeArrowheads="1"/>
          </p:cNvSpPr>
          <p:nvPr/>
        </p:nvSpPr>
        <p:spPr bwMode="auto">
          <a:xfrm rot="300000">
            <a:off x="6300788" y="2708275"/>
            <a:ext cx="523875" cy="257175"/>
          </a:xfrm>
          <a:prstGeom prst="rect">
            <a:avLst/>
          </a:prstGeom>
          <a:noFill/>
          <a:ln w="9525">
            <a:noFill/>
            <a:miter lim="800000"/>
            <a:headEnd/>
            <a:tailEnd/>
          </a:ln>
        </p:spPr>
        <p:txBody>
          <a:bodyPr>
            <a:spAutoFit/>
          </a:bodyPr>
          <a:lstStyle/>
          <a:p>
            <a:pPr algn="ctr">
              <a:lnSpc>
                <a:spcPct val="90000"/>
              </a:lnSpc>
            </a:pPr>
            <a:r>
              <a:rPr lang="es-ES" sz="1200" b="1">
                <a:latin typeface="Arial" charset="0"/>
              </a:rPr>
              <a:t>ACK</a:t>
            </a:r>
          </a:p>
        </p:txBody>
      </p:sp>
      <p:sp>
        <p:nvSpPr>
          <p:cNvPr id="528425" name="AutoShape 41"/>
          <p:cNvSpPr>
            <a:spLocks noChangeArrowheads="1"/>
          </p:cNvSpPr>
          <p:nvPr/>
        </p:nvSpPr>
        <p:spPr bwMode="auto">
          <a:xfrm>
            <a:off x="6086475" y="1508125"/>
            <a:ext cx="304800" cy="304800"/>
          </a:xfrm>
          <a:prstGeom prst="irregularSeal1">
            <a:avLst/>
          </a:prstGeom>
          <a:solidFill>
            <a:srgbClr val="FF0000"/>
          </a:solidFill>
          <a:ln w="9525">
            <a:solidFill>
              <a:schemeClr val="tx1"/>
            </a:solidFill>
            <a:miter lim="800000"/>
            <a:headEnd/>
            <a:tailEnd/>
          </a:ln>
        </p:spPr>
        <p:txBody>
          <a:bodyPr wrap="none" anchor="ctr"/>
          <a:lstStyle/>
          <a:p>
            <a:endParaRPr lang="es-ES"/>
          </a:p>
        </p:txBody>
      </p:sp>
      <p:sp>
        <p:nvSpPr>
          <p:cNvPr id="528426" name="Line 42"/>
          <p:cNvSpPr>
            <a:spLocks noChangeShapeType="1"/>
          </p:cNvSpPr>
          <p:nvPr/>
        </p:nvSpPr>
        <p:spPr bwMode="auto">
          <a:xfrm>
            <a:off x="6103938" y="2173288"/>
            <a:ext cx="936625" cy="71437"/>
          </a:xfrm>
          <a:prstGeom prst="line">
            <a:avLst/>
          </a:prstGeom>
          <a:noFill/>
          <a:ln w="9525">
            <a:solidFill>
              <a:schemeClr val="tx1"/>
            </a:solidFill>
            <a:round/>
            <a:headEnd/>
            <a:tailEnd type="triangle" w="med" len="med"/>
          </a:ln>
        </p:spPr>
        <p:txBody>
          <a:bodyPr/>
          <a:lstStyle/>
          <a:p>
            <a:endParaRPr lang="es-ES"/>
          </a:p>
        </p:txBody>
      </p:sp>
      <p:sp>
        <p:nvSpPr>
          <p:cNvPr id="528427" name="Text Box 43"/>
          <p:cNvSpPr txBox="1">
            <a:spLocks noChangeArrowheads="1"/>
          </p:cNvSpPr>
          <p:nvPr/>
        </p:nvSpPr>
        <p:spPr bwMode="auto">
          <a:xfrm rot="300000">
            <a:off x="6300788" y="1987550"/>
            <a:ext cx="523875" cy="257175"/>
          </a:xfrm>
          <a:prstGeom prst="rect">
            <a:avLst/>
          </a:prstGeom>
          <a:noFill/>
          <a:ln w="9525">
            <a:noFill/>
            <a:miter lim="800000"/>
            <a:headEnd/>
            <a:tailEnd/>
          </a:ln>
        </p:spPr>
        <p:txBody>
          <a:bodyPr>
            <a:spAutoFit/>
          </a:bodyPr>
          <a:lstStyle/>
          <a:p>
            <a:pPr algn="ctr">
              <a:lnSpc>
                <a:spcPct val="90000"/>
              </a:lnSpc>
            </a:pPr>
            <a:r>
              <a:rPr lang="es-ES" sz="1200" b="1">
                <a:latin typeface="Arial" charset="0"/>
              </a:rPr>
              <a:t>FIN</a:t>
            </a:r>
          </a:p>
        </p:txBody>
      </p:sp>
      <p:sp>
        <p:nvSpPr>
          <p:cNvPr id="528428" name="Line 44"/>
          <p:cNvSpPr>
            <a:spLocks noChangeShapeType="1"/>
          </p:cNvSpPr>
          <p:nvPr/>
        </p:nvSpPr>
        <p:spPr bwMode="auto">
          <a:xfrm flipH="1">
            <a:off x="6103938" y="2389188"/>
            <a:ext cx="936625" cy="215900"/>
          </a:xfrm>
          <a:prstGeom prst="line">
            <a:avLst/>
          </a:prstGeom>
          <a:noFill/>
          <a:ln w="9525">
            <a:solidFill>
              <a:schemeClr val="tx1"/>
            </a:solidFill>
            <a:round/>
            <a:headEnd/>
            <a:tailEnd type="triangle" w="med" len="med"/>
          </a:ln>
        </p:spPr>
        <p:txBody>
          <a:bodyPr/>
          <a:lstStyle/>
          <a:p>
            <a:endParaRPr lang="es-ES"/>
          </a:p>
        </p:txBody>
      </p:sp>
      <p:sp>
        <p:nvSpPr>
          <p:cNvPr id="528429" name="Text Box 45"/>
          <p:cNvSpPr txBox="1">
            <a:spLocks noChangeArrowheads="1"/>
          </p:cNvSpPr>
          <p:nvPr/>
        </p:nvSpPr>
        <p:spPr bwMode="auto">
          <a:xfrm rot="-600000">
            <a:off x="6300788" y="2276475"/>
            <a:ext cx="523875" cy="257175"/>
          </a:xfrm>
          <a:prstGeom prst="rect">
            <a:avLst/>
          </a:prstGeom>
          <a:noFill/>
          <a:ln w="9525">
            <a:noFill/>
            <a:miter lim="800000"/>
            <a:headEnd/>
            <a:tailEnd/>
          </a:ln>
        </p:spPr>
        <p:txBody>
          <a:bodyPr>
            <a:spAutoFit/>
          </a:bodyPr>
          <a:lstStyle/>
          <a:p>
            <a:pPr algn="ctr">
              <a:lnSpc>
                <a:spcPct val="90000"/>
              </a:lnSpc>
            </a:pPr>
            <a:r>
              <a:rPr lang="es-ES" sz="1200" b="1">
                <a:latin typeface="Arial" charset="0"/>
              </a:rPr>
              <a:t>FIN</a:t>
            </a:r>
          </a:p>
        </p:txBody>
      </p:sp>
      <p:sp>
        <p:nvSpPr>
          <p:cNvPr id="528430" name="Text Box 46"/>
          <p:cNvSpPr txBox="1">
            <a:spLocks noChangeArrowheads="1"/>
          </p:cNvSpPr>
          <p:nvPr/>
        </p:nvSpPr>
        <p:spPr bwMode="auto">
          <a:xfrm>
            <a:off x="7019925" y="2060575"/>
            <a:ext cx="1171575" cy="422275"/>
          </a:xfrm>
          <a:prstGeom prst="rect">
            <a:avLst/>
          </a:prstGeom>
          <a:noFill/>
          <a:ln w="9525">
            <a:noFill/>
            <a:miter lim="800000"/>
            <a:headEnd/>
            <a:tailEnd/>
          </a:ln>
        </p:spPr>
        <p:txBody>
          <a:bodyPr>
            <a:spAutoFit/>
          </a:bodyPr>
          <a:lstStyle/>
          <a:p>
            <a:pPr algn="ctr">
              <a:lnSpc>
                <a:spcPct val="90000"/>
              </a:lnSpc>
            </a:pPr>
            <a:r>
              <a:rPr lang="es-ES" sz="1200" b="1">
                <a:latin typeface="Arial" charset="0"/>
              </a:rPr>
              <a:t>Envía FIN y arranca timer</a:t>
            </a:r>
          </a:p>
        </p:txBody>
      </p:sp>
      <p:sp>
        <p:nvSpPr>
          <p:cNvPr id="528431" name="Oval 47"/>
          <p:cNvSpPr>
            <a:spLocks noChangeArrowheads="1"/>
          </p:cNvSpPr>
          <p:nvPr/>
        </p:nvSpPr>
        <p:spPr bwMode="auto">
          <a:xfrm>
            <a:off x="5527675" y="1628775"/>
            <a:ext cx="36513" cy="36513"/>
          </a:xfrm>
          <a:prstGeom prst="ellipse">
            <a:avLst/>
          </a:prstGeom>
          <a:solidFill>
            <a:schemeClr val="tx1"/>
          </a:solidFill>
          <a:ln w="9525">
            <a:solidFill>
              <a:schemeClr val="tx1"/>
            </a:solidFill>
            <a:round/>
            <a:headEnd/>
            <a:tailEnd/>
          </a:ln>
        </p:spPr>
        <p:txBody>
          <a:bodyPr wrap="none" anchor="ctr"/>
          <a:lstStyle/>
          <a:p>
            <a:endParaRPr lang="es-ES"/>
          </a:p>
        </p:txBody>
      </p:sp>
      <p:sp>
        <p:nvSpPr>
          <p:cNvPr id="528432" name="Oval 48"/>
          <p:cNvSpPr>
            <a:spLocks noChangeArrowheads="1"/>
          </p:cNvSpPr>
          <p:nvPr/>
        </p:nvSpPr>
        <p:spPr bwMode="auto">
          <a:xfrm>
            <a:off x="5529263" y="1701800"/>
            <a:ext cx="36512" cy="36513"/>
          </a:xfrm>
          <a:prstGeom prst="ellipse">
            <a:avLst/>
          </a:prstGeom>
          <a:solidFill>
            <a:schemeClr val="tx1"/>
          </a:solidFill>
          <a:ln w="9525">
            <a:solidFill>
              <a:schemeClr val="tx1"/>
            </a:solidFill>
            <a:round/>
            <a:headEnd/>
            <a:tailEnd/>
          </a:ln>
        </p:spPr>
        <p:txBody>
          <a:bodyPr wrap="none" anchor="ctr"/>
          <a:lstStyle/>
          <a:p>
            <a:endParaRPr lang="es-ES"/>
          </a:p>
        </p:txBody>
      </p:sp>
      <p:sp>
        <p:nvSpPr>
          <p:cNvPr id="528433" name="Oval 49"/>
          <p:cNvSpPr>
            <a:spLocks noChangeArrowheads="1"/>
          </p:cNvSpPr>
          <p:nvPr/>
        </p:nvSpPr>
        <p:spPr bwMode="auto">
          <a:xfrm>
            <a:off x="5529263" y="1773238"/>
            <a:ext cx="36512" cy="36512"/>
          </a:xfrm>
          <a:prstGeom prst="ellipse">
            <a:avLst/>
          </a:prstGeom>
          <a:solidFill>
            <a:schemeClr val="tx1"/>
          </a:solidFill>
          <a:ln w="9525">
            <a:solidFill>
              <a:schemeClr val="tx1"/>
            </a:solidFill>
            <a:round/>
            <a:headEnd/>
            <a:tailEnd/>
          </a:ln>
        </p:spPr>
        <p:txBody>
          <a:bodyPr wrap="none" anchor="ctr"/>
          <a:lstStyle/>
          <a:p>
            <a:endParaRPr lang="es-ES"/>
          </a:p>
        </p:txBody>
      </p:sp>
      <p:sp>
        <p:nvSpPr>
          <p:cNvPr id="528434" name="Oval 50"/>
          <p:cNvSpPr>
            <a:spLocks noChangeArrowheads="1"/>
          </p:cNvSpPr>
          <p:nvPr/>
        </p:nvSpPr>
        <p:spPr bwMode="auto">
          <a:xfrm>
            <a:off x="5529263" y="1844675"/>
            <a:ext cx="36512" cy="36513"/>
          </a:xfrm>
          <a:prstGeom prst="ellipse">
            <a:avLst/>
          </a:prstGeom>
          <a:solidFill>
            <a:schemeClr val="tx1"/>
          </a:solidFill>
          <a:ln w="9525">
            <a:solidFill>
              <a:schemeClr val="tx1"/>
            </a:solidFill>
            <a:round/>
            <a:headEnd/>
            <a:tailEnd/>
          </a:ln>
        </p:spPr>
        <p:txBody>
          <a:bodyPr wrap="none" anchor="ctr"/>
          <a:lstStyle/>
          <a:p>
            <a:endParaRPr lang="es-ES"/>
          </a:p>
        </p:txBody>
      </p:sp>
      <p:sp>
        <p:nvSpPr>
          <p:cNvPr id="528435" name="Oval 51"/>
          <p:cNvSpPr>
            <a:spLocks noChangeArrowheads="1"/>
          </p:cNvSpPr>
          <p:nvPr/>
        </p:nvSpPr>
        <p:spPr bwMode="auto">
          <a:xfrm>
            <a:off x="5529263" y="1917700"/>
            <a:ext cx="36512" cy="36513"/>
          </a:xfrm>
          <a:prstGeom prst="ellipse">
            <a:avLst/>
          </a:prstGeom>
          <a:solidFill>
            <a:schemeClr val="tx1"/>
          </a:solidFill>
          <a:ln w="9525">
            <a:solidFill>
              <a:schemeClr val="tx1"/>
            </a:solidFill>
            <a:round/>
            <a:headEnd/>
            <a:tailEnd/>
          </a:ln>
        </p:spPr>
        <p:txBody>
          <a:bodyPr wrap="none" anchor="ctr"/>
          <a:lstStyle/>
          <a:p>
            <a:endParaRPr lang="es-ES"/>
          </a:p>
        </p:txBody>
      </p:sp>
      <p:sp>
        <p:nvSpPr>
          <p:cNvPr id="528436" name="Text Box 52"/>
          <p:cNvSpPr txBox="1">
            <a:spLocks noChangeArrowheads="1"/>
          </p:cNvSpPr>
          <p:nvPr/>
        </p:nvSpPr>
        <p:spPr bwMode="auto">
          <a:xfrm>
            <a:off x="4932363" y="1916113"/>
            <a:ext cx="1243012" cy="587375"/>
          </a:xfrm>
          <a:prstGeom prst="rect">
            <a:avLst/>
          </a:prstGeom>
          <a:noFill/>
          <a:ln w="9525">
            <a:noFill/>
            <a:miter lim="800000"/>
            <a:headEnd/>
            <a:tailEnd/>
          </a:ln>
        </p:spPr>
        <p:txBody>
          <a:bodyPr>
            <a:spAutoFit/>
          </a:bodyPr>
          <a:lstStyle/>
          <a:p>
            <a:pPr algn="ctr">
              <a:lnSpc>
                <a:spcPct val="90000"/>
              </a:lnSpc>
            </a:pPr>
            <a:r>
              <a:rPr lang="es-ES" sz="1200" b="1">
                <a:latin typeface="Arial" charset="0"/>
              </a:rPr>
              <a:t>(Timeout)</a:t>
            </a:r>
          </a:p>
          <a:p>
            <a:pPr algn="ctr">
              <a:lnSpc>
                <a:spcPct val="90000"/>
              </a:lnSpc>
            </a:pPr>
            <a:r>
              <a:rPr lang="es-ES" sz="1200" b="1">
                <a:latin typeface="Arial" charset="0"/>
              </a:rPr>
              <a:t>envía FIN y arranca timer</a:t>
            </a:r>
          </a:p>
        </p:txBody>
      </p:sp>
      <p:sp>
        <p:nvSpPr>
          <p:cNvPr id="528437" name="Rectangle 53"/>
          <p:cNvSpPr>
            <a:spLocks noChangeArrowheads="1"/>
          </p:cNvSpPr>
          <p:nvPr/>
        </p:nvSpPr>
        <p:spPr bwMode="auto">
          <a:xfrm>
            <a:off x="5024438" y="1195388"/>
            <a:ext cx="1008062" cy="1873250"/>
          </a:xfrm>
          <a:prstGeom prst="rect">
            <a:avLst/>
          </a:prstGeom>
          <a:noFill/>
          <a:ln w="9525">
            <a:solidFill>
              <a:schemeClr val="tx1"/>
            </a:solidFill>
            <a:miter lim="800000"/>
            <a:headEnd/>
            <a:tailEnd/>
          </a:ln>
        </p:spPr>
        <p:txBody>
          <a:bodyPr wrap="none" anchor="ctr"/>
          <a:lstStyle/>
          <a:p>
            <a:endParaRPr lang="es-ES"/>
          </a:p>
        </p:txBody>
      </p:sp>
      <p:sp>
        <p:nvSpPr>
          <p:cNvPr id="528438" name="Text Box 54"/>
          <p:cNvSpPr txBox="1">
            <a:spLocks noChangeArrowheads="1"/>
          </p:cNvSpPr>
          <p:nvPr/>
        </p:nvSpPr>
        <p:spPr bwMode="auto">
          <a:xfrm>
            <a:off x="4951413" y="1206500"/>
            <a:ext cx="1152525" cy="422275"/>
          </a:xfrm>
          <a:prstGeom prst="rect">
            <a:avLst/>
          </a:prstGeom>
          <a:noFill/>
          <a:ln w="9525">
            <a:noFill/>
            <a:miter lim="800000"/>
            <a:headEnd/>
            <a:tailEnd/>
          </a:ln>
        </p:spPr>
        <p:txBody>
          <a:bodyPr>
            <a:spAutoFit/>
          </a:bodyPr>
          <a:lstStyle/>
          <a:p>
            <a:pPr algn="ctr">
              <a:lnSpc>
                <a:spcPct val="90000"/>
              </a:lnSpc>
            </a:pPr>
            <a:r>
              <a:rPr lang="es-ES" sz="1200" b="1">
                <a:latin typeface="Arial" charset="0"/>
              </a:rPr>
              <a:t>Envía FIN y arranca timer</a:t>
            </a:r>
          </a:p>
        </p:txBody>
      </p:sp>
      <p:sp>
        <p:nvSpPr>
          <p:cNvPr id="528441" name="Rectangle 57"/>
          <p:cNvSpPr>
            <a:spLocks noChangeArrowheads="1"/>
          </p:cNvSpPr>
          <p:nvPr/>
        </p:nvSpPr>
        <p:spPr bwMode="auto">
          <a:xfrm>
            <a:off x="898525" y="1182688"/>
            <a:ext cx="1008063" cy="1871662"/>
          </a:xfrm>
          <a:prstGeom prst="rect">
            <a:avLst/>
          </a:prstGeom>
          <a:noFill/>
          <a:ln w="9525">
            <a:solidFill>
              <a:schemeClr val="tx1"/>
            </a:solidFill>
            <a:miter lim="800000"/>
            <a:headEnd/>
            <a:tailEnd/>
          </a:ln>
        </p:spPr>
        <p:txBody>
          <a:bodyPr wrap="none" anchor="ctr"/>
          <a:lstStyle/>
          <a:p>
            <a:endParaRPr lang="es-ES"/>
          </a:p>
        </p:txBody>
      </p:sp>
      <p:sp>
        <p:nvSpPr>
          <p:cNvPr id="528442" name="Rectangle 58"/>
          <p:cNvSpPr>
            <a:spLocks noChangeArrowheads="1"/>
          </p:cNvSpPr>
          <p:nvPr/>
        </p:nvSpPr>
        <p:spPr bwMode="auto">
          <a:xfrm>
            <a:off x="2987675" y="1182688"/>
            <a:ext cx="1008063" cy="1871662"/>
          </a:xfrm>
          <a:prstGeom prst="rect">
            <a:avLst/>
          </a:prstGeom>
          <a:noFill/>
          <a:ln w="9525">
            <a:solidFill>
              <a:schemeClr val="tx1"/>
            </a:solidFill>
            <a:miter lim="800000"/>
            <a:headEnd/>
            <a:tailEnd/>
          </a:ln>
        </p:spPr>
        <p:txBody>
          <a:bodyPr wrap="none" anchor="ctr"/>
          <a:lstStyle/>
          <a:p>
            <a:endParaRPr lang="es-ES"/>
          </a:p>
        </p:txBody>
      </p:sp>
      <p:sp>
        <p:nvSpPr>
          <p:cNvPr id="528443" name="Rectangle 59"/>
          <p:cNvSpPr>
            <a:spLocks noChangeArrowheads="1"/>
          </p:cNvSpPr>
          <p:nvPr/>
        </p:nvSpPr>
        <p:spPr bwMode="auto">
          <a:xfrm>
            <a:off x="7112000" y="1195388"/>
            <a:ext cx="1008063" cy="1873250"/>
          </a:xfrm>
          <a:prstGeom prst="rect">
            <a:avLst/>
          </a:prstGeom>
          <a:noFill/>
          <a:ln w="9525">
            <a:solidFill>
              <a:schemeClr val="tx1"/>
            </a:solidFill>
            <a:miter lim="800000"/>
            <a:headEnd/>
            <a:tailEnd/>
          </a:ln>
        </p:spPr>
        <p:txBody>
          <a:bodyPr wrap="none" anchor="ctr"/>
          <a:lstStyle/>
          <a:p>
            <a:endParaRPr lang="es-ES"/>
          </a:p>
        </p:txBody>
      </p:sp>
      <p:sp>
        <p:nvSpPr>
          <p:cNvPr id="528444" name="Text Box 60"/>
          <p:cNvSpPr txBox="1">
            <a:spLocks noChangeArrowheads="1"/>
          </p:cNvSpPr>
          <p:nvPr/>
        </p:nvSpPr>
        <p:spPr bwMode="auto">
          <a:xfrm>
            <a:off x="7038975" y="1206500"/>
            <a:ext cx="1152525" cy="422275"/>
          </a:xfrm>
          <a:prstGeom prst="rect">
            <a:avLst/>
          </a:prstGeom>
          <a:noFill/>
          <a:ln w="9525">
            <a:noFill/>
            <a:miter lim="800000"/>
            <a:headEnd/>
            <a:tailEnd/>
          </a:ln>
        </p:spPr>
        <p:txBody>
          <a:bodyPr>
            <a:spAutoFit/>
          </a:bodyPr>
          <a:lstStyle/>
          <a:p>
            <a:pPr algn="ctr">
              <a:lnSpc>
                <a:spcPct val="90000"/>
              </a:lnSpc>
            </a:pPr>
            <a:r>
              <a:rPr lang="es-ES" sz="1200" b="1">
                <a:latin typeface="Arial" charset="0"/>
              </a:rPr>
              <a:t>Envía FIN y arranca timer</a:t>
            </a:r>
          </a:p>
        </p:txBody>
      </p:sp>
      <p:sp>
        <p:nvSpPr>
          <p:cNvPr id="528447" name="Text Box 63"/>
          <p:cNvSpPr txBox="1">
            <a:spLocks noChangeArrowheads="1"/>
          </p:cNvSpPr>
          <p:nvPr/>
        </p:nvSpPr>
        <p:spPr bwMode="auto">
          <a:xfrm>
            <a:off x="827088" y="1182688"/>
            <a:ext cx="1152525" cy="422275"/>
          </a:xfrm>
          <a:prstGeom prst="rect">
            <a:avLst/>
          </a:prstGeom>
          <a:noFill/>
          <a:ln w="9525">
            <a:noFill/>
            <a:miter lim="800000"/>
            <a:headEnd/>
            <a:tailEnd/>
          </a:ln>
        </p:spPr>
        <p:txBody>
          <a:bodyPr>
            <a:spAutoFit/>
          </a:bodyPr>
          <a:lstStyle/>
          <a:p>
            <a:pPr algn="ctr">
              <a:lnSpc>
                <a:spcPct val="90000"/>
              </a:lnSpc>
            </a:pPr>
            <a:r>
              <a:rPr lang="es-ES" sz="1200" b="1">
                <a:latin typeface="Arial" charset="0"/>
              </a:rPr>
              <a:t>Envía FIN y arranca timer</a:t>
            </a:r>
          </a:p>
        </p:txBody>
      </p:sp>
      <p:sp>
        <p:nvSpPr>
          <p:cNvPr id="528448" name="Text Box 64"/>
          <p:cNvSpPr txBox="1">
            <a:spLocks noChangeArrowheads="1"/>
          </p:cNvSpPr>
          <p:nvPr/>
        </p:nvSpPr>
        <p:spPr bwMode="auto">
          <a:xfrm>
            <a:off x="2916238" y="1481138"/>
            <a:ext cx="1152525" cy="422275"/>
          </a:xfrm>
          <a:prstGeom prst="rect">
            <a:avLst/>
          </a:prstGeom>
          <a:noFill/>
          <a:ln w="9525">
            <a:noFill/>
            <a:miter lim="800000"/>
            <a:headEnd/>
            <a:tailEnd/>
          </a:ln>
        </p:spPr>
        <p:txBody>
          <a:bodyPr>
            <a:spAutoFit/>
          </a:bodyPr>
          <a:lstStyle/>
          <a:p>
            <a:pPr algn="ctr">
              <a:lnSpc>
                <a:spcPct val="90000"/>
              </a:lnSpc>
            </a:pPr>
            <a:r>
              <a:rPr lang="es-ES" sz="1200" b="1">
                <a:latin typeface="Arial" charset="0"/>
              </a:rPr>
              <a:t>Envía FIN y arranca timer</a:t>
            </a:r>
          </a:p>
        </p:txBody>
      </p:sp>
      <p:sp>
        <p:nvSpPr>
          <p:cNvPr id="528450" name="Text Box 66"/>
          <p:cNvSpPr txBox="1">
            <a:spLocks noChangeArrowheads="1"/>
          </p:cNvSpPr>
          <p:nvPr/>
        </p:nvSpPr>
        <p:spPr bwMode="auto">
          <a:xfrm>
            <a:off x="5076825" y="2501900"/>
            <a:ext cx="955675" cy="422275"/>
          </a:xfrm>
          <a:prstGeom prst="rect">
            <a:avLst/>
          </a:prstGeom>
          <a:noFill/>
          <a:ln w="9525">
            <a:noFill/>
            <a:miter lim="800000"/>
            <a:headEnd/>
            <a:tailEnd/>
          </a:ln>
        </p:spPr>
        <p:txBody>
          <a:bodyPr>
            <a:spAutoFit/>
          </a:bodyPr>
          <a:lstStyle/>
          <a:p>
            <a:pPr algn="ctr">
              <a:lnSpc>
                <a:spcPct val="90000"/>
              </a:lnSpc>
            </a:pPr>
            <a:r>
              <a:rPr lang="es-ES" sz="1200" b="1">
                <a:latin typeface="Arial" charset="0"/>
              </a:rPr>
              <a:t>Libera conexión</a:t>
            </a:r>
          </a:p>
        </p:txBody>
      </p:sp>
      <p:sp>
        <p:nvSpPr>
          <p:cNvPr id="528451" name="Text Box 67"/>
          <p:cNvSpPr txBox="1">
            <a:spLocks noChangeArrowheads="1"/>
          </p:cNvSpPr>
          <p:nvPr/>
        </p:nvSpPr>
        <p:spPr bwMode="auto">
          <a:xfrm>
            <a:off x="4951413" y="2852738"/>
            <a:ext cx="1079500" cy="257175"/>
          </a:xfrm>
          <a:prstGeom prst="rect">
            <a:avLst/>
          </a:prstGeom>
          <a:noFill/>
          <a:ln w="9525">
            <a:noFill/>
            <a:miter lim="800000"/>
            <a:headEnd/>
            <a:tailEnd/>
          </a:ln>
        </p:spPr>
        <p:txBody>
          <a:bodyPr>
            <a:spAutoFit/>
          </a:bodyPr>
          <a:lstStyle/>
          <a:p>
            <a:pPr algn="ctr">
              <a:lnSpc>
                <a:spcPct val="90000"/>
              </a:lnSpc>
            </a:pPr>
            <a:r>
              <a:rPr lang="es-ES" sz="1200" b="1">
                <a:latin typeface="Arial" charset="0"/>
              </a:rPr>
              <a:t>Envía ACK</a:t>
            </a:r>
          </a:p>
        </p:txBody>
      </p:sp>
      <p:sp>
        <p:nvSpPr>
          <p:cNvPr id="528452" name="Text Box 68"/>
          <p:cNvSpPr txBox="1">
            <a:spLocks noChangeArrowheads="1"/>
          </p:cNvSpPr>
          <p:nvPr/>
        </p:nvSpPr>
        <p:spPr bwMode="auto">
          <a:xfrm>
            <a:off x="5076825" y="3638550"/>
            <a:ext cx="955675" cy="274638"/>
          </a:xfrm>
          <a:prstGeom prst="rect">
            <a:avLst/>
          </a:prstGeom>
          <a:noFill/>
          <a:ln w="9525">
            <a:noFill/>
            <a:miter lim="800000"/>
            <a:headEnd/>
            <a:tailEnd/>
          </a:ln>
        </p:spPr>
        <p:txBody>
          <a:bodyPr>
            <a:spAutoFit/>
          </a:bodyPr>
          <a:lstStyle/>
          <a:p>
            <a:pPr algn="ctr"/>
            <a:r>
              <a:rPr lang="es-ES" sz="1200" b="1">
                <a:latin typeface="Arial" charset="0"/>
              </a:rPr>
              <a:t>Host 1</a:t>
            </a:r>
          </a:p>
        </p:txBody>
      </p:sp>
      <p:sp>
        <p:nvSpPr>
          <p:cNvPr id="528453" name="Text Box 69"/>
          <p:cNvSpPr txBox="1">
            <a:spLocks noChangeArrowheads="1"/>
          </p:cNvSpPr>
          <p:nvPr/>
        </p:nvSpPr>
        <p:spPr bwMode="auto">
          <a:xfrm>
            <a:off x="7164388" y="3638550"/>
            <a:ext cx="955675" cy="274638"/>
          </a:xfrm>
          <a:prstGeom prst="rect">
            <a:avLst/>
          </a:prstGeom>
          <a:noFill/>
          <a:ln w="9525">
            <a:noFill/>
            <a:miter lim="800000"/>
            <a:headEnd/>
            <a:tailEnd/>
          </a:ln>
        </p:spPr>
        <p:txBody>
          <a:bodyPr>
            <a:spAutoFit/>
          </a:bodyPr>
          <a:lstStyle/>
          <a:p>
            <a:pPr algn="ctr"/>
            <a:r>
              <a:rPr lang="es-ES" sz="1200" b="1">
                <a:latin typeface="Arial" charset="0"/>
              </a:rPr>
              <a:t>Host 2</a:t>
            </a:r>
          </a:p>
        </p:txBody>
      </p:sp>
      <p:sp>
        <p:nvSpPr>
          <p:cNvPr id="528459" name="Line 75"/>
          <p:cNvSpPr>
            <a:spLocks noChangeShapeType="1"/>
          </p:cNvSpPr>
          <p:nvPr/>
        </p:nvSpPr>
        <p:spPr bwMode="auto">
          <a:xfrm>
            <a:off x="6156325" y="4903788"/>
            <a:ext cx="625475" cy="50800"/>
          </a:xfrm>
          <a:prstGeom prst="line">
            <a:avLst/>
          </a:prstGeom>
          <a:noFill/>
          <a:ln w="9525">
            <a:solidFill>
              <a:schemeClr val="tx1"/>
            </a:solidFill>
            <a:round/>
            <a:headEnd/>
            <a:tailEnd type="triangle" w="med" len="med"/>
          </a:ln>
        </p:spPr>
        <p:txBody>
          <a:bodyPr/>
          <a:lstStyle/>
          <a:p>
            <a:endParaRPr lang="es-ES"/>
          </a:p>
        </p:txBody>
      </p:sp>
      <p:sp>
        <p:nvSpPr>
          <p:cNvPr id="528460" name="Text Box 76"/>
          <p:cNvSpPr txBox="1">
            <a:spLocks noChangeArrowheads="1"/>
          </p:cNvSpPr>
          <p:nvPr/>
        </p:nvSpPr>
        <p:spPr bwMode="auto">
          <a:xfrm rot="300000">
            <a:off x="6135688" y="4718050"/>
            <a:ext cx="523875" cy="257175"/>
          </a:xfrm>
          <a:prstGeom prst="rect">
            <a:avLst/>
          </a:prstGeom>
          <a:noFill/>
          <a:ln w="9525">
            <a:noFill/>
            <a:miter lim="800000"/>
            <a:headEnd/>
            <a:tailEnd/>
          </a:ln>
        </p:spPr>
        <p:txBody>
          <a:bodyPr>
            <a:spAutoFit/>
          </a:bodyPr>
          <a:lstStyle/>
          <a:p>
            <a:pPr algn="ctr">
              <a:lnSpc>
                <a:spcPct val="90000"/>
              </a:lnSpc>
            </a:pPr>
            <a:r>
              <a:rPr lang="es-ES" sz="1200" b="1">
                <a:latin typeface="Arial" charset="0"/>
              </a:rPr>
              <a:t>FIN</a:t>
            </a:r>
          </a:p>
        </p:txBody>
      </p:sp>
      <p:sp>
        <p:nvSpPr>
          <p:cNvPr id="528461" name="Oval 77"/>
          <p:cNvSpPr>
            <a:spLocks noChangeArrowheads="1"/>
          </p:cNvSpPr>
          <p:nvPr/>
        </p:nvSpPr>
        <p:spPr bwMode="auto">
          <a:xfrm>
            <a:off x="5580063" y="4394200"/>
            <a:ext cx="36512" cy="36513"/>
          </a:xfrm>
          <a:prstGeom prst="ellipse">
            <a:avLst/>
          </a:prstGeom>
          <a:solidFill>
            <a:schemeClr val="tx1"/>
          </a:solidFill>
          <a:ln w="9525">
            <a:solidFill>
              <a:schemeClr val="tx1"/>
            </a:solidFill>
            <a:round/>
            <a:headEnd/>
            <a:tailEnd/>
          </a:ln>
        </p:spPr>
        <p:txBody>
          <a:bodyPr wrap="none" anchor="ctr"/>
          <a:lstStyle/>
          <a:p>
            <a:endParaRPr lang="es-ES"/>
          </a:p>
        </p:txBody>
      </p:sp>
      <p:sp>
        <p:nvSpPr>
          <p:cNvPr id="528462" name="Oval 78"/>
          <p:cNvSpPr>
            <a:spLocks noChangeArrowheads="1"/>
          </p:cNvSpPr>
          <p:nvPr/>
        </p:nvSpPr>
        <p:spPr bwMode="auto">
          <a:xfrm>
            <a:off x="5581650" y="4467225"/>
            <a:ext cx="36513" cy="36513"/>
          </a:xfrm>
          <a:prstGeom prst="ellipse">
            <a:avLst/>
          </a:prstGeom>
          <a:solidFill>
            <a:schemeClr val="tx1"/>
          </a:solidFill>
          <a:ln w="9525">
            <a:solidFill>
              <a:schemeClr val="tx1"/>
            </a:solidFill>
            <a:round/>
            <a:headEnd/>
            <a:tailEnd/>
          </a:ln>
        </p:spPr>
        <p:txBody>
          <a:bodyPr wrap="none" anchor="ctr"/>
          <a:lstStyle/>
          <a:p>
            <a:endParaRPr lang="es-ES"/>
          </a:p>
        </p:txBody>
      </p:sp>
      <p:sp>
        <p:nvSpPr>
          <p:cNvPr id="528463" name="Oval 79"/>
          <p:cNvSpPr>
            <a:spLocks noChangeArrowheads="1"/>
          </p:cNvSpPr>
          <p:nvPr/>
        </p:nvSpPr>
        <p:spPr bwMode="auto">
          <a:xfrm>
            <a:off x="5581650" y="4538663"/>
            <a:ext cx="36513" cy="36512"/>
          </a:xfrm>
          <a:prstGeom prst="ellipse">
            <a:avLst/>
          </a:prstGeom>
          <a:solidFill>
            <a:schemeClr val="tx1"/>
          </a:solidFill>
          <a:ln w="9525">
            <a:solidFill>
              <a:schemeClr val="tx1"/>
            </a:solidFill>
            <a:round/>
            <a:headEnd/>
            <a:tailEnd/>
          </a:ln>
        </p:spPr>
        <p:txBody>
          <a:bodyPr wrap="none" anchor="ctr"/>
          <a:lstStyle/>
          <a:p>
            <a:endParaRPr lang="es-ES"/>
          </a:p>
        </p:txBody>
      </p:sp>
      <p:sp>
        <p:nvSpPr>
          <p:cNvPr id="528464" name="Text Box 80"/>
          <p:cNvSpPr txBox="1">
            <a:spLocks noChangeArrowheads="1"/>
          </p:cNvSpPr>
          <p:nvPr/>
        </p:nvSpPr>
        <p:spPr bwMode="auto">
          <a:xfrm>
            <a:off x="4984750" y="4646613"/>
            <a:ext cx="1243013" cy="587375"/>
          </a:xfrm>
          <a:prstGeom prst="rect">
            <a:avLst/>
          </a:prstGeom>
          <a:noFill/>
          <a:ln w="9525">
            <a:noFill/>
            <a:miter lim="800000"/>
            <a:headEnd/>
            <a:tailEnd/>
          </a:ln>
        </p:spPr>
        <p:txBody>
          <a:bodyPr>
            <a:spAutoFit/>
          </a:bodyPr>
          <a:lstStyle/>
          <a:p>
            <a:pPr algn="ctr">
              <a:lnSpc>
                <a:spcPct val="90000"/>
              </a:lnSpc>
            </a:pPr>
            <a:r>
              <a:rPr lang="es-ES" sz="1200" b="1">
                <a:latin typeface="Arial" charset="0"/>
              </a:rPr>
              <a:t>(timeout)</a:t>
            </a:r>
          </a:p>
          <a:p>
            <a:pPr algn="ctr">
              <a:lnSpc>
                <a:spcPct val="90000"/>
              </a:lnSpc>
            </a:pPr>
            <a:r>
              <a:rPr lang="es-ES" sz="1200" b="1">
                <a:latin typeface="Arial" charset="0"/>
              </a:rPr>
              <a:t>envía FIN y arranca timer</a:t>
            </a:r>
          </a:p>
        </p:txBody>
      </p:sp>
      <p:sp>
        <p:nvSpPr>
          <p:cNvPr id="528465" name="Rectangle 81"/>
          <p:cNvSpPr>
            <a:spLocks noChangeArrowheads="1"/>
          </p:cNvSpPr>
          <p:nvPr/>
        </p:nvSpPr>
        <p:spPr bwMode="auto">
          <a:xfrm>
            <a:off x="5076825" y="3925888"/>
            <a:ext cx="1008063" cy="2087562"/>
          </a:xfrm>
          <a:prstGeom prst="rect">
            <a:avLst/>
          </a:prstGeom>
          <a:noFill/>
          <a:ln w="9525">
            <a:solidFill>
              <a:schemeClr val="tx1"/>
            </a:solidFill>
            <a:miter lim="800000"/>
            <a:headEnd/>
            <a:tailEnd/>
          </a:ln>
        </p:spPr>
        <p:txBody>
          <a:bodyPr wrap="none" anchor="ctr"/>
          <a:lstStyle/>
          <a:p>
            <a:endParaRPr lang="es-ES"/>
          </a:p>
        </p:txBody>
      </p:sp>
      <p:sp>
        <p:nvSpPr>
          <p:cNvPr id="528466" name="Text Box 82"/>
          <p:cNvSpPr txBox="1">
            <a:spLocks noChangeArrowheads="1"/>
          </p:cNvSpPr>
          <p:nvPr/>
        </p:nvSpPr>
        <p:spPr bwMode="auto">
          <a:xfrm>
            <a:off x="5003800" y="3937000"/>
            <a:ext cx="1152525" cy="422275"/>
          </a:xfrm>
          <a:prstGeom prst="rect">
            <a:avLst/>
          </a:prstGeom>
          <a:noFill/>
          <a:ln w="9525">
            <a:noFill/>
            <a:miter lim="800000"/>
            <a:headEnd/>
            <a:tailEnd/>
          </a:ln>
        </p:spPr>
        <p:txBody>
          <a:bodyPr>
            <a:spAutoFit/>
          </a:bodyPr>
          <a:lstStyle/>
          <a:p>
            <a:pPr algn="ctr">
              <a:lnSpc>
                <a:spcPct val="90000"/>
              </a:lnSpc>
            </a:pPr>
            <a:r>
              <a:rPr lang="es-ES" sz="1200" b="1">
                <a:latin typeface="Arial" charset="0"/>
              </a:rPr>
              <a:t>Envía FIN y arranca timer</a:t>
            </a:r>
          </a:p>
        </p:txBody>
      </p:sp>
      <p:sp>
        <p:nvSpPr>
          <p:cNvPr id="528467" name="Rectangle 83"/>
          <p:cNvSpPr>
            <a:spLocks noChangeArrowheads="1"/>
          </p:cNvSpPr>
          <p:nvPr/>
        </p:nvSpPr>
        <p:spPr bwMode="auto">
          <a:xfrm>
            <a:off x="7164388" y="3925888"/>
            <a:ext cx="1008062" cy="2087562"/>
          </a:xfrm>
          <a:prstGeom prst="rect">
            <a:avLst/>
          </a:prstGeom>
          <a:noFill/>
          <a:ln w="9525">
            <a:solidFill>
              <a:schemeClr val="tx1"/>
            </a:solidFill>
            <a:miter lim="800000"/>
            <a:headEnd/>
            <a:tailEnd/>
          </a:ln>
        </p:spPr>
        <p:txBody>
          <a:bodyPr wrap="none" anchor="ctr"/>
          <a:lstStyle/>
          <a:p>
            <a:endParaRPr lang="es-ES"/>
          </a:p>
        </p:txBody>
      </p:sp>
      <p:sp>
        <p:nvSpPr>
          <p:cNvPr id="528469" name="Text Box 85"/>
          <p:cNvSpPr txBox="1">
            <a:spLocks noChangeArrowheads="1"/>
          </p:cNvSpPr>
          <p:nvPr/>
        </p:nvSpPr>
        <p:spPr bwMode="auto">
          <a:xfrm>
            <a:off x="5075238" y="5427663"/>
            <a:ext cx="1081087" cy="587375"/>
          </a:xfrm>
          <a:prstGeom prst="rect">
            <a:avLst/>
          </a:prstGeom>
          <a:noFill/>
          <a:ln w="9525">
            <a:noFill/>
            <a:miter lim="800000"/>
            <a:headEnd/>
            <a:tailEnd/>
          </a:ln>
        </p:spPr>
        <p:txBody>
          <a:bodyPr>
            <a:spAutoFit/>
          </a:bodyPr>
          <a:lstStyle/>
          <a:p>
            <a:pPr algn="ctr">
              <a:lnSpc>
                <a:spcPct val="90000"/>
              </a:lnSpc>
            </a:pPr>
            <a:r>
              <a:rPr lang="es-ES" sz="1200" b="1">
                <a:latin typeface="Arial" charset="0"/>
              </a:rPr>
              <a:t>(N timeouts)</a:t>
            </a:r>
          </a:p>
          <a:p>
            <a:pPr algn="ctr">
              <a:lnSpc>
                <a:spcPct val="90000"/>
              </a:lnSpc>
            </a:pPr>
            <a:r>
              <a:rPr lang="es-ES" sz="1200" b="1">
                <a:latin typeface="Arial" charset="0"/>
              </a:rPr>
              <a:t>Libera conexión</a:t>
            </a:r>
          </a:p>
        </p:txBody>
      </p:sp>
      <p:sp>
        <p:nvSpPr>
          <p:cNvPr id="528470" name="AutoShape 86"/>
          <p:cNvSpPr>
            <a:spLocks noChangeArrowheads="1"/>
          </p:cNvSpPr>
          <p:nvPr/>
        </p:nvSpPr>
        <p:spPr bwMode="auto">
          <a:xfrm>
            <a:off x="6788150" y="4791075"/>
            <a:ext cx="304800" cy="304800"/>
          </a:xfrm>
          <a:prstGeom prst="irregularSeal1">
            <a:avLst/>
          </a:prstGeom>
          <a:solidFill>
            <a:srgbClr val="FF0000"/>
          </a:solidFill>
          <a:ln w="9525">
            <a:solidFill>
              <a:schemeClr val="tx1"/>
            </a:solidFill>
            <a:miter lim="800000"/>
            <a:headEnd/>
            <a:tailEnd/>
          </a:ln>
        </p:spPr>
        <p:txBody>
          <a:bodyPr wrap="none" anchor="ctr"/>
          <a:lstStyle/>
          <a:p>
            <a:endParaRPr lang="es-ES"/>
          </a:p>
        </p:txBody>
      </p:sp>
      <p:sp>
        <p:nvSpPr>
          <p:cNvPr id="528471" name="Oval 87"/>
          <p:cNvSpPr>
            <a:spLocks noChangeArrowheads="1"/>
          </p:cNvSpPr>
          <p:nvPr/>
        </p:nvSpPr>
        <p:spPr bwMode="auto">
          <a:xfrm>
            <a:off x="5580063" y="5257800"/>
            <a:ext cx="36512" cy="36513"/>
          </a:xfrm>
          <a:prstGeom prst="ellipse">
            <a:avLst/>
          </a:prstGeom>
          <a:solidFill>
            <a:schemeClr val="tx1"/>
          </a:solidFill>
          <a:ln w="9525">
            <a:solidFill>
              <a:schemeClr val="tx1"/>
            </a:solidFill>
            <a:round/>
            <a:headEnd/>
            <a:tailEnd/>
          </a:ln>
        </p:spPr>
        <p:txBody>
          <a:bodyPr wrap="none" anchor="ctr"/>
          <a:lstStyle/>
          <a:p>
            <a:endParaRPr lang="es-ES"/>
          </a:p>
        </p:txBody>
      </p:sp>
      <p:sp>
        <p:nvSpPr>
          <p:cNvPr id="528472" name="Oval 88"/>
          <p:cNvSpPr>
            <a:spLocks noChangeArrowheads="1"/>
          </p:cNvSpPr>
          <p:nvPr/>
        </p:nvSpPr>
        <p:spPr bwMode="auto">
          <a:xfrm>
            <a:off x="5581650" y="5330825"/>
            <a:ext cx="36513" cy="36513"/>
          </a:xfrm>
          <a:prstGeom prst="ellipse">
            <a:avLst/>
          </a:prstGeom>
          <a:solidFill>
            <a:schemeClr val="tx1"/>
          </a:solidFill>
          <a:ln w="9525">
            <a:solidFill>
              <a:schemeClr val="tx1"/>
            </a:solidFill>
            <a:round/>
            <a:headEnd/>
            <a:tailEnd/>
          </a:ln>
        </p:spPr>
        <p:txBody>
          <a:bodyPr wrap="none" anchor="ctr"/>
          <a:lstStyle/>
          <a:p>
            <a:endParaRPr lang="es-ES"/>
          </a:p>
        </p:txBody>
      </p:sp>
      <p:sp>
        <p:nvSpPr>
          <p:cNvPr id="528473" name="Oval 89"/>
          <p:cNvSpPr>
            <a:spLocks noChangeArrowheads="1"/>
          </p:cNvSpPr>
          <p:nvPr/>
        </p:nvSpPr>
        <p:spPr bwMode="auto">
          <a:xfrm>
            <a:off x="5581650" y="5402263"/>
            <a:ext cx="36513" cy="36512"/>
          </a:xfrm>
          <a:prstGeom prst="ellipse">
            <a:avLst/>
          </a:prstGeom>
          <a:solidFill>
            <a:schemeClr val="tx1"/>
          </a:solidFill>
          <a:ln w="9525">
            <a:solidFill>
              <a:schemeClr val="tx1"/>
            </a:solidFill>
            <a:round/>
            <a:headEnd/>
            <a:tailEnd/>
          </a:ln>
        </p:spPr>
        <p:txBody>
          <a:bodyPr wrap="none" anchor="ctr"/>
          <a:lstStyle/>
          <a:p>
            <a:endParaRPr lang="es-ES"/>
          </a:p>
        </p:txBody>
      </p:sp>
      <p:sp>
        <p:nvSpPr>
          <p:cNvPr id="528474" name="Text Box 90"/>
          <p:cNvSpPr txBox="1">
            <a:spLocks noChangeArrowheads="1"/>
          </p:cNvSpPr>
          <p:nvPr/>
        </p:nvSpPr>
        <p:spPr bwMode="auto">
          <a:xfrm>
            <a:off x="7188200" y="5692775"/>
            <a:ext cx="984250" cy="257175"/>
          </a:xfrm>
          <a:prstGeom prst="rect">
            <a:avLst/>
          </a:prstGeom>
          <a:noFill/>
          <a:ln w="9525">
            <a:noFill/>
            <a:miter lim="800000"/>
            <a:headEnd/>
            <a:tailEnd/>
          </a:ln>
        </p:spPr>
        <p:txBody>
          <a:bodyPr>
            <a:spAutoFit/>
          </a:bodyPr>
          <a:lstStyle/>
          <a:p>
            <a:pPr algn="ctr">
              <a:lnSpc>
                <a:spcPct val="90000"/>
              </a:lnSpc>
            </a:pPr>
            <a:r>
              <a:rPr lang="es-ES" sz="1200" b="1">
                <a:latin typeface="Arial" charset="0"/>
              </a:rPr>
              <a:t>Conectado</a:t>
            </a:r>
          </a:p>
        </p:txBody>
      </p:sp>
      <p:sp>
        <p:nvSpPr>
          <p:cNvPr id="528489" name="Text Box 105"/>
          <p:cNvSpPr txBox="1">
            <a:spLocks noChangeArrowheads="1"/>
          </p:cNvSpPr>
          <p:nvPr/>
        </p:nvSpPr>
        <p:spPr bwMode="auto">
          <a:xfrm>
            <a:off x="1258888" y="3127375"/>
            <a:ext cx="2355850" cy="366713"/>
          </a:xfrm>
          <a:prstGeom prst="rect">
            <a:avLst/>
          </a:prstGeom>
          <a:noFill/>
          <a:ln w="9525">
            <a:noFill/>
            <a:miter lim="800000"/>
            <a:headEnd/>
            <a:tailEnd/>
          </a:ln>
        </p:spPr>
        <p:txBody>
          <a:bodyPr wrap="none">
            <a:spAutoFit/>
          </a:bodyPr>
          <a:lstStyle/>
          <a:p>
            <a:r>
              <a:rPr lang="es-ES" sz="1800">
                <a:latin typeface="Arial" charset="0"/>
              </a:rPr>
              <a:t>Pérdida del ACK final</a:t>
            </a:r>
          </a:p>
        </p:txBody>
      </p:sp>
      <p:sp>
        <p:nvSpPr>
          <p:cNvPr id="528490" name="Text Box 106"/>
          <p:cNvSpPr txBox="1">
            <a:spLocks noChangeArrowheads="1"/>
          </p:cNvSpPr>
          <p:nvPr/>
        </p:nvSpPr>
        <p:spPr bwMode="auto">
          <a:xfrm>
            <a:off x="5192939" y="3133725"/>
            <a:ext cx="2736647" cy="369332"/>
          </a:xfrm>
          <a:prstGeom prst="rect">
            <a:avLst/>
          </a:prstGeom>
          <a:noFill/>
          <a:ln w="9525">
            <a:noFill/>
            <a:miter lim="800000"/>
            <a:headEnd/>
            <a:tailEnd/>
          </a:ln>
        </p:spPr>
        <p:txBody>
          <a:bodyPr wrap="none">
            <a:spAutoFit/>
          </a:bodyPr>
          <a:lstStyle/>
          <a:p>
            <a:r>
              <a:rPr lang="es-ES" sz="1800" dirty="0">
                <a:latin typeface="Arial" charset="0"/>
              </a:rPr>
              <a:t>Pérdida del segundo </a:t>
            </a:r>
            <a:r>
              <a:rPr lang="es-ES" sz="1800" dirty="0" smtClean="0">
                <a:latin typeface="Arial" charset="0"/>
              </a:rPr>
              <a:t>FIN</a:t>
            </a:r>
            <a:endParaRPr lang="es-ES" sz="1800" dirty="0">
              <a:latin typeface="Arial" charset="0"/>
            </a:endParaRPr>
          </a:p>
        </p:txBody>
      </p:sp>
      <p:sp>
        <p:nvSpPr>
          <p:cNvPr id="528491" name="Text Box 107"/>
          <p:cNvSpPr txBox="1">
            <a:spLocks noChangeArrowheads="1"/>
          </p:cNvSpPr>
          <p:nvPr/>
        </p:nvSpPr>
        <p:spPr bwMode="auto">
          <a:xfrm>
            <a:off x="5808563" y="6086475"/>
            <a:ext cx="1620957" cy="369332"/>
          </a:xfrm>
          <a:prstGeom prst="rect">
            <a:avLst/>
          </a:prstGeom>
          <a:noFill/>
          <a:ln w="9525">
            <a:noFill/>
            <a:miter lim="800000"/>
            <a:headEnd/>
            <a:tailEnd/>
          </a:ln>
        </p:spPr>
        <p:txBody>
          <a:bodyPr wrap="none">
            <a:spAutoFit/>
          </a:bodyPr>
          <a:lstStyle/>
          <a:p>
            <a:r>
              <a:rPr lang="es-ES" sz="1800" dirty="0" smtClean="0">
                <a:latin typeface="Arial" charset="0"/>
              </a:rPr>
              <a:t>Cable cortado</a:t>
            </a:r>
            <a:endParaRPr lang="es-ES" sz="1800" dirty="0">
              <a:latin typeface="Arial" charset="0"/>
            </a:endParaRPr>
          </a:p>
        </p:txBody>
      </p:sp>
      <p:sp>
        <p:nvSpPr>
          <p:cNvPr id="54345" name="Text Box 108"/>
          <p:cNvSpPr txBox="1">
            <a:spLocks noChangeArrowheads="1"/>
          </p:cNvSpPr>
          <p:nvPr/>
        </p:nvSpPr>
        <p:spPr bwMode="auto">
          <a:xfrm>
            <a:off x="691915" y="179388"/>
            <a:ext cx="7380547" cy="584775"/>
          </a:xfrm>
          <a:prstGeom prst="rect">
            <a:avLst/>
          </a:prstGeom>
          <a:noFill/>
          <a:ln w="9525">
            <a:noFill/>
            <a:miter lim="800000"/>
            <a:headEnd/>
            <a:tailEnd/>
          </a:ln>
        </p:spPr>
        <p:txBody>
          <a:bodyPr wrap="none">
            <a:spAutoFit/>
          </a:bodyPr>
          <a:lstStyle/>
          <a:p>
            <a:r>
              <a:rPr lang="es-ES" sz="3200" dirty="0" smtClean="0">
                <a:latin typeface="Arial" charset="0"/>
              </a:rPr>
              <a:t>Pérdida de paquetes en la desconexión</a:t>
            </a:r>
            <a:endParaRPr lang="es-ES" sz="3200" dirty="0">
              <a:latin typeface="Arial" charset="0"/>
            </a:endParaRPr>
          </a:p>
        </p:txBody>
      </p:sp>
      <p:sp>
        <p:nvSpPr>
          <p:cNvPr id="528493" name="Line 109"/>
          <p:cNvSpPr>
            <a:spLocks noChangeShapeType="1"/>
          </p:cNvSpPr>
          <p:nvPr/>
        </p:nvSpPr>
        <p:spPr bwMode="auto">
          <a:xfrm>
            <a:off x="6156325" y="4100513"/>
            <a:ext cx="625475" cy="50800"/>
          </a:xfrm>
          <a:prstGeom prst="line">
            <a:avLst/>
          </a:prstGeom>
          <a:noFill/>
          <a:ln w="9525">
            <a:solidFill>
              <a:schemeClr val="tx1"/>
            </a:solidFill>
            <a:round/>
            <a:headEnd/>
            <a:tailEnd type="triangle" w="med" len="med"/>
          </a:ln>
        </p:spPr>
        <p:txBody>
          <a:bodyPr/>
          <a:lstStyle/>
          <a:p>
            <a:endParaRPr lang="es-ES"/>
          </a:p>
        </p:txBody>
      </p:sp>
      <p:sp>
        <p:nvSpPr>
          <p:cNvPr id="528494" name="Text Box 110"/>
          <p:cNvSpPr txBox="1">
            <a:spLocks noChangeArrowheads="1"/>
          </p:cNvSpPr>
          <p:nvPr/>
        </p:nvSpPr>
        <p:spPr bwMode="auto">
          <a:xfrm rot="300000">
            <a:off x="6135688" y="3914775"/>
            <a:ext cx="523875" cy="257175"/>
          </a:xfrm>
          <a:prstGeom prst="rect">
            <a:avLst/>
          </a:prstGeom>
          <a:noFill/>
          <a:ln w="9525">
            <a:noFill/>
            <a:miter lim="800000"/>
            <a:headEnd/>
            <a:tailEnd/>
          </a:ln>
        </p:spPr>
        <p:txBody>
          <a:bodyPr>
            <a:spAutoFit/>
          </a:bodyPr>
          <a:lstStyle/>
          <a:p>
            <a:pPr algn="ctr">
              <a:lnSpc>
                <a:spcPct val="90000"/>
              </a:lnSpc>
            </a:pPr>
            <a:r>
              <a:rPr lang="es-ES" sz="1200" b="1">
                <a:latin typeface="Arial" charset="0"/>
              </a:rPr>
              <a:t>FIN</a:t>
            </a:r>
          </a:p>
        </p:txBody>
      </p:sp>
      <p:sp>
        <p:nvSpPr>
          <p:cNvPr id="528495" name="AutoShape 111"/>
          <p:cNvSpPr>
            <a:spLocks noChangeArrowheads="1"/>
          </p:cNvSpPr>
          <p:nvPr/>
        </p:nvSpPr>
        <p:spPr bwMode="auto">
          <a:xfrm>
            <a:off x="6788150" y="3987800"/>
            <a:ext cx="304800" cy="304800"/>
          </a:xfrm>
          <a:prstGeom prst="irregularSeal1">
            <a:avLst/>
          </a:prstGeom>
          <a:solidFill>
            <a:srgbClr val="FF0000"/>
          </a:solidFill>
          <a:ln w="9525">
            <a:solidFill>
              <a:schemeClr val="tx1"/>
            </a:solidFill>
            <a:miter lim="800000"/>
            <a:headEnd/>
            <a:tailEnd/>
          </a:ln>
        </p:spPr>
        <p:txBody>
          <a:bodyPr wrap="none" anchor="ctr"/>
          <a:lstStyle/>
          <a:p>
            <a:endParaRPr lang="es-ES"/>
          </a:p>
        </p:txBody>
      </p:sp>
      <p:sp>
        <p:nvSpPr>
          <p:cNvPr id="528499" name="Text Box 115"/>
          <p:cNvSpPr txBox="1">
            <a:spLocks noChangeArrowheads="1"/>
          </p:cNvSpPr>
          <p:nvPr/>
        </p:nvSpPr>
        <p:spPr bwMode="auto">
          <a:xfrm>
            <a:off x="901700" y="3638550"/>
            <a:ext cx="955675" cy="274638"/>
          </a:xfrm>
          <a:prstGeom prst="rect">
            <a:avLst/>
          </a:prstGeom>
          <a:noFill/>
          <a:ln w="9525">
            <a:noFill/>
            <a:miter lim="800000"/>
            <a:headEnd/>
            <a:tailEnd/>
          </a:ln>
        </p:spPr>
        <p:txBody>
          <a:bodyPr>
            <a:spAutoFit/>
          </a:bodyPr>
          <a:lstStyle/>
          <a:p>
            <a:pPr algn="ctr"/>
            <a:r>
              <a:rPr lang="es-ES" sz="1200" b="1">
                <a:latin typeface="Arial" charset="0"/>
              </a:rPr>
              <a:t>Host 1</a:t>
            </a:r>
          </a:p>
        </p:txBody>
      </p:sp>
      <p:sp>
        <p:nvSpPr>
          <p:cNvPr id="528500" name="Text Box 116"/>
          <p:cNvSpPr txBox="1">
            <a:spLocks noChangeArrowheads="1"/>
          </p:cNvSpPr>
          <p:nvPr/>
        </p:nvSpPr>
        <p:spPr bwMode="auto">
          <a:xfrm>
            <a:off x="2989263" y="3638550"/>
            <a:ext cx="955675" cy="274638"/>
          </a:xfrm>
          <a:prstGeom prst="rect">
            <a:avLst/>
          </a:prstGeom>
          <a:noFill/>
          <a:ln w="9525">
            <a:noFill/>
            <a:miter lim="800000"/>
            <a:headEnd/>
            <a:tailEnd/>
          </a:ln>
        </p:spPr>
        <p:txBody>
          <a:bodyPr>
            <a:spAutoFit/>
          </a:bodyPr>
          <a:lstStyle/>
          <a:p>
            <a:pPr algn="ctr"/>
            <a:r>
              <a:rPr lang="es-ES" sz="1200" b="1">
                <a:latin typeface="Arial" charset="0"/>
              </a:rPr>
              <a:t>Host 2</a:t>
            </a:r>
          </a:p>
        </p:txBody>
      </p:sp>
      <p:sp>
        <p:nvSpPr>
          <p:cNvPr id="528501" name="Line 117"/>
          <p:cNvSpPr>
            <a:spLocks noChangeShapeType="1"/>
          </p:cNvSpPr>
          <p:nvPr/>
        </p:nvSpPr>
        <p:spPr bwMode="auto">
          <a:xfrm>
            <a:off x="1981200" y="4040188"/>
            <a:ext cx="936625" cy="71437"/>
          </a:xfrm>
          <a:prstGeom prst="line">
            <a:avLst/>
          </a:prstGeom>
          <a:noFill/>
          <a:ln w="9525">
            <a:solidFill>
              <a:schemeClr val="tx1"/>
            </a:solidFill>
            <a:round/>
            <a:headEnd/>
            <a:tailEnd type="triangle" w="med" len="med"/>
          </a:ln>
        </p:spPr>
        <p:txBody>
          <a:bodyPr/>
          <a:lstStyle/>
          <a:p>
            <a:endParaRPr lang="es-ES"/>
          </a:p>
        </p:txBody>
      </p:sp>
      <p:sp>
        <p:nvSpPr>
          <p:cNvPr id="528502" name="Text Box 118"/>
          <p:cNvSpPr txBox="1">
            <a:spLocks noChangeArrowheads="1"/>
          </p:cNvSpPr>
          <p:nvPr/>
        </p:nvSpPr>
        <p:spPr bwMode="auto">
          <a:xfrm rot="300000">
            <a:off x="2178050" y="3854450"/>
            <a:ext cx="523875" cy="257175"/>
          </a:xfrm>
          <a:prstGeom prst="rect">
            <a:avLst/>
          </a:prstGeom>
          <a:noFill/>
          <a:ln w="9525">
            <a:noFill/>
            <a:miter lim="800000"/>
            <a:headEnd/>
            <a:tailEnd/>
          </a:ln>
        </p:spPr>
        <p:txBody>
          <a:bodyPr>
            <a:spAutoFit/>
          </a:bodyPr>
          <a:lstStyle/>
          <a:p>
            <a:pPr algn="ctr">
              <a:lnSpc>
                <a:spcPct val="90000"/>
              </a:lnSpc>
            </a:pPr>
            <a:r>
              <a:rPr lang="es-ES" sz="1200" b="1">
                <a:latin typeface="Arial" charset="0"/>
              </a:rPr>
              <a:t>FIN</a:t>
            </a:r>
          </a:p>
        </p:txBody>
      </p:sp>
      <p:sp>
        <p:nvSpPr>
          <p:cNvPr id="528503" name="Line 119"/>
          <p:cNvSpPr>
            <a:spLocks noChangeShapeType="1"/>
          </p:cNvSpPr>
          <p:nvPr/>
        </p:nvSpPr>
        <p:spPr bwMode="auto">
          <a:xfrm flipH="1">
            <a:off x="2295525" y="4256088"/>
            <a:ext cx="622300" cy="138112"/>
          </a:xfrm>
          <a:prstGeom prst="line">
            <a:avLst/>
          </a:prstGeom>
          <a:noFill/>
          <a:ln w="9525">
            <a:solidFill>
              <a:schemeClr val="tx1"/>
            </a:solidFill>
            <a:round/>
            <a:headEnd/>
            <a:tailEnd type="triangle" w="med" len="med"/>
          </a:ln>
        </p:spPr>
        <p:txBody>
          <a:bodyPr/>
          <a:lstStyle/>
          <a:p>
            <a:endParaRPr lang="es-ES"/>
          </a:p>
        </p:txBody>
      </p:sp>
      <p:sp>
        <p:nvSpPr>
          <p:cNvPr id="528504" name="Text Box 120"/>
          <p:cNvSpPr txBox="1">
            <a:spLocks noChangeArrowheads="1"/>
          </p:cNvSpPr>
          <p:nvPr/>
        </p:nvSpPr>
        <p:spPr bwMode="auto">
          <a:xfrm rot="-600000">
            <a:off x="2320925" y="4111625"/>
            <a:ext cx="523875" cy="257175"/>
          </a:xfrm>
          <a:prstGeom prst="rect">
            <a:avLst/>
          </a:prstGeom>
          <a:noFill/>
          <a:ln w="9525">
            <a:noFill/>
            <a:miter lim="800000"/>
            <a:headEnd/>
            <a:tailEnd/>
          </a:ln>
        </p:spPr>
        <p:txBody>
          <a:bodyPr>
            <a:spAutoFit/>
          </a:bodyPr>
          <a:lstStyle/>
          <a:p>
            <a:pPr algn="ctr">
              <a:lnSpc>
                <a:spcPct val="90000"/>
              </a:lnSpc>
            </a:pPr>
            <a:r>
              <a:rPr lang="es-ES" sz="1200" b="1">
                <a:latin typeface="Arial" charset="0"/>
              </a:rPr>
              <a:t>FIN</a:t>
            </a:r>
          </a:p>
        </p:txBody>
      </p:sp>
      <p:sp>
        <p:nvSpPr>
          <p:cNvPr id="528505" name="AutoShape 121"/>
          <p:cNvSpPr>
            <a:spLocks noChangeArrowheads="1"/>
          </p:cNvSpPr>
          <p:nvPr/>
        </p:nvSpPr>
        <p:spPr bwMode="auto">
          <a:xfrm>
            <a:off x="1963738" y="4238625"/>
            <a:ext cx="304800" cy="304800"/>
          </a:xfrm>
          <a:prstGeom prst="irregularSeal1">
            <a:avLst/>
          </a:prstGeom>
          <a:solidFill>
            <a:srgbClr val="FF0000"/>
          </a:solidFill>
          <a:ln w="9525">
            <a:solidFill>
              <a:schemeClr val="tx1"/>
            </a:solidFill>
            <a:miter lim="800000"/>
            <a:headEnd/>
            <a:tailEnd/>
          </a:ln>
        </p:spPr>
        <p:txBody>
          <a:bodyPr wrap="none" anchor="ctr"/>
          <a:lstStyle/>
          <a:p>
            <a:endParaRPr lang="es-ES"/>
          </a:p>
        </p:txBody>
      </p:sp>
      <p:sp>
        <p:nvSpPr>
          <p:cNvPr id="528506" name="Line 122"/>
          <p:cNvSpPr>
            <a:spLocks noChangeShapeType="1"/>
          </p:cNvSpPr>
          <p:nvPr/>
        </p:nvSpPr>
        <p:spPr bwMode="auto">
          <a:xfrm>
            <a:off x="1981200" y="4903788"/>
            <a:ext cx="625475" cy="50800"/>
          </a:xfrm>
          <a:prstGeom prst="line">
            <a:avLst/>
          </a:prstGeom>
          <a:noFill/>
          <a:ln w="9525">
            <a:solidFill>
              <a:schemeClr val="tx1"/>
            </a:solidFill>
            <a:round/>
            <a:headEnd/>
            <a:tailEnd type="triangle" w="med" len="med"/>
          </a:ln>
        </p:spPr>
        <p:txBody>
          <a:bodyPr/>
          <a:lstStyle/>
          <a:p>
            <a:endParaRPr lang="es-ES"/>
          </a:p>
        </p:txBody>
      </p:sp>
      <p:sp>
        <p:nvSpPr>
          <p:cNvPr id="528507" name="Text Box 123"/>
          <p:cNvSpPr txBox="1">
            <a:spLocks noChangeArrowheads="1"/>
          </p:cNvSpPr>
          <p:nvPr/>
        </p:nvSpPr>
        <p:spPr bwMode="auto">
          <a:xfrm rot="300000">
            <a:off x="1960563" y="4718050"/>
            <a:ext cx="523875" cy="257175"/>
          </a:xfrm>
          <a:prstGeom prst="rect">
            <a:avLst/>
          </a:prstGeom>
          <a:noFill/>
          <a:ln w="9525">
            <a:noFill/>
            <a:miter lim="800000"/>
            <a:headEnd/>
            <a:tailEnd/>
          </a:ln>
        </p:spPr>
        <p:txBody>
          <a:bodyPr>
            <a:spAutoFit/>
          </a:bodyPr>
          <a:lstStyle/>
          <a:p>
            <a:pPr algn="ctr">
              <a:lnSpc>
                <a:spcPct val="90000"/>
              </a:lnSpc>
            </a:pPr>
            <a:r>
              <a:rPr lang="es-ES" sz="1200" b="1">
                <a:latin typeface="Arial" charset="0"/>
              </a:rPr>
              <a:t>FIN</a:t>
            </a:r>
          </a:p>
        </p:txBody>
      </p:sp>
      <p:sp>
        <p:nvSpPr>
          <p:cNvPr id="528508" name="Oval 124"/>
          <p:cNvSpPr>
            <a:spLocks noChangeArrowheads="1"/>
          </p:cNvSpPr>
          <p:nvPr/>
        </p:nvSpPr>
        <p:spPr bwMode="auto">
          <a:xfrm>
            <a:off x="1404938" y="4394200"/>
            <a:ext cx="36512" cy="36513"/>
          </a:xfrm>
          <a:prstGeom prst="ellipse">
            <a:avLst/>
          </a:prstGeom>
          <a:solidFill>
            <a:schemeClr val="tx1"/>
          </a:solidFill>
          <a:ln w="9525">
            <a:solidFill>
              <a:schemeClr val="tx1"/>
            </a:solidFill>
            <a:round/>
            <a:headEnd/>
            <a:tailEnd/>
          </a:ln>
        </p:spPr>
        <p:txBody>
          <a:bodyPr wrap="none" anchor="ctr"/>
          <a:lstStyle/>
          <a:p>
            <a:endParaRPr lang="es-ES"/>
          </a:p>
        </p:txBody>
      </p:sp>
      <p:sp>
        <p:nvSpPr>
          <p:cNvPr id="528509" name="Oval 125"/>
          <p:cNvSpPr>
            <a:spLocks noChangeArrowheads="1"/>
          </p:cNvSpPr>
          <p:nvPr/>
        </p:nvSpPr>
        <p:spPr bwMode="auto">
          <a:xfrm>
            <a:off x="1406525" y="4467225"/>
            <a:ext cx="36513" cy="36513"/>
          </a:xfrm>
          <a:prstGeom prst="ellipse">
            <a:avLst/>
          </a:prstGeom>
          <a:solidFill>
            <a:schemeClr val="tx1"/>
          </a:solidFill>
          <a:ln w="9525">
            <a:solidFill>
              <a:schemeClr val="tx1"/>
            </a:solidFill>
            <a:round/>
            <a:headEnd/>
            <a:tailEnd/>
          </a:ln>
        </p:spPr>
        <p:txBody>
          <a:bodyPr wrap="none" anchor="ctr"/>
          <a:lstStyle/>
          <a:p>
            <a:endParaRPr lang="es-ES"/>
          </a:p>
        </p:txBody>
      </p:sp>
      <p:sp>
        <p:nvSpPr>
          <p:cNvPr id="528510" name="Oval 126"/>
          <p:cNvSpPr>
            <a:spLocks noChangeArrowheads="1"/>
          </p:cNvSpPr>
          <p:nvPr/>
        </p:nvSpPr>
        <p:spPr bwMode="auto">
          <a:xfrm>
            <a:off x="1406525" y="4538663"/>
            <a:ext cx="36513" cy="36512"/>
          </a:xfrm>
          <a:prstGeom prst="ellipse">
            <a:avLst/>
          </a:prstGeom>
          <a:solidFill>
            <a:schemeClr val="tx1"/>
          </a:solidFill>
          <a:ln w="9525">
            <a:solidFill>
              <a:schemeClr val="tx1"/>
            </a:solidFill>
            <a:round/>
            <a:headEnd/>
            <a:tailEnd/>
          </a:ln>
        </p:spPr>
        <p:txBody>
          <a:bodyPr wrap="none" anchor="ctr"/>
          <a:lstStyle/>
          <a:p>
            <a:endParaRPr lang="es-ES"/>
          </a:p>
        </p:txBody>
      </p:sp>
      <p:sp>
        <p:nvSpPr>
          <p:cNvPr id="528511" name="Text Box 127"/>
          <p:cNvSpPr txBox="1">
            <a:spLocks noChangeArrowheads="1"/>
          </p:cNvSpPr>
          <p:nvPr/>
        </p:nvSpPr>
        <p:spPr bwMode="auto">
          <a:xfrm>
            <a:off x="809625" y="4646613"/>
            <a:ext cx="1243013" cy="587375"/>
          </a:xfrm>
          <a:prstGeom prst="rect">
            <a:avLst/>
          </a:prstGeom>
          <a:noFill/>
          <a:ln w="9525">
            <a:noFill/>
            <a:miter lim="800000"/>
            <a:headEnd/>
            <a:tailEnd/>
          </a:ln>
        </p:spPr>
        <p:txBody>
          <a:bodyPr>
            <a:spAutoFit/>
          </a:bodyPr>
          <a:lstStyle/>
          <a:p>
            <a:pPr algn="ctr">
              <a:lnSpc>
                <a:spcPct val="90000"/>
              </a:lnSpc>
            </a:pPr>
            <a:r>
              <a:rPr lang="es-ES" sz="1200" b="1">
                <a:latin typeface="Arial" charset="0"/>
              </a:rPr>
              <a:t>(timeout)</a:t>
            </a:r>
          </a:p>
          <a:p>
            <a:pPr algn="ctr">
              <a:lnSpc>
                <a:spcPct val="90000"/>
              </a:lnSpc>
            </a:pPr>
            <a:r>
              <a:rPr lang="es-ES" sz="1200" b="1">
                <a:latin typeface="Arial" charset="0"/>
              </a:rPr>
              <a:t>envía FIN y arranca timer</a:t>
            </a:r>
          </a:p>
        </p:txBody>
      </p:sp>
      <p:sp>
        <p:nvSpPr>
          <p:cNvPr id="528512" name="Rectangle 128"/>
          <p:cNvSpPr>
            <a:spLocks noChangeArrowheads="1"/>
          </p:cNvSpPr>
          <p:nvPr/>
        </p:nvSpPr>
        <p:spPr bwMode="auto">
          <a:xfrm>
            <a:off x="901700" y="3925888"/>
            <a:ext cx="1008063" cy="2087562"/>
          </a:xfrm>
          <a:prstGeom prst="rect">
            <a:avLst/>
          </a:prstGeom>
          <a:noFill/>
          <a:ln w="9525">
            <a:solidFill>
              <a:schemeClr val="tx1"/>
            </a:solidFill>
            <a:miter lim="800000"/>
            <a:headEnd/>
            <a:tailEnd/>
          </a:ln>
        </p:spPr>
        <p:txBody>
          <a:bodyPr wrap="none" anchor="ctr"/>
          <a:lstStyle/>
          <a:p>
            <a:endParaRPr lang="es-ES"/>
          </a:p>
        </p:txBody>
      </p:sp>
      <p:sp>
        <p:nvSpPr>
          <p:cNvPr id="528513" name="Text Box 129"/>
          <p:cNvSpPr txBox="1">
            <a:spLocks noChangeArrowheads="1"/>
          </p:cNvSpPr>
          <p:nvPr/>
        </p:nvSpPr>
        <p:spPr bwMode="auto">
          <a:xfrm>
            <a:off x="828675" y="3937000"/>
            <a:ext cx="1152525" cy="422275"/>
          </a:xfrm>
          <a:prstGeom prst="rect">
            <a:avLst/>
          </a:prstGeom>
          <a:noFill/>
          <a:ln w="9525">
            <a:noFill/>
            <a:miter lim="800000"/>
            <a:headEnd/>
            <a:tailEnd/>
          </a:ln>
        </p:spPr>
        <p:txBody>
          <a:bodyPr>
            <a:spAutoFit/>
          </a:bodyPr>
          <a:lstStyle/>
          <a:p>
            <a:pPr algn="ctr">
              <a:lnSpc>
                <a:spcPct val="90000"/>
              </a:lnSpc>
            </a:pPr>
            <a:r>
              <a:rPr lang="es-ES" sz="1200" b="1">
                <a:latin typeface="Arial" charset="0"/>
              </a:rPr>
              <a:t>Envía FIN y arranca timer</a:t>
            </a:r>
          </a:p>
        </p:txBody>
      </p:sp>
      <p:sp>
        <p:nvSpPr>
          <p:cNvPr id="528514" name="Rectangle 130"/>
          <p:cNvSpPr>
            <a:spLocks noChangeArrowheads="1"/>
          </p:cNvSpPr>
          <p:nvPr/>
        </p:nvSpPr>
        <p:spPr bwMode="auto">
          <a:xfrm>
            <a:off x="2989263" y="3925888"/>
            <a:ext cx="1008062" cy="2087562"/>
          </a:xfrm>
          <a:prstGeom prst="rect">
            <a:avLst/>
          </a:prstGeom>
          <a:noFill/>
          <a:ln w="9525">
            <a:solidFill>
              <a:schemeClr val="tx1"/>
            </a:solidFill>
            <a:miter lim="800000"/>
            <a:headEnd/>
            <a:tailEnd/>
          </a:ln>
        </p:spPr>
        <p:txBody>
          <a:bodyPr wrap="none" anchor="ctr"/>
          <a:lstStyle/>
          <a:p>
            <a:endParaRPr lang="es-ES"/>
          </a:p>
        </p:txBody>
      </p:sp>
      <p:sp>
        <p:nvSpPr>
          <p:cNvPr id="528515" name="Text Box 131"/>
          <p:cNvSpPr txBox="1">
            <a:spLocks noChangeArrowheads="1"/>
          </p:cNvSpPr>
          <p:nvPr/>
        </p:nvSpPr>
        <p:spPr bwMode="auto">
          <a:xfrm>
            <a:off x="2916238" y="3937000"/>
            <a:ext cx="1152525" cy="422275"/>
          </a:xfrm>
          <a:prstGeom prst="rect">
            <a:avLst/>
          </a:prstGeom>
          <a:noFill/>
          <a:ln w="9525">
            <a:noFill/>
            <a:miter lim="800000"/>
            <a:headEnd/>
            <a:tailEnd/>
          </a:ln>
        </p:spPr>
        <p:txBody>
          <a:bodyPr>
            <a:spAutoFit/>
          </a:bodyPr>
          <a:lstStyle/>
          <a:p>
            <a:pPr algn="ctr">
              <a:lnSpc>
                <a:spcPct val="90000"/>
              </a:lnSpc>
            </a:pPr>
            <a:r>
              <a:rPr lang="es-ES" sz="1200" b="1">
                <a:latin typeface="Arial" charset="0"/>
              </a:rPr>
              <a:t>Envía FIN y arranca timer</a:t>
            </a:r>
          </a:p>
        </p:txBody>
      </p:sp>
      <p:sp>
        <p:nvSpPr>
          <p:cNvPr id="528516" name="Text Box 132"/>
          <p:cNvSpPr txBox="1">
            <a:spLocks noChangeArrowheads="1"/>
          </p:cNvSpPr>
          <p:nvPr/>
        </p:nvSpPr>
        <p:spPr bwMode="auto">
          <a:xfrm>
            <a:off x="900113" y="5427663"/>
            <a:ext cx="1081087" cy="587375"/>
          </a:xfrm>
          <a:prstGeom prst="rect">
            <a:avLst/>
          </a:prstGeom>
          <a:noFill/>
          <a:ln w="9525">
            <a:noFill/>
            <a:miter lim="800000"/>
            <a:headEnd/>
            <a:tailEnd/>
          </a:ln>
        </p:spPr>
        <p:txBody>
          <a:bodyPr>
            <a:spAutoFit/>
          </a:bodyPr>
          <a:lstStyle/>
          <a:p>
            <a:pPr algn="ctr">
              <a:lnSpc>
                <a:spcPct val="90000"/>
              </a:lnSpc>
            </a:pPr>
            <a:r>
              <a:rPr lang="es-ES" sz="1200" b="1">
                <a:latin typeface="Arial" charset="0"/>
              </a:rPr>
              <a:t>(N timeouts)</a:t>
            </a:r>
          </a:p>
          <a:p>
            <a:pPr algn="ctr">
              <a:lnSpc>
                <a:spcPct val="90000"/>
              </a:lnSpc>
            </a:pPr>
            <a:r>
              <a:rPr lang="es-ES" sz="1200" b="1">
                <a:latin typeface="Arial" charset="0"/>
              </a:rPr>
              <a:t>Libera conexión</a:t>
            </a:r>
          </a:p>
        </p:txBody>
      </p:sp>
      <p:sp>
        <p:nvSpPr>
          <p:cNvPr id="528517" name="AutoShape 133"/>
          <p:cNvSpPr>
            <a:spLocks noChangeArrowheads="1"/>
          </p:cNvSpPr>
          <p:nvPr/>
        </p:nvSpPr>
        <p:spPr bwMode="auto">
          <a:xfrm>
            <a:off x="2613025" y="4791075"/>
            <a:ext cx="304800" cy="304800"/>
          </a:xfrm>
          <a:prstGeom prst="irregularSeal1">
            <a:avLst/>
          </a:prstGeom>
          <a:solidFill>
            <a:srgbClr val="FF0000"/>
          </a:solidFill>
          <a:ln w="9525">
            <a:solidFill>
              <a:schemeClr val="tx1"/>
            </a:solidFill>
            <a:miter lim="800000"/>
            <a:headEnd/>
            <a:tailEnd/>
          </a:ln>
        </p:spPr>
        <p:txBody>
          <a:bodyPr wrap="none" anchor="ctr"/>
          <a:lstStyle/>
          <a:p>
            <a:endParaRPr lang="es-ES"/>
          </a:p>
        </p:txBody>
      </p:sp>
      <p:sp>
        <p:nvSpPr>
          <p:cNvPr id="528518" name="Oval 134"/>
          <p:cNvSpPr>
            <a:spLocks noChangeArrowheads="1"/>
          </p:cNvSpPr>
          <p:nvPr/>
        </p:nvSpPr>
        <p:spPr bwMode="auto">
          <a:xfrm>
            <a:off x="1404938" y="5257800"/>
            <a:ext cx="36512" cy="36513"/>
          </a:xfrm>
          <a:prstGeom prst="ellipse">
            <a:avLst/>
          </a:prstGeom>
          <a:solidFill>
            <a:schemeClr val="tx1"/>
          </a:solidFill>
          <a:ln w="9525">
            <a:solidFill>
              <a:schemeClr val="tx1"/>
            </a:solidFill>
            <a:round/>
            <a:headEnd/>
            <a:tailEnd/>
          </a:ln>
        </p:spPr>
        <p:txBody>
          <a:bodyPr wrap="none" anchor="ctr"/>
          <a:lstStyle/>
          <a:p>
            <a:endParaRPr lang="es-ES"/>
          </a:p>
        </p:txBody>
      </p:sp>
      <p:sp>
        <p:nvSpPr>
          <p:cNvPr id="528519" name="Oval 135"/>
          <p:cNvSpPr>
            <a:spLocks noChangeArrowheads="1"/>
          </p:cNvSpPr>
          <p:nvPr/>
        </p:nvSpPr>
        <p:spPr bwMode="auto">
          <a:xfrm>
            <a:off x="1406525" y="5330825"/>
            <a:ext cx="36513" cy="36513"/>
          </a:xfrm>
          <a:prstGeom prst="ellipse">
            <a:avLst/>
          </a:prstGeom>
          <a:solidFill>
            <a:schemeClr val="tx1"/>
          </a:solidFill>
          <a:ln w="9525">
            <a:solidFill>
              <a:schemeClr val="tx1"/>
            </a:solidFill>
            <a:round/>
            <a:headEnd/>
            <a:tailEnd/>
          </a:ln>
        </p:spPr>
        <p:txBody>
          <a:bodyPr wrap="none" anchor="ctr"/>
          <a:lstStyle/>
          <a:p>
            <a:endParaRPr lang="es-ES"/>
          </a:p>
        </p:txBody>
      </p:sp>
      <p:sp>
        <p:nvSpPr>
          <p:cNvPr id="528520" name="Oval 136"/>
          <p:cNvSpPr>
            <a:spLocks noChangeArrowheads="1"/>
          </p:cNvSpPr>
          <p:nvPr/>
        </p:nvSpPr>
        <p:spPr bwMode="auto">
          <a:xfrm>
            <a:off x="1406525" y="5402263"/>
            <a:ext cx="36513" cy="36512"/>
          </a:xfrm>
          <a:prstGeom prst="ellipse">
            <a:avLst/>
          </a:prstGeom>
          <a:solidFill>
            <a:schemeClr val="tx1"/>
          </a:solidFill>
          <a:ln w="9525">
            <a:solidFill>
              <a:schemeClr val="tx1"/>
            </a:solidFill>
            <a:round/>
            <a:headEnd/>
            <a:tailEnd/>
          </a:ln>
        </p:spPr>
        <p:txBody>
          <a:bodyPr wrap="none" anchor="ctr"/>
          <a:lstStyle/>
          <a:p>
            <a:endParaRPr lang="es-ES"/>
          </a:p>
        </p:txBody>
      </p:sp>
      <p:sp>
        <p:nvSpPr>
          <p:cNvPr id="528521" name="Text Box 137"/>
          <p:cNvSpPr txBox="1">
            <a:spLocks noChangeArrowheads="1"/>
          </p:cNvSpPr>
          <p:nvPr/>
        </p:nvSpPr>
        <p:spPr bwMode="auto">
          <a:xfrm>
            <a:off x="3013075" y="5294313"/>
            <a:ext cx="955675" cy="587375"/>
          </a:xfrm>
          <a:prstGeom prst="rect">
            <a:avLst/>
          </a:prstGeom>
          <a:noFill/>
          <a:ln w="9525">
            <a:noFill/>
            <a:miter lim="800000"/>
            <a:headEnd/>
            <a:tailEnd/>
          </a:ln>
        </p:spPr>
        <p:txBody>
          <a:bodyPr>
            <a:spAutoFit/>
          </a:bodyPr>
          <a:lstStyle/>
          <a:p>
            <a:pPr algn="ctr">
              <a:lnSpc>
                <a:spcPct val="90000"/>
              </a:lnSpc>
            </a:pPr>
            <a:r>
              <a:rPr lang="es-ES" sz="1200" b="1">
                <a:latin typeface="Arial" charset="0"/>
              </a:rPr>
              <a:t>(Timeout)</a:t>
            </a:r>
          </a:p>
          <a:p>
            <a:pPr algn="ctr">
              <a:lnSpc>
                <a:spcPct val="90000"/>
              </a:lnSpc>
            </a:pPr>
            <a:r>
              <a:rPr lang="es-ES" sz="1200" b="1">
                <a:latin typeface="Arial" charset="0"/>
              </a:rPr>
              <a:t>libera conexión</a:t>
            </a:r>
          </a:p>
        </p:txBody>
      </p:sp>
      <p:sp>
        <p:nvSpPr>
          <p:cNvPr id="528522" name="Oval 138"/>
          <p:cNvSpPr>
            <a:spLocks noChangeArrowheads="1"/>
          </p:cNvSpPr>
          <p:nvPr/>
        </p:nvSpPr>
        <p:spPr bwMode="auto">
          <a:xfrm>
            <a:off x="3473450" y="4359275"/>
            <a:ext cx="36513" cy="36513"/>
          </a:xfrm>
          <a:prstGeom prst="ellipse">
            <a:avLst/>
          </a:prstGeom>
          <a:solidFill>
            <a:schemeClr val="tx1"/>
          </a:solidFill>
          <a:ln w="9525">
            <a:solidFill>
              <a:schemeClr val="tx1"/>
            </a:solidFill>
            <a:round/>
            <a:headEnd/>
            <a:tailEnd/>
          </a:ln>
        </p:spPr>
        <p:txBody>
          <a:bodyPr wrap="none" anchor="ctr"/>
          <a:lstStyle/>
          <a:p>
            <a:endParaRPr lang="es-ES"/>
          </a:p>
        </p:txBody>
      </p:sp>
      <p:sp>
        <p:nvSpPr>
          <p:cNvPr id="528523" name="Oval 139"/>
          <p:cNvSpPr>
            <a:spLocks noChangeArrowheads="1"/>
          </p:cNvSpPr>
          <p:nvPr/>
        </p:nvSpPr>
        <p:spPr bwMode="auto">
          <a:xfrm>
            <a:off x="3473450" y="4430713"/>
            <a:ext cx="36513" cy="36512"/>
          </a:xfrm>
          <a:prstGeom prst="ellipse">
            <a:avLst/>
          </a:prstGeom>
          <a:solidFill>
            <a:schemeClr val="tx1"/>
          </a:solidFill>
          <a:ln w="9525">
            <a:solidFill>
              <a:schemeClr val="tx1"/>
            </a:solidFill>
            <a:round/>
            <a:headEnd/>
            <a:tailEnd/>
          </a:ln>
        </p:spPr>
        <p:txBody>
          <a:bodyPr wrap="none" anchor="ctr"/>
          <a:lstStyle/>
          <a:p>
            <a:endParaRPr lang="es-ES"/>
          </a:p>
        </p:txBody>
      </p:sp>
      <p:sp>
        <p:nvSpPr>
          <p:cNvPr id="528524" name="Oval 140"/>
          <p:cNvSpPr>
            <a:spLocks noChangeArrowheads="1"/>
          </p:cNvSpPr>
          <p:nvPr/>
        </p:nvSpPr>
        <p:spPr bwMode="auto">
          <a:xfrm>
            <a:off x="3475038" y="4503738"/>
            <a:ext cx="36512" cy="36512"/>
          </a:xfrm>
          <a:prstGeom prst="ellipse">
            <a:avLst/>
          </a:prstGeom>
          <a:solidFill>
            <a:schemeClr val="tx1"/>
          </a:solidFill>
          <a:ln w="9525">
            <a:solidFill>
              <a:schemeClr val="tx1"/>
            </a:solidFill>
            <a:round/>
            <a:headEnd/>
            <a:tailEnd/>
          </a:ln>
        </p:spPr>
        <p:txBody>
          <a:bodyPr wrap="none" anchor="ctr"/>
          <a:lstStyle/>
          <a:p>
            <a:endParaRPr lang="es-ES"/>
          </a:p>
        </p:txBody>
      </p:sp>
      <p:sp>
        <p:nvSpPr>
          <p:cNvPr id="528525" name="Oval 141"/>
          <p:cNvSpPr>
            <a:spLocks noChangeArrowheads="1"/>
          </p:cNvSpPr>
          <p:nvPr/>
        </p:nvSpPr>
        <p:spPr bwMode="auto">
          <a:xfrm>
            <a:off x="3475038" y="4575175"/>
            <a:ext cx="36512" cy="36513"/>
          </a:xfrm>
          <a:prstGeom prst="ellipse">
            <a:avLst/>
          </a:prstGeom>
          <a:solidFill>
            <a:schemeClr val="tx1"/>
          </a:solidFill>
          <a:ln w="9525">
            <a:solidFill>
              <a:schemeClr val="tx1"/>
            </a:solidFill>
            <a:round/>
            <a:headEnd/>
            <a:tailEnd/>
          </a:ln>
        </p:spPr>
        <p:txBody>
          <a:bodyPr wrap="none" anchor="ctr"/>
          <a:lstStyle/>
          <a:p>
            <a:endParaRPr lang="es-ES"/>
          </a:p>
        </p:txBody>
      </p:sp>
      <p:sp>
        <p:nvSpPr>
          <p:cNvPr id="528526" name="Oval 142"/>
          <p:cNvSpPr>
            <a:spLocks noChangeArrowheads="1"/>
          </p:cNvSpPr>
          <p:nvPr/>
        </p:nvSpPr>
        <p:spPr bwMode="auto">
          <a:xfrm>
            <a:off x="3475038" y="4646613"/>
            <a:ext cx="36512" cy="36512"/>
          </a:xfrm>
          <a:prstGeom prst="ellipse">
            <a:avLst/>
          </a:prstGeom>
          <a:solidFill>
            <a:schemeClr val="tx1"/>
          </a:solidFill>
          <a:ln w="9525">
            <a:solidFill>
              <a:schemeClr val="tx1"/>
            </a:solidFill>
            <a:round/>
            <a:headEnd/>
            <a:tailEnd/>
          </a:ln>
        </p:spPr>
        <p:txBody>
          <a:bodyPr wrap="none" anchor="ctr"/>
          <a:lstStyle/>
          <a:p>
            <a:endParaRPr lang="es-ES"/>
          </a:p>
        </p:txBody>
      </p:sp>
      <p:sp>
        <p:nvSpPr>
          <p:cNvPr id="528527" name="Oval 143"/>
          <p:cNvSpPr>
            <a:spLocks noChangeArrowheads="1"/>
          </p:cNvSpPr>
          <p:nvPr/>
        </p:nvSpPr>
        <p:spPr bwMode="auto">
          <a:xfrm>
            <a:off x="3475038" y="4719638"/>
            <a:ext cx="36512" cy="36512"/>
          </a:xfrm>
          <a:prstGeom prst="ellipse">
            <a:avLst/>
          </a:prstGeom>
          <a:solidFill>
            <a:schemeClr val="tx1"/>
          </a:solidFill>
          <a:ln w="9525">
            <a:solidFill>
              <a:schemeClr val="tx1"/>
            </a:solidFill>
            <a:round/>
            <a:headEnd/>
            <a:tailEnd/>
          </a:ln>
        </p:spPr>
        <p:txBody>
          <a:bodyPr wrap="none" anchor="ctr"/>
          <a:lstStyle/>
          <a:p>
            <a:endParaRPr lang="es-ES"/>
          </a:p>
        </p:txBody>
      </p:sp>
      <p:sp>
        <p:nvSpPr>
          <p:cNvPr id="528528" name="Oval 144"/>
          <p:cNvSpPr>
            <a:spLocks noChangeArrowheads="1"/>
          </p:cNvSpPr>
          <p:nvPr/>
        </p:nvSpPr>
        <p:spPr bwMode="auto">
          <a:xfrm>
            <a:off x="3475038" y="4791075"/>
            <a:ext cx="36512" cy="36513"/>
          </a:xfrm>
          <a:prstGeom prst="ellipse">
            <a:avLst/>
          </a:prstGeom>
          <a:solidFill>
            <a:schemeClr val="tx1"/>
          </a:solidFill>
          <a:ln w="9525">
            <a:solidFill>
              <a:schemeClr val="tx1"/>
            </a:solidFill>
            <a:round/>
            <a:headEnd/>
            <a:tailEnd/>
          </a:ln>
        </p:spPr>
        <p:txBody>
          <a:bodyPr wrap="none" anchor="ctr"/>
          <a:lstStyle/>
          <a:p>
            <a:endParaRPr lang="es-ES"/>
          </a:p>
        </p:txBody>
      </p:sp>
      <p:sp>
        <p:nvSpPr>
          <p:cNvPr id="528529" name="Oval 145"/>
          <p:cNvSpPr>
            <a:spLocks noChangeArrowheads="1"/>
          </p:cNvSpPr>
          <p:nvPr/>
        </p:nvSpPr>
        <p:spPr bwMode="auto">
          <a:xfrm>
            <a:off x="3475038" y="4862513"/>
            <a:ext cx="36512" cy="36512"/>
          </a:xfrm>
          <a:prstGeom prst="ellipse">
            <a:avLst/>
          </a:prstGeom>
          <a:solidFill>
            <a:schemeClr val="tx1"/>
          </a:solidFill>
          <a:ln w="9525">
            <a:solidFill>
              <a:schemeClr val="tx1"/>
            </a:solidFill>
            <a:round/>
            <a:headEnd/>
            <a:tailEnd/>
          </a:ln>
        </p:spPr>
        <p:txBody>
          <a:bodyPr wrap="none" anchor="ctr"/>
          <a:lstStyle/>
          <a:p>
            <a:endParaRPr lang="es-ES"/>
          </a:p>
        </p:txBody>
      </p:sp>
      <p:sp>
        <p:nvSpPr>
          <p:cNvPr id="528530" name="Oval 146"/>
          <p:cNvSpPr>
            <a:spLocks noChangeArrowheads="1"/>
          </p:cNvSpPr>
          <p:nvPr/>
        </p:nvSpPr>
        <p:spPr bwMode="auto">
          <a:xfrm>
            <a:off x="3478213" y="4932363"/>
            <a:ext cx="36512" cy="36512"/>
          </a:xfrm>
          <a:prstGeom prst="ellipse">
            <a:avLst/>
          </a:prstGeom>
          <a:solidFill>
            <a:schemeClr val="tx1"/>
          </a:solidFill>
          <a:ln w="9525">
            <a:solidFill>
              <a:schemeClr val="tx1"/>
            </a:solidFill>
            <a:round/>
            <a:headEnd/>
            <a:tailEnd/>
          </a:ln>
        </p:spPr>
        <p:txBody>
          <a:bodyPr wrap="none" anchor="ctr"/>
          <a:lstStyle/>
          <a:p>
            <a:endParaRPr lang="es-ES"/>
          </a:p>
        </p:txBody>
      </p:sp>
      <p:sp>
        <p:nvSpPr>
          <p:cNvPr id="528531" name="Oval 147"/>
          <p:cNvSpPr>
            <a:spLocks noChangeArrowheads="1"/>
          </p:cNvSpPr>
          <p:nvPr/>
        </p:nvSpPr>
        <p:spPr bwMode="auto">
          <a:xfrm>
            <a:off x="3478213" y="5003800"/>
            <a:ext cx="36512" cy="36513"/>
          </a:xfrm>
          <a:prstGeom prst="ellipse">
            <a:avLst/>
          </a:prstGeom>
          <a:solidFill>
            <a:schemeClr val="tx1"/>
          </a:solidFill>
          <a:ln w="9525">
            <a:solidFill>
              <a:schemeClr val="tx1"/>
            </a:solidFill>
            <a:round/>
            <a:headEnd/>
            <a:tailEnd/>
          </a:ln>
        </p:spPr>
        <p:txBody>
          <a:bodyPr wrap="none" anchor="ctr"/>
          <a:lstStyle/>
          <a:p>
            <a:endParaRPr lang="es-ES"/>
          </a:p>
        </p:txBody>
      </p:sp>
      <p:sp>
        <p:nvSpPr>
          <p:cNvPr id="528532" name="Oval 148"/>
          <p:cNvSpPr>
            <a:spLocks noChangeArrowheads="1"/>
          </p:cNvSpPr>
          <p:nvPr/>
        </p:nvSpPr>
        <p:spPr bwMode="auto">
          <a:xfrm>
            <a:off x="3479800" y="5076825"/>
            <a:ext cx="36513" cy="36513"/>
          </a:xfrm>
          <a:prstGeom prst="ellipse">
            <a:avLst/>
          </a:prstGeom>
          <a:solidFill>
            <a:schemeClr val="tx1"/>
          </a:solidFill>
          <a:ln w="9525">
            <a:solidFill>
              <a:schemeClr val="tx1"/>
            </a:solidFill>
            <a:round/>
            <a:headEnd/>
            <a:tailEnd/>
          </a:ln>
        </p:spPr>
        <p:txBody>
          <a:bodyPr wrap="none" anchor="ctr"/>
          <a:lstStyle/>
          <a:p>
            <a:endParaRPr lang="es-ES"/>
          </a:p>
        </p:txBody>
      </p:sp>
      <p:sp>
        <p:nvSpPr>
          <p:cNvPr id="528533" name="Oval 149"/>
          <p:cNvSpPr>
            <a:spLocks noChangeArrowheads="1"/>
          </p:cNvSpPr>
          <p:nvPr/>
        </p:nvSpPr>
        <p:spPr bwMode="auto">
          <a:xfrm>
            <a:off x="3479800" y="5148263"/>
            <a:ext cx="36513" cy="36512"/>
          </a:xfrm>
          <a:prstGeom prst="ellipse">
            <a:avLst/>
          </a:prstGeom>
          <a:solidFill>
            <a:schemeClr val="tx1"/>
          </a:solidFill>
          <a:ln w="9525">
            <a:solidFill>
              <a:schemeClr val="tx1"/>
            </a:solidFill>
            <a:round/>
            <a:headEnd/>
            <a:tailEnd/>
          </a:ln>
        </p:spPr>
        <p:txBody>
          <a:bodyPr wrap="none" anchor="ctr"/>
          <a:lstStyle/>
          <a:p>
            <a:endParaRPr lang="es-ES"/>
          </a:p>
        </p:txBody>
      </p:sp>
      <p:sp>
        <p:nvSpPr>
          <p:cNvPr id="528534" name="Oval 150"/>
          <p:cNvSpPr>
            <a:spLocks noChangeArrowheads="1"/>
          </p:cNvSpPr>
          <p:nvPr/>
        </p:nvSpPr>
        <p:spPr bwMode="auto">
          <a:xfrm>
            <a:off x="3479800" y="5219700"/>
            <a:ext cx="36513" cy="36513"/>
          </a:xfrm>
          <a:prstGeom prst="ellipse">
            <a:avLst/>
          </a:prstGeom>
          <a:solidFill>
            <a:schemeClr val="tx1"/>
          </a:solidFill>
          <a:ln w="9525">
            <a:solidFill>
              <a:schemeClr val="tx1"/>
            </a:solidFill>
            <a:round/>
            <a:headEnd/>
            <a:tailEnd/>
          </a:ln>
        </p:spPr>
        <p:txBody>
          <a:bodyPr wrap="none" anchor="ctr"/>
          <a:lstStyle/>
          <a:p>
            <a:endParaRPr lang="es-ES"/>
          </a:p>
        </p:txBody>
      </p:sp>
      <p:sp>
        <p:nvSpPr>
          <p:cNvPr id="528535" name="Text Box 151"/>
          <p:cNvSpPr txBox="1">
            <a:spLocks noChangeArrowheads="1"/>
          </p:cNvSpPr>
          <p:nvPr/>
        </p:nvSpPr>
        <p:spPr bwMode="auto">
          <a:xfrm>
            <a:off x="642910" y="6072206"/>
            <a:ext cx="3977371" cy="553998"/>
          </a:xfrm>
          <a:prstGeom prst="rect">
            <a:avLst/>
          </a:prstGeom>
          <a:noFill/>
          <a:ln w="9525">
            <a:noFill/>
            <a:miter lim="800000"/>
            <a:headEnd/>
            <a:tailEnd/>
          </a:ln>
        </p:spPr>
        <p:txBody>
          <a:bodyPr wrap="none">
            <a:spAutoFit/>
          </a:bodyPr>
          <a:lstStyle/>
          <a:p>
            <a:pPr algn="ctr"/>
            <a:r>
              <a:rPr lang="es-ES" sz="1800" dirty="0" smtClean="0">
                <a:latin typeface="Arial" charset="0"/>
              </a:rPr>
              <a:t>Usuario con prisa</a:t>
            </a:r>
          </a:p>
          <a:p>
            <a:pPr algn="ctr"/>
            <a:r>
              <a:rPr lang="es-ES" sz="1200" dirty="0" smtClean="0">
                <a:latin typeface="Arial" charset="0"/>
              </a:rPr>
              <a:t>(cierra la sesión e inmediatamente desconecta el cable)</a:t>
            </a:r>
            <a:endParaRPr lang="es-ES" sz="1200" dirty="0">
              <a:latin typeface="Arial" charset="0"/>
            </a:endParaRPr>
          </a:p>
        </p:txBody>
      </p:sp>
      <p:sp>
        <p:nvSpPr>
          <p:cNvPr id="528536" name="Text Box 152"/>
          <p:cNvSpPr txBox="1">
            <a:spLocks noChangeArrowheads="1"/>
          </p:cNvSpPr>
          <p:nvPr/>
        </p:nvSpPr>
        <p:spPr bwMode="auto">
          <a:xfrm>
            <a:off x="7188200" y="4005263"/>
            <a:ext cx="984250" cy="257175"/>
          </a:xfrm>
          <a:prstGeom prst="rect">
            <a:avLst/>
          </a:prstGeom>
          <a:noFill/>
          <a:ln w="9525">
            <a:noFill/>
            <a:miter lim="800000"/>
            <a:headEnd/>
            <a:tailEnd/>
          </a:ln>
        </p:spPr>
        <p:txBody>
          <a:bodyPr>
            <a:spAutoFit/>
          </a:bodyPr>
          <a:lstStyle/>
          <a:p>
            <a:pPr algn="ctr">
              <a:lnSpc>
                <a:spcPct val="90000"/>
              </a:lnSpc>
            </a:pPr>
            <a:r>
              <a:rPr lang="es-ES" sz="1200" b="1">
                <a:latin typeface="Arial" charset="0"/>
              </a:rPr>
              <a:t>Conectado</a:t>
            </a:r>
          </a:p>
        </p:txBody>
      </p:sp>
      <p:sp>
        <p:nvSpPr>
          <p:cNvPr id="528537" name="Oval 153"/>
          <p:cNvSpPr>
            <a:spLocks noChangeArrowheads="1"/>
          </p:cNvSpPr>
          <p:nvPr/>
        </p:nvSpPr>
        <p:spPr bwMode="auto">
          <a:xfrm>
            <a:off x="7667625" y="4764088"/>
            <a:ext cx="36513" cy="36512"/>
          </a:xfrm>
          <a:prstGeom prst="ellipse">
            <a:avLst/>
          </a:prstGeom>
          <a:solidFill>
            <a:schemeClr val="tx1"/>
          </a:solidFill>
          <a:ln w="9525">
            <a:solidFill>
              <a:schemeClr val="tx1"/>
            </a:solidFill>
            <a:round/>
            <a:headEnd/>
            <a:tailEnd/>
          </a:ln>
        </p:spPr>
        <p:txBody>
          <a:bodyPr wrap="none" anchor="ctr"/>
          <a:lstStyle/>
          <a:p>
            <a:endParaRPr lang="es-ES"/>
          </a:p>
        </p:txBody>
      </p:sp>
      <p:sp>
        <p:nvSpPr>
          <p:cNvPr id="528539" name="Oval 155"/>
          <p:cNvSpPr>
            <a:spLocks noChangeArrowheads="1"/>
          </p:cNvSpPr>
          <p:nvPr/>
        </p:nvSpPr>
        <p:spPr bwMode="auto">
          <a:xfrm>
            <a:off x="7669213" y="4908550"/>
            <a:ext cx="36512" cy="36513"/>
          </a:xfrm>
          <a:prstGeom prst="ellipse">
            <a:avLst/>
          </a:prstGeom>
          <a:solidFill>
            <a:schemeClr val="tx1"/>
          </a:solidFill>
          <a:ln w="9525">
            <a:solidFill>
              <a:schemeClr val="tx1"/>
            </a:solidFill>
            <a:round/>
            <a:headEnd/>
            <a:tailEnd/>
          </a:ln>
        </p:spPr>
        <p:txBody>
          <a:bodyPr wrap="none" anchor="ctr"/>
          <a:lstStyle/>
          <a:p>
            <a:endParaRPr lang="es-ES"/>
          </a:p>
        </p:txBody>
      </p:sp>
      <p:sp>
        <p:nvSpPr>
          <p:cNvPr id="528541" name="Oval 157"/>
          <p:cNvSpPr>
            <a:spLocks noChangeArrowheads="1"/>
          </p:cNvSpPr>
          <p:nvPr/>
        </p:nvSpPr>
        <p:spPr bwMode="auto">
          <a:xfrm>
            <a:off x="7669213" y="5051425"/>
            <a:ext cx="36512" cy="36513"/>
          </a:xfrm>
          <a:prstGeom prst="ellipse">
            <a:avLst/>
          </a:prstGeom>
          <a:solidFill>
            <a:schemeClr val="tx1"/>
          </a:solidFill>
          <a:ln w="9525">
            <a:solidFill>
              <a:schemeClr val="tx1"/>
            </a:solidFill>
            <a:round/>
            <a:headEnd/>
            <a:tailEnd/>
          </a:ln>
        </p:spPr>
        <p:txBody>
          <a:bodyPr wrap="none" anchor="ctr"/>
          <a:lstStyle/>
          <a:p>
            <a:endParaRPr lang="es-ES"/>
          </a:p>
        </p:txBody>
      </p:sp>
      <p:sp>
        <p:nvSpPr>
          <p:cNvPr id="528543" name="Oval 159"/>
          <p:cNvSpPr>
            <a:spLocks noChangeArrowheads="1"/>
          </p:cNvSpPr>
          <p:nvPr/>
        </p:nvSpPr>
        <p:spPr bwMode="auto">
          <a:xfrm>
            <a:off x="7669213" y="5195888"/>
            <a:ext cx="36512" cy="36512"/>
          </a:xfrm>
          <a:prstGeom prst="ellipse">
            <a:avLst/>
          </a:prstGeom>
          <a:solidFill>
            <a:schemeClr val="tx1"/>
          </a:solidFill>
          <a:ln w="9525">
            <a:solidFill>
              <a:schemeClr val="tx1"/>
            </a:solidFill>
            <a:round/>
            <a:headEnd/>
            <a:tailEnd/>
          </a:ln>
        </p:spPr>
        <p:txBody>
          <a:bodyPr wrap="none" anchor="ctr"/>
          <a:lstStyle/>
          <a:p>
            <a:endParaRPr lang="es-ES"/>
          </a:p>
        </p:txBody>
      </p:sp>
      <p:sp>
        <p:nvSpPr>
          <p:cNvPr id="528545" name="Oval 161"/>
          <p:cNvSpPr>
            <a:spLocks noChangeArrowheads="1"/>
          </p:cNvSpPr>
          <p:nvPr/>
        </p:nvSpPr>
        <p:spPr bwMode="auto">
          <a:xfrm>
            <a:off x="7672388" y="5337175"/>
            <a:ext cx="36512" cy="36513"/>
          </a:xfrm>
          <a:prstGeom prst="ellipse">
            <a:avLst/>
          </a:prstGeom>
          <a:solidFill>
            <a:schemeClr val="tx1"/>
          </a:solidFill>
          <a:ln w="9525">
            <a:solidFill>
              <a:schemeClr val="tx1"/>
            </a:solidFill>
            <a:round/>
            <a:headEnd/>
            <a:tailEnd/>
          </a:ln>
        </p:spPr>
        <p:txBody>
          <a:bodyPr wrap="none" anchor="ctr"/>
          <a:lstStyle/>
          <a:p>
            <a:endParaRPr lang="es-ES"/>
          </a:p>
        </p:txBody>
      </p:sp>
      <p:sp>
        <p:nvSpPr>
          <p:cNvPr id="528547" name="Oval 163"/>
          <p:cNvSpPr>
            <a:spLocks noChangeArrowheads="1"/>
          </p:cNvSpPr>
          <p:nvPr/>
        </p:nvSpPr>
        <p:spPr bwMode="auto">
          <a:xfrm>
            <a:off x="7673975" y="5481638"/>
            <a:ext cx="36513" cy="36512"/>
          </a:xfrm>
          <a:prstGeom prst="ellipse">
            <a:avLst/>
          </a:prstGeom>
          <a:solidFill>
            <a:schemeClr val="tx1"/>
          </a:solidFill>
          <a:ln w="9525">
            <a:solidFill>
              <a:schemeClr val="tx1"/>
            </a:solidFill>
            <a:round/>
            <a:headEnd/>
            <a:tailEnd/>
          </a:ln>
        </p:spPr>
        <p:txBody>
          <a:bodyPr wrap="none" anchor="ctr"/>
          <a:lstStyle/>
          <a:p>
            <a:endParaRPr lang="es-ES"/>
          </a:p>
        </p:txBody>
      </p:sp>
      <p:sp>
        <p:nvSpPr>
          <p:cNvPr id="528549" name="Oval 165"/>
          <p:cNvSpPr>
            <a:spLocks noChangeArrowheads="1"/>
          </p:cNvSpPr>
          <p:nvPr/>
        </p:nvSpPr>
        <p:spPr bwMode="auto">
          <a:xfrm>
            <a:off x="7673975" y="5624513"/>
            <a:ext cx="36513" cy="36512"/>
          </a:xfrm>
          <a:prstGeom prst="ellipse">
            <a:avLst/>
          </a:prstGeom>
          <a:solidFill>
            <a:schemeClr val="tx1"/>
          </a:solidFill>
          <a:ln w="9525">
            <a:solidFill>
              <a:schemeClr val="tx1"/>
            </a:solidFill>
            <a:round/>
            <a:headEnd/>
            <a:tailEnd/>
          </a:ln>
        </p:spPr>
        <p:txBody>
          <a:bodyPr wrap="none" anchor="ctr"/>
          <a:lstStyle/>
          <a:p>
            <a:endParaRPr lang="es-ES"/>
          </a:p>
        </p:txBody>
      </p:sp>
      <p:sp>
        <p:nvSpPr>
          <p:cNvPr id="528550" name="Oval 166"/>
          <p:cNvSpPr>
            <a:spLocks noChangeArrowheads="1"/>
          </p:cNvSpPr>
          <p:nvPr/>
        </p:nvSpPr>
        <p:spPr bwMode="auto">
          <a:xfrm>
            <a:off x="7666038" y="4333875"/>
            <a:ext cx="36512" cy="36513"/>
          </a:xfrm>
          <a:prstGeom prst="ellipse">
            <a:avLst/>
          </a:prstGeom>
          <a:solidFill>
            <a:schemeClr val="tx1"/>
          </a:solidFill>
          <a:ln w="9525">
            <a:solidFill>
              <a:schemeClr val="tx1"/>
            </a:solidFill>
            <a:round/>
            <a:headEnd/>
            <a:tailEnd/>
          </a:ln>
        </p:spPr>
        <p:txBody>
          <a:bodyPr wrap="none" anchor="ctr"/>
          <a:lstStyle/>
          <a:p>
            <a:endParaRPr lang="es-ES"/>
          </a:p>
        </p:txBody>
      </p:sp>
      <p:sp>
        <p:nvSpPr>
          <p:cNvPr id="528551" name="Oval 167"/>
          <p:cNvSpPr>
            <a:spLocks noChangeArrowheads="1"/>
          </p:cNvSpPr>
          <p:nvPr/>
        </p:nvSpPr>
        <p:spPr bwMode="auto">
          <a:xfrm>
            <a:off x="7667625" y="4478338"/>
            <a:ext cx="36513" cy="36512"/>
          </a:xfrm>
          <a:prstGeom prst="ellipse">
            <a:avLst/>
          </a:prstGeom>
          <a:solidFill>
            <a:schemeClr val="tx1"/>
          </a:solidFill>
          <a:ln w="9525">
            <a:solidFill>
              <a:schemeClr val="tx1"/>
            </a:solidFill>
            <a:round/>
            <a:headEnd/>
            <a:tailEnd/>
          </a:ln>
        </p:spPr>
        <p:txBody>
          <a:bodyPr wrap="none" anchor="ctr"/>
          <a:lstStyle/>
          <a:p>
            <a:endParaRPr lang="es-ES"/>
          </a:p>
        </p:txBody>
      </p:sp>
      <p:sp>
        <p:nvSpPr>
          <p:cNvPr id="528552" name="Oval 168"/>
          <p:cNvSpPr>
            <a:spLocks noChangeArrowheads="1"/>
          </p:cNvSpPr>
          <p:nvPr/>
        </p:nvSpPr>
        <p:spPr bwMode="auto">
          <a:xfrm>
            <a:off x="7667625" y="4621213"/>
            <a:ext cx="36513" cy="36512"/>
          </a:xfrm>
          <a:prstGeom prst="ellipse">
            <a:avLst/>
          </a:prstGeom>
          <a:solidFill>
            <a:schemeClr val="tx1"/>
          </a:solidFill>
          <a:ln w="9525">
            <a:solidFill>
              <a:schemeClr val="tx1"/>
            </a:solidFill>
            <a:round/>
            <a:headEnd/>
            <a:tailEnd/>
          </a:ln>
        </p:spPr>
        <p:txBody>
          <a:bodyPr wrap="none" anchor="ctr"/>
          <a:lstStyle/>
          <a:p>
            <a:endParaRPr lang="es-ES"/>
          </a:p>
        </p:txBody>
      </p:sp>
      <p:sp>
        <p:nvSpPr>
          <p:cNvPr id="528554" name="Text Box 170"/>
          <p:cNvSpPr txBox="1">
            <a:spLocks noChangeArrowheads="1"/>
          </p:cNvSpPr>
          <p:nvPr/>
        </p:nvSpPr>
        <p:spPr bwMode="auto">
          <a:xfrm>
            <a:off x="8153400" y="4581525"/>
            <a:ext cx="1027113" cy="730250"/>
          </a:xfrm>
          <a:prstGeom prst="rect">
            <a:avLst/>
          </a:prstGeom>
          <a:noFill/>
          <a:ln w="9525">
            <a:noFill/>
            <a:miter lim="800000"/>
            <a:headEnd/>
            <a:tailEnd/>
          </a:ln>
        </p:spPr>
        <p:txBody>
          <a:bodyPr>
            <a:spAutoFit/>
          </a:bodyPr>
          <a:lstStyle/>
          <a:p>
            <a:pPr algn="ctr"/>
            <a:r>
              <a:rPr lang="es-ES" sz="1400" b="1">
                <a:latin typeface="Arial" charset="0"/>
              </a:rPr>
              <a:t>Conexión medio abierta</a:t>
            </a: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83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839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83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839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840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840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84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840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840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840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840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2840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2840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2840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284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284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284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284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284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284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284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2844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2844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2844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2848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2841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2841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2841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2841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2842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2842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2842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2842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2842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2842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2842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2842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2842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2842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2843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2843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2843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2843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2843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2843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2843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2843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2843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28443"/>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28444"/>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28450"/>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28451"/>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28490"/>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528499"/>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528500"/>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528501"/>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528502"/>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528503"/>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528504"/>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528505"/>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528506"/>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528507"/>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528508"/>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528509"/>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528510"/>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528511"/>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528512"/>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528513"/>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528514"/>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528515"/>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528516"/>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528517"/>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528518"/>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528519"/>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528520"/>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528521"/>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528522"/>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528523"/>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528524"/>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528525"/>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528526"/>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528527"/>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528528"/>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528529"/>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528530"/>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528531"/>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528532"/>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528533"/>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528534"/>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528535"/>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presetID="1" presetClass="entr" presetSubtype="0" fill="hold" grpId="0" nodeType="clickEffect">
                                  <p:stCondLst>
                                    <p:cond delay="0"/>
                                  </p:stCondLst>
                                  <p:childTnLst>
                                    <p:set>
                                      <p:cBhvr>
                                        <p:cTn id="192" dur="1" fill="hold">
                                          <p:stCondLst>
                                            <p:cond delay="0"/>
                                          </p:stCondLst>
                                        </p:cTn>
                                        <p:tgtEl>
                                          <p:spTgt spid="528452"/>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528453"/>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528459"/>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528460"/>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528461"/>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528462"/>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528463"/>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528464"/>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528465"/>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528466"/>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528467"/>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528469"/>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528470"/>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528471"/>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528472"/>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528473"/>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528474"/>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528491"/>
                                        </p:tgtEl>
                                        <p:attrNameLst>
                                          <p:attrName>style.visibility</p:attrName>
                                        </p:attrNameLst>
                                      </p:cBhvr>
                                      <p:to>
                                        <p:strVal val="visible"/>
                                      </p:to>
                                    </p:set>
                                  </p:childTnLst>
                                </p:cTn>
                              </p:par>
                              <p:par>
                                <p:cTn id="227" presetID="1" presetClass="entr" presetSubtype="0" fill="hold" grpId="0" nodeType="withEffect">
                                  <p:stCondLst>
                                    <p:cond delay="0"/>
                                  </p:stCondLst>
                                  <p:childTnLst>
                                    <p:set>
                                      <p:cBhvr>
                                        <p:cTn id="228" dur="1" fill="hold">
                                          <p:stCondLst>
                                            <p:cond delay="0"/>
                                          </p:stCondLst>
                                        </p:cTn>
                                        <p:tgtEl>
                                          <p:spTgt spid="528493"/>
                                        </p:tgtEl>
                                        <p:attrNameLst>
                                          <p:attrName>style.visibility</p:attrName>
                                        </p:attrNameLst>
                                      </p:cBhvr>
                                      <p:to>
                                        <p:strVal val="visible"/>
                                      </p:to>
                                    </p:set>
                                  </p:childTnLst>
                                </p:cTn>
                              </p:par>
                              <p:par>
                                <p:cTn id="229" presetID="1" presetClass="entr" presetSubtype="0" fill="hold" grpId="0" nodeType="withEffect">
                                  <p:stCondLst>
                                    <p:cond delay="0"/>
                                  </p:stCondLst>
                                  <p:childTnLst>
                                    <p:set>
                                      <p:cBhvr>
                                        <p:cTn id="230" dur="1" fill="hold">
                                          <p:stCondLst>
                                            <p:cond delay="0"/>
                                          </p:stCondLst>
                                        </p:cTn>
                                        <p:tgtEl>
                                          <p:spTgt spid="528494"/>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528495"/>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528536"/>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528537"/>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528539"/>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528541"/>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528543"/>
                                        </p:tgtEl>
                                        <p:attrNameLst>
                                          <p:attrName>style.visibility</p:attrName>
                                        </p:attrNameLst>
                                      </p:cBhvr>
                                      <p:to>
                                        <p:strVal val="visible"/>
                                      </p:to>
                                    </p:set>
                                  </p:childTnLst>
                                </p:cTn>
                              </p:par>
                              <p:par>
                                <p:cTn id="243" presetID="1" presetClass="entr" presetSubtype="0" fill="hold" grpId="0" nodeType="withEffect">
                                  <p:stCondLst>
                                    <p:cond delay="0"/>
                                  </p:stCondLst>
                                  <p:childTnLst>
                                    <p:set>
                                      <p:cBhvr>
                                        <p:cTn id="244" dur="1" fill="hold">
                                          <p:stCondLst>
                                            <p:cond delay="0"/>
                                          </p:stCondLst>
                                        </p:cTn>
                                        <p:tgtEl>
                                          <p:spTgt spid="528545"/>
                                        </p:tgtEl>
                                        <p:attrNameLst>
                                          <p:attrName>style.visibility</p:attrName>
                                        </p:attrNameLst>
                                      </p:cBhvr>
                                      <p:to>
                                        <p:strVal val="visible"/>
                                      </p:to>
                                    </p:set>
                                  </p:childTnLst>
                                </p:cTn>
                              </p:par>
                              <p:par>
                                <p:cTn id="245" presetID="1" presetClass="entr" presetSubtype="0" fill="hold" grpId="0" nodeType="withEffect">
                                  <p:stCondLst>
                                    <p:cond delay="0"/>
                                  </p:stCondLst>
                                  <p:childTnLst>
                                    <p:set>
                                      <p:cBhvr>
                                        <p:cTn id="246" dur="1" fill="hold">
                                          <p:stCondLst>
                                            <p:cond delay="0"/>
                                          </p:stCondLst>
                                        </p:cTn>
                                        <p:tgtEl>
                                          <p:spTgt spid="528547"/>
                                        </p:tgtEl>
                                        <p:attrNameLst>
                                          <p:attrName>style.visibility</p:attrName>
                                        </p:attrNameLst>
                                      </p:cBhvr>
                                      <p:to>
                                        <p:strVal val="visible"/>
                                      </p:to>
                                    </p:set>
                                  </p:childTnLst>
                                </p:cTn>
                              </p:par>
                              <p:par>
                                <p:cTn id="247" presetID="1" presetClass="entr" presetSubtype="0" fill="hold" grpId="0" nodeType="withEffect">
                                  <p:stCondLst>
                                    <p:cond delay="0"/>
                                  </p:stCondLst>
                                  <p:childTnLst>
                                    <p:set>
                                      <p:cBhvr>
                                        <p:cTn id="248" dur="1" fill="hold">
                                          <p:stCondLst>
                                            <p:cond delay="0"/>
                                          </p:stCondLst>
                                        </p:cTn>
                                        <p:tgtEl>
                                          <p:spTgt spid="528549"/>
                                        </p:tgtEl>
                                        <p:attrNameLst>
                                          <p:attrName>style.visibility</p:attrName>
                                        </p:attrNameLst>
                                      </p:cBhvr>
                                      <p:to>
                                        <p:strVal val="visible"/>
                                      </p:to>
                                    </p:set>
                                  </p:childTnLst>
                                </p:cTn>
                              </p:par>
                              <p:par>
                                <p:cTn id="249" presetID="1" presetClass="entr" presetSubtype="0" fill="hold" grpId="0" nodeType="withEffect">
                                  <p:stCondLst>
                                    <p:cond delay="0"/>
                                  </p:stCondLst>
                                  <p:childTnLst>
                                    <p:set>
                                      <p:cBhvr>
                                        <p:cTn id="250" dur="1" fill="hold">
                                          <p:stCondLst>
                                            <p:cond delay="0"/>
                                          </p:stCondLst>
                                        </p:cTn>
                                        <p:tgtEl>
                                          <p:spTgt spid="528550"/>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528551"/>
                                        </p:tgtEl>
                                        <p:attrNameLst>
                                          <p:attrName>style.visibility</p:attrName>
                                        </p:attrNameLst>
                                      </p:cBhvr>
                                      <p:to>
                                        <p:strVal val="visible"/>
                                      </p:to>
                                    </p:set>
                                  </p:childTnLst>
                                </p:cTn>
                              </p:par>
                              <p:par>
                                <p:cTn id="253" presetID="1" presetClass="entr" presetSubtype="0" fill="hold" grpId="0" nodeType="withEffect">
                                  <p:stCondLst>
                                    <p:cond delay="0"/>
                                  </p:stCondLst>
                                  <p:childTnLst>
                                    <p:set>
                                      <p:cBhvr>
                                        <p:cTn id="254" dur="1" fill="hold">
                                          <p:stCondLst>
                                            <p:cond delay="0"/>
                                          </p:stCondLst>
                                        </p:cTn>
                                        <p:tgtEl>
                                          <p:spTgt spid="528552"/>
                                        </p:tgtEl>
                                        <p:attrNameLst>
                                          <p:attrName>style.visibility</p:attrName>
                                        </p:attrNameLst>
                                      </p:cBhvr>
                                      <p:to>
                                        <p:strVal val="visible"/>
                                      </p:to>
                                    </p:set>
                                  </p:childTnLst>
                                </p:cTn>
                              </p:par>
                            </p:childTnLst>
                          </p:cTn>
                        </p:par>
                      </p:childTnLst>
                    </p:cTn>
                  </p:par>
                  <p:par>
                    <p:cTn id="255" fill="hold">
                      <p:stCondLst>
                        <p:cond delay="indefinite"/>
                      </p:stCondLst>
                      <p:childTnLst>
                        <p:par>
                          <p:cTn id="256" fill="hold">
                            <p:stCondLst>
                              <p:cond delay="0"/>
                            </p:stCondLst>
                            <p:childTnLst>
                              <p:par>
                                <p:cTn id="257" presetID="1" presetClass="entr" presetSubtype="0" fill="hold" grpId="0" nodeType="clickEffect">
                                  <p:stCondLst>
                                    <p:cond delay="0"/>
                                  </p:stCondLst>
                                  <p:childTnLst>
                                    <p:set>
                                      <p:cBhvr>
                                        <p:cTn id="258" dur="1" fill="hold">
                                          <p:stCondLst>
                                            <p:cond delay="0"/>
                                          </p:stCondLst>
                                        </p:cTn>
                                        <p:tgtEl>
                                          <p:spTgt spid="528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396" grpId="0"/>
      <p:bldP spid="528397" grpId="0"/>
      <p:bldP spid="528398" grpId="0"/>
      <p:bldP spid="528399" grpId="0"/>
      <p:bldP spid="528400" grpId="0"/>
      <p:bldP spid="528401" grpId="0" animBg="1"/>
      <p:bldP spid="528402" grpId="0"/>
      <p:bldP spid="528403" grpId="0" animBg="1"/>
      <p:bldP spid="528404" grpId="0"/>
      <p:bldP spid="528405" grpId="0" animBg="1"/>
      <p:bldP spid="528406" grpId="0"/>
      <p:bldP spid="528407" grpId="0" animBg="1"/>
      <p:bldP spid="528408" grpId="0" animBg="1"/>
      <p:bldP spid="528409" grpId="0" animBg="1"/>
      <p:bldP spid="528410" grpId="0" animBg="1"/>
      <p:bldP spid="528411" grpId="0" animBg="1"/>
      <p:bldP spid="528412" grpId="0" animBg="1"/>
      <p:bldP spid="528413" grpId="0" animBg="1"/>
      <p:bldP spid="528414" grpId="0" animBg="1"/>
      <p:bldP spid="528415" grpId="0" animBg="1"/>
      <p:bldP spid="528416" grpId="0"/>
      <p:bldP spid="528417" grpId="0"/>
      <p:bldP spid="528418" grpId="0"/>
      <p:bldP spid="528419" grpId="0" animBg="1"/>
      <p:bldP spid="528420" grpId="0"/>
      <p:bldP spid="528421" grpId="0" animBg="1"/>
      <p:bldP spid="528422" grpId="0"/>
      <p:bldP spid="528423" grpId="0" animBg="1"/>
      <p:bldP spid="528424" grpId="0"/>
      <p:bldP spid="528425" grpId="0" animBg="1"/>
      <p:bldP spid="528426" grpId="0" animBg="1"/>
      <p:bldP spid="528427" grpId="0"/>
      <p:bldP spid="528428" grpId="0" animBg="1"/>
      <p:bldP spid="528429" grpId="0"/>
      <p:bldP spid="528430" grpId="0"/>
      <p:bldP spid="528431" grpId="0" animBg="1"/>
      <p:bldP spid="528432" grpId="0" animBg="1"/>
      <p:bldP spid="528433" grpId="0" animBg="1"/>
      <p:bldP spid="528434" grpId="0" animBg="1"/>
      <p:bldP spid="528435" grpId="0" animBg="1"/>
      <p:bldP spid="528436" grpId="0"/>
      <p:bldP spid="528437" grpId="0" animBg="1"/>
      <p:bldP spid="528438" grpId="0"/>
      <p:bldP spid="528441" grpId="0" animBg="1"/>
      <p:bldP spid="528442" grpId="0" animBg="1"/>
      <p:bldP spid="528443" grpId="0" animBg="1"/>
      <p:bldP spid="528444" grpId="0"/>
      <p:bldP spid="528447" grpId="0"/>
      <p:bldP spid="528448" grpId="0"/>
      <p:bldP spid="528450" grpId="0"/>
      <p:bldP spid="528451" grpId="0"/>
      <p:bldP spid="528452" grpId="0"/>
      <p:bldP spid="528453" grpId="0"/>
      <p:bldP spid="528459" grpId="0" animBg="1"/>
      <p:bldP spid="528460" grpId="0"/>
      <p:bldP spid="528461" grpId="0" animBg="1"/>
      <p:bldP spid="528462" grpId="0" animBg="1"/>
      <p:bldP spid="528463" grpId="0" animBg="1"/>
      <p:bldP spid="528464" grpId="0"/>
      <p:bldP spid="528465" grpId="0" animBg="1"/>
      <p:bldP spid="528466" grpId="0"/>
      <p:bldP spid="528467" grpId="0" animBg="1"/>
      <p:bldP spid="528469" grpId="0"/>
      <p:bldP spid="528470" grpId="0" animBg="1"/>
      <p:bldP spid="528471" grpId="0" animBg="1"/>
      <p:bldP spid="528472" grpId="0" animBg="1"/>
      <p:bldP spid="528473" grpId="0" animBg="1"/>
      <p:bldP spid="528474" grpId="0"/>
      <p:bldP spid="528489" grpId="0"/>
      <p:bldP spid="528490" grpId="0"/>
      <p:bldP spid="528491" grpId="0"/>
      <p:bldP spid="528493" grpId="0" animBg="1"/>
      <p:bldP spid="528494" grpId="0"/>
      <p:bldP spid="528495" grpId="0" animBg="1"/>
      <p:bldP spid="528499" grpId="0"/>
      <p:bldP spid="528500" grpId="0"/>
      <p:bldP spid="528501" grpId="0" animBg="1"/>
      <p:bldP spid="528502" grpId="0"/>
      <p:bldP spid="528503" grpId="0" animBg="1"/>
      <p:bldP spid="528504" grpId="0"/>
      <p:bldP spid="528505" grpId="0" animBg="1"/>
      <p:bldP spid="528506" grpId="0" animBg="1"/>
      <p:bldP spid="528507" grpId="0"/>
      <p:bldP spid="528508" grpId="0" animBg="1"/>
      <p:bldP spid="528509" grpId="0" animBg="1"/>
      <p:bldP spid="528510" grpId="0" animBg="1"/>
      <p:bldP spid="528511" grpId="0"/>
      <p:bldP spid="528512" grpId="0" animBg="1"/>
      <p:bldP spid="528513" grpId="0"/>
      <p:bldP spid="528514" grpId="0" animBg="1"/>
      <p:bldP spid="528515" grpId="0"/>
      <p:bldP spid="528516" grpId="0"/>
      <p:bldP spid="528517" grpId="0" animBg="1"/>
      <p:bldP spid="528518" grpId="0" animBg="1"/>
      <p:bldP spid="528519" grpId="0" animBg="1"/>
      <p:bldP spid="528520" grpId="0" animBg="1"/>
      <p:bldP spid="528521" grpId="0"/>
      <p:bldP spid="528522" grpId="0" animBg="1"/>
      <p:bldP spid="528523" grpId="0" animBg="1"/>
      <p:bldP spid="528524" grpId="0" animBg="1"/>
      <p:bldP spid="528525" grpId="0" animBg="1"/>
      <p:bldP spid="528526" grpId="0" animBg="1"/>
      <p:bldP spid="528527" grpId="0" animBg="1"/>
      <p:bldP spid="528528" grpId="0" animBg="1"/>
      <p:bldP spid="528529" grpId="0" animBg="1"/>
      <p:bldP spid="528530" grpId="0" animBg="1"/>
      <p:bldP spid="528531" grpId="0" animBg="1"/>
      <p:bldP spid="528532" grpId="0" animBg="1"/>
      <p:bldP spid="528533" grpId="0" animBg="1"/>
      <p:bldP spid="528534" grpId="0" animBg="1"/>
      <p:bldP spid="528535" grpId="0"/>
      <p:bldP spid="528536" grpId="0"/>
      <p:bldP spid="528537" grpId="0" animBg="1"/>
      <p:bldP spid="528539" grpId="0" animBg="1"/>
      <p:bldP spid="528541" grpId="0" animBg="1"/>
      <p:bldP spid="528543" grpId="0" animBg="1"/>
      <p:bldP spid="528545" grpId="0" animBg="1"/>
      <p:bldP spid="528547" grpId="0" animBg="1"/>
      <p:bldP spid="528549" grpId="0" animBg="1"/>
      <p:bldP spid="528550" grpId="0" animBg="1"/>
      <p:bldP spid="528551" grpId="0" animBg="1"/>
      <p:bldP spid="528552" grpId="0" animBg="1"/>
      <p:bldP spid="52855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07504" y="332656"/>
            <a:ext cx="8928992" cy="890574"/>
          </a:xfrm>
        </p:spPr>
        <p:txBody>
          <a:bodyPr/>
          <a:lstStyle/>
          <a:p>
            <a:pPr eaLnBrk="1" hangingPunct="1"/>
            <a:r>
              <a:rPr lang="es-ES" dirty="0" smtClean="0"/>
              <a:t>Desconexión desordenada o unilateral</a:t>
            </a:r>
          </a:p>
        </p:txBody>
      </p:sp>
      <p:sp>
        <p:nvSpPr>
          <p:cNvPr id="39939" name="Rectangle 3"/>
          <p:cNvSpPr>
            <a:spLocks noGrp="1" noChangeArrowheads="1"/>
          </p:cNvSpPr>
          <p:nvPr>
            <p:ph type="body" idx="1"/>
          </p:nvPr>
        </p:nvSpPr>
        <p:spPr>
          <a:xfrm>
            <a:off x="685800" y="1462054"/>
            <a:ext cx="7772400" cy="4524388"/>
          </a:xfrm>
        </p:spPr>
        <p:txBody>
          <a:bodyPr/>
          <a:lstStyle/>
          <a:p>
            <a:pPr eaLnBrk="1" hangingPunct="1"/>
            <a:r>
              <a:rPr lang="es-ES" sz="2200" dirty="0" smtClean="0"/>
              <a:t>Ocurre cuando uno de los hosts quiere cerrar inmediatamente la conexión, sin esperar la confirmación del otro.</a:t>
            </a:r>
          </a:p>
          <a:p>
            <a:pPr eaLnBrk="1" hangingPunct="1"/>
            <a:r>
              <a:rPr lang="es-ES" sz="2200" dirty="0" smtClean="0"/>
              <a:t>Se lleva a cabo enviando un segmento con el </a:t>
            </a:r>
            <a:r>
              <a:rPr lang="es-ES" sz="2200" dirty="0" err="1" smtClean="0"/>
              <a:t>flag</a:t>
            </a:r>
            <a:r>
              <a:rPr lang="es-ES" sz="2200" dirty="0" smtClean="0"/>
              <a:t> RST, sin datos. El host que emite el RST pasa inmediatamente al estado CLOSED perdiéndose los datos que pudieran venir de camino del otro host. No se espera 2MSL.</a:t>
            </a:r>
          </a:p>
          <a:p>
            <a:pPr eaLnBrk="1" hangingPunct="1"/>
            <a:r>
              <a:rPr lang="es-ES" sz="2200" dirty="0" smtClean="0"/>
              <a:t>El host que recibe el RST pasa también a estado CLOSED de manera inmediata</a:t>
            </a:r>
          </a:p>
          <a:p>
            <a:pPr eaLnBrk="1" hangingPunct="1"/>
            <a:r>
              <a:rPr lang="es-ES" sz="2200" dirty="0" smtClean="0"/>
              <a:t>La mayoría de los programas al terminar intentan cerrar ordenadamente todas las conexiones abiertas. Pero si desde el </a:t>
            </a:r>
            <a:r>
              <a:rPr lang="es-ES" sz="2200" dirty="0" err="1" smtClean="0"/>
              <a:t>s.o.</a:t>
            </a:r>
            <a:r>
              <a:rPr lang="es-ES" sz="2200" dirty="0" smtClean="0"/>
              <a:t> terminamos un proceso que tenga conexiones abiertas TCP no espera a hacer un cierre ordenado, manda un RST al otro TCP y cierra inmediatamente</a:t>
            </a:r>
          </a:p>
          <a:p>
            <a:pPr eaLnBrk="1" hangingPunct="1"/>
            <a:endParaRPr lang="es-ES" sz="2200" dirty="0" smtClean="0"/>
          </a:p>
        </p:txBody>
      </p:sp>
    </p:spTree>
  </p:cSld>
  <p:clrMapOvr>
    <a:masterClrMapping/>
  </p:clrMapOvr>
  <p:transition>
    <p:cover dir="l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26" descr="Ladrillos en horizontal"/>
          <p:cNvSpPr>
            <a:spLocks noChangeArrowheads="1"/>
          </p:cNvSpPr>
          <p:nvPr/>
        </p:nvSpPr>
        <p:spPr bwMode="auto">
          <a:xfrm>
            <a:off x="1142976" y="1714488"/>
            <a:ext cx="1600224" cy="3924313"/>
          </a:xfrm>
          <a:prstGeom prst="rect">
            <a:avLst/>
          </a:prstGeom>
          <a:noFill/>
          <a:ln w="9525">
            <a:solidFill>
              <a:schemeClr val="tx1"/>
            </a:solidFill>
            <a:miter lim="800000"/>
            <a:headEnd/>
            <a:tailEnd/>
          </a:ln>
        </p:spPr>
        <p:txBody>
          <a:bodyPr wrap="none" anchor="ctr"/>
          <a:lstStyle/>
          <a:p>
            <a:endParaRPr lang="es-ES"/>
          </a:p>
        </p:txBody>
      </p:sp>
      <p:sp>
        <p:nvSpPr>
          <p:cNvPr id="46083" name="Rectangle 1027" descr="Ladrillos en horizontal"/>
          <p:cNvSpPr>
            <a:spLocks noChangeArrowheads="1"/>
          </p:cNvSpPr>
          <p:nvPr/>
        </p:nvSpPr>
        <p:spPr bwMode="auto">
          <a:xfrm>
            <a:off x="6400800" y="1714488"/>
            <a:ext cx="1528786" cy="3924312"/>
          </a:xfrm>
          <a:prstGeom prst="rect">
            <a:avLst/>
          </a:prstGeom>
          <a:noFill/>
          <a:ln w="9525">
            <a:solidFill>
              <a:schemeClr val="tx1"/>
            </a:solidFill>
            <a:miter lim="800000"/>
            <a:headEnd/>
            <a:tailEnd/>
          </a:ln>
        </p:spPr>
        <p:txBody>
          <a:bodyPr wrap="none" anchor="ctr"/>
          <a:lstStyle/>
          <a:p>
            <a:endParaRPr lang="es-ES"/>
          </a:p>
        </p:txBody>
      </p:sp>
      <p:sp>
        <p:nvSpPr>
          <p:cNvPr id="46086" name="Text Box 1030"/>
          <p:cNvSpPr txBox="1">
            <a:spLocks noChangeArrowheads="1"/>
          </p:cNvSpPr>
          <p:nvPr/>
        </p:nvSpPr>
        <p:spPr bwMode="auto">
          <a:xfrm>
            <a:off x="1355642" y="1122363"/>
            <a:ext cx="1287532" cy="584775"/>
          </a:xfrm>
          <a:prstGeom prst="rect">
            <a:avLst/>
          </a:prstGeom>
          <a:noFill/>
          <a:ln w="9525">
            <a:noFill/>
            <a:miter lim="800000"/>
            <a:headEnd/>
            <a:tailEnd/>
          </a:ln>
        </p:spPr>
        <p:txBody>
          <a:bodyPr wrap="none">
            <a:spAutoFit/>
          </a:bodyPr>
          <a:lstStyle/>
          <a:p>
            <a:pPr algn="ctr"/>
            <a:r>
              <a:rPr lang="es-ES_tradnl" sz="1800" b="1" dirty="0" smtClean="0">
                <a:latin typeface="Arial" charset="0"/>
              </a:rPr>
              <a:t>TCP A</a:t>
            </a:r>
          </a:p>
          <a:p>
            <a:pPr algn="ctr"/>
            <a:r>
              <a:rPr lang="es-ES_tradnl" sz="1400" b="1" dirty="0" smtClean="0">
                <a:latin typeface="Arial" charset="0"/>
              </a:rPr>
              <a:t>10.0.0.2:1039</a:t>
            </a:r>
            <a:endParaRPr lang="es-ES" sz="1400" b="1" dirty="0">
              <a:latin typeface="Arial" charset="0"/>
            </a:endParaRPr>
          </a:p>
        </p:txBody>
      </p:sp>
      <p:sp>
        <p:nvSpPr>
          <p:cNvPr id="46087" name="Text Box 1031"/>
          <p:cNvSpPr txBox="1">
            <a:spLocks noChangeArrowheads="1"/>
          </p:cNvSpPr>
          <p:nvPr/>
        </p:nvSpPr>
        <p:spPr bwMode="auto">
          <a:xfrm>
            <a:off x="6626512" y="1129713"/>
            <a:ext cx="1088760" cy="584775"/>
          </a:xfrm>
          <a:prstGeom prst="rect">
            <a:avLst/>
          </a:prstGeom>
          <a:noFill/>
          <a:ln w="9525">
            <a:noFill/>
            <a:miter lim="800000"/>
            <a:headEnd/>
            <a:tailEnd/>
          </a:ln>
        </p:spPr>
        <p:txBody>
          <a:bodyPr wrap="none">
            <a:spAutoFit/>
          </a:bodyPr>
          <a:lstStyle/>
          <a:p>
            <a:pPr algn="ctr"/>
            <a:r>
              <a:rPr lang="es-ES_tradnl" sz="1800" b="1" dirty="0" smtClean="0">
                <a:latin typeface="Arial" charset="0"/>
              </a:rPr>
              <a:t>TCP B</a:t>
            </a:r>
          </a:p>
          <a:p>
            <a:pPr algn="ctr"/>
            <a:r>
              <a:rPr lang="es-ES_tradnl" sz="1400" b="1" dirty="0" smtClean="0">
                <a:latin typeface="Arial" charset="0"/>
              </a:rPr>
              <a:t>10.0.0.1:80</a:t>
            </a:r>
          </a:p>
        </p:txBody>
      </p:sp>
      <p:sp>
        <p:nvSpPr>
          <p:cNvPr id="46088" name="Text Box 1032"/>
          <p:cNvSpPr txBox="1">
            <a:spLocks noChangeArrowheads="1"/>
          </p:cNvSpPr>
          <p:nvPr/>
        </p:nvSpPr>
        <p:spPr bwMode="auto">
          <a:xfrm rot="-5400000">
            <a:off x="321444" y="3469482"/>
            <a:ext cx="1163637" cy="336550"/>
          </a:xfrm>
          <a:prstGeom prst="rect">
            <a:avLst/>
          </a:prstGeom>
          <a:noFill/>
          <a:ln w="9525">
            <a:noFill/>
            <a:miter lim="800000"/>
            <a:headEnd/>
            <a:tailEnd/>
          </a:ln>
        </p:spPr>
        <p:txBody>
          <a:bodyPr wrap="none">
            <a:spAutoFit/>
          </a:bodyPr>
          <a:lstStyle/>
          <a:p>
            <a:r>
              <a:rPr lang="es-ES_tradnl" sz="1600" b="1">
                <a:latin typeface="Arial" charset="0"/>
                <a:sym typeface="Symbol" pitchFamily="18" charset="2"/>
              </a:rPr>
              <a:t> Tiempo</a:t>
            </a:r>
            <a:endParaRPr lang="es-ES" sz="1600" b="1">
              <a:latin typeface="Arial" charset="0"/>
            </a:endParaRPr>
          </a:p>
        </p:txBody>
      </p:sp>
      <p:sp>
        <p:nvSpPr>
          <p:cNvPr id="46089" name="Line 1033"/>
          <p:cNvSpPr>
            <a:spLocks noChangeShapeType="1"/>
          </p:cNvSpPr>
          <p:nvPr/>
        </p:nvSpPr>
        <p:spPr bwMode="auto">
          <a:xfrm>
            <a:off x="2743200" y="2063754"/>
            <a:ext cx="3657600" cy="609600"/>
          </a:xfrm>
          <a:prstGeom prst="line">
            <a:avLst/>
          </a:prstGeom>
          <a:noFill/>
          <a:ln w="9525">
            <a:solidFill>
              <a:schemeClr val="tx1"/>
            </a:solidFill>
            <a:round/>
            <a:headEnd/>
            <a:tailEnd type="triangle" w="med" len="med"/>
          </a:ln>
        </p:spPr>
        <p:txBody>
          <a:bodyPr/>
          <a:lstStyle/>
          <a:p>
            <a:endParaRPr lang="es-ES"/>
          </a:p>
        </p:txBody>
      </p:sp>
      <p:sp>
        <p:nvSpPr>
          <p:cNvPr id="46090" name="Line 1034"/>
          <p:cNvSpPr>
            <a:spLocks noChangeShapeType="1"/>
          </p:cNvSpPr>
          <p:nvPr/>
        </p:nvSpPr>
        <p:spPr bwMode="auto">
          <a:xfrm flipH="1">
            <a:off x="2743200" y="3130554"/>
            <a:ext cx="3657600" cy="609600"/>
          </a:xfrm>
          <a:prstGeom prst="line">
            <a:avLst/>
          </a:prstGeom>
          <a:noFill/>
          <a:ln w="9525">
            <a:solidFill>
              <a:schemeClr val="tx1"/>
            </a:solidFill>
            <a:round/>
            <a:headEnd/>
            <a:tailEnd type="triangle" w="med" len="med"/>
          </a:ln>
        </p:spPr>
        <p:txBody>
          <a:bodyPr/>
          <a:lstStyle/>
          <a:p>
            <a:endParaRPr lang="es-ES"/>
          </a:p>
        </p:txBody>
      </p:sp>
      <p:sp>
        <p:nvSpPr>
          <p:cNvPr id="46091" name="Line 1035"/>
          <p:cNvSpPr>
            <a:spLocks noChangeShapeType="1"/>
          </p:cNvSpPr>
          <p:nvPr/>
        </p:nvSpPr>
        <p:spPr bwMode="auto">
          <a:xfrm>
            <a:off x="2743200" y="4273554"/>
            <a:ext cx="3657600" cy="609600"/>
          </a:xfrm>
          <a:prstGeom prst="line">
            <a:avLst/>
          </a:prstGeom>
          <a:noFill/>
          <a:ln w="9525">
            <a:solidFill>
              <a:schemeClr val="tx1"/>
            </a:solidFill>
            <a:round/>
            <a:headEnd/>
            <a:tailEnd type="triangle" w="med" len="med"/>
          </a:ln>
        </p:spPr>
        <p:txBody>
          <a:bodyPr/>
          <a:lstStyle/>
          <a:p>
            <a:endParaRPr lang="es-ES"/>
          </a:p>
        </p:txBody>
      </p:sp>
      <p:sp>
        <p:nvSpPr>
          <p:cNvPr id="46092" name="Text Box 1036"/>
          <p:cNvSpPr txBox="1">
            <a:spLocks noChangeArrowheads="1"/>
          </p:cNvSpPr>
          <p:nvPr/>
        </p:nvSpPr>
        <p:spPr bwMode="auto">
          <a:xfrm rot="540000">
            <a:off x="3649403" y="1995724"/>
            <a:ext cx="1432443" cy="338554"/>
          </a:xfrm>
          <a:prstGeom prst="rect">
            <a:avLst/>
          </a:prstGeom>
          <a:noFill/>
          <a:ln w="9525">
            <a:noFill/>
            <a:miter lim="800000"/>
            <a:headEnd/>
            <a:tailEnd/>
          </a:ln>
        </p:spPr>
        <p:txBody>
          <a:bodyPr wrap="none">
            <a:spAutoFit/>
          </a:bodyPr>
          <a:lstStyle/>
          <a:p>
            <a:r>
              <a:rPr lang="es-ES_tradnl" sz="1600" b="1" dirty="0" smtClean="0">
                <a:latin typeface="Arial" charset="0"/>
              </a:rPr>
              <a:t>DATOS, ACK</a:t>
            </a:r>
            <a:endParaRPr lang="es-ES" sz="1600" b="1" dirty="0">
              <a:latin typeface="Arial" charset="0"/>
            </a:endParaRPr>
          </a:p>
        </p:txBody>
      </p:sp>
      <p:sp>
        <p:nvSpPr>
          <p:cNvPr id="46093" name="Text Box 1037"/>
          <p:cNvSpPr txBox="1">
            <a:spLocks noChangeArrowheads="1"/>
          </p:cNvSpPr>
          <p:nvPr/>
        </p:nvSpPr>
        <p:spPr bwMode="auto">
          <a:xfrm rot="-540000">
            <a:off x="3668453" y="3144633"/>
            <a:ext cx="1432443" cy="338554"/>
          </a:xfrm>
          <a:prstGeom prst="rect">
            <a:avLst/>
          </a:prstGeom>
          <a:noFill/>
          <a:ln w="9525">
            <a:noFill/>
            <a:miter lim="800000"/>
            <a:headEnd/>
            <a:tailEnd/>
          </a:ln>
        </p:spPr>
        <p:txBody>
          <a:bodyPr wrap="none">
            <a:spAutoFit/>
          </a:bodyPr>
          <a:lstStyle/>
          <a:p>
            <a:r>
              <a:rPr lang="es-ES_tradnl" sz="1600" b="1" dirty="0" smtClean="0">
                <a:latin typeface="Arial" charset="0"/>
              </a:rPr>
              <a:t>DATOS, ACK</a:t>
            </a:r>
            <a:endParaRPr lang="es-ES" sz="1600" b="1" dirty="0">
              <a:latin typeface="Arial" charset="0"/>
            </a:endParaRPr>
          </a:p>
        </p:txBody>
      </p:sp>
      <p:sp>
        <p:nvSpPr>
          <p:cNvPr id="46094" name="Text Box 1038"/>
          <p:cNvSpPr txBox="1">
            <a:spLocks noChangeArrowheads="1"/>
          </p:cNvSpPr>
          <p:nvPr/>
        </p:nvSpPr>
        <p:spPr bwMode="auto">
          <a:xfrm rot="540000">
            <a:off x="3360683" y="4135234"/>
            <a:ext cx="1120884" cy="338554"/>
          </a:xfrm>
          <a:prstGeom prst="rect">
            <a:avLst/>
          </a:prstGeom>
          <a:noFill/>
          <a:ln w="9525">
            <a:noFill/>
            <a:miter lim="800000"/>
            <a:headEnd/>
            <a:tailEnd/>
          </a:ln>
        </p:spPr>
        <p:txBody>
          <a:bodyPr wrap="none">
            <a:spAutoFit/>
          </a:bodyPr>
          <a:lstStyle/>
          <a:p>
            <a:r>
              <a:rPr lang="es-ES_tradnl" sz="1600" b="1" dirty="0" smtClean="0">
                <a:latin typeface="Arial" charset="0"/>
              </a:rPr>
              <a:t>RST, ACK</a:t>
            </a:r>
            <a:endParaRPr lang="es-ES" sz="1600" b="1" dirty="0">
              <a:latin typeface="Arial" charset="0"/>
            </a:endParaRPr>
          </a:p>
        </p:txBody>
      </p:sp>
      <p:sp>
        <p:nvSpPr>
          <p:cNvPr id="46095" name="Text Box 1040"/>
          <p:cNvSpPr txBox="1">
            <a:spLocks noChangeArrowheads="1"/>
          </p:cNvSpPr>
          <p:nvPr/>
        </p:nvSpPr>
        <p:spPr bwMode="auto">
          <a:xfrm>
            <a:off x="971600" y="323945"/>
            <a:ext cx="7399154" cy="584775"/>
          </a:xfrm>
          <a:prstGeom prst="rect">
            <a:avLst/>
          </a:prstGeom>
          <a:noFill/>
          <a:ln w="9525">
            <a:noFill/>
            <a:miter lim="800000"/>
            <a:headEnd/>
            <a:tailEnd/>
          </a:ln>
        </p:spPr>
        <p:txBody>
          <a:bodyPr wrap="square">
            <a:spAutoFit/>
          </a:bodyPr>
          <a:lstStyle/>
          <a:p>
            <a:pPr>
              <a:spcBef>
                <a:spcPct val="50000"/>
              </a:spcBef>
            </a:pPr>
            <a:r>
              <a:rPr lang="es-ES_tradnl" sz="3200" dirty="0">
                <a:latin typeface="Arial" pitchFamily="34" charset="0"/>
                <a:cs typeface="Arial" pitchFamily="34" charset="0"/>
              </a:rPr>
              <a:t>Desconexión </a:t>
            </a:r>
            <a:r>
              <a:rPr lang="es-ES_tradnl" sz="3200" dirty="0" smtClean="0">
                <a:latin typeface="Arial" pitchFamily="34" charset="0"/>
                <a:cs typeface="Arial" pitchFamily="34" charset="0"/>
              </a:rPr>
              <a:t>desordenada o unilateral</a:t>
            </a:r>
            <a:endParaRPr lang="es-ES" sz="3200" dirty="0">
              <a:latin typeface="Arial" pitchFamily="34" charset="0"/>
              <a:cs typeface="Arial" pitchFamily="34" charset="0"/>
            </a:endParaRPr>
          </a:p>
        </p:txBody>
      </p:sp>
      <p:sp>
        <p:nvSpPr>
          <p:cNvPr id="46096" name="Text Box 1041"/>
          <p:cNvSpPr txBox="1">
            <a:spLocks noChangeArrowheads="1"/>
          </p:cNvSpPr>
          <p:nvPr/>
        </p:nvSpPr>
        <p:spPr bwMode="auto">
          <a:xfrm>
            <a:off x="1214414" y="1857364"/>
            <a:ext cx="1612108" cy="338554"/>
          </a:xfrm>
          <a:prstGeom prst="rect">
            <a:avLst/>
          </a:prstGeom>
          <a:noFill/>
          <a:ln w="9525">
            <a:noFill/>
            <a:miter lim="800000"/>
            <a:headEnd/>
            <a:tailEnd/>
          </a:ln>
        </p:spPr>
        <p:txBody>
          <a:bodyPr wrap="none">
            <a:spAutoFit/>
          </a:bodyPr>
          <a:lstStyle/>
          <a:p>
            <a:r>
              <a:rPr lang="es-ES_tradnl" sz="1600" b="1" dirty="0" smtClean="0">
                <a:latin typeface="Arial" charset="0"/>
              </a:rPr>
              <a:t>ESTABLISHED</a:t>
            </a:r>
            <a:endParaRPr lang="es-ES" sz="1600" b="1" dirty="0">
              <a:latin typeface="Arial" charset="0"/>
            </a:endParaRPr>
          </a:p>
        </p:txBody>
      </p:sp>
      <p:sp>
        <p:nvSpPr>
          <p:cNvPr id="46097" name="Text Box 1042"/>
          <p:cNvSpPr txBox="1">
            <a:spLocks noChangeArrowheads="1"/>
          </p:cNvSpPr>
          <p:nvPr/>
        </p:nvSpPr>
        <p:spPr bwMode="auto">
          <a:xfrm>
            <a:off x="6388100" y="1876000"/>
            <a:ext cx="1612108" cy="338554"/>
          </a:xfrm>
          <a:prstGeom prst="rect">
            <a:avLst/>
          </a:prstGeom>
          <a:noFill/>
          <a:ln w="9525">
            <a:noFill/>
            <a:miter lim="800000"/>
            <a:headEnd/>
            <a:tailEnd/>
          </a:ln>
        </p:spPr>
        <p:txBody>
          <a:bodyPr wrap="none">
            <a:spAutoFit/>
          </a:bodyPr>
          <a:lstStyle/>
          <a:p>
            <a:r>
              <a:rPr lang="es-ES_tradnl" sz="1600" b="1" dirty="0" smtClean="0">
                <a:latin typeface="Arial" charset="0"/>
              </a:rPr>
              <a:t>ESTABLISHED</a:t>
            </a:r>
            <a:endParaRPr lang="es-ES" sz="1600" b="1" dirty="0">
              <a:latin typeface="Arial" charset="0"/>
            </a:endParaRPr>
          </a:p>
        </p:txBody>
      </p:sp>
      <p:sp>
        <p:nvSpPr>
          <p:cNvPr id="46098" name="Text Box 1043"/>
          <p:cNvSpPr txBox="1">
            <a:spLocks noChangeArrowheads="1"/>
          </p:cNvSpPr>
          <p:nvPr/>
        </p:nvSpPr>
        <p:spPr bwMode="auto">
          <a:xfrm>
            <a:off x="1534271" y="4090578"/>
            <a:ext cx="1037465" cy="338554"/>
          </a:xfrm>
          <a:prstGeom prst="rect">
            <a:avLst/>
          </a:prstGeom>
          <a:noFill/>
          <a:ln w="9525">
            <a:noFill/>
            <a:miter lim="800000"/>
            <a:headEnd/>
            <a:tailEnd/>
          </a:ln>
        </p:spPr>
        <p:txBody>
          <a:bodyPr wrap="none">
            <a:spAutoFit/>
          </a:bodyPr>
          <a:lstStyle/>
          <a:p>
            <a:pPr algn="ctr"/>
            <a:r>
              <a:rPr lang="es-ES_tradnl" sz="1600" b="1" dirty="0" smtClean="0">
                <a:latin typeface="Arial" charset="0"/>
              </a:rPr>
              <a:t>CLOSED</a:t>
            </a:r>
            <a:endParaRPr lang="es-ES_tradnl" sz="1600" b="1" dirty="0">
              <a:latin typeface="Arial" charset="0"/>
            </a:endParaRPr>
          </a:p>
        </p:txBody>
      </p:sp>
      <p:sp>
        <p:nvSpPr>
          <p:cNvPr id="46099" name="Text Box 1044"/>
          <p:cNvSpPr txBox="1">
            <a:spLocks noChangeArrowheads="1"/>
          </p:cNvSpPr>
          <p:nvPr/>
        </p:nvSpPr>
        <p:spPr bwMode="auto">
          <a:xfrm>
            <a:off x="6581185" y="4733520"/>
            <a:ext cx="1037463" cy="338554"/>
          </a:xfrm>
          <a:prstGeom prst="rect">
            <a:avLst/>
          </a:prstGeom>
          <a:noFill/>
          <a:ln w="9525">
            <a:noFill/>
            <a:miter lim="800000"/>
            <a:headEnd/>
            <a:tailEnd/>
          </a:ln>
        </p:spPr>
        <p:txBody>
          <a:bodyPr wrap="none">
            <a:spAutoFit/>
          </a:bodyPr>
          <a:lstStyle/>
          <a:p>
            <a:pPr algn="ctr"/>
            <a:r>
              <a:rPr lang="es-ES_tradnl" sz="1600" b="1" dirty="0" smtClean="0">
                <a:latin typeface="Arial" charset="0"/>
              </a:rPr>
              <a:t>CLOSED</a:t>
            </a:r>
            <a:endParaRPr lang="es-ES_tradnl" sz="1600" b="1" dirty="0">
              <a:latin typeface="Arial" charset="0"/>
            </a:endParaRPr>
          </a:p>
        </p:txBody>
      </p:sp>
      <p:sp>
        <p:nvSpPr>
          <p:cNvPr id="46100" name="Line 1045"/>
          <p:cNvSpPr>
            <a:spLocks noChangeShapeType="1"/>
          </p:cNvSpPr>
          <p:nvPr/>
        </p:nvSpPr>
        <p:spPr bwMode="auto">
          <a:xfrm flipH="1">
            <a:off x="2743200" y="4273554"/>
            <a:ext cx="3657600" cy="609600"/>
          </a:xfrm>
          <a:prstGeom prst="line">
            <a:avLst/>
          </a:prstGeom>
          <a:noFill/>
          <a:ln w="9525">
            <a:solidFill>
              <a:schemeClr val="tx1"/>
            </a:solidFill>
            <a:round/>
            <a:headEnd/>
            <a:tailEnd type="triangle" w="med" len="med"/>
          </a:ln>
        </p:spPr>
        <p:txBody>
          <a:bodyPr/>
          <a:lstStyle/>
          <a:p>
            <a:endParaRPr lang="es-ES"/>
          </a:p>
        </p:txBody>
      </p:sp>
      <p:sp>
        <p:nvSpPr>
          <p:cNvPr id="46101" name="Text Box 1046"/>
          <p:cNvSpPr txBox="1">
            <a:spLocks noChangeArrowheads="1"/>
          </p:cNvSpPr>
          <p:nvPr/>
        </p:nvSpPr>
        <p:spPr bwMode="auto">
          <a:xfrm rot="-540000">
            <a:off x="4746571" y="4103484"/>
            <a:ext cx="1432443" cy="338554"/>
          </a:xfrm>
          <a:prstGeom prst="rect">
            <a:avLst/>
          </a:prstGeom>
          <a:noFill/>
          <a:ln w="9525">
            <a:noFill/>
            <a:miter lim="800000"/>
            <a:headEnd/>
            <a:tailEnd/>
          </a:ln>
        </p:spPr>
        <p:txBody>
          <a:bodyPr wrap="none">
            <a:spAutoFit/>
          </a:bodyPr>
          <a:lstStyle/>
          <a:p>
            <a:r>
              <a:rPr lang="es-ES_tradnl" sz="1600" b="1" dirty="0" smtClean="0">
                <a:latin typeface="Arial" charset="0"/>
              </a:rPr>
              <a:t>DATOS, ACK</a:t>
            </a:r>
            <a:endParaRPr lang="es-ES" sz="1600" b="1" dirty="0">
              <a:latin typeface="Arial" charset="0"/>
            </a:endParaRPr>
          </a:p>
        </p:txBody>
      </p:sp>
      <p:sp>
        <p:nvSpPr>
          <p:cNvPr id="46102" name="Text Box 1047"/>
          <p:cNvSpPr txBox="1">
            <a:spLocks noChangeArrowheads="1"/>
          </p:cNvSpPr>
          <p:nvPr/>
        </p:nvSpPr>
        <p:spPr bwMode="auto">
          <a:xfrm>
            <a:off x="3214678" y="5214950"/>
            <a:ext cx="1662113" cy="336550"/>
          </a:xfrm>
          <a:prstGeom prst="rect">
            <a:avLst/>
          </a:prstGeom>
          <a:noFill/>
          <a:ln w="9525">
            <a:noFill/>
            <a:miter lim="800000"/>
            <a:headEnd/>
            <a:tailEnd/>
          </a:ln>
        </p:spPr>
        <p:txBody>
          <a:bodyPr wrap="none">
            <a:spAutoFit/>
          </a:bodyPr>
          <a:lstStyle/>
          <a:p>
            <a:r>
              <a:rPr lang="es-ES_tradnl" sz="1600" b="1" dirty="0">
                <a:latin typeface="Arial" charset="0"/>
              </a:rPr>
              <a:t>Datos perdidos</a:t>
            </a:r>
            <a:endParaRPr lang="es-ES" sz="1600" b="1" dirty="0">
              <a:latin typeface="Arial" charset="0"/>
            </a:endParaRPr>
          </a:p>
        </p:txBody>
      </p:sp>
      <p:sp>
        <p:nvSpPr>
          <p:cNvPr id="46103" name="Line 1048"/>
          <p:cNvSpPr>
            <a:spLocks noChangeShapeType="1"/>
          </p:cNvSpPr>
          <p:nvPr/>
        </p:nvSpPr>
        <p:spPr bwMode="auto">
          <a:xfrm flipH="1" flipV="1">
            <a:off x="2857488" y="5002236"/>
            <a:ext cx="371468" cy="233354"/>
          </a:xfrm>
          <a:prstGeom prst="line">
            <a:avLst/>
          </a:prstGeom>
          <a:noFill/>
          <a:ln w="9525">
            <a:solidFill>
              <a:schemeClr val="tx1"/>
            </a:solidFill>
            <a:round/>
            <a:headEnd/>
            <a:tailEnd type="triangle" w="med" len="med"/>
          </a:ln>
        </p:spPr>
        <p:txBody>
          <a:bodyPr/>
          <a:lstStyle/>
          <a:p>
            <a:endParaRPr lang="es-ES"/>
          </a:p>
        </p:txBody>
      </p:sp>
      <p:sp>
        <p:nvSpPr>
          <p:cNvPr id="24" name="Text Box 1043"/>
          <p:cNvSpPr txBox="1">
            <a:spLocks noChangeArrowheads="1"/>
          </p:cNvSpPr>
          <p:nvPr/>
        </p:nvSpPr>
        <p:spPr bwMode="auto">
          <a:xfrm>
            <a:off x="1071538" y="3835603"/>
            <a:ext cx="1705916" cy="307777"/>
          </a:xfrm>
          <a:prstGeom prst="rect">
            <a:avLst/>
          </a:prstGeom>
          <a:noFill/>
          <a:ln w="9525">
            <a:noFill/>
            <a:miter lim="800000"/>
            <a:headEnd/>
            <a:tailEnd/>
          </a:ln>
        </p:spPr>
        <p:txBody>
          <a:bodyPr wrap="none">
            <a:spAutoFit/>
          </a:bodyPr>
          <a:lstStyle/>
          <a:p>
            <a:pPr algn="ctr"/>
            <a:r>
              <a:rPr lang="es-ES_tradnl" sz="1400" b="1" dirty="0" smtClean="0">
                <a:latin typeface="Arial" charset="0"/>
              </a:rPr>
              <a:t>Proceso abortado</a:t>
            </a:r>
            <a:endParaRPr lang="es-ES_tradnl" sz="1400" b="1" dirty="0">
              <a:latin typeface="Arial" charset="0"/>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089"/>
                                        </p:tgtEl>
                                        <p:attrNameLst>
                                          <p:attrName>style.visibility</p:attrName>
                                        </p:attrNameLst>
                                      </p:cBhvr>
                                      <p:to>
                                        <p:strVal val="visible"/>
                                      </p:to>
                                    </p:set>
                                    <p:animEffect transition="in" filter="wipe(left)">
                                      <p:cBhvr>
                                        <p:cTn id="7" dur="1000"/>
                                        <p:tgtEl>
                                          <p:spTgt spid="46089"/>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46092"/>
                                        </p:tgtEl>
                                        <p:attrNameLst>
                                          <p:attrName>style.visibility</p:attrName>
                                        </p:attrNameLst>
                                      </p:cBhvr>
                                      <p:to>
                                        <p:strVal val="visible"/>
                                      </p:to>
                                    </p:set>
                                  </p:childTnLst>
                                </p:cTn>
                              </p:par>
                            </p:childTnLst>
                          </p:cTn>
                        </p:par>
                        <p:par>
                          <p:cTn id="11" fill="hold">
                            <p:stCondLst>
                              <p:cond delay="1000"/>
                            </p:stCondLst>
                            <p:childTnLst>
                              <p:par>
                                <p:cTn id="12" presetID="22" presetClass="entr" presetSubtype="2" fill="hold" grpId="0" nodeType="afterEffect">
                                  <p:stCondLst>
                                    <p:cond delay="0"/>
                                  </p:stCondLst>
                                  <p:childTnLst>
                                    <p:set>
                                      <p:cBhvr>
                                        <p:cTn id="13" dur="1" fill="hold">
                                          <p:stCondLst>
                                            <p:cond delay="0"/>
                                          </p:stCondLst>
                                        </p:cTn>
                                        <p:tgtEl>
                                          <p:spTgt spid="46090"/>
                                        </p:tgtEl>
                                        <p:attrNameLst>
                                          <p:attrName>style.visibility</p:attrName>
                                        </p:attrNameLst>
                                      </p:cBhvr>
                                      <p:to>
                                        <p:strVal val="visible"/>
                                      </p:to>
                                    </p:set>
                                    <p:animEffect transition="in" filter="wipe(right)">
                                      <p:cBhvr>
                                        <p:cTn id="14" dur="1000"/>
                                        <p:tgtEl>
                                          <p:spTgt spid="46090"/>
                                        </p:tgtEl>
                                      </p:cBhvr>
                                    </p:animEffect>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4609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6098"/>
                                        </p:tgtEl>
                                        <p:attrNameLst>
                                          <p:attrName>style.visibility</p:attrName>
                                        </p:attrNameLst>
                                      </p:cBhvr>
                                      <p:to>
                                        <p:strVal val="visible"/>
                                      </p:to>
                                    </p:set>
                                  </p:childTnLst>
                                </p:cTn>
                              </p:par>
                            </p:childTnLst>
                          </p:cTn>
                        </p:par>
                        <p:par>
                          <p:cTn id="22" fill="hold">
                            <p:stCondLst>
                              <p:cond delay="0"/>
                            </p:stCondLst>
                            <p:childTnLst>
                              <p:par>
                                <p:cTn id="23" presetID="22" presetClass="entr" presetSubtype="8" fill="hold" grpId="0" nodeType="afterEffect">
                                  <p:stCondLst>
                                    <p:cond delay="0"/>
                                  </p:stCondLst>
                                  <p:childTnLst>
                                    <p:set>
                                      <p:cBhvr>
                                        <p:cTn id="24" dur="1" fill="hold">
                                          <p:stCondLst>
                                            <p:cond delay="0"/>
                                          </p:stCondLst>
                                        </p:cTn>
                                        <p:tgtEl>
                                          <p:spTgt spid="46091"/>
                                        </p:tgtEl>
                                        <p:attrNameLst>
                                          <p:attrName>style.visibility</p:attrName>
                                        </p:attrNameLst>
                                      </p:cBhvr>
                                      <p:to>
                                        <p:strVal val="visible"/>
                                      </p:to>
                                    </p:set>
                                    <p:animEffect transition="in" filter="wipe(left)">
                                      <p:cBhvr>
                                        <p:cTn id="25" dur="1000"/>
                                        <p:tgtEl>
                                          <p:spTgt spid="46091"/>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46100"/>
                                        </p:tgtEl>
                                        <p:attrNameLst>
                                          <p:attrName>style.visibility</p:attrName>
                                        </p:attrNameLst>
                                      </p:cBhvr>
                                      <p:to>
                                        <p:strVal val="visible"/>
                                      </p:to>
                                    </p:set>
                                    <p:animEffect transition="in" filter="wipe(right)">
                                      <p:cBhvr>
                                        <p:cTn id="28" dur="1000"/>
                                        <p:tgtEl>
                                          <p:spTgt spid="46100"/>
                                        </p:tgtEl>
                                      </p:cBhvr>
                                    </p:animEffect>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4609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6101"/>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4609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610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610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9" grpId="0" animBg="1"/>
      <p:bldP spid="46090" grpId="0" animBg="1"/>
      <p:bldP spid="46091" grpId="0" animBg="1"/>
      <p:bldP spid="46092" grpId="0"/>
      <p:bldP spid="46093" grpId="0"/>
      <p:bldP spid="46094" grpId="0"/>
      <p:bldP spid="46098" grpId="0"/>
      <p:bldP spid="46099" grpId="0"/>
      <p:bldP spid="46100" grpId="0" animBg="1"/>
      <p:bldP spid="46101" grpId="0"/>
      <p:bldP spid="46102" grpId="0"/>
      <p:bldP spid="46103" grpId="0" animBg="1"/>
      <p:bldP spid="2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4"/>
          <p:cNvSpPr txBox="1">
            <a:spLocks noChangeArrowheads="1"/>
          </p:cNvSpPr>
          <p:nvPr/>
        </p:nvSpPr>
        <p:spPr bwMode="auto">
          <a:xfrm>
            <a:off x="863600" y="2654277"/>
            <a:ext cx="1530350" cy="323850"/>
          </a:xfrm>
          <a:prstGeom prst="rect">
            <a:avLst/>
          </a:prstGeom>
          <a:noFill/>
          <a:ln w="19050">
            <a:solidFill>
              <a:schemeClr val="tx1"/>
            </a:solidFill>
            <a:miter lim="800000"/>
            <a:headEnd/>
            <a:tailEnd/>
          </a:ln>
        </p:spPr>
        <p:txBody>
          <a:bodyPr wrap="none">
            <a:spAutoFit/>
          </a:bodyPr>
          <a:lstStyle/>
          <a:p>
            <a:r>
              <a:rPr lang="es-ES" sz="1400" b="1">
                <a:latin typeface="Arial" charset="0"/>
              </a:rPr>
              <a:t>SYN RECEIVED</a:t>
            </a:r>
          </a:p>
        </p:txBody>
      </p:sp>
      <p:sp>
        <p:nvSpPr>
          <p:cNvPr id="53251" name="Text Box 5"/>
          <p:cNvSpPr txBox="1">
            <a:spLocks noChangeArrowheads="1"/>
          </p:cNvSpPr>
          <p:nvPr/>
        </p:nvSpPr>
        <p:spPr bwMode="auto">
          <a:xfrm>
            <a:off x="4103688" y="1935139"/>
            <a:ext cx="835025" cy="323850"/>
          </a:xfrm>
          <a:prstGeom prst="rect">
            <a:avLst/>
          </a:prstGeom>
          <a:noFill/>
          <a:ln w="19050">
            <a:solidFill>
              <a:schemeClr val="tx1"/>
            </a:solidFill>
            <a:miter lim="800000"/>
            <a:headEnd/>
            <a:tailEnd/>
          </a:ln>
        </p:spPr>
        <p:txBody>
          <a:bodyPr wrap="none">
            <a:spAutoFit/>
          </a:bodyPr>
          <a:lstStyle/>
          <a:p>
            <a:r>
              <a:rPr lang="es-ES" sz="1400" b="1">
                <a:latin typeface="Arial" charset="0"/>
              </a:rPr>
              <a:t>LISTEN</a:t>
            </a:r>
          </a:p>
        </p:txBody>
      </p:sp>
      <p:sp>
        <p:nvSpPr>
          <p:cNvPr id="53252" name="Text Box 7"/>
          <p:cNvSpPr txBox="1">
            <a:spLocks noChangeArrowheads="1"/>
          </p:cNvSpPr>
          <p:nvPr/>
        </p:nvSpPr>
        <p:spPr bwMode="auto">
          <a:xfrm>
            <a:off x="6840538" y="2654277"/>
            <a:ext cx="1093787" cy="323850"/>
          </a:xfrm>
          <a:prstGeom prst="rect">
            <a:avLst/>
          </a:prstGeom>
          <a:noFill/>
          <a:ln w="19050">
            <a:solidFill>
              <a:schemeClr val="tx1"/>
            </a:solidFill>
            <a:miter lim="800000"/>
            <a:headEnd/>
            <a:tailEnd/>
          </a:ln>
        </p:spPr>
        <p:txBody>
          <a:bodyPr wrap="none">
            <a:spAutoFit/>
          </a:bodyPr>
          <a:lstStyle/>
          <a:p>
            <a:r>
              <a:rPr lang="es-ES" sz="1400" b="1">
                <a:latin typeface="Arial" charset="0"/>
              </a:rPr>
              <a:t>SYN SENT</a:t>
            </a:r>
          </a:p>
        </p:txBody>
      </p:sp>
      <p:sp>
        <p:nvSpPr>
          <p:cNvPr id="53253" name="Text Box 8"/>
          <p:cNvSpPr txBox="1">
            <a:spLocks noChangeArrowheads="1"/>
          </p:cNvSpPr>
          <p:nvPr/>
        </p:nvSpPr>
        <p:spPr bwMode="auto">
          <a:xfrm>
            <a:off x="4030663" y="890564"/>
            <a:ext cx="944562" cy="323850"/>
          </a:xfrm>
          <a:prstGeom prst="rect">
            <a:avLst/>
          </a:prstGeom>
          <a:noFill/>
          <a:ln w="19050">
            <a:solidFill>
              <a:schemeClr val="tx1"/>
            </a:solidFill>
            <a:miter lim="800000"/>
            <a:headEnd/>
            <a:tailEnd/>
          </a:ln>
        </p:spPr>
        <p:txBody>
          <a:bodyPr>
            <a:spAutoFit/>
          </a:bodyPr>
          <a:lstStyle/>
          <a:p>
            <a:r>
              <a:rPr lang="es-ES" sz="1400" b="1">
                <a:latin typeface="Arial" charset="0"/>
              </a:rPr>
              <a:t>CLOSED</a:t>
            </a:r>
          </a:p>
        </p:txBody>
      </p:sp>
      <p:sp>
        <p:nvSpPr>
          <p:cNvPr id="53254" name="Text Box 9"/>
          <p:cNvSpPr txBox="1">
            <a:spLocks noChangeArrowheads="1"/>
          </p:cNvSpPr>
          <p:nvPr/>
        </p:nvSpPr>
        <p:spPr bwMode="auto">
          <a:xfrm>
            <a:off x="3981450" y="6111852"/>
            <a:ext cx="1130300" cy="323850"/>
          </a:xfrm>
          <a:prstGeom prst="rect">
            <a:avLst/>
          </a:prstGeom>
          <a:noFill/>
          <a:ln w="19050">
            <a:solidFill>
              <a:schemeClr val="tx1"/>
            </a:solidFill>
            <a:miter lim="800000"/>
            <a:headEnd/>
            <a:tailEnd/>
          </a:ln>
        </p:spPr>
        <p:txBody>
          <a:bodyPr wrap="none">
            <a:spAutoFit/>
          </a:bodyPr>
          <a:lstStyle/>
          <a:p>
            <a:r>
              <a:rPr lang="es-ES" sz="1400" b="1">
                <a:latin typeface="Arial" charset="0"/>
              </a:rPr>
              <a:t>TIME WAIT</a:t>
            </a:r>
          </a:p>
        </p:txBody>
      </p:sp>
      <p:sp>
        <p:nvSpPr>
          <p:cNvPr id="53255" name="Text Box 11"/>
          <p:cNvSpPr txBox="1">
            <a:spLocks noChangeArrowheads="1"/>
          </p:cNvSpPr>
          <p:nvPr/>
        </p:nvSpPr>
        <p:spPr bwMode="auto">
          <a:xfrm>
            <a:off x="6911975" y="6110264"/>
            <a:ext cx="944563" cy="323850"/>
          </a:xfrm>
          <a:prstGeom prst="rect">
            <a:avLst/>
          </a:prstGeom>
          <a:noFill/>
          <a:ln w="19050">
            <a:solidFill>
              <a:schemeClr val="tx1"/>
            </a:solidFill>
            <a:miter lim="800000"/>
            <a:headEnd/>
            <a:tailEnd/>
          </a:ln>
        </p:spPr>
        <p:txBody>
          <a:bodyPr wrap="none">
            <a:spAutoFit/>
          </a:bodyPr>
          <a:lstStyle/>
          <a:p>
            <a:r>
              <a:rPr lang="es-ES" sz="1400" b="1">
                <a:latin typeface="Arial" charset="0"/>
              </a:rPr>
              <a:t>CLOSED</a:t>
            </a:r>
          </a:p>
        </p:txBody>
      </p:sp>
      <p:sp>
        <p:nvSpPr>
          <p:cNvPr id="53256" name="Text Box 12"/>
          <p:cNvSpPr txBox="1">
            <a:spLocks noChangeArrowheads="1"/>
          </p:cNvSpPr>
          <p:nvPr/>
        </p:nvSpPr>
        <p:spPr bwMode="auto">
          <a:xfrm>
            <a:off x="6840538" y="5138714"/>
            <a:ext cx="1101725" cy="323850"/>
          </a:xfrm>
          <a:prstGeom prst="rect">
            <a:avLst/>
          </a:prstGeom>
          <a:noFill/>
          <a:ln w="19050">
            <a:solidFill>
              <a:schemeClr val="tx1"/>
            </a:solidFill>
            <a:miter lim="800000"/>
            <a:headEnd/>
            <a:tailEnd/>
          </a:ln>
        </p:spPr>
        <p:txBody>
          <a:bodyPr wrap="none">
            <a:spAutoFit/>
          </a:bodyPr>
          <a:lstStyle/>
          <a:p>
            <a:r>
              <a:rPr lang="es-ES" sz="1400" b="1">
                <a:latin typeface="Arial" charset="0"/>
              </a:rPr>
              <a:t>LAST ACK</a:t>
            </a:r>
          </a:p>
        </p:txBody>
      </p:sp>
      <p:sp>
        <p:nvSpPr>
          <p:cNvPr id="53257" name="Text Box 13"/>
          <p:cNvSpPr txBox="1">
            <a:spLocks noChangeArrowheads="1"/>
          </p:cNvSpPr>
          <p:nvPr/>
        </p:nvSpPr>
        <p:spPr bwMode="auto">
          <a:xfrm>
            <a:off x="6745288" y="4059214"/>
            <a:ext cx="1319212" cy="323850"/>
          </a:xfrm>
          <a:prstGeom prst="rect">
            <a:avLst/>
          </a:prstGeom>
          <a:noFill/>
          <a:ln w="19050">
            <a:solidFill>
              <a:schemeClr val="tx1"/>
            </a:solidFill>
            <a:miter lim="800000"/>
            <a:headEnd/>
            <a:tailEnd/>
          </a:ln>
        </p:spPr>
        <p:txBody>
          <a:bodyPr wrap="none">
            <a:spAutoFit/>
          </a:bodyPr>
          <a:lstStyle/>
          <a:p>
            <a:r>
              <a:rPr lang="es-ES" sz="1400" b="1">
                <a:latin typeface="Arial" charset="0"/>
              </a:rPr>
              <a:t>CLOSE WAIT</a:t>
            </a:r>
          </a:p>
        </p:txBody>
      </p:sp>
      <p:sp>
        <p:nvSpPr>
          <p:cNvPr id="53258" name="Text Box 14"/>
          <p:cNvSpPr txBox="1">
            <a:spLocks noChangeArrowheads="1"/>
          </p:cNvSpPr>
          <p:nvPr/>
        </p:nvSpPr>
        <p:spPr bwMode="auto">
          <a:xfrm>
            <a:off x="1073150" y="4059214"/>
            <a:ext cx="1158875" cy="323850"/>
          </a:xfrm>
          <a:prstGeom prst="rect">
            <a:avLst/>
          </a:prstGeom>
          <a:noFill/>
          <a:ln w="19050">
            <a:solidFill>
              <a:schemeClr val="tx1"/>
            </a:solidFill>
            <a:miter lim="800000"/>
            <a:headEnd/>
            <a:tailEnd/>
          </a:ln>
        </p:spPr>
        <p:txBody>
          <a:bodyPr wrap="none">
            <a:spAutoFit/>
          </a:bodyPr>
          <a:lstStyle/>
          <a:p>
            <a:r>
              <a:rPr lang="es-ES" sz="1400" b="1">
                <a:latin typeface="Arial" charset="0"/>
              </a:rPr>
              <a:t>FIN-WAIT-1</a:t>
            </a:r>
          </a:p>
        </p:txBody>
      </p:sp>
      <p:sp>
        <p:nvSpPr>
          <p:cNvPr id="53259" name="Text Box 15"/>
          <p:cNvSpPr txBox="1">
            <a:spLocks noChangeArrowheads="1"/>
          </p:cNvSpPr>
          <p:nvPr/>
        </p:nvSpPr>
        <p:spPr bwMode="auto">
          <a:xfrm>
            <a:off x="3797300" y="3375002"/>
            <a:ext cx="1458913" cy="323850"/>
          </a:xfrm>
          <a:prstGeom prst="rect">
            <a:avLst/>
          </a:prstGeom>
          <a:noFill/>
          <a:ln w="19050">
            <a:solidFill>
              <a:schemeClr val="tx1"/>
            </a:solidFill>
            <a:miter lim="800000"/>
            <a:headEnd/>
            <a:tailEnd/>
          </a:ln>
        </p:spPr>
        <p:txBody>
          <a:bodyPr wrap="none">
            <a:spAutoFit/>
          </a:bodyPr>
          <a:lstStyle/>
          <a:p>
            <a:r>
              <a:rPr lang="es-ES" sz="1400" b="1">
                <a:latin typeface="Arial" charset="0"/>
              </a:rPr>
              <a:t>ESTABLISHED</a:t>
            </a:r>
          </a:p>
        </p:txBody>
      </p:sp>
      <p:sp>
        <p:nvSpPr>
          <p:cNvPr id="53260" name="Text Box 16"/>
          <p:cNvSpPr txBox="1">
            <a:spLocks noChangeArrowheads="1"/>
          </p:cNvSpPr>
          <p:nvPr/>
        </p:nvSpPr>
        <p:spPr bwMode="auto">
          <a:xfrm>
            <a:off x="1079500" y="5138714"/>
            <a:ext cx="1158875" cy="323850"/>
          </a:xfrm>
          <a:prstGeom prst="rect">
            <a:avLst/>
          </a:prstGeom>
          <a:noFill/>
          <a:ln w="19050">
            <a:solidFill>
              <a:schemeClr val="tx1"/>
            </a:solidFill>
            <a:miter lim="800000"/>
            <a:headEnd/>
            <a:tailEnd/>
          </a:ln>
        </p:spPr>
        <p:txBody>
          <a:bodyPr wrap="none">
            <a:spAutoFit/>
          </a:bodyPr>
          <a:lstStyle/>
          <a:p>
            <a:r>
              <a:rPr lang="es-ES" sz="1400" b="1">
                <a:latin typeface="Arial" charset="0"/>
              </a:rPr>
              <a:t>FIN-WAIT-2</a:t>
            </a:r>
          </a:p>
        </p:txBody>
      </p:sp>
      <p:sp>
        <p:nvSpPr>
          <p:cNvPr id="53261" name="Line 23"/>
          <p:cNvSpPr>
            <a:spLocks noChangeShapeType="1"/>
          </p:cNvSpPr>
          <p:nvPr/>
        </p:nvSpPr>
        <p:spPr bwMode="auto">
          <a:xfrm>
            <a:off x="7415213" y="4383064"/>
            <a:ext cx="0" cy="757238"/>
          </a:xfrm>
          <a:prstGeom prst="line">
            <a:avLst/>
          </a:prstGeom>
          <a:noFill/>
          <a:ln w="38100">
            <a:solidFill>
              <a:schemeClr val="tx1"/>
            </a:solidFill>
            <a:round/>
            <a:headEnd/>
            <a:tailEnd type="triangle" w="med" len="med"/>
          </a:ln>
        </p:spPr>
        <p:txBody>
          <a:bodyPr/>
          <a:lstStyle/>
          <a:p>
            <a:endParaRPr lang="es-ES"/>
          </a:p>
        </p:txBody>
      </p:sp>
      <p:sp>
        <p:nvSpPr>
          <p:cNvPr id="53262" name="Line 24"/>
          <p:cNvSpPr>
            <a:spLocks noChangeShapeType="1"/>
          </p:cNvSpPr>
          <p:nvPr/>
        </p:nvSpPr>
        <p:spPr bwMode="auto">
          <a:xfrm>
            <a:off x="7415213" y="5467327"/>
            <a:ext cx="0" cy="639762"/>
          </a:xfrm>
          <a:prstGeom prst="line">
            <a:avLst/>
          </a:prstGeom>
          <a:noFill/>
          <a:ln w="38100">
            <a:solidFill>
              <a:schemeClr val="tx1"/>
            </a:solidFill>
            <a:round/>
            <a:headEnd/>
            <a:tailEnd type="triangle" w="med" len="med"/>
          </a:ln>
        </p:spPr>
        <p:txBody>
          <a:bodyPr/>
          <a:lstStyle/>
          <a:p>
            <a:endParaRPr lang="es-ES"/>
          </a:p>
        </p:txBody>
      </p:sp>
      <p:sp>
        <p:nvSpPr>
          <p:cNvPr id="53263" name="Line 26"/>
          <p:cNvSpPr>
            <a:spLocks noChangeShapeType="1"/>
          </p:cNvSpPr>
          <p:nvPr/>
        </p:nvSpPr>
        <p:spPr bwMode="auto">
          <a:xfrm>
            <a:off x="1655763" y="5462564"/>
            <a:ext cx="1587" cy="828675"/>
          </a:xfrm>
          <a:prstGeom prst="line">
            <a:avLst/>
          </a:prstGeom>
          <a:noFill/>
          <a:ln w="38100">
            <a:solidFill>
              <a:schemeClr val="tx1"/>
            </a:solidFill>
            <a:round/>
            <a:headEnd/>
            <a:tailEnd/>
          </a:ln>
        </p:spPr>
        <p:txBody>
          <a:bodyPr/>
          <a:lstStyle/>
          <a:p>
            <a:endParaRPr lang="es-ES"/>
          </a:p>
        </p:txBody>
      </p:sp>
      <p:sp>
        <p:nvSpPr>
          <p:cNvPr id="53264" name="Line 27"/>
          <p:cNvSpPr>
            <a:spLocks noChangeShapeType="1"/>
          </p:cNvSpPr>
          <p:nvPr/>
        </p:nvSpPr>
        <p:spPr bwMode="auto">
          <a:xfrm>
            <a:off x="1655763" y="6291239"/>
            <a:ext cx="2303462" cy="0"/>
          </a:xfrm>
          <a:prstGeom prst="line">
            <a:avLst/>
          </a:prstGeom>
          <a:noFill/>
          <a:ln w="38100">
            <a:solidFill>
              <a:schemeClr val="tx1"/>
            </a:solidFill>
            <a:round/>
            <a:headEnd/>
            <a:tailEnd type="triangle" w="med" len="med"/>
          </a:ln>
        </p:spPr>
        <p:txBody>
          <a:bodyPr/>
          <a:lstStyle/>
          <a:p>
            <a:endParaRPr lang="es-ES"/>
          </a:p>
        </p:txBody>
      </p:sp>
      <p:sp>
        <p:nvSpPr>
          <p:cNvPr id="53265" name="Line 28"/>
          <p:cNvSpPr>
            <a:spLocks noChangeShapeType="1"/>
          </p:cNvSpPr>
          <p:nvPr/>
        </p:nvSpPr>
        <p:spPr bwMode="auto">
          <a:xfrm>
            <a:off x="1655763" y="4378302"/>
            <a:ext cx="0" cy="760412"/>
          </a:xfrm>
          <a:prstGeom prst="line">
            <a:avLst/>
          </a:prstGeom>
          <a:noFill/>
          <a:ln w="38100">
            <a:solidFill>
              <a:schemeClr val="tx1"/>
            </a:solidFill>
            <a:round/>
            <a:headEnd/>
            <a:tailEnd type="triangle" w="med" len="med"/>
          </a:ln>
        </p:spPr>
        <p:txBody>
          <a:bodyPr/>
          <a:lstStyle/>
          <a:p>
            <a:endParaRPr lang="es-ES"/>
          </a:p>
        </p:txBody>
      </p:sp>
      <p:sp>
        <p:nvSpPr>
          <p:cNvPr id="53266" name="Line 30"/>
          <p:cNvSpPr>
            <a:spLocks noChangeShapeType="1"/>
          </p:cNvSpPr>
          <p:nvPr/>
        </p:nvSpPr>
        <p:spPr bwMode="auto">
          <a:xfrm>
            <a:off x="1941513" y="3514702"/>
            <a:ext cx="1849437" cy="3175"/>
          </a:xfrm>
          <a:prstGeom prst="line">
            <a:avLst/>
          </a:prstGeom>
          <a:noFill/>
          <a:ln w="38100">
            <a:solidFill>
              <a:schemeClr val="tx1"/>
            </a:solidFill>
            <a:round/>
            <a:headEnd/>
            <a:tailEnd type="triangle" w="med" len="med"/>
          </a:ln>
        </p:spPr>
        <p:txBody>
          <a:bodyPr/>
          <a:lstStyle/>
          <a:p>
            <a:endParaRPr lang="es-ES"/>
          </a:p>
        </p:txBody>
      </p:sp>
      <p:sp>
        <p:nvSpPr>
          <p:cNvPr id="53267" name="Line 37"/>
          <p:cNvSpPr>
            <a:spLocks noChangeShapeType="1"/>
          </p:cNvSpPr>
          <p:nvPr/>
        </p:nvSpPr>
        <p:spPr bwMode="auto">
          <a:xfrm>
            <a:off x="5111750" y="6270621"/>
            <a:ext cx="1800225" cy="0"/>
          </a:xfrm>
          <a:prstGeom prst="line">
            <a:avLst/>
          </a:prstGeom>
          <a:noFill/>
          <a:ln w="38100">
            <a:solidFill>
              <a:schemeClr val="tx1"/>
            </a:solidFill>
            <a:round/>
            <a:headEnd/>
            <a:tailEnd type="triangle" w="med" len="med"/>
          </a:ln>
        </p:spPr>
        <p:txBody>
          <a:bodyPr/>
          <a:lstStyle/>
          <a:p>
            <a:endParaRPr lang="es-ES"/>
          </a:p>
        </p:txBody>
      </p:sp>
      <p:sp>
        <p:nvSpPr>
          <p:cNvPr id="53268" name="Line 38"/>
          <p:cNvSpPr>
            <a:spLocks noChangeShapeType="1"/>
          </p:cNvSpPr>
          <p:nvPr/>
        </p:nvSpPr>
        <p:spPr bwMode="auto">
          <a:xfrm flipH="1">
            <a:off x="4387850" y="3695677"/>
            <a:ext cx="3175" cy="114300"/>
          </a:xfrm>
          <a:prstGeom prst="line">
            <a:avLst/>
          </a:prstGeom>
          <a:noFill/>
          <a:ln w="38100">
            <a:solidFill>
              <a:schemeClr val="tx1"/>
            </a:solidFill>
            <a:round/>
            <a:headEnd/>
            <a:tailEnd/>
          </a:ln>
        </p:spPr>
        <p:txBody>
          <a:bodyPr/>
          <a:lstStyle/>
          <a:p>
            <a:endParaRPr lang="es-ES"/>
          </a:p>
        </p:txBody>
      </p:sp>
      <p:sp>
        <p:nvSpPr>
          <p:cNvPr id="53269" name="Line 39"/>
          <p:cNvSpPr>
            <a:spLocks noChangeShapeType="1"/>
          </p:cNvSpPr>
          <p:nvPr/>
        </p:nvSpPr>
        <p:spPr bwMode="auto">
          <a:xfrm flipH="1" flipV="1">
            <a:off x="1951038" y="3805214"/>
            <a:ext cx="2439987" cy="1588"/>
          </a:xfrm>
          <a:prstGeom prst="line">
            <a:avLst/>
          </a:prstGeom>
          <a:noFill/>
          <a:ln w="38100">
            <a:solidFill>
              <a:schemeClr val="tx1"/>
            </a:solidFill>
            <a:round/>
            <a:headEnd/>
            <a:tailEnd/>
          </a:ln>
        </p:spPr>
        <p:txBody>
          <a:bodyPr/>
          <a:lstStyle/>
          <a:p>
            <a:endParaRPr lang="es-ES"/>
          </a:p>
        </p:txBody>
      </p:sp>
      <p:sp>
        <p:nvSpPr>
          <p:cNvPr id="53270" name="Line 40"/>
          <p:cNvSpPr>
            <a:spLocks noChangeShapeType="1"/>
          </p:cNvSpPr>
          <p:nvPr/>
        </p:nvSpPr>
        <p:spPr bwMode="auto">
          <a:xfrm>
            <a:off x="2232025" y="4310039"/>
            <a:ext cx="2303463" cy="0"/>
          </a:xfrm>
          <a:prstGeom prst="line">
            <a:avLst/>
          </a:prstGeom>
          <a:noFill/>
          <a:ln w="19050">
            <a:solidFill>
              <a:schemeClr val="tx1"/>
            </a:solidFill>
            <a:round/>
            <a:headEnd/>
            <a:tailEnd/>
          </a:ln>
        </p:spPr>
        <p:txBody>
          <a:bodyPr/>
          <a:lstStyle/>
          <a:p>
            <a:endParaRPr lang="es-ES"/>
          </a:p>
        </p:txBody>
      </p:sp>
      <p:sp>
        <p:nvSpPr>
          <p:cNvPr id="53271" name="Line 41"/>
          <p:cNvSpPr>
            <a:spLocks noChangeShapeType="1"/>
          </p:cNvSpPr>
          <p:nvPr/>
        </p:nvSpPr>
        <p:spPr bwMode="auto">
          <a:xfrm>
            <a:off x="4535488" y="4310039"/>
            <a:ext cx="0" cy="823913"/>
          </a:xfrm>
          <a:prstGeom prst="line">
            <a:avLst/>
          </a:prstGeom>
          <a:noFill/>
          <a:ln w="19050">
            <a:solidFill>
              <a:schemeClr val="tx1"/>
            </a:solidFill>
            <a:round/>
            <a:headEnd/>
            <a:tailEnd type="triangle" w="med" len="med"/>
          </a:ln>
        </p:spPr>
        <p:txBody>
          <a:bodyPr/>
          <a:lstStyle/>
          <a:p>
            <a:endParaRPr lang="es-ES"/>
          </a:p>
        </p:txBody>
      </p:sp>
      <p:sp>
        <p:nvSpPr>
          <p:cNvPr id="53272" name="Text Box 42"/>
          <p:cNvSpPr txBox="1">
            <a:spLocks noChangeArrowheads="1"/>
          </p:cNvSpPr>
          <p:nvPr/>
        </p:nvSpPr>
        <p:spPr bwMode="auto">
          <a:xfrm>
            <a:off x="4498975" y="5607027"/>
            <a:ext cx="1331913" cy="244475"/>
          </a:xfrm>
          <a:prstGeom prst="rect">
            <a:avLst/>
          </a:prstGeom>
          <a:noFill/>
          <a:ln w="9525">
            <a:noFill/>
            <a:miter lim="800000"/>
            <a:headEnd/>
            <a:tailEnd/>
          </a:ln>
        </p:spPr>
        <p:txBody>
          <a:bodyPr wrap="none">
            <a:spAutoFit/>
          </a:bodyPr>
          <a:lstStyle/>
          <a:p>
            <a:pPr algn="ctr"/>
            <a:r>
              <a:rPr lang="es-ES" sz="1000" b="1">
                <a:latin typeface="Arial" charset="0"/>
              </a:rPr>
              <a:t>Recibe ACK de FIN</a:t>
            </a:r>
          </a:p>
        </p:txBody>
      </p:sp>
      <p:sp>
        <p:nvSpPr>
          <p:cNvPr id="53273" name="Text Box 44"/>
          <p:cNvSpPr txBox="1">
            <a:spLocks noChangeArrowheads="1"/>
          </p:cNvSpPr>
          <p:nvPr/>
        </p:nvSpPr>
        <p:spPr bwMode="auto">
          <a:xfrm>
            <a:off x="7373943" y="5553067"/>
            <a:ext cx="984271" cy="400110"/>
          </a:xfrm>
          <a:prstGeom prst="rect">
            <a:avLst/>
          </a:prstGeom>
          <a:noFill/>
          <a:ln w="9525">
            <a:noFill/>
            <a:miter lim="800000"/>
            <a:headEnd/>
            <a:tailEnd/>
          </a:ln>
        </p:spPr>
        <p:txBody>
          <a:bodyPr wrap="square">
            <a:spAutoFit/>
          </a:bodyPr>
          <a:lstStyle/>
          <a:p>
            <a:pPr algn="ctr"/>
            <a:r>
              <a:rPr lang="es-ES" sz="1000" b="1" dirty="0">
                <a:latin typeface="Arial" charset="0"/>
              </a:rPr>
              <a:t>Recibe ACK de FIN</a:t>
            </a:r>
          </a:p>
        </p:txBody>
      </p:sp>
      <p:sp>
        <p:nvSpPr>
          <p:cNvPr id="53274" name="Text Box 45"/>
          <p:cNvSpPr txBox="1">
            <a:spLocks noChangeArrowheads="1"/>
          </p:cNvSpPr>
          <p:nvPr/>
        </p:nvSpPr>
        <p:spPr bwMode="auto">
          <a:xfrm>
            <a:off x="7375525" y="4598964"/>
            <a:ext cx="760413" cy="244475"/>
          </a:xfrm>
          <a:prstGeom prst="rect">
            <a:avLst/>
          </a:prstGeom>
          <a:noFill/>
          <a:ln w="9525">
            <a:noFill/>
            <a:miter lim="800000"/>
            <a:headEnd/>
            <a:tailEnd/>
          </a:ln>
        </p:spPr>
        <p:txBody>
          <a:bodyPr wrap="none">
            <a:spAutoFit/>
          </a:bodyPr>
          <a:lstStyle/>
          <a:p>
            <a:pPr algn="ctr"/>
            <a:r>
              <a:rPr lang="es-ES" sz="1000" b="1">
                <a:latin typeface="Arial" charset="0"/>
              </a:rPr>
              <a:t>Envía FIN</a:t>
            </a:r>
          </a:p>
        </p:txBody>
      </p:sp>
      <p:sp>
        <p:nvSpPr>
          <p:cNvPr id="53275" name="Text Box 46"/>
          <p:cNvSpPr txBox="1">
            <a:spLocks noChangeArrowheads="1"/>
          </p:cNvSpPr>
          <p:nvPr/>
        </p:nvSpPr>
        <p:spPr bwMode="auto">
          <a:xfrm>
            <a:off x="5256213" y="3778227"/>
            <a:ext cx="1555750" cy="244475"/>
          </a:xfrm>
          <a:prstGeom prst="rect">
            <a:avLst/>
          </a:prstGeom>
          <a:noFill/>
          <a:ln w="9525">
            <a:noFill/>
            <a:miter lim="800000"/>
            <a:headEnd/>
            <a:tailEnd/>
          </a:ln>
        </p:spPr>
        <p:txBody>
          <a:bodyPr wrap="none">
            <a:spAutoFit/>
          </a:bodyPr>
          <a:lstStyle/>
          <a:p>
            <a:pPr algn="ctr"/>
            <a:r>
              <a:rPr lang="es-ES" sz="1000" b="1">
                <a:latin typeface="Arial" charset="0"/>
              </a:rPr>
              <a:t>Recibe FIN, Envía ACK</a:t>
            </a:r>
          </a:p>
        </p:txBody>
      </p:sp>
      <p:sp>
        <p:nvSpPr>
          <p:cNvPr id="53276" name="Text Box 47"/>
          <p:cNvSpPr txBox="1">
            <a:spLocks noChangeArrowheads="1"/>
          </p:cNvSpPr>
          <p:nvPr/>
        </p:nvSpPr>
        <p:spPr bwMode="auto">
          <a:xfrm>
            <a:off x="2551113" y="3778227"/>
            <a:ext cx="760412" cy="244475"/>
          </a:xfrm>
          <a:prstGeom prst="rect">
            <a:avLst/>
          </a:prstGeom>
          <a:noFill/>
          <a:ln w="9525">
            <a:noFill/>
            <a:miter lim="800000"/>
            <a:headEnd/>
            <a:tailEnd/>
          </a:ln>
        </p:spPr>
        <p:txBody>
          <a:bodyPr wrap="none">
            <a:spAutoFit/>
          </a:bodyPr>
          <a:lstStyle/>
          <a:p>
            <a:pPr algn="ctr"/>
            <a:r>
              <a:rPr lang="es-ES" sz="1000" b="1">
                <a:latin typeface="Arial" charset="0"/>
              </a:rPr>
              <a:t>Envía FIN</a:t>
            </a:r>
          </a:p>
        </p:txBody>
      </p:sp>
      <p:sp>
        <p:nvSpPr>
          <p:cNvPr id="53277" name="Text Box 53"/>
          <p:cNvSpPr txBox="1">
            <a:spLocks noChangeArrowheads="1"/>
          </p:cNvSpPr>
          <p:nvPr/>
        </p:nvSpPr>
        <p:spPr bwMode="auto">
          <a:xfrm>
            <a:off x="4746625" y="1401739"/>
            <a:ext cx="1373188" cy="244475"/>
          </a:xfrm>
          <a:prstGeom prst="rect">
            <a:avLst/>
          </a:prstGeom>
          <a:noFill/>
          <a:ln w="9525">
            <a:noFill/>
            <a:miter lim="800000"/>
            <a:headEnd/>
            <a:tailEnd/>
          </a:ln>
        </p:spPr>
        <p:txBody>
          <a:bodyPr wrap="none">
            <a:spAutoFit/>
          </a:bodyPr>
          <a:lstStyle/>
          <a:p>
            <a:pPr algn="ctr"/>
            <a:r>
              <a:rPr lang="es-ES" sz="1000" b="1">
                <a:latin typeface="Arial" charset="0"/>
              </a:rPr>
              <a:t>Abrir pasivo (listen)</a:t>
            </a:r>
          </a:p>
        </p:txBody>
      </p:sp>
      <p:sp>
        <p:nvSpPr>
          <p:cNvPr id="53278" name="Text Box 57"/>
          <p:cNvSpPr txBox="1">
            <a:spLocks noChangeArrowheads="1"/>
          </p:cNvSpPr>
          <p:nvPr/>
        </p:nvSpPr>
        <p:spPr bwMode="auto">
          <a:xfrm>
            <a:off x="3457575" y="1401739"/>
            <a:ext cx="1006475" cy="244475"/>
          </a:xfrm>
          <a:prstGeom prst="rect">
            <a:avLst/>
          </a:prstGeom>
          <a:noFill/>
          <a:ln w="9525">
            <a:noFill/>
            <a:miter lim="800000"/>
            <a:headEnd/>
            <a:tailEnd/>
          </a:ln>
        </p:spPr>
        <p:txBody>
          <a:bodyPr wrap="none">
            <a:spAutoFit/>
          </a:bodyPr>
          <a:lstStyle/>
          <a:p>
            <a:pPr algn="ctr"/>
            <a:r>
              <a:rPr lang="es-ES" sz="1000" b="1">
                <a:latin typeface="Arial" charset="0"/>
              </a:rPr>
              <a:t>Cerrar (close)</a:t>
            </a:r>
          </a:p>
        </p:txBody>
      </p:sp>
      <p:sp>
        <p:nvSpPr>
          <p:cNvPr id="53279" name="Text Box 60"/>
          <p:cNvSpPr txBox="1">
            <a:spLocks noChangeArrowheads="1"/>
          </p:cNvSpPr>
          <p:nvPr/>
        </p:nvSpPr>
        <p:spPr bwMode="auto">
          <a:xfrm>
            <a:off x="714348" y="4552935"/>
            <a:ext cx="958830" cy="400110"/>
          </a:xfrm>
          <a:prstGeom prst="rect">
            <a:avLst/>
          </a:prstGeom>
          <a:noFill/>
          <a:ln w="9525">
            <a:noFill/>
            <a:miter lim="800000"/>
            <a:headEnd/>
            <a:tailEnd/>
          </a:ln>
        </p:spPr>
        <p:txBody>
          <a:bodyPr wrap="square">
            <a:spAutoFit/>
          </a:bodyPr>
          <a:lstStyle/>
          <a:p>
            <a:pPr algn="ctr"/>
            <a:r>
              <a:rPr lang="es-ES" sz="1000" b="1" dirty="0">
                <a:latin typeface="Arial" charset="0"/>
              </a:rPr>
              <a:t>Recibe ACK de FIN</a:t>
            </a:r>
          </a:p>
        </p:txBody>
      </p:sp>
      <p:sp>
        <p:nvSpPr>
          <p:cNvPr id="53280" name="Text Box 61"/>
          <p:cNvSpPr txBox="1">
            <a:spLocks noChangeArrowheads="1"/>
          </p:cNvSpPr>
          <p:nvPr/>
        </p:nvSpPr>
        <p:spPr bwMode="auto">
          <a:xfrm>
            <a:off x="1681163" y="6046764"/>
            <a:ext cx="1555750" cy="244475"/>
          </a:xfrm>
          <a:prstGeom prst="rect">
            <a:avLst/>
          </a:prstGeom>
          <a:noFill/>
          <a:ln w="9525">
            <a:noFill/>
            <a:miter lim="800000"/>
            <a:headEnd/>
            <a:tailEnd/>
          </a:ln>
        </p:spPr>
        <p:txBody>
          <a:bodyPr wrap="none">
            <a:spAutoFit/>
          </a:bodyPr>
          <a:lstStyle/>
          <a:p>
            <a:r>
              <a:rPr lang="es-ES" sz="1000" b="1">
                <a:latin typeface="Arial" charset="0"/>
              </a:rPr>
              <a:t>Recibe FIN, Envía ACK</a:t>
            </a:r>
          </a:p>
        </p:txBody>
      </p:sp>
      <p:sp>
        <p:nvSpPr>
          <p:cNvPr id="53281" name="Text Box 62"/>
          <p:cNvSpPr txBox="1">
            <a:spLocks noChangeArrowheads="1"/>
          </p:cNvSpPr>
          <p:nvPr/>
        </p:nvSpPr>
        <p:spPr bwMode="auto">
          <a:xfrm>
            <a:off x="5297488" y="6053133"/>
            <a:ext cx="1171575" cy="244475"/>
          </a:xfrm>
          <a:prstGeom prst="rect">
            <a:avLst/>
          </a:prstGeom>
          <a:noFill/>
          <a:ln w="9525">
            <a:noFill/>
            <a:miter lim="800000"/>
            <a:headEnd/>
            <a:tailEnd/>
          </a:ln>
        </p:spPr>
        <p:txBody>
          <a:bodyPr wrap="none">
            <a:spAutoFit/>
          </a:bodyPr>
          <a:lstStyle/>
          <a:p>
            <a:pPr algn="ctr"/>
            <a:r>
              <a:rPr lang="es-ES" sz="1000" b="1">
                <a:latin typeface="Arial" charset="0"/>
              </a:rPr>
              <a:t>Timeout (2 MSL)</a:t>
            </a:r>
          </a:p>
        </p:txBody>
      </p:sp>
      <p:sp>
        <p:nvSpPr>
          <p:cNvPr id="53282" name="Text Box 63"/>
          <p:cNvSpPr txBox="1">
            <a:spLocks noChangeArrowheads="1"/>
          </p:cNvSpPr>
          <p:nvPr/>
        </p:nvSpPr>
        <p:spPr bwMode="auto">
          <a:xfrm>
            <a:off x="4027488" y="5138714"/>
            <a:ext cx="1012825" cy="323850"/>
          </a:xfrm>
          <a:prstGeom prst="rect">
            <a:avLst/>
          </a:prstGeom>
          <a:noFill/>
          <a:ln w="19050">
            <a:solidFill>
              <a:schemeClr val="tx1"/>
            </a:solidFill>
            <a:miter lim="800000"/>
            <a:headEnd/>
            <a:tailEnd/>
          </a:ln>
        </p:spPr>
        <p:txBody>
          <a:bodyPr wrap="none">
            <a:spAutoFit/>
          </a:bodyPr>
          <a:lstStyle/>
          <a:p>
            <a:r>
              <a:rPr lang="es-ES" sz="1400" b="1">
                <a:latin typeface="Arial" charset="0"/>
              </a:rPr>
              <a:t>CLOSING</a:t>
            </a:r>
          </a:p>
        </p:txBody>
      </p:sp>
      <p:sp>
        <p:nvSpPr>
          <p:cNvPr id="53283" name="Line 64"/>
          <p:cNvSpPr>
            <a:spLocks noChangeShapeType="1"/>
          </p:cNvSpPr>
          <p:nvPr/>
        </p:nvSpPr>
        <p:spPr bwMode="auto">
          <a:xfrm>
            <a:off x="4535488" y="5462564"/>
            <a:ext cx="0" cy="638175"/>
          </a:xfrm>
          <a:prstGeom prst="line">
            <a:avLst/>
          </a:prstGeom>
          <a:noFill/>
          <a:ln w="19050">
            <a:solidFill>
              <a:schemeClr val="tx1"/>
            </a:solidFill>
            <a:round/>
            <a:headEnd/>
            <a:tailEnd type="triangle" w="med" len="med"/>
          </a:ln>
        </p:spPr>
        <p:txBody>
          <a:bodyPr/>
          <a:lstStyle/>
          <a:p>
            <a:endParaRPr lang="es-ES"/>
          </a:p>
        </p:txBody>
      </p:sp>
      <p:sp>
        <p:nvSpPr>
          <p:cNvPr id="53284" name="Text Box 65"/>
          <p:cNvSpPr txBox="1">
            <a:spLocks noChangeArrowheads="1"/>
          </p:cNvSpPr>
          <p:nvPr/>
        </p:nvSpPr>
        <p:spPr bwMode="auto">
          <a:xfrm>
            <a:off x="3022600" y="4310039"/>
            <a:ext cx="1555750" cy="244475"/>
          </a:xfrm>
          <a:prstGeom prst="rect">
            <a:avLst/>
          </a:prstGeom>
          <a:noFill/>
          <a:ln w="9525">
            <a:noFill/>
            <a:miter lim="800000"/>
            <a:headEnd/>
            <a:tailEnd/>
          </a:ln>
        </p:spPr>
        <p:txBody>
          <a:bodyPr wrap="none">
            <a:spAutoFit/>
          </a:bodyPr>
          <a:lstStyle/>
          <a:p>
            <a:pPr algn="ctr"/>
            <a:r>
              <a:rPr lang="es-ES" sz="1000" b="1">
                <a:latin typeface="Arial" charset="0"/>
              </a:rPr>
              <a:t>Recibe FIN, Envía ACK</a:t>
            </a:r>
          </a:p>
        </p:txBody>
      </p:sp>
      <p:sp>
        <p:nvSpPr>
          <p:cNvPr id="53285" name="Line 66"/>
          <p:cNvSpPr>
            <a:spLocks noChangeShapeType="1"/>
          </p:cNvSpPr>
          <p:nvPr/>
        </p:nvSpPr>
        <p:spPr bwMode="auto">
          <a:xfrm>
            <a:off x="2159000" y="4383064"/>
            <a:ext cx="1814513" cy="1717675"/>
          </a:xfrm>
          <a:prstGeom prst="line">
            <a:avLst/>
          </a:prstGeom>
          <a:noFill/>
          <a:ln w="19050">
            <a:solidFill>
              <a:schemeClr val="tx1"/>
            </a:solidFill>
            <a:round/>
            <a:headEnd/>
            <a:tailEnd type="triangle" w="med" len="med"/>
          </a:ln>
        </p:spPr>
        <p:txBody>
          <a:bodyPr/>
          <a:lstStyle/>
          <a:p>
            <a:endParaRPr lang="es-ES"/>
          </a:p>
        </p:txBody>
      </p:sp>
      <p:sp>
        <p:nvSpPr>
          <p:cNvPr id="53286" name="Text Box 67"/>
          <p:cNvSpPr txBox="1">
            <a:spLocks noChangeArrowheads="1"/>
          </p:cNvSpPr>
          <p:nvPr/>
        </p:nvSpPr>
        <p:spPr bwMode="auto">
          <a:xfrm>
            <a:off x="2770188" y="4851377"/>
            <a:ext cx="1189037" cy="396875"/>
          </a:xfrm>
          <a:prstGeom prst="rect">
            <a:avLst/>
          </a:prstGeom>
          <a:noFill/>
          <a:ln w="9525">
            <a:noFill/>
            <a:miter lim="800000"/>
            <a:headEnd/>
            <a:tailEnd/>
          </a:ln>
        </p:spPr>
        <p:txBody>
          <a:bodyPr wrap="none">
            <a:spAutoFit/>
          </a:bodyPr>
          <a:lstStyle/>
          <a:p>
            <a:pPr algn="ctr"/>
            <a:r>
              <a:rPr lang="es-ES" sz="1000" b="1" dirty="0">
                <a:latin typeface="Arial" charset="0"/>
              </a:rPr>
              <a:t>Recibe FIN+ACK</a:t>
            </a:r>
          </a:p>
          <a:p>
            <a:pPr algn="ctr"/>
            <a:r>
              <a:rPr lang="es-ES" sz="1000" b="1" dirty="0">
                <a:latin typeface="Arial" charset="0"/>
              </a:rPr>
              <a:t>Envía ACK</a:t>
            </a:r>
          </a:p>
        </p:txBody>
      </p:sp>
      <p:sp>
        <p:nvSpPr>
          <p:cNvPr id="53287" name="Line 69"/>
          <p:cNvSpPr>
            <a:spLocks noChangeShapeType="1"/>
          </p:cNvSpPr>
          <p:nvPr/>
        </p:nvSpPr>
        <p:spPr bwMode="auto">
          <a:xfrm flipV="1">
            <a:off x="4464050" y="1214414"/>
            <a:ext cx="0" cy="720725"/>
          </a:xfrm>
          <a:prstGeom prst="line">
            <a:avLst/>
          </a:prstGeom>
          <a:noFill/>
          <a:ln w="19050">
            <a:solidFill>
              <a:schemeClr val="tx1"/>
            </a:solidFill>
            <a:round/>
            <a:headEnd/>
            <a:tailEnd type="triangle" w="med" len="med"/>
          </a:ln>
        </p:spPr>
        <p:txBody>
          <a:bodyPr/>
          <a:lstStyle/>
          <a:p>
            <a:endParaRPr lang="es-ES"/>
          </a:p>
        </p:txBody>
      </p:sp>
      <p:sp>
        <p:nvSpPr>
          <p:cNvPr id="53288" name="Line 70"/>
          <p:cNvSpPr>
            <a:spLocks noChangeShapeType="1"/>
          </p:cNvSpPr>
          <p:nvPr/>
        </p:nvSpPr>
        <p:spPr bwMode="auto">
          <a:xfrm>
            <a:off x="4751388" y="1214414"/>
            <a:ext cx="0" cy="720725"/>
          </a:xfrm>
          <a:prstGeom prst="line">
            <a:avLst/>
          </a:prstGeom>
          <a:noFill/>
          <a:ln w="19050">
            <a:solidFill>
              <a:schemeClr val="tx1"/>
            </a:solidFill>
            <a:round/>
            <a:headEnd/>
            <a:tailEnd type="triangle" w="med" len="med"/>
          </a:ln>
        </p:spPr>
        <p:txBody>
          <a:bodyPr/>
          <a:lstStyle/>
          <a:p>
            <a:endParaRPr lang="es-ES"/>
          </a:p>
        </p:txBody>
      </p:sp>
      <p:sp>
        <p:nvSpPr>
          <p:cNvPr id="53289" name="Line 71"/>
          <p:cNvSpPr>
            <a:spLocks noChangeShapeType="1"/>
          </p:cNvSpPr>
          <p:nvPr/>
        </p:nvSpPr>
        <p:spPr bwMode="auto">
          <a:xfrm>
            <a:off x="4967288" y="998514"/>
            <a:ext cx="2663825" cy="0"/>
          </a:xfrm>
          <a:prstGeom prst="line">
            <a:avLst/>
          </a:prstGeom>
          <a:noFill/>
          <a:ln w="38100">
            <a:solidFill>
              <a:schemeClr val="tx1"/>
            </a:solidFill>
            <a:round/>
            <a:headEnd/>
            <a:tailEnd/>
          </a:ln>
        </p:spPr>
        <p:txBody>
          <a:bodyPr/>
          <a:lstStyle/>
          <a:p>
            <a:endParaRPr lang="es-ES"/>
          </a:p>
        </p:txBody>
      </p:sp>
      <p:sp>
        <p:nvSpPr>
          <p:cNvPr id="53290" name="Line 72"/>
          <p:cNvSpPr>
            <a:spLocks noChangeShapeType="1"/>
          </p:cNvSpPr>
          <p:nvPr/>
        </p:nvSpPr>
        <p:spPr bwMode="auto">
          <a:xfrm>
            <a:off x="7631113" y="998514"/>
            <a:ext cx="0" cy="1655763"/>
          </a:xfrm>
          <a:prstGeom prst="line">
            <a:avLst/>
          </a:prstGeom>
          <a:noFill/>
          <a:ln w="38100">
            <a:solidFill>
              <a:schemeClr val="tx1"/>
            </a:solidFill>
            <a:round/>
            <a:headEnd/>
            <a:tailEnd type="triangle" w="med" len="med"/>
          </a:ln>
        </p:spPr>
        <p:txBody>
          <a:bodyPr/>
          <a:lstStyle/>
          <a:p>
            <a:endParaRPr lang="es-ES"/>
          </a:p>
        </p:txBody>
      </p:sp>
      <p:sp>
        <p:nvSpPr>
          <p:cNvPr id="53291" name="Text Box 73"/>
          <p:cNvSpPr txBox="1">
            <a:spLocks noChangeArrowheads="1"/>
          </p:cNvSpPr>
          <p:nvPr/>
        </p:nvSpPr>
        <p:spPr bwMode="auto">
          <a:xfrm>
            <a:off x="5256213" y="754039"/>
            <a:ext cx="2195512" cy="244475"/>
          </a:xfrm>
          <a:prstGeom prst="rect">
            <a:avLst/>
          </a:prstGeom>
          <a:noFill/>
          <a:ln w="9525">
            <a:noFill/>
            <a:miter lim="800000"/>
            <a:headEnd/>
            <a:tailEnd/>
          </a:ln>
        </p:spPr>
        <p:txBody>
          <a:bodyPr wrap="none">
            <a:spAutoFit/>
          </a:bodyPr>
          <a:lstStyle/>
          <a:p>
            <a:pPr algn="ctr"/>
            <a:r>
              <a:rPr lang="es-ES" sz="1000" b="1">
                <a:latin typeface="Arial" charset="0"/>
              </a:rPr>
              <a:t>Abrir activo (connect) enviar SYN</a:t>
            </a:r>
          </a:p>
        </p:txBody>
      </p:sp>
      <p:sp>
        <p:nvSpPr>
          <p:cNvPr id="53292" name="Line 74"/>
          <p:cNvSpPr>
            <a:spLocks noChangeShapeType="1"/>
          </p:cNvSpPr>
          <p:nvPr/>
        </p:nvSpPr>
        <p:spPr bwMode="auto">
          <a:xfrm flipV="1">
            <a:off x="7415213" y="1142977"/>
            <a:ext cx="0" cy="1511300"/>
          </a:xfrm>
          <a:prstGeom prst="line">
            <a:avLst/>
          </a:prstGeom>
          <a:noFill/>
          <a:ln w="19050">
            <a:solidFill>
              <a:schemeClr val="tx1"/>
            </a:solidFill>
            <a:round/>
            <a:headEnd/>
            <a:tailEnd/>
          </a:ln>
        </p:spPr>
        <p:txBody>
          <a:bodyPr/>
          <a:lstStyle/>
          <a:p>
            <a:endParaRPr lang="es-ES"/>
          </a:p>
        </p:txBody>
      </p:sp>
      <p:sp>
        <p:nvSpPr>
          <p:cNvPr id="53293" name="Line 75"/>
          <p:cNvSpPr>
            <a:spLocks noChangeShapeType="1"/>
          </p:cNvSpPr>
          <p:nvPr/>
        </p:nvSpPr>
        <p:spPr bwMode="auto">
          <a:xfrm flipH="1">
            <a:off x="4967288" y="1142977"/>
            <a:ext cx="2447925" cy="0"/>
          </a:xfrm>
          <a:prstGeom prst="line">
            <a:avLst/>
          </a:prstGeom>
          <a:noFill/>
          <a:ln w="19050">
            <a:solidFill>
              <a:schemeClr val="tx1"/>
            </a:solidFill>
            <a:round/>
            <a:headEnd/>
            <a:tailEnd type="triangle" w="med" len="med"/>
          </a:ln>
        </p:spPr>
        <p:txBody>
          <a:bodyPr/>
          <a:lstStyle/>
          <a:p>
            <a:endParaRPr lang="es-ES"/>
          </a:p>
        </p:txBody>
      </p:sp>
      <p:sp>
        <p:nvSpPr>
          <p:cNvPr id="53294" name="Text Box 76"/>
          <p:cNvSpPr txBox="1">
            <a:spLocks noChangeArrowheads="1"/>
          </p:cNvSpPr>
          <p:nvPr/>
        </p:nvSpPr>
        <p:spPr bwMode="auto">
          <a:xfrm>
            <a:off x="6264275" y="1114402"/>
            <a:ext cx="1006475" cy="244475"/>
          </a:xfrm>
          <a:prstGeom prst="rect">
            <a:avLst/>
          </a:prstGeom>
          <a:noFill/>
          <a:ln w="9525">
            <a:noFill/>
            <a:miter lim="800000"/>
            <a:headEnd/>
            <a:tailEnd/>
          </a:ln>
        </p:spPr>
        <p:txBody>
          <a:bodyPr wrap="none">
            <a:spAutoFit/>
          </a:bodyPr>
          <a:lstStyle/>
          <a:p>
            <a:pPr algn="ctr"/>
            <a:r>
              <a:rPr lang="es-ES" sz="1000" b="1">
                <a:latin typeface="Arial" charset="0"/>
              </a:rPr>
              <a:t>Cerrar (close)</a:t>
            </a:r>
          </a:p>
        </p:txBody>
      </p:sp>
      <p:sp>
        <p:nvSpPr>
          <p:cNvPr id="53295" name="Line 77"/>
          <p:cNvSpPr>
            <a:spLocks noChangeShapeType="1"/>
          </p:cNvSpPr>
          <p:nvPr/>
        </p:nvSpPr>
        <p:spPr bwMode="auto">
          <a:xfrm>
            <a:off x="7415213" y="2978127"/>
            <a:ext cx="0" cy="539750"/>
          </a:xfrm>
          <a:prstGeom prst="line">
            <a:avLst/>
          </a:prstGeom>
          <a:noFill/>
          <a:ln w="38100">
            <a:solidFill>
              <a:schemeClr val="tx1"/>
            </a:solidFill>
            <a:round/>
            <a:headEnd/>
            <a:tailEnd/>
          </a:ln>
        </p:spPr>
        <p:txBody>
          <a:bodyPr/>
          <a:lstStyle/>
          <a:p>
            <a:endParaRPr lang="es-ES"/>
          </a:p>
        </p:txBody>
      </p:sp>
      <p:sp>
        <p:nvSpPr>
          <p:cNvPr id="53296" name="Line 78"/>
          <p:cNvSpPr>
            <a:spLocks noChangeShapeType="1"/>
          </p:cNvSpPr>
          <p:nvPr/>
        </p:nvSpPr>
        <p:spPr bwMode="auto">
          <a:xfrm flipH="1">
            <a:off x="5256213" y="3517877"/>
            <a:ext cx="2159000" cy="0"/>
          </a:xfrm>
          <a:prstGeom prst="line">
            <a:avLst/>
          </a:prstGeom>
          <a:noFill/>
          <a:ln w="38100">
            <a:solidFill>
              <a:schemeClr val="tx1"/>
            </a:solidFill>
            <a:round/>
            <a:headEnd/>
            <a:tailEnd type="triangle" w="med" len="med"/>
          </a:ln>
        </p:spPr>
        <p:txBody>
          <a:bodyPr/>
          <a:lstStyle/>
          <a:p>
            <a:endParaRPr lang="es-ES"/>
          </a:p>
        </p:txBody>
      </p:sp>
      <p:sp>
        <p:nvSpPr>
          <p:cNvPr id="53297" name="Text Box 79"/>
          <p:cNvSpPr txBox="1">
            <a:spLocks noChangeArrowheads="1"/>
          </p:cNvSpPr>
          <p:nvPr/>
        </p:nvSpPr>
        <p:spPr bwMode="auto">
          <a:xfrm>
            <a:off x="5595938" y="3159102"/>
            <a:ext cx="1244600" cy="396875"/>
          </a:xfrm>
          <a:prstGeom prst="rect">
            <a:avLst/>
          </a:prstGeom>
          <a:noFill/>
          <a:ln w="9525">
            <a:noFill/>
            <a:miter lim="800000"/>
            <a:headEnd/>
            <a:tailEnd/>
          </a:ln>
        </p:spPr>
        <p:txBody>
          <a:bodyPr wrap="none">
            <a:spAutoFit/>
          </a:bodyPr>
          <a:lstStyle/>
          <a:p>
            <a:pPr algn="ctr"/>
            <a:r>
              <a:rPr lang="es-ES" sz="1000" b="1">
                <a:latin typeface="Arial" charset="0"/>
              </a:rPr>
              <a:t>Recibe SYN+ACK</a:t>
            </a:r>
          </a:p>
          <a:p>
            <a:pPr algn="ctr"/>
            <a:r>
              <a:rPr lang="es-ES" sz="1000" b="1">
                <a:latin typeface="Arial" charset="0"/>
              </a:rPr>
              <a:t>Envía ACK</a:t>
            </a:r>
          </a:p>
        </p:txBody>
      </p:sp>
      <p:sp>
        <p:nvSpPr>
          <p:cNvPr id="53298" name="Line 80"/>
          <p:cNvSpPr>
            <a:spLocks noChangeShapeType="1"/>
          </p:cNvSpPr>
          <p:nvPr/>
        </p:nvSpPr>
        <p:spPr bwMode="auto">
          <a:xfrm flipH="1">
            <a:off x="2374900" y="2798739"/>
            <a:ext cx="4465638" cy="0"/>
          </a:xfrm>
          <a:prstGeom prst="line">
            <a:avLst/>
          </a:prstGeom>
          <a:noFill/>
          <a:ln w="19050">
            <a:solidFill>
              <a:schemeClr val="tx1"/>
            </a:solidFill>
            <a:round/>
            <a:headEnd/>
            <a:tailEnd type="triangle" w="med" len="med"/>
          </a:ln>
        </p:spPr>
        <p:txBody>
          <a:bodyPr/>
          <a:lstStyle/>
          <a:p>
            <a:endParaRPr lang="es-ES"/>
          </a:p>
        </p:txBody>
      </p:sp>
      <p:sp>
        <p:nvSpPr>
          <p:cNvPr id="53299" name="Text Box 81"/>
          <p:cNvSpPr txBox="1">
            <a:spLocks noChangeArrowheads="1"/>
          </p:cNvSpPr>
          <p:nvPr/>
        </p:nvSpPr>
        <p:spPr bwMode="auto">
          <a:xfrm>
            <a:off x="3814763" y="2582839"/>
            <a:ext cx="1611312" cy="244475"/>
          </a:xfrm>
          <a:prstGeom prst="rect">
            <a:avLst/>
          </a:prstGeom>
          <a:noFill/>
          <a:ln w="9525">
            <a:noFill/>
            <a:miter lim="800000"/>
            <a:headEnd/>
            <a:tailEnd/>
          </a:ln>
        </p:spPr>
        <p:txBody>
          <a:bodyPr wrap="none">
            <a:spAutoFit/>
          </a:bodyPr>
          <a:lstStyle/>
          <a:p>
            <a:pPr algn="ctr"/>
            <a:r>
              <a:rPr lang="es-ES" sz="1000" b="1">
                <a:latin typeface="Arial" charset="0"/>
              </a:rPr>
              <a:t>Recibe SYN, Envía ACK</a:t>
            </a:r>
          </a:p>
        </p:txBody>
      </p:sp>
      <p:sp>
        <p:nvSpPr>
          <p:cNvPr id="53300" name="Line 82"/>
          <p:cNvSpPr>
            <a:spLocks noChangeShapeType="1"/>
          </p:cNvSpPr>
          <p:nvPr/>
        </p:nvSpPr>
        <p:spPr bwMode="auto">
          <a:xfrm>
            <a:off x="4937125" y="2074839"/>
            <a:ext cx="2262188" cy="3175"/>
          </a:xfrm>
          <a:prstGeom prst="line">
            <a:avLst/>
          </a:prstGeom>
          <a:noFill/>
          <a:ln w="19050">
            <a:solidFill>
              <a:schemeClr val="tx1"/>
            </a:solidFill>
            <a:round/>
            <a:headEnd/>
            <a:tailEnd/>
          </a:ln>
        </p:spPr>
        <p:txBody>
          <a:bodyPr/>
          <a:lstStyle/>
          <a:p>
            <a:endParaRPr lang="es-ES"/>
          </a:p>
        </p:txBody>
      </p:sp>
      <p:sp>
        <p:nvSpPr>
          <p:cNvPr id="53301" name="Line 83"/>
          <p:cNvSpPr>
            <a:spLocks noChangeShapeType="1"/>
          </p:cNvSpPr>
          <p:nvPr/>
        </p:nvSpPr>
        <p:spPr bwMode="auto">
          <a:xfrm>
            <a:off x="7199313" y="2078014"/>
            <a:ext cx="0" cy="576263"/>
          </a:xfrm>
          <a:prstGeom prst="line">
            <a:avLst/>
          </a:prstGeom>
          <a:noFill/>
          <a:ln w="19050">
            <a:solidFill>
              <a:schemeClr val="tx1"/>
            </a:solidFill>
            <a:round/>
            <a:headEnd/>
            <a:tailEnd type="triangle" w="med" len="med"/>
          </a:ln>
        </p:spPr>
        <p:txBody>
          <a:bodyPr/>
          <a:lstStyle/>
          <a:p>
            <a:endParaRPr lang="es-ES"/>
          </a:p>
        </p:txBody>
      </p:sp>
      <p:sp>
        <p:nvSpPr>
          <p:cNvPr id="53302" name="Text Box 84"/>
          <p:cNvSpPr txBox="1">
            <a:spLocks noChangeArrowheads="1"/>
          </p:cNvSpPr>
          <p:nvPr/>
        </p:nvSpPr>
        <p:spPr bwMode="auto">
          <a:xfrm>
            <a:off x="5735638" y="1862114"/>
            <a:ext cx="815975" cy="244475"/>
          </a:xfrm>
          <a:prstGeom prst="rect">
            <a:avLst/>
          </a:prstGeom>
          <a:noFill/>
          <a:ln w="9525">
            <a:noFill/>
            <a:miter lim="800000"/>
            <a:headEnd/>
            <a:tailEnd/>
          </a:ln>
        </p:spPr>
        <p:txBody>
          <a:bodyPr wrap="none">
            <a:spAutoFit/>
          </a:bodyPr>
          <a:lstStyle/>
          <a:p>
            <a:pPr algn="ctr"/>
            <a:r>
              <a:rPr lang="es-ES" sz="1000" b="1">
                <a:latin typeface="Arial" charset="0"/>
              </a:rPr>
              <a:t>Envía SYN</a:t>
            </a:r>
          </a:p>
        </p:txBody>
      </p:sp>
      <p:sp>
        <p:nvSpPr>
          <p:cNvPr id="53303" name="Line 86"/>
          <p:cNvSpPr>
            <a:spLocks noChangeShapeType="1"/>
          </p:cNvSpPr>
          <p:nvPr/>
        </p:nvSpPr>
        <p:spPr bwMode="auto">
          <a:xfrm flipH="1">
            <a:off x="1658938" y="2078014"/>
            <a:ext cx="2444750" cy="0"/>
          </a:xfrm>
          <a:prstGeom prst="line">
            <a:avLst/>
          </a:prstGeom>
          <a:noFill/>
          <a:ln w="38100">
            <a:solidFill>
              <a:schemeClr val="tx1"/>
            </a:solidFill>
            <a:round/>
            <a:headEnd/>
            <a:tailEnd/>
          </a:ln>
        </p:spPr>
        <p:txBody>
          <a:bodyPr/>
          <a:lstStyle/>
          <a:p>
            <a:endParaRPr lang="es-ES"/>
          </a:p>
        </p:txBody>
      </p:sp>
      <p:sp>
        <p:nvSpPr>
          <p:cNvPr id="53304" name="Line 87"/>
          <p:cNvSpPr>
            <a:spLocks noChangeShapeType="1"/>
          </p:cNvSpPr>
          <p:nvPr/>
        </p:nvSpPr>
        <p:spPr bwMode="auto">
          <a:xfrm>
            <a:off x="1655763" y="2078014"/>
            <a:ext cx="0" cy="576263"/>
          </a:xfrm>
          <a:prstGeom prst="line">
            <a:avLst/>
          </a:prstGeom>
          <a:noFill/>
          <a:ln w="38100">
            <a:solidFill>
              <a:schemeClr val="tx1"/>
            </a:solidFill>
            <a:round/>
            <a:headEnd/>
            <a:tailEnd type="triangle" w="med" len="med"/>
          </a:ln>
        </p:spPr>
        <p:txBody>
          <a:bodyPr/>
          <a:lstStyle/>
          <a:p>
            <a:endParaRPr lang="es-ES"/>
          </a:p>
        </p:txBody>
      </p:sp>
      <p:sp>
        <p:nvSpPr>
          <p:cNvPr id="53305" name="Text Box 88"/>
          <p:cNvSpPr txBox="1">
            <a:spLocks noChangeArrowheads="1"/>
          </p:cNvSpPr>
          <p:nvPr/>
        </p:nvSpPr>
        <p:spPr bwMode="auto">
          <a:xfrm>
            <a:off x="2144713" y="1862114"/>
            <a:ext cx="1166812" cy="396875"/>
          </a:xfrm>
          <a:prstGeom prst="rect">
            <a:avLst/>
          </a:prstGeom>
          <a:noFill/>
          <a:ln w="9525">
            <a:noFill/>
            <a:miter lim="800000"/>
            <a:headEnd/>
            <a:tailEnd/>
          </a:ln>
        </p:spPr>
        <p:txBody>
          <a:bodyPr wrap="none">
            <a:spAutoFit/>
          </a:bodyPr>
          <a:lstStyle/>
          <a:p>
            <a:pPr algn="ctr"/>
            <a:r>
              <a:rPr lang="es-ES" sz="1000" b="1">
                <a:latin typeface="Arial" charset="0"/>
              </a:rPr>
              <a:t>Recibe SYN</a:t>
            </a:r>
          </a:p>
          <a:p>
            <a:pPr algn="ctr"/>
            <a:r>
              <a:rPr lang="es-ES" sz="1000" b="1">
                <a:latin typeface="Arial" charset="0"/>
              </a:rPr>
              <a:t>Envía SYN+ACK</a:t>
            </a:r>
          </a:p>
        </p:txBody>
      </p:sp>
      <p:sp>
        <p:nvSpPr>
          <p:cNvPr id="53306" name="Line 89"/>
          <p:cNvSpPr>
            <a:spLocks noChangeShapeType="1"/>
          </p:cNvSpPr>
          <p:nvPr/>
        </p:nvSpPr>
        <p:spPr bwMode="auto">
          <a:xfrm flipV="1">
            <a:off x="1943100" y="2973364"/>
            <a:ext cx="0" cy="544513"/>
          </a:xfrm>
          <a:prstGeom prst="line">
            <a:avLst/>
          </a:prstGeom>
          <a:noFill/>
          <a:ln w="38100">
            <a:solidFill>
              <a:schemeClr val="tx1"/>
            </a:solidFill>
            <a:round/>
            <a:headEnd/>
            <a:tailEnd/>
          </a:ln>
        </p:spPr>
        <p:txBody>
          <a:bodyPr/>
          <a:lstStyle/>
          <a:p>
            <a:endParaRPr lang="es-ES"/>
          </a:p>
        </p:txBody>
      </p:sp>
      <p:sp>
        <p:nvSpPr>
          <p:cNvPr id="53307" name="Text Box 90"/>
          <p:cNvSpPr txBox="1">
            <a:spLocks noChangeArrowheads="1"/>
          </p:cNvSpPr>
          <p:nvPr/>
        </p:nvSpPr>
        <p:spPr bwMode="auto">
          <a:xfrm>
            <a:off x="2087563" y="3301977"/>
            <a:ext cx="1387475" cy="244475"/>
          </a:xfrm>
          <a:prstGeom prst="rect">
            <a:avLst/>
          </a:prstGeom>
          <a:noFill/>
          <a:ln w="9525">
            <a:noFill/>
            <a:miter lim="800000"/>
            <a:headEnd/>
            <a:tailEnd/>
          </a:ln>
        </p:spPr>
        <p:txBody>
          <a:bodyPr wrap="none">
            <a:spAutoFit/>
          </a:bodyPr>
          <a:lstStyle/>
          <a:p>
            <a:pPr algn="ctr"/>
            <a:r>
              <a:rPr lang="es-ES" sz="1000" b="1">
                <a:latin typeface="Arial" charset="0"/>
              </a:rPr>
              <a:t>Recibe ACK de SYN</a:t>
            </a:r>
          </a:p>
        </p:txBody>
      </p:sp>
      <p:sp>
        <p:nvSpPr>
          <p:cNvPr id="53308" name="Line 91"/>
          <p:cNvSpPr>
            <a:spLocks noChangeShapeType="1"/>
          </p:cNvSpPr>
          <p:nvPr/>
        </p:nvSpPr>
        <p:spPr bwMode="auto">
          <a:xfrm flipH="1">
            <a:off x="1652588" y="2976539"/>
            <a:ext cx="3175" cy="1071563"/>
          </a:xfrm>
          <a:prstGeom prst="line">
            <a:avLst/>
          </a:prstGeom>
          <a:noFill/>
          <a:ln w="19050">
            <a:solidFill>
              <a:schemeClr val="tx1"/>
            </a:solidFill>
            <a:round/>
            <a:headEnd/>
            <a:tailEnd type="triangle" w="med" len="med"/>
          </a:ln>
        </p:spPr>
        <p:txBody>
          <a:bodyPr/>
          <a:lstStyle/>
          <a:p>
            <a:endParaRPr lang="es-ES"/>
          </a:p>
        </p:txBody>
      </p:sp>
      <p:sp>
        <p:nvSpPr>
          <p:cNvPr id="53309" name="Text Box 92"/>
          <p:cNvSpPr txBox="1">
            <a:spLocks noChangeArrowheads="1"/>
          </p:cNvSpPr>
          <p:nvPr/>
        </p:nvSpPr>
        <p:spPr bwMode="auto">
          <a:xfrm>
            <a:off x="966788" y="3375002"/>
            <a:ext cx="760412" cy="244475"/>
          </a:xfrm>
          <a:prstGeom prst="rect">
            <a:avLst/>
          </a:prstGeom>
          <a:noFill/>
          <a:ln w="9525">
            <a:noFill/>
            <a:miter lim="800000"/>
            <a:headEnd/>
            <a:tailEnd/>
          </a:ln>
        </p:spPr>
        <p:txBody>
          <a:bodyPr wrap="none">
            <a:spAutoFit/>
          </a:bodyPr>
          <a:lstStyle/>
          <a:p>
            <a:pPr algn="ctr"/>
            <a:r>
              <a:rPr lang="es-ES" sz="1000" b="1">
                <a:latin typeface="Arial" charset="0"/>
              </a:rPr>
              <a:t>Envía FIN</a:t>
            </a:r>
          </a:p>
        </p:txBody>
      </p:sp>
      <p:sp>
        <p:nvSpPr>
          <p:cNvPr id="53310" name="Line 102"/>
          <p:cNvSpPr>
            <a:spLocks noChangeShapeType="1"/>
          </p:cNvSpPr>
          <p:nvPr/>
        </p:nvSpPr>
        <p:spPr bwMode="auto">
          <a:xfrm>
            <a:off x="1943100" y="3798864"/>
            <a:ext cx="0" cy="252413"/>
          </a:xfrm>
          <a:prstGeom prst="line">
            <a:avLst/>
          </a:prstGeom>
          <a:noFill/>
          <a:ln w="38100">
            <a:solidFill>
              <a:schemeClr val="tx1"/>
            </a:solidFill>
            <a:round/>
            <a:headEnd/>
            <a:tailEnd type="triangle" w="med" len="med"/>
          </a:ln>
        </p:spPr>
        <p:txBody>
          <a:bodyPr/>
          <a:lstStyle/>
          <a:p>
            <a:endParaRPr lang="es-ES"/>
          </a:p>
        </p:txBody>
      </p:sp>
      <p:sp>
        <p:nvSpPr>
          <p:cNvPr id="53311" name="Line 103"/>
          <p:cNvSpPr>
            <a:spLocks noChangeShapeType="1"/>
          </p:cNvSpPr>
          <p:nvPr/>
        </p:nvSpPr>
        <p:spPr bwMode="auto">
          <a:xfrm>
            <a:off x="7415213" y="3806802"/>
            <a:ext cx="0" cy="252412"/>
          </a:xfrm>
          <a:prstGeom prst="line">
            <a:avLst/>
          </a:prstGeom>
          <a:noFill/>
          <a:ln w="38100">
            <a:solidFill>
              <a:schemeClr val="tx1"/>
            </a:solidFill>
            <a:round/>
            <a:headEnd/>
            <a:tailEnd type="triangle" w="med" len="med"/>
          </a:ln>
        </p:spPr>
        <p:txBody>
          <a:bodyPr/>
          <a:lstStyle/>
          <a:p>
            <a:endParaRPr lang="es-ES"/>
          </a:p>
        </p:txBody>
      </p:sp>
      <p:sp>
        <p:nvSpPr>
          <p:cNvPr id="53312" name="Line 104"/>
          <p:cNvSpPr>
            <a:spLocks noChangeShapeType="1"/>
          </p:cNvSpPr>
          <p:nvPr/>
        </p:nvSpPr>
        <p:spPr bwMode="auto">
          <a:xfrm flipH="1" flipV="1">
            <a:off x="4814888" y="3805214"/>
            <a:ext cx="2600325" cy="3175"/>
          </a:xfrm>
          <a:prstGeom prst="line">
            <a:avLst/>
          </a:prstGeom>
          <a:noFill/>
          <a:ln w="38100">
            <a:solidFill>
              <a:schemeClr val="tx1"/>
            </a:solidFill>
            <a:round/>
            <a:headEnd/>
            <a:tailEnd/>
          </a:ln>
        </p:spPr>
        <p:txBody>
          <a:bodyPr/>
          <a:lstStyle/>
          <a:p>
            <a:endParaRPr lang="es-ES"/>
          </a:p>
        </p:txBody>
      </p:sp>
      <p:sp>
        <p:nvSpPr>
          <p:cNvPr id="53313" name="Line 105"/>
          <p:cNvSpPr>
            <a:spLocks noChangeShapeType="1"/>
          </p:cNvSpPr>
          <p:nvPr/>
        </p:nvSpPr>
        <p:spPr bwMode="auto">
          <a:xfrm flipH="1">
            <a:off x="4819650" y="3692502"/>
            <a:ext cx="3175" cy="114300"/>
          </a:xfrm>
          <a:prstGeom prst="line">
            <a:avLst/>
          </a:prstGeom>
          <a:noFill/>
          <a:ln w="38100">
            <a:solidFill>
              <a:schemeClr val="tx1"/>
            </a:solidFill>
            <a:round/>
            <a:headEnd/>
            <a:tailEnd/>
          </a:ln>
        </p:spPr>
        <p:txBody>
          <a:bodyPr/>
          <a:lstStyle/>
          <a:p>
            <a:endParaRPr lang="es-ES"/>
          </a:p>
        </p:txBody>
      </p:sp>
      <p:sp>
        <p:nvSpPr>
          <p:cNvPr id="53314" name="Text Box 106"/>
          <p:cNvSpPr txBox="1">
            <a:spLocks noChangeArrowheads="1"/>
          </p:cNvSpPr>
          <p:nvPr/>
        </p:nvSpPr>
        <p:spPr bwMode="auto">
          <a:xfrm>
            <a:off x="1692275" y="142852"/>
            <a:ext cx="5529263" cy="579437"/>
          </a:xfrm>
          <a:prstGeom prst="rect">
            <a:avLst/>
          </a:prstGeom>
          <a:noFill/>
          <a:ln w="9525">
            <a:noFill/>
            <a:miter lim="800000"/>
            <a:headEnd/>
            <a:tailEnd/>
          </a:ln>
        </p:spPr>
        <p:txBody>
          <a:bodyPr wrap="none">
            <a:spAutoFit/>
          </a:bodyPr>
          <a:lstStyle/>
          <a:p>
            <a:r>
              <a:rPr lang="es-ES" sz="3200">
                <a:latin typeface="Arial" charset="0"/>
              </a:rPr>
              <a:t>Diagrama de estados de TCP</a:t>
            </a:r>
          </a:p>
        </p:txBody>
      </p:sp>
      <p:sp>
        <p:nvSpPr>
          <p:cNvPr id="67" name="Line 66"/>
          <p:cNvSpPr>
            <a:spLocks noChangeShapeType="1"/>
          </p:cNvSpPr>
          <p:nvPr/>
        </p:nvSpPr>
        <p:spPr bwMode="auto">
          <a:xfrm>
            <a:off x="4572001" y="3695680"/>
            <a:ext cx="2357453" cy="2357454"/>
          </a:xfrm>
          <a:prstGeom prst="line">
            <a:avLst/>
          </a:prstGeom>
          <a:noFill/>
          <a:ln w="19050">
            <a:solidFill>
              <a:schemeClr val="tx1"/>
            </a:solidFill>
            <a:round/>
            <a:headEnd/>
            <a:tailEnd type="triangle" w="med" len="med"/>
          </a:ln>
        </p:spPr>
        <p:txBody>
          <a:bodyPr/>
          <a:lstStyle/>
          <a:p>
            <a:endParaRPr lang="es-ES"/>
          </a:p>
        </p:txBody>
      </p:sp>
      <p:sp>
        <p:nvSpPr>
          <p:cNvPr id="68" name="Text Box 67"/>
          <p:cNvSpPr txBox="1">
            <a:spLocks noChangeArrowheads="1"/>
          </p:cNvSpPr>
          <p:nvPr/>
        </p:nvSpPr>
        <p:spPr bwMode="auto">
          <a:xfrm>
            <a:off x="5572132" y="4581453"/>
            <a:ext cx="1077538" cy="400110"/>
          </a:xfrm>
          <a:prstGeom prst="rect">
            <a:avLst/>
          </a:prstGeom>
          <a:noFill/>
          <a:ln w="9525">
            <a:noFill/>
            <a:miter lim="800000"/>
            <a:headEnd/>
            <a:tailEnd/>
          </a:ln>
        </p:spPr>
        <p:txBody>
          <a:bodyPr wrap="none">
            <a:spAutoFit/>
          </a:bodyPr>
          <a:lstStyle/>
          <a:p>
            <a:pPr algn="ctr"/>
            <a:r>
              <a:rPr lang="es-ES" sz="1000" b="1" dirty="0">
                <a:latin typeface="Arial" charset="0"/>
              </a:rPr>
              <a:t>Recibe </a:t>
            </a:r>
            <a:r>
              <a:rPr lang="es-ES" sz="1000" b="1" dirty="0" smtClean="0">
                <a:latin typeface="Arial" charset="0"/>
              </a:rPr>
              <a:t>o envía</a:t>
            </a:r>
          </a:p>
          <a:p>
            <a:pPr algn="ctr"/>
            <a:r>
              <a:rPr lang="es-ES" sz="1000" b="1" dirty="0" smtClean="0">
                <a:latin typeface="Arial" charset="0"/>
              </a:rPr>
              <a:t>RST</a:t>
            </a:r>
            <a:endParaRPr lang="es-ES" sz="1000" b="1" dirty="0">
              <a:latin typeface="Arial" charset="0"/>
            </a:endParaRPr>
          </a:p>
        </p:txBody>
      </p:sp>
    </p:spTree>
  </p:cSld>
  <p:clrMapOvr>
    <a:masterClrMapping/>
  </p:clrMapOvr>
  <p:transition>
    <p:cover dir="l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s-ES_tradnl" smtClean="0"/>
              <a:t>Sumario</a:t>
            </a:r>
            <a:endParaRPr lang="es-ES" smtClean="0"/>
          </a:p>
        </p:txBody>
      </p:sp>
      <p:sp>
        <p:nvSpPr>
          <p:cNvPr id="56323" name="Rectangle 3"/>
          <p:cNvSpPr>
            <a:spLocks noGrp="1" noChangeArrowheads="1"/>
          </p:cNvSpPr>
          <p:nvPr>
            <p:ph type="body" idx="1"/>
          </p:nvPr>
        </p:nvSpPr>
        <p:spPr/>
        <p:txBody>
          <a:bodyPr/>
          <a:lstStyle/>
          <a:p>
            <a:pPr eaLnBrk="1" hangingPunct="1">
              <a:lnSpc>
                <a:spcPct val="80000"/>
              </a:lnSpc>
            </a:pPr>
            <a:r>
              <a:rPr lang="es-ES_tradnl" sz="2800" dirty="0"/>
              <a:t>Introducción</a:t>
            </a:r>
          </a:p>
          <a:p>
            <a:pPr eaLnBrk="1" hangingPunct="1">
              <a:lnSpc>
                <a:spcPct val="80000"/>
              </a:lnSpc>
            </a:pPr>
            <a:r>
              <a:rPr lang="es-ES_tradnl" sz="2800" dirty="0" smtClean="0"/>
              <a:t>Protocolo UDP</a:t>
            </a:r>
          </a:p>
          <a:p>
            <a:pPr eaLnBrk="1" hangingPunct="1">
              <a:lnSpc>
                <a:spcPct val="80000"/>
              </a:lnSpc>
            </a:pPr>
            <a:r>
              <a:rPr lang="es-ES_tradnl" sz="2800" dirty="0" smtClean="0"/>
              <a:t>Protocolo TCP</a:t>
            </a:r>
          </a:p>
          <a:p>
            <a:pPr lvl="1" eaLnBrk="1" hangingPunct="1">
              <a:lnSpc>
                <a:spcPct val="80000"/>
              </a:lnSpc>
            </a:pPr>
            <a:r>
              <a:rPr lang="es-ES_tradnl" dirty="0" smtClean="0"/>
              <a:t>Generalidades</a:t>
            </a:r>
          </a:p>
          <a:p>
            <a:pPr lvl="1" eaLnBrk="1" hangingPunct="1">
              <a:lnSpc>
                <a:spcPct val="80000"/>
              </a:lnSpc>
            </a:pPr>
            <a:r>
              <a:rPr lang="es-ES_tradnl" dirty="0" err="1" smtClean="0"/>
              <a:t>Multiplexación</a:t>
            </a:r>
            <a:endParaRPr lang="es-ES_tradnl" dirty="0" smtClean="0"/>
          </a:p>
          <a:p>
            <a:pPr lvl="1" eaLnBrk="1" hangingPunct="1">
              <a:lnSpc>
                <a:spcPct val="80000"/>
              </a:lnSpc>
            </a:pPr>
            <a:r>
              <a:rPr lang="es-ES_tradnl" dirty="0" smtClean="0"/>
              <a:t>Conexión/Desconexión</a:t>
            </a:r>
          </a:p>
          <a:p>
            <a:pPr lvl="1" eaLnBrk="1" hangingPunct="1">
              <a:lnSpc>
                <a:spcPct val="80000"/>
              </a:lnSpc>
            </a:pPr>
            <a:r>
              <a:rPr lang="es-ES_tradnl" b="1" dirty="0" smtClean="0">
                <a:solidFill>
                  <a:srgbClr val="FF0000"/>
                </a:solidFill>
              </a:rPr>
              <a:t>Intercambio de datos y control de flujo</a:t>
            </a:r>
          </a:p>
          <a:p>
            <a:pPr lvl="1" eaLnBrk="1" hangingPunct="1">
              <a:lnSpc>
                <a:spcPct val="80000"/>
              </a:lnSpc>
            </a:pPr>
            <a:r>
              <a:rPr lang="es-ES_tradnl" dirty="0" smtClean="0"/>
              <a:t>Control de congestión</a:t>
            </a:r>
          </a:p>
          <a:p>
            <a:pPr lvl="1" eaLnBrk="1" hangingPunct="1">
              <a:lnSpc>
                <a:spcPct val="80000"/>
              </a:lnSpc>
            </a:pPr>
            <a:r>
              <a:rPr lang="es-ES_tradnl" dirty="0" smtClean="0"/>
              <a:t>Redes LFN, factor de escala y opciones de TCP</a:t>
            </a:r>
          </a:p>
        </p:txBody>
      </p:sp>
    </p:spTree>
  </p:cSld>
  <p:clrMapOvr>
    <a:masterClrMapping/>
  </p:clrMapOvr>
  <p:transition>
    <p:cover dir="l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050"/>
          <p:cNvSpPr>
            <a:spLocks noGrp="1" noChangeArrowheads="1"/>
          </p:cNvSpPr>
          <p:nvPr>
            <p:ph type="title"/>
          </p:nvPr>
        </p:nvSpPr>
        <p:spPr>
          <a:xfrm>
            <a:off x="469776" y="404664"/>
            <a:ext cx="8062664" cy="838200"/>
          </a:xfrm>
        </p:spPr>
        <p:txBody>
          <a:bodyPr/>
          <a:lstStyle/>
          <a:p>
            <a:pPr eaLnBrk="1" hangingPunct="1"/>
            <a:r>
              <a:rPr lang="es-ES_tradnl" sz="3200" dirty="0" smtClean="0"/>
              <a:t>¿Cuándo y cómo se envían los segmentos TCP?</a:t>
            </a:r>
            <a:br>
              <a:rPr lang="es-ES_tradnl" sz="3200" dirty="0" smtClean="0"/>
            </a:br>
            <a:r>
              <a:rPr lang="es-ES_tradnl" sz="3200" dirty="0" smtClean="0"/>
              <a:t>Intercambio de datos TCP </a:t>
            </a:r>
            <a:r>
              <a:rPr lang="es-ES_tradnl" sz="3200" dirty="0" smtClean="0">
                <a:sym typeface="Symbol" pitchFamily="18" charset="2"/>
              </a:rPr>
              <a:t> </a:t>
            </a:r>
            <a:r>
              <a:rPr lang="es-ES_tradnl" sz="3200" dirty="0" smtClean="0"/>
              <a:t>aplicación</a:t>
            </a:r>
            <a:endParaRPr lang="es-ES" sz="3200" dirty="0" smtClean="0"/>
          </a:p>
        </p:txBody>
      </p:sp>
      <p:sp>
        <p:nvSpPr>
          <p:cNvPr id="57347" name="Rectangle 2051"/>
          <p:cNvSpPr>
            <a:spLocks noGrp="1" noChangeArrowheads="1"/>
          </p:cNvSpPr>
          <p:nvPr>
            <p:ph type="body" idx="1"/>
          </p:nvPr>
        </p:nvSpPr>
        <p:spPr>
          <a:xfrm>
            <a:off x="685800" y="1600200"/>
            <a:ext cx="7772400" cy="4495800"/>
          </a:xfrm>
        </p:spPr>
        <p:txBody>
          <a:bodyPr/>
          <a:lstStyle/>
          <a:p>
            <a:pPr eaLnBrk="1" hangingPunct="1"/>
            <a:r>
              <a:rPr lang="es-ES_tradnl" sz="2200" b="1" dirty="0" smtClean="0"/>
              <a:t>Aplicación </a:t>
            </a:r>
            <a:r>
              <a:rPr lang="es-ES_tradnl" sz="2200" b="1" dirty="0" smtClean="0">
                <a:sym typeface="Symbol" pitchFamily="18" charset="2"/>
              </a:rPr>
              <a:t> TCP</a:t>
            </a:r>
            <a:r>
              <a:rPr lang="es-ES_tradnl" sz="2200" dirty="0" smtClean="0">
                <a:sym typeface="Symbol" pitchFamily="18" charset="2"/>
              </a:rPr>
              <a:t>: la aplicación envía los datos a TCP </a:t>
            </a:r>
            <a:r>
              <a:rPr lang="es-ES_tradnl" sz="2200" u="sng" dirty="0" smtClean="0">
                <a:sym typeface="Symbol" pitchFamily="18" charset="2"/>
              </a:rPr>
              <a:t>cuando quiere</a:t>
            </a:r>
            <a:r>
              <a:rPr lang="es-ES_tradnl" sz="2200" dirty="0" smtClean="0">
                <a:sym typeface="Symbol" pitchFamily="18" charset="2"/>
              </a:rPr>
              <a:t> (siempre y cuando  haya espacio libre en el buffer)</a:t>
            </a:r>
          </a:p>
          <a:p>
            <a:pPr eaLnBrk="1" hangingPunct="1"/>
            <a:r>
              <a:rPr lang="es-ES_tradnl" sz="2200" b="1" dirty="0" smtClean="0"/>
              <a:t>TCP </a:t>
            </a:r>
            <a:r>
              <a:rPr lang="es-ES_tradnl" sz="2200" b="1" dirty="0" smtClean="0">
                <a:sym typeface="Symbol" pitchFamily="18" charset="2"/>
              </a:rPr>
              <a:t> Aplicación</a:t>
            </a:r>
            <a:r>
              <a:rPr lang="es-ES_tradnl" sz="2200" dirty="0" smtClean="0">
                <a:sym typeface="Symbol" pitchFamily="18" charset="2"/>
              </a:rPr>
              <a:t>: la aplicación lee del buffer de TCP </a:t>
            </a:r>
            <a:r>
              <a:rPr lang="es-ES_tradnl" sz="2200" u="sng" dirty="0" smtClean="0">
                <a:sym typeface="Symbol" pitchFamily="18" charset="2"/>
              </a:rPr>
              <a:t>cuando quiere y cuanto quiere</a:t>
            </a:r>
            <a:r>
              <a:rPr lang="es-ES_tradnl" sz="2200" dirty="0" smtClean="0">
                <a:sym typeface="Symbol" pitchFamily="18" charset="2"/>
              </a:rPr>
              <a:t>. Excepción: datos urgentes</a:t>
            </a:r>
          </a:p>
          <a:p>
            <a:pPr eaLnBrk="1" hangingPunct="1"/>
            <a:r>
              <a:rPr lang="es-ES_tradnl" sz="2200" dirty="0" smtClean="0">
                <a:sym typeface="Symbol" pitchFamily="18" charset="2"/>
              </a:rPr>
              <a:t>Desde el punto de vista de la aplicación el buffer de TCP se comporta como un fichero donde la aplicación lee y escribe cuando quiere y cuanto quiere (siempre que haya datos para leer o sitio para escribir) </a:t>
            </a:r>
          </a:p>
          <a:p>
            <a:pPr eaLnBrk="1" hangingPunct="1"/>
            <a:r>
              <a:rPr lang="es-ES_tradnl" sz="2200" dirty="0" smtClean="0">
                <a:sym typeface="Symbol" pitchFamily="18" charset="2"/>
              </a:rPr>
              <a:t>TCP considera los datos como un </a:t>
            </a:r>
            <a:r>
              <a:rPr lang="es-ES_tradnl" sz="2200" u="sng" dirty="0" smtClean="0">
                <a:sym typeface="Symbol" pitchFamily="18" charset="2"/>
              </a:rPr>
              <a:t>flujo continuo</a:t>
            </a:r>
            <a:r>
              <a:rPr lang="es-ES_tradnl" sz="2200" dirty="0" smtClean="0">
                <a:sym typeface="Symbol" pitchFamily="18" charset="2"/>
              </a:rPr>
              <a:t> de bytes, independientemente de la separación o agrupación lógica que pueda utilizar la aplicación (registros, etc.). Es responsabilidad de la aplicación asegurarse de que esa agrupación, si existe, se mantendrá después de transmitidos los datos.</a:t>
            </a:r>
          </a:p>
        </p:txBody>
      </p:sp>
    </p:spTree>
  </p:cSld>
  <p:clrMapOvr>
    <a:masterClrMapping/>
  </p:clrMapOvr>
  <p:transition>
    <p:cover dir="l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67544" y="318864"/>
            <a:ext cx="8278688" cy="838200"/>
          </a:xfrm>
        </p:spPr>
        <p:txBody>
          <a:bodyPr/>
          <a:lstStyle/>
          <a:p>
            <a:pPr eaLnBrk="1" hangingPunct="1"/>
            <a:r>
              <a:rPr lang="es-ES_tradnl" sz="3200" dirty="0"/>
              <a:t>¿Cuándo y cómo se envían los segmentos </a:t>
            </a:r>
            <a:r>
              <a:rPr lang="es-ES_tradnl" sz="3200" dirty="0" smtClean="0"/>
              <a:t>TCP?</a:t>
            </a:r>
            <a:br>
              <a:rPr lang="es-ES_tradnl" sz="3200" dirty="0" smtClean="0"/>
            </a:br>
            <a:r>
              <a:rPr lang="es-ES_tradnl" sz="3200" dirty="0" smtClean="0"/>
              <a:t>Intercambio de datos TCP </a:t>
            </a:r>
            <a:r>
              <a:rPr lang="es-ES_tradnl" sz="3200" dirty="0" smtClean="0">
                <a:sym typeface="Symbol" pitchFamily="18" charset="2"/>
              </a:rPr>
              <a:t> </a:t>
            </a:r>
            <a:r>
              <a:rPr lang="es-ES_tradnl" sz="3200" dirty="0" smtClean="0"/>
              <a:t>TCP</a:t>
            </a:r>
            <a:endParaRPr lang="es-ES" sz="3200" dirty="0" smtClean="0"/>
          </a:p>
        </p:txBody>
      </p:sp>
      <p:sp>
        <p:nvSpPr>
          <p:cNvPr id="58371" name="Rectangle 3"/>
          <p:cNvSpPr>
            <a:spLocks noGrp="1" noChangeArrowheads="1"/>
          </p:cNvSpPr>
          <p:nvPr>
            <p:ph type="body" idx="1"/>
          </p:nvPr>
        </p:nvSpPr>
        <p:spPr>
          <a:xfrm>
            <a:off x="468313" y="1309464"/>
            <a:ext cx="8351837" cy="4495800"/>
          </a:xfrm>
        </p:spPr>
        <p:txBody>
          <a:bodyPr/>
          <a:lstStyle/>
          <a:p>
            <a:pPr eaLnBrk="1" hangingPunct="1">
              <a:lnSpc>
                <a:spcPct val="90000"/>
              </a:lnSpc>
            </a:pPr>
            <a:r>
              <a:rPr lang="es-ES_tradnl" sz="2400" dirty="0" smtClean="0">
                <a:sym typeface="Symbol" pitchFamily="18" charset="2"/>
              </a:rPr>
              <a:t>El TCP emisor manda los datos cuando quiere. Excepción: datos ‘</a:t>
            </a:r>
            <a:r>
              <a:rPr lang="es-ES_tradnl" sz="2400" dirty="0" err="1" smtClean="0">
                <a:sym typeface="Symbol" pitchFamily="18" charset="2"/>
              </a:rPr>
              <a:t>Pushed</a:t>
            </a:r>
            <a:r>
              <a:rPr lang="es-ES_tradnl" sz="2400" dirty="0" smtClean="0">
                <a:sym typeface="Symbol" pitchFamily="18" charset="2"/>
              </a:rPr>
              <a:t>’</a:t>
            </a:r>
          </a:p>
          <a:p>
            <a:pPr eaLnBrk="1" hangingPunct="1">
              <a:lnSpc>
                <a:spcPct val="90000"/>
              </a:lnSpc>
            </a:pPr>
            <a:r>
              <a:rPr lang="es-ES_tradnl" sz="2400" dirty="0" smtClean="0">
                <a:sym typeface="Symbol" pitchFamily="18" charset="2"/>
              </a:rPr>
              <a:t>El TCP emisor decide el tamaño de segmento según sus preferencias. Al inicio de la conexión negocia con el receptor el tamaño máximo utilizable ó MSS (</a:t>
            </a:r>
            <a:r>
              <a:rPr lang="es-ES_tradnl" sz="2400" dirty="0" err="1" smtClean="0">
                <a:sym typeface="Symbol" pitchFamily="18" charset="2"/>
              </a:rPr>
              <a:t>Maximum</a:t>
            </a:r>
            <a:r>
              <a:rPr lang="es-ES_tradnl" sz="2400" dirty="0" smtClean="0">
                <a:sym typeface="Symbol" pitchFamily="18" charset="2"/>
              </a:rPr>
              <a:t> </a:t>
            </a:r>
            <a:r>
              <a:rPr lang="es-ES_tradnl" sz="2400" dirty="0" err="1" smtClean="0">
                <a:sym typeface="Symbol" pitchFamily="18" charset="2"/>
              </a:rPr>
              <a:t>Segment</a:t>
            </a:r>
            <a:r>
              <a:rPr lang="es-ES_tradnl" sz="2400" dirty="0" smtClean="0">
                <a:sym typeface="Symbol" pitchFamily="18" charset="2"/>
              </a:rPr>
              <a:t> </a:t>
            </a:r>
            <a:r>
              <a:rPr lang="es-ES_tradnl" sz="2400" dirty="0" err="1" smtClean="0">
                <a:sym typeface="Symbol" pitchFamily="18" charset="2"/>
              </a:rPr>
              <a:t>Size</a:t>
            </a:r>
            <a:r>
              <a:rPr lang="es-ES_tradnl" sz="2400" dirty="0" smtClean="0">
                <a:sym typeface="Symbol" pitchFamily="18" charset="2"/>
              </a:rPr>
              <a:t>)</a:t>
            </a:r>
          </a:p>
          <a:p>
            <a:pPr eaLnBrk="1" hangingPunct="1">
              <a:lnSpc>
                <a:spcPct val="90000"/>
              </a:lnSpc>
            </a:pPr>
            <a:r>
              <a:rPr lang="es-ES_tradnl" sz="2400" u="sng" dirty="0" smtClean="0">
                <a:sym typeface="Symbol" pitchFamily="18" charset="2"/>
              </a:rPr>
              <a:t>Cada segmento viaja en un datagrama. </a:t>
            </a:r>
            <a:r>
              <a:rPr lang="es-ES_tradnl" sz="2400" dirty="0" smtClean="0">
                <a:sym typeface="Symbol" pitchFamily="18" charset="2"/>
              </a:rPr>
              <a:t>Si no cabe se hace fragmentación,  aunque normalmente el TCP emisor intenta evitarla haciendo los segmentos suficientemente pequeños.</a:t>
            </a:r>
          </a:p>
          <a:p>
            <a:pPr eaLnBrk="1" hangingPunct="1">
              <a:lnSpc>
                <a:spcPct val="90000"/>
              </a:lnSpc>
            </a:pPr>
            <a:r>
              <a:rPr lang="es-ES_tradnl" sz="2400" dirty="0" smtClean="0">
                <a:sym typeface="Symbol" pitchFamily="18" charset="2"/>
              </a:rPr>
              <a:t>TCP intenta agrupar los datos para que los segmentos tengan la longitud máxima, reduciendo así el </a:t>
            </a:r>
            <a:r>
              <a:rPr lang="es-ES_tradnl" sz="2400" dirty="0" err="1" smtClean="0">
                <a:sym typeface="Symbol" pitchFamily="18" charset="2"/>
              </a:rPr>
              <a:t>overhead</a:t>
            </a:r>
            <a:r>
              <a:rPr lang="es-ES_tradnl" sz="2400" dirty="0" smtClean="0">
                <a:sym typeface="Symbol" pitchFamily="18" charset="2"/>
              </a:rPr>
              <a:t> debido a cabeceras y proceso de segmentos.</a:t>
            </a:r>
          </a:p>
          <a:p>
            <a:pPr eaLnBrk="1" hangingPunct="1">
              <a:lnSpc>
                <a:spcPct val="90000"/>
              </a:lnSpc>
            </a:pPr>
            <a:r>
              <a:rPr lang="es-ES_tradnl" sz="2400" dirty="0" smtClean="0">
                <a:sym typeface="Symbol" pitchFamily="18" charset="2"/>
              </a:rPr>
              <a:t>El TCP emisor puede aplicar la técnica de descubrimiento de la MTU del trayecto (‘</a:t>
            </a:r>
            <a:r>
              <a:rPr lang="es-ES_tradnl" sz="2400" dirty="0" err="1" smtClean="0">
                <a:sym typeface="Symbol" pitchFamily="18" charset="2"/>
              </a:rPr>
              <a:t>Path</a:t>
            </a:r>
            <a:r>
              <a:rPr lang="es-ES_tradnl" sz="2400" dirty="0" smtClean="0">
                <a:sym typeface="Symbol" pitchFamily="18" charset="2"/>
              </a:rPr>
              <a:t> MTU </a:t>
            </a:r>
            <a:r>
              <a:rPr lang="es-ES_tradnl" sz="2400" dirty="0" err="1" smtClean="0">
                <a:sym typeface="Symbol" pitchFamily="18" charset="2"/>
              </a:rPr>
              <a:t>Discovery</a:t>
            </a:r>
            <a:r>
              <a:rPr lang="es-ES_tradnl" sz="2400" dirty="0" smtClean="0">
                <a:sym typeface="Symbol" pitchFamily="18" charset="2"/>
              </a:rPr>
              <a:t>’, MTU = </a:t>
            </a:r>
            <a:r>
              <a:rPr lang="es-ES_tradnl" sz="2400" dirty="0" err="1" smtClean="0">
                <a:sym typeface="Symbol" pitchFamily="18" charset="2"/>
              </a:rPr>
              <a:t>Maximum</a:t>
            </a:r>
            <a:r>
              <a:rPr lang="es-ES_tradnl" sz="2400" dirty="0" smtClean="0">
                <a:sym typeface="Symbol" pitchFamily="18" charset="2"/>
              </a:rPr>
              <a:t> Transfer </a:t>
            </a:r>
            <a:r>
              <a:rPr lang="es-ES_tradnl" sz="2400" dirty="0" err="1" smtClean="0">
                <a:sym typeface="Symbol" pitchFamily="18" charset="2"/>
              </a:rPr>
              <a:t>Unit</a:t>
            </a:r>
            <a:r>
              <a:rPr lang="es-ES_tradnl" sz="2400" dirty="0" smtClean="0">
                <a:sym typeface="Symbol" pitchFamily="18" charset="2"/>
              </a:rPr>
              <a:t>) para ajustar el MSS al tamaño óptimo</a:t>
            </a:r>
          </a:p>
        </p:txBody>
      </p:sp>
    </p:spTree>
  </p:cSld>
  <p:clrMapOvr>
    <a:masterClrMapping/>
  </p:clrMapOvr>
  <p:transition>
    <p:cover dir="l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050"/>
          <p:cNvSpPr>
            <a:spLocks noChangeArrowheads="1"/>
          </p:cNvSpPr>
          <p:nvPr/>
        </p:nvSpPr>
        <p:spPr bwMode="auto">
          <a:xfrm>
            <a:off x="1422376" y="1851025"/>
            <a:ext cx="1524000" cy="914400"/>
          </a:xfrm>
          <a:prstGeom prst="rect">
            <a:avLst/>
          </a:prstGeom>
          <a:solidFill>
            <a:schemeClr val="accent1"/>
          </a:solidFill>
          <a:ln w="9525">
            <a:solidFill>
              <a:schemeClr val="tx1"/>
            </a:solidFill>
            <a:miter lim="800000"/>
            <a:headEnd/>
            <a:tailEnd/>
          </a:ln>
        </p:spPr>
        <p:txBody>
          <a:bodyPr wrap="none" anchor="ctr"/>
          <a:lstStyle/>
          <a:p>
            <a:pPr algn="ctr"/>
            <a:r>
              <a:rPr lang="es-ES_tradnl" sz="2000">
                <a:latin typeface="Arial" charset="0"/>
              </a:rPr>
              <a:t>Aplicación</a:t>
            </a:r>
          </a:p>
          <a:p>
            <a:pPr algn="ctr"/>
            <a:r>
              <a:rPr lang="es-ES_tradnl" sz="2000">
                <a:latin typeface="Arial" charset="0"/>
              </a:rPr>
              <a:t>origen</a:t>
            </a:r>
            <a:endParaRPr lang="es-ES" sz="2000">
              <a:latin typeface="Arial" charset="0"/>
            </a:endParaRPr>
          </a:p>
        </p:txBody>
      </p:sp>
      <p:sp>
        <p:nvSpPr>
          <p:cNvPr id="59395" name="Rectangle 2051"/>
          <p:cNvSpPr>
            <a:spLocks noChangeArrowheads="1"/>
          </p:cNvSpPr>
          <p:nvPr/>
        </p:nvSpPr>
        <p:spPr bwMode="auto">
          <a:xfrm>
            <a:off x="6203926" y="4899025"/>
            <a:ext cx="1524000" cy="914400"/>
          </a:xfrm>
          <a:prstGeom prst="rect">
            <a:avLst/>
          </a:prstGeom>
          <a:solidFill>
            <a:schemeClr val="accent1"/>
          </a:solidFill>
          <a:ln w="9525">
            <a:solidFill>
              <a:schemeClr val="tx1"/>
            </a:solidFill>
            <a:miter lim="800000"/>
            <a:headEnd/>
            <a:tailEnd/>
          </a:ln>
        </p:spPr>
        <p:txBody>
          <a:bodyPr wrap="none" anchor="ctr"/>
          <a:lstStyle/>
          <a:p>
            <a:pPr algn="r"/>
            <a:r>
              <a:rPr lang="es-ES_tradnl" sz="2000">
                <a:latin typeface="Arial" charset="0"/>
              </a:rPr>
              <a:t>TCP</a:t>
            </a:r>
          </a:p>
          <a:p>
            <a:pPr algn="r"/>
            <a:r>
              <a:rPr lang="es-ES_tradnl" sz="2000">
                <a:latin typeface="Arial" charset="0"/>
              </a:rPr>
              <a:t>receptor</a:t>
            </a:r>
            <a:endParaRPr lang="es-ES" sz="2000">
              <a:latin typeface="Arial" charset="0"/>
            </a:endParaRPr>
          </a:p>
        </p:txBody>
      </p:sp>
      <p:sp>
        <p:nvSpPr>
          <p:cNvPr id="59396" name="Rectangle 2052"/>
          <p:cNvSpPr>
            <a:spLocks noChangeArrowheads="1"/>
          </p:cNvSpPr>
          <p:nvPr/>
        </p:nvSpPr>
        <p:spPr bwMode="auto">
          <a:xfrm>
            <a:off x="1098526" y="4899025"/>
            <a:ext cx="1524000" cy="914400"/>
          </a:xfrm>
          <a:prstGeom prst="rect">
            <a:avLst/>
          </a:prstGeom>
          <a:solidFill>
            <a:schemeClr val="accent1"/>
          </a:solidFill>
          <a:ln w="9525">
            <a:solidFill>
              <a:schemeClr val="tx1"/>
            </a:solidFill>
            <a:miter lim="800000"/>
            <a:headEnd/>
            <a:tailEnd/>
          </a:ln>
        </p:spPr>
        <p:txBody>
          <a:bodyPr wrap="none" anchor="ctr"/>
          <a:lstStyle/>
          <a:p>
            <a:r>
              <a:rPr lang="es-ES_tradnl" sz="2000">
                <a:latin typeface="Arial" charset="0"/>
              </a:rPr>
              <a:t>TCP</a:t>
            </a:r>
          </a:p>
          <a:p>
            <a:r>
              <a:rPr lang="es-ES_tradnl" sz="2000">
                <a:latin typeface="Arial" charset="0"/>
              </a:rPr>
              <a:t>emisor</a:t>
            </a:r>
            <a:endParaRPr lang="es-ES" sz="2000">
              <a:latin typeface="Arial" charset="0"/>
            </a:endParaRPr>
          </a:p>
        </p:txBody>
      </p:sp>
      <p:sp>
        <p:nvSpPr>
          <p:cNvPr id="59397" name="Rectangle 2053"/>
          <p:cNvSpPr>
            <a:spLocks noChangeArrowheads="1"/>
          </p:cNvSpPr>
          <p:nvPr/>
        </p:nvSpPr>
        <p:spPr bwMode="auto">
          <a:xfrm>
            <a:off x="5754663" y="1851025"/>
            <a:ext cx="1524000" cy="914400"/>
          </a:xfrm>
          <a:prstGeom prst="rect">
            <a:avLst/>
          </a:prstGeom>
          <a:solidFill>
            <a:schemeClr val="accent1"/>
          </a:solidFill>
          <a:ln w="9525">
            <a:solidFill>
              <a:schemeClr val="tx1"/>
            </a:solidFill>
            <a:miter lim="800000"/>
            <a:headEnd/>
            <a:tailEnd/>
          </a:ln>
        </p:spPr>
        <p:txBody>
          <a:bodyPr wrap="none" anchor="ctr"/>
          <a:lstStyle/>
          <a:p>
            <a:pPr algn="ctr"/>
            <a:r>
              <a:rPr lang="es-ES_tradnl" sz="2000">
                <a:latin typeface="Arial" charset="0"/>
              </a:rPr>
              <a:t>Aplicación</a:t>
            </a:r>
          </a:p>
          <a:p>
            <a:pPr algn="ctr"/>
            <a:r>
              <a:rPr lang="es-ES_tradnl" sz="2000">
                <a:latin typeface="Arial" charset="0"/>
              </a:rPr>
              <a:t>destino</a:t>
            </a:r>
            <a:endParaRPr lang="es-ES" sz="2000">
              <a:latin typeface="Arial" charset="0"/>
            </a:endParaRPr>
          </a:p>
        </p:txBody>
      </p:sp>
      <p:sp>
        <p:nvSpPr>
          <p:cNvPr id="329734" name="Line 2054"/>
          <p:cNvSpPr>
            <a:spLocks noChangeShapeType="1"/>
          </p:cNvSpPr>
          <p:nvPr/>
        </p:nvSpPr>
        <p:spPr bwMode="auto">
          <a:xfrm>
            <a:off x="2214538" y="2994025"/>
            <a:ext cx="0" cy="1752600"/>
          </a:xfrm>
          <a:prstGeom prst="line">
            <a:avLst/>
          </a:prstGeom>
          <a:noFill/>
          <a:ln w="19050">
            <a:solidFill>
              <a:schemeClr val="tx1"/>
            </a:solidFill>
            <a:round/>
            <a:headEnd/>
            <a:tailEnd type="triangle" w="med" len="med"/>
          </a:ln>
        </p:spPr>
        <p:txBody>
          <a:bodyPr/>
          <a:lstStyle/>
          <a:p>
            <a:endParaRPr lang="es-ES"/>
          </a:p>
        </p:txBody>
      </p:sp>
      <p:sp>
        <p:nvSpPr>
          <p:cNvPr id="329735" name="Line 2055"/>
          <p:cNvSpPr>
            <a:spLocks noChangeShapeType="1"/>
          </p:cNvSpPr>
          <p:nvPr/>
        </p:nvSpPr>
        <p:spPr bwMode="auto">
          <a:xfrm rot="10800000">
            <a:off x="6521426" y="2917825"/>
            <a:ext cx="3175" cy="1828800"/>
          </a:xfrm>
          <a:prstGeom prst="line">
            <a:avLst/>
          </a:prstGeom>
          <a:noFill/>
          <a:ln w="19050">
            <a:solidFill>
              <a:schemeClr val="tx1"/>
            </a:solidFill>
            <a:round/>
            <a:headEnd/>
            <a:tailEnd type="triangle" w="med" len="med"/>
          </a:ln>
        </p:spPr>
        <p:txBody>
          <a:bodyPr/>
          <a:lstStyle/>
          <a:p>
            <a:endParaRPr lang="es-ES"/>
          </a:p>
        </p:txBody>
      </p:sp>
      <p:sp>
        <p:nvSpPr>
          <p:cNvPr id="329736" name="Line 2056"/>
          <p:cNvSpPr>
            <a:spLocks noChangeShapeType="1"/>
          </p:cNvSpPr>
          <p:nvPr/>
        </p:nvSpPr>
        <p:spPr bwMode="auto">
          <a:xfrm flipV="1">
            <a:off x="2774926" y="5033963"/>
            <a:ext cx="3200400" cy="0"/>
          </a:xfrm>
          <a:prstGeom prst="line">
            <a:avLst/>
          </a:prstGeom>
          <a:noFill/>
          <a:ln w="19050">
            <a:solidFill>
              <a:schemeClr val="tx1"/>
            </a:solidFill>
            <a:round/>
            <a:headEnd/>
            <a:tailEnd type="triangle" w="med" len="med"/>
          </a:ln>
        </p:spPr>
        <p:txBody>
          <a:bodyPr/>
          <a:lstStyle/>
          <a:p>
            <a:endParaRPr lang="es-ES"/>
          </a:p>
        </p:txBody>
      </p:sp>
      <p:sp>
        <p:nvSpPr>
          <p:cNvPr id="329737" name="Text Box 2057"/>
          <p:cNvSpPr txBox="1">
            <a:spLocks noChangeArrowheads="1"/>
          </p:cNvSpPr>
          <p:nvPr/>
        </p:nvSpPr>
        <p:spPr bwMode="auto">
          <a:xfrm>
            <a:off x="2214538" y="3325813"/>
            <a:ext cx="2173288" cy="730250"/>
          </a:xfrm>
          <a:prstGeom prst="rect">
            <a:avLst/>
          </a:prstGeom>
          <a:noFill/>
          <a:ln w="9525">
            <a:noFill/>
            <a:miter lim="800000"/>
            <a:headEnd/>
            <a:tailEnd/>
          </a:ln>
        </p:spPr>
        <p:txBody>
          <a:bodyPr wrap="none">
            <a:spAutoFit/>
          </a:bodyPr>
          <a:lstStyle/>
          <a:p>
            <a:r>
              <a:rPr lang="es-ES_tradnl" sz="1400">
                <a:latin typeface="Arial" charset="0"/>
              </a:rPr>
              <a:t>A criterio de la aplicación</a:t>
            </a:r>
          </a:p>
          <a:p>
            <a:r>
              <a:rPr lang="es-ES_tradnl" sz="1400">
                <a:latin typeface="Arial" charset="0"/>
              </a:rPr>
              <a:t>(sujeto a disponibilidad </a:t>
            </a:r>
          </a:p>
          <a:p>
            <a:r>
              <a:rPr lang="es-ES_tradnl" sz="1400">
                <a:latin typeface="Arial" charset="0"/>
              </a:rPr>
              <a:t>de buffer en TCP emisor)</a:t>
            </a:r>
            <a:endParaRPr lang="es-ES" sz="1400">
              <a:latin typeface="Arial" charset="0"/>
            </a:endParaRPr>
          </a:p>
        </p:txBody>
      </p:sp>
      <p:sp>
        <p:nvSpPr>
          <p:cNvPr id="329738" name="Text Box 2058"/>
          <p:cNvSpPr txBox="1">
            <a:spLocks noChangeArrowheads="1"/>
          </p:cNvSpPr>
          <p:nvPr/>
        </p:nvSpPr>
        <p:spPr bwMode="auto">
          <a:xfrm>
            <a:off x="6521426" y="3286124"/>
            <a:ext cx="2299046" cy="738664"/>
          </a:xfrm>
          <a:prstGeom prst="rect">
            <a:avLst/>
          </a:prstGeom>
          <a:noFill/>
          <a:ln w="9525">
            <a:noFill/>
            <a:miter lim="800000"/>
            <a:headEnd/>
            <a:tailEnd/>
          </a:ln>
        </p:spPr>
        <p:txBody>
          <a:bodyPr wrap="square">
            <a:spAutoFit/>
          </a:bodyPr>
          <a:lstStyle/>
          <a:p>
            <a:r>
              <a:rPr lang="es-ES_tradnl" sz="1400" dirty="0">
                <a:latin typeface="Arial" charset="0"/>
              </a:rPr>
              <a:t>A criterio </a:t>
            </a:r>
            <a:r>
              <a:rPr lang="es-ES_tradnl" sz="1400" dirty="0" smtClean="0">
                <a:latin typeface="Arial" charset="0"/>
              </a:rPr>
              <a:t>de la aplicación, (siempre que haya datos para leer)</a:t>
            </a:r>
            <a:endParaRPr lang="es-ES" sz="1400" dirty="0">
              <a:latin typeface="Arial" charset="0"/>
            </a:endParaRPr>
          </a:p>
        </p:txBody>
      </p:sp>
      <p:sp>
        <p:nvSpPr>
          <p:cNvPr id="329739" name="Text Box 2059"/>
          <p:cNvSpPr txBox="1">
            <a:spLocks noChangeArrowheads="1"/>
          </p:cNvSpPr>
          <p:nvPr/>
        </p:nvSpPr>
        <p:spPr bwMode="auto">
          <a:xfrm>
            <a:off x="3163864" y="5126038"/>
            <a:ext cx="2590800" cy="954107"/>
          </a:xfrm>
          <a:prstGeom prst="rect">
            <a:avLst/>
          </a:prstGeom>
          <a:noFill/>
          <a:ln w="9525">
            <a:noFill/>
            <a:miter lim="800000"/>
            <a:headEnd/>
            <a:tailEnd/>
          </a:ln>
        </p:spPr>
        <p:txBody>
          <a:bodyPr wrap="square">
            <a:spAutoFit/>
          </a:bodyPr>
          <a:lstStyle/>
          <a:p>
            <a:r>
              <a:rPr lang="es-ES_tradnl" sz="1400" dirty="0">
                <a:latin typeface="Arial" charset="0"/>
              </a:rPr>
              <a:t>A criterio del TCP emisor</a:t>
            </a:r>
          </a:p>
          <a:p>
            <a:r>
              <a:rPr lang="es-ES_tradnl" sz="1400" dirty="0">
                <a:latin typeface="Arial" charset="0"/>
              </a:rPr>
              <a:t>(sujeto a </a:t>
            </a:r>
            <a:r>
              <a:rPr lang="es-ES_tradnl" sz="1400" dirty="0" smtClean="0">
                <a:latin typeface="Arial" charset="0"/>
              </a:rPr>
              <a:t>no congestión en la red y disponibilidad</a:t>
            </a:r>
            <a:endParaRPr lang="es-ES_tradnl" sz="1400" dirty="0">
              <a:latin typeface="Arial" charset="0"/>
            </a:endParaRPr>
          </a:p>
          <a:p>
            <a:r>
              <a:rPr lang="es-ES_tradnl" sz="1400" dirty="0">
                <a:latin typeface="Arial" charset="0"/>
              </a:rPr>
              <a:t>de buffer en TCP </a:t>
            </a:r>
            <a:r>
              <a:rPr lang="es-ES_tradnl" sz="1400" dirty="0" smtClean="0">
                <a:latin typeface="Arial" charset="0"/>
              </a:rPr>
              <a:t>receptor)</a:t>
            </a:r>
            <a:endParaRPr lang="es-ES" sz="1400" dirty="0">
              <a:latin typeface="Arial" charset="0"/>
            </a:endParaRPr>
          </a:p>
        </p:txBody>
      </p:sp>
      <p:sp>
        <p:nvSpPr>
          <p:cNvPr id="329740" name="Text Box 2060"/>
          <p:cNvSpPr txBox="1">
            <a:spLocks noChangeArrowheads="1"/>
          </p:cNvSpPr>
          <p:nvPr/>
        </p:nvSpPr>
        <p:spPr bwMode="auto">
          <a:xfrm>
            <a:off x="1071538" y="3563938"/>
            <a:ext cx="1101725" cy="396875"/>
          </a:xfrm>
          <a:prstGeom prst="rect">
            <a:avLst/>
          </a:prstGeom>
          <a:noFill/>
          <a:ln w="9525">
            <a:noFill/>
            <a:miter lim="800000"/>
            <a:headEnd/>
            <a:tailEnd/>
          </a:ln>
        </p:spPr>
        <p:txBody>
          <a:bodyPr wrap="none">
            <a:spAutoFit/>
          </a:bodyPr>
          <a:lstStyle/>
          <a:p>
            <a:r>
              <a:rPr lang="es-ES_tradnl" sz="2000" b="1">
                <a:latin typeface="Arial" charset="0"/>
              </a:rPr>
              <a:t>Empuja</a:t>
            </a:r>
            <a:endParaRPr lang="es-ES" sz="2000" b="1">
              <a:latin typeface="Arial" charset="0"/>
            </a:endParaRPr>
          </a:p>
        </p:txBody>
      </p:sp>
      <p:sp>
        <p:nvSpPr>
          <p:cNvPr id="329741" name="Text Box 2061"/>
          <p:cNvSpPr txBox="1">
            <a:spLocks noChangeArrowheads="1"/>
          </p:cNvSpPr>
          <p:nvPr/>
        </p:nvSpPr>
        <p:spPr bwMode="auto">
          <a:xfrm>
            <a:off x="3725838" y="4652963"/>
            <a:ext cx="1101725" cy="396875"/>
          </a:xfrm>
          <a:prstGeom prst="rect">
            <a:avLst/>
          </a:prstGeom>
          <a:noFill/>
          <a:ln w="9525">
            <a:noFill/>
            <a:miter lim="800000"/>
            <a:headEnd/>
            <a:tailEnd/>
          </a:ln>
        </p:spPr>
        <p:txBody>
          <a:bodyPr wrap="none">
            <a:spAutoFit/>
          </a:bodyPr>
          <a:lstStyle/>
          <a:p>
            <a:r>
              <a:rPr lang="es-ES_tradnl" sz="2000" b="1">
                <a:latin typeface="Arial" charset="0"/>
              </a:rPr>
              <a:t>Empuja</a:t>
            </a:r>
            <a:endParaRPr lang="es-ES" sz="2000" b="1">
              <a:latin typeface="Arial" charset="0"/>
            </a:endParaRPr>
          </a:p>
        </p:txBody>
      </p:sp>
      <p:sp>
        <p:nvSpPr>
          <p:cNvPr id="329742" name="Text Box 2062"/>
          <p:cNvSpPr txBox="1">
            <a:spLocks noChangeArrowheads="1"/>
          </p:cNvSpPr>
          <p:nvPr/>
        </p:nvSpPr>
        <p:spPr bwMode="auto">
          <a:xfrm>
            <a:off x="5611788" y="3487738"/>
            <a:ext cx="889000" cy="396875"/>
          </a:xfrm>
          <a:prstGeom prst="rect">
            <a:avLst/>
          </a:prstGeom>
          <a:noFill/>
          <a:ln w="9525">
            <a:noFill/>
            <a:miter lim="800000"/>
            <a:headEnd/>
            <a:tailEnd/>
          </a:ln>
        </p:spPr>
        <p:txBody>
          <a:bodyPr wrap="none">
            <a:spAutoFit/>
          </a:bodyPr>
          <a:lstStyle/>
          <a:p>
            <a:r>
              <a:rPr lang="es-ES_tradnl" sz="2000" b="1">
                <a:latin typeface="Arial" charset="0"/>
              </a:rPr>
              <a:t>Estira</a:t>
            </a:r>
            <a:endParaRPr lang="es-ES" sz="2000" b="1">
              <a:latin typeface="Arial" charset="0"/>
            </a:endParaRPr>
          </a:p>
        </p:txBody>
      </p:sp>
      <p:sp>
        <p:nvSpPr>
          <p:cNvPr id="59407" name="Rectangle 2063"/>
          <p:cNvSpPr>
            <a:spLocks noChangeArrowheads="1"/>
          </p:cNvSpPr>
          <p:nvPr/>
        </p:nvSpPr>
        <p:spPr bwMode="auto">
          <a:xfrm>
            <a:off x="2012926" y="4899025"/>
            <a:ext cx="609600" cy="304800"/>
          </a:xfrm>
          <a:prstGeom prst="rect">
            <a:avLst/>
          </a:prstGeom>
          <a:solidFill>
            <a:schemeClr val="bg1"/>
          </a:solidFill>
          <a:ln w="9525">
            <a:solidFill>
              <a:schemeClr val="tx1"/>
            </a:solidFill>
            <a:miter lim="800000"/>
            <a:headEnd/>
            <a:tailEnd/>
          </a:ln>
        </p:spPr>
        <p:txBody>
          <a:bodyPr wrap="none" anchor="ctr"/>
          <a:lstStyle/>
          <a:p>
            <a:pPr algn="ctr"/>
            <a:r>
              <a:rPr lang="es-ES_tradnl" sz="1600">
                <a:latin typeface="Arial" charset="0"/>
              </a:rPr>
              <a:t>Buffer</a:t>
            </a:r>
            <a:endParaRPr lang="es-ES" sz="1600">
              <a:latin typeface="Arial" charset="0"/>
            </a:endParaRPr>
          </a:p>
        </p:txBody>
      </p:sp>
      <p:sp>
        <p:nvSpPr>
          <p:cNvPr id="59408" name="Rectangle 2064"/>
          <p:cNvSpPr>
            <a:spLocks noChangeArrowheads="1"/>
          </p:cNvSpPr>
          <p:nvPr/>
        </p:nvSpPr>
        <p:spPr bwMode="auto">
          <a:xfrm>
            <a:off x="6203926" y="4899025"/>
            <a:ext cx="609600" cy="304800"/>
          </a:xfrm>
          <a:prstGeom prst="rect">
            <a:avLst/>
          </a:prstGeom>
          <a:solidFill>
            <a:schemeClr val="bg1"/>
          </a:solidFill>
          <a:ln w="9525">
            <a:solidFill>
              <a:schemeClr val="tx1"/>
            </a:solidFill>
            <a:miter lim="800000"/>
            <a:headEnd/>
            <a:tailEnd/>
          </a:ln>
        </p:spPr>
        <p:txBody>
          <a:bodyPr wrap="none" anchor="ctr"/>
          <a:lstStyle/>
          <a:p>
            <a:pPr algn="ctr"/>
            <a:r>
              <a:rPr lang="es-ES_tradnl" sz="1600">
                <a:latin typeface="Arial" charset="0"/>
              </a:rPr>
              <a:t>Buffer</a:t>
            </a:r>
            <a:endParaRPr lang="es-ES" sz="1600">
              <a:latin typeface="Arial" charset="0"/>
            </a:endParaRPr>
          </a:p>
        </p:txBody>
      </p:sp>
      <p:sp>
        <p:nvSpPr>
          <p:cNvPr id="59409" name="Text Box 2065"/>
          <p:cNvSpPr txBox="1">
            <a:spLocks noChangeArrowheads="1"/>
          </p:cNvSpPr>
          <p:nvPr/>
        </p:nvSpPr>
        <p:spPr bwMode="auto">
          <a:xfrm>
            <a:off x="1098526" y="476250"/>
            <a:ext cx="6200775" cy="1066800"/>
          </a:xfrm>
          <a:prstGeom prst="rect">
            <a:avLst/>
          </a:prstGeom>
          <a:noFill/>
          <a:ln w="9525">
            <a:noFill/>
            <a:miter lim="800000"/>
            <a:headEnd/>
            <a:tailEnd/>
          </a:ln>
        </p:spPr>
        <p:txBody>
          <a:bodyPr wrap="none">
            <a:spAutoFit/>
          </a:bodyPr>
          <a:lstStyle/>
          <a:p>
            <a:pPr algn="ctr"/>
            <a:r>
              <a:rPr lang="es-ES_tradnl" sz="3200">
                <a:latin typeface="Arial" charset="0"/>
              </a:rPr>
              <a:t>Intercambio de datos </a:t>
            </a:r>
          </a:p>
          <a:p>
            <a:pPr algn="ctr"/>
            <a:r>
              <a:rPr lang="es-ES_tradnl" sz="3200">
                <a:latin typeface="Arial" charset="0"/>
              </a:rPr>
              <a:t>TCP </a:t>
            </a:r>
            <a:r>
              <a:rPr lang="es-ES_tradnl" sz="3200">
                <a:solidFill>
                  <a:schemeClr val="tx2"/>
                </a:solidFill>
                <a:latin typeface="Arial" charset="0"/>
                <a:sym typeface="Symbol" pitchFamily="18" charset="2"/>
              </a:rPr>
              <a:t> Aplicación y TCP  TCP</a:t>
            </a:r>
            <a:endParaRPr lang="es-ES" sz="3200">
              <a:solidFill>
                <a:schemeClr val="tx2"/>
              </a:solidFill>
              <a:latin typeface="Arial" charset="0"/>
              <a:sym typeface="Symbol" pitchFamily="18" charset="2"/>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29734"/>
                                        </p:tgtEl>
                                        <p:attrNameLst>
                                          <p:attrName>style.visibility</p:attrName>
                                        </p:attrNameLst>
                                      </p:cBhvr>
                                      <p:to>
                                        <p:strVal val="visible"/>
                                      </p:to>
                                    </p:set>
                                    <p:animEffect transition="in" filter="wipe(up)">
                                      <p:cBhvr>
                                        <p:cTn id="7" dur="500"/>
                                        <p:tgtEl>
                                          <p:spTgt spid="32973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297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97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9736"/>
                                        </p:tgtEl>
                                        <p:attrNameLst>
                                          <p:attrName>style.visibility</p:attrName>
                                        </p:attrNameLst>
                                      </p:cBhvr>
                                      <p:to>
                                        <p:strVal val="visible"/>
                                      </p:to>
                                    </p:set>
                                    <p:animEffect transition="in" filter="wipe(left)">
                                      <p:cBhvr>
                                        <p:cTn id="17" dur="500"/>
                                        <p:tgtEl>
                                          <p:spTgt spid="329736"/>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3297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97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29735"/>
                                        </p:tgtEl>
                                        <p:attrNameLst>
                                          <p:attrName>style.visibility</p:attrName>
                                        </p:attrNameLst>
                                      </p:cBhvr>
                                      <p:to>
                                        <p:strVal val="visible"/>
                                      </p:to>
                                    </p:set>
                                    <p:animEffect transition="in" filter="wipe(down)">
                                      <p:cBhvr>
                                        <p:cTn id="27" dur="500"/>
                                        <p:tgtEl>
                                          <p:spTgt spid="329735"/>
                                        </p:tgtEl>
                                      </p:cBhvr>
                                    </p:animEffec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3297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97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4" grpId="0" animBg="1"/>
      <p:bldP spid="329735" grpId="0" animBg="1"/>
      <p:bldP spid="329736" grpId="0" animBg="1"/>
      <p:bldP spid="329737" grpId="0"/>
      <p:bldP spid="329738" grpId="0"/>
      <p:bldP spid="329739" grpId="0"/>
      <p:bldP spid="329740" grpId="0"/>
      <p:bldP spid="329741" grpId="0"/>
      <p:bldP spid="3297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s-ES_tradnl" sz="4000" smtClean="0"/>
              <a:t>Protocolo UDP</a:t>
            </a:r>
            <a:endParaRPr lang="es-ES" sz="4000" smtClean="0"/>
          </a:p>
        </p:txBody>
      </p:sp>
      <p:sp>
        <p:nvSpPr>
          <p:cNvPr id="8195" name="Rectangle 3"/>
          <p:cNvSpPr>
            <a:spLocks noGrp="1" noChangeArrowheads="1"/>
          </p:cNvSpPr>
          <p:nvPr>
            <p:ph type="body" idx="1"/>
          </p:nvPr>
        </p:nvSpPr>
        <p:spPr/>
        <p:txBody>
          <a:bodyPr/>
          <a:lstStyle/>
          <a:p>
            <a:pPr eaLnBrk="1" hangingPunct="1">
              <a:lnSpc>
                <a:spcPct val="90000"/>
              </a:lnSpc>
            </a:pPr>
            <a:r>
              <a:rPr lang="es-ES_tradnl" sz="2800" dirty="0" smtClean="0"/>
              <a:t>Servicio sencillo, pero no fiable (puede fallar)</a:t>
            </a:r>
          </a:p>
          <a:p>
            <a:pPr eaLnBrk="1" hangingPunct="1">
              <a:lnSpc>
                <a:spcPct val="90000"/>
              </a:lnSpc>
            </a:pPr>
            <a:r>
              <a:rPr lang="es-ES_tradnl" sz="2800" dirty="0" smtClean="0"/>
              <a:t>Se utiliza en los siguientes casos:</a:t>
            </a:r>
          </a:p>
          <a:p>
            <a:pPr lvl="1" eaLnBrk="1" hangingPunct="1">
              <a:lnSpc>
                <a:spcPct val="90000"/>
              </a:lnSpc>
            </a:pPr>
            <a:r>
              <a:rPr lang="es-ES_tradnl" sz="2400" dirty="0" smtClean="0"/>
              <a:t>El intercambio de mensajes es muy escaso, </a:t>
            </a:r>
            <a:r>
              <a:rPr lang="es-ES_tradnl" sz="2400" dirty="0" err="1" smtClean="0"/>
              <a:t>ej.:consultas</a:t>
            </a:r>
            <a:r>
              <a:rPr lang="es-ES_tradnl" sz="2400" dirty="0" smtClean="0"/>
              <a:t> al DNS (servidor de nombres)</a:t>
            </a:r>
          </a:p>
          <a:p>
            <a:pPr lvl="1" eaLnBrk="1" hangingPunct="1">
              <a:lnSpc>
                <a:spcPct val="90000"/>
              </a:lnSpc>
            </a:pPr>
            <a:r>
              <a:rPr lang="es-ES_tradnl" sz="2400" dirty="0" smtClean="0"/>
              <a:t>La aplicación es en tiempo real y no puede esperar confirmaciones. Ej.: videoconferencia, voz sobre IP.</a:t>
            </a:r>
          </a:p>
          <a:p>
            <a:pPr lvl="1" eaLnBrk="1" hangingPunct="1">
              <a:lnSpc>
                <a:spcPct val="90000"/>
              </a:lnSpc>
            </a:pPr>
            <a:r>
              <a:rPr lang="es-ES_tradnl" sz="2400" dirty="0" smtClean="0"/>
              <a:t>Los mensajes se producen regularmente y no importa si se pierde alguno. </a:t>
            </a:r>
            <a:r>
              <a:rPr lang="es-ES_tradnl" sz="2400" dirty="0" err="1" smtClean="0"/>
              <a:t>Ej</a:t>
            </a:r>
            <a:r>
              <a:rPr lang="es-ES_tradnl" sz="2400" dirty="0" smtClean="0"/>
              <a:t>: NTP, SNMP</a:t>
            </a:r>
          </a:p>
          <a:p>
            <a:pPr lvl="1" eaLnBrk="1" hangingPunct="1">
              <a:lnSpc>
                <a:spcPct val="90000"/>
              </a:lnSpc>
            </a:pPr>
            <a:r>
              <a:rPr lang="es-ES_tradnl" sz="2400" dirty="0" smtClean="0"/>
              <a:t>Se envía tráfico </a:t>
            </a:r>
            <a:r>
              <a:rPr lang="es-ES_tradnl" sz="2400" dirty="0" err="1" smtClean="0"/>
              <a:t>broadcast</a:t>
            </a:r>
            <a:r>
              <a:rPr lang="es-ES_tradnl" sz="2400" dirty="0" smtClean="0"/>
              <a:t>/</a:t>
            </a:r>
            <a:r>
              <a:rPr lang="es-ES_tradnl" sz="2400" dirty="0" err="1" smtClean="0"/>
              <a:t>multicast</a:t>
            </a:r>
            <a:r>
              <a:rPr lang="es-ES_tradnl" sz="2400" dirty="0"/>
              <a:t> </a:t>
            </a:r>
            <a:r>
              <a:rPr lang="es-ES_tradnl" sz="2400" dirty="0" smtClean="0"/>
              <a:t>(este no puede enviarse por TCP)</a:t>
            </a:r>
            <a:endParaRPr lang="es-ES" sz="2400" dirty="0" smtClean="0"/>
          </a:p>
        </p:txBody>
      </p:sp>
    </p:spTree>
  </p:cSld>
  <p:clrMapOvr>
    <a:masterClrMapping/>
  </p:clrMapOvr>
  <p:transition>
    <p:cover dir="l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1606550" y="2009775"/>
            <a:ext cx="1524000" cy="914400"/>
          </a:xfrm>
          <a:prstGeom prst="rect">
            <a:avLst/>
          </a:prstGeom>
          <a:solidFill>
            <a:schemeClr val="accent1"/>
          </a:solidFill>
          <a:ln w="9525">
            <a:solidFill>
              <a:schemeClr val="tx1"/>
            </a:solidFill>
            <a:miter lim="800000"/>
            <a:headEnd/>
            <a:tailEnd/>
          </a:ln>
        </p:spPr>
        <p:txBody>
          <a:bodyPr wrap="none" anchor="ctr"/>
          <a:lstStyle/>
          <a:p>
            <a:pPr algn="ctr"/>
            <a:r>
              <a:rPr lang="es-ES_tradnl" sz="2000">
                <a:latin typeface="Arial" charset="0"/>
              </a:rPr>
              <a:t>Aplicación</a:t>
            </a:r>
          </a:p>
          <a:p>
            <a:pPr algn="ctr"/>
            <a:r>
              <a:rPr lang="es-ES_tradnl" sz="2000">
                <a:latin typeface="Arial" charset="0"/>
              </a:rPr>
              <a:t>origen</a:t>
            </a:r>
            <a:endParaRPr lang="es-ES" sz="2000">
              <a:latin typeface="Arial" charset="0"/>
            </a:endParaRPr>
          </a:p>
        </p:txBody>
      </p:sp>
      <p:sp>
        <p:nvSpPr>
          <p:cNvPr id="60419" name="Rectangle 3"/>
          <p:cNvSpPr>
            <a:spLocks noChangeArrowheads="1"/>
          </p:cNvSpPr>
          <p:nvPr/>
        </p:nvSpPr>
        <p:spPr bwMode="auto">
          <a:xfrm>
            <a:off x="6234113" y="5057775"/>
            <a:ext cx="1524000" cy="914400"/>
          </a:xfrm>
          <a:prstGeom prst="rect">
            <a:avLst/>
          </a:prstGeom>
          <a:solidFill>
            <a:schemeClr val="accent1"/>
          </a:solidFill>
          <a:ln w="9525">
            <a:solidFill>
              <a:schemeClr val="tx1"/>
            </a:solidFill>
            <a:miter lim="800000"/>
            <a:headEnd/>
            <a:tailEnd/>
          </a:ln>
        </p:spPr>
        <p:txBody>
          <a:bodyPr wrap="none" anchor="ctr"/>
          <a:lstStyle/>
          <a:p>
            <a:pPr algn="r"/>
            <a:r>
              <a:rPr lang="es-ES_tradnl" sz="2000">
                <a:latin typeface="Arial" charset="0"/>
              </a:rPr>
              <a:t>TCP</a:t>
            </a:r>
          </a:p>
          <a:p>
            <a:pPr algn="r"/>
            <a:r>
              <a:rPr lang="es-ES_tradnl" sz="2000">
                <a:latin typeface="Arial" charset="0"/>
              </a:rPr>
              <a:t>receptor</a:t>
            </a:r>
            <a:endParaRPr lang="es-ES" sz="2000">
              <a:latin typeface="Arial" charset="0"/>
            </a:endParaRPr>
          </a:p>
        </p:txBody>
      </p:sp>
      <p:sp>
        <p:nvSpPr>
          <p:cNvPr id="60420" name="Rectangle 4"/>
          <p:cNvSpPr>
            <a:spLocks noChangeArrowheads="1"/>
          </p:cNvSpPr>
          <p:nvPr/>
        </p:nvSpPr>
        <p:spPr bwMode="auto">
          <a:xfrm>
            <a:off x="1128713" y="5057775"/>
            <a:ext cx="1524000" cy="914400"/>
          </a:xfrm>
          <a:prstGeom prst="rect">
            <a:avLst/>
          </a:prstGeom>
          <a:solidFill>
            <a:schemeClr val="accent1"/>
          </a:solidFill>
          <a:ln w="9525">
            <a:solidFill>
              <a:schemeClr val="tx1"/>
            </a:solidFill>
            <a:miter lim="800000"/>
            <a:headEnd/>
            <a:tailEnd/>
          </a:ln>
        </p:spPr>
        <p:txBody>
          <a:bodyPr wrap="none" anchor="ctr"/>
          <a:lstStyle/>
          <a:p>
            <a:r>
              <a:rPr lang="es-ES_tradnl" sz="2000">
                <a:latin typeface="Arial" charset="0"/>
              </a:rPr>
              <a:t>TCP</a:t>
            </a:r>
          </a:p>
          <a:p>
            <a:r>
              <a:rPr lang="es-ES_tradnl" sz="2000">
                <a:latin typeface="Arial" charset="0"/>
              </a:rPr>
              <a:t>emisor</a:t>
            </a:r>
            <a:endParaRPr lang="es-ES" sz="2000">
              <a:latin typeface="Arial" charset="0"/>
            </a:endParaRPr>
          </a:p>
        </p:txBody>
      </p:sp>
      <p:sp>
        <p:nvSpPr>
          <p:cNvPr id="60421" name="Rectangle 5"/>
          <p:cNvSpPr>
            <a:spLocks noChangeArrowheads="1"/>
          </p:cNvSpPr>
          <p:nvPr/>
        </p:nvSpPr>
        <p:spPr bwMode="auto">
          <a:xfrm>
            <a:off x="5795963" y="2009775"/>
            <a:ext cx="1524000" cy="914400"/>
          </a:xfrm>
          <a:prstGeom prst="rect">
            <a:avLst/>
          </a:prstGeom>
          <a:solidFill>
            <a:schemeClr val="accent1"/>
          </a:solidFill>
          <a:ln w="9525">
            <a:solidFill>
              <a:schemeClr val="tx1"/>
            </a:solidFill>
            <a:miter lim="800000"/>
            <a:headEnd/>
            <a:tailEnd/>
          </a:ln>
        </p:spPr>
        <p:txBody>
          <a:bodyPr wrap="none" anchor="ctr"/>
          <a:lstStyle/>
          <a:p>
            <a:pPr algn="ctr"/>
            <a:r>
              <a:rPr lang="es-ES_tradnl" sz="2000">
                <a:latin typeface="Arial" charset="0"/>
              </a:rPr>
              <a:t>Aplicación</a:t>
            </a:r>
          </a:p>
          <a:p>
            <a:pPr algn="ctr"/>
            <a:r>
              <a:rPr lang="es-ES_tradnl" sz="2000">
                <a:latin typeface="Arial" charset="0"/>
              </a:rPr>
              <a:t>destino</a:t>
            </a:r>
            <a:endParaRPr lang="es-ES" sz="2000">
              <a:latin typeface="Arial" charset="0"/>
            </a:endParaRPr>
          </a:p>
        </p:txBody>
      </p:sp>
      <p:sp>
        <p:nvSpPr>
          <p:cNvPr id="330758" name="Line 6"/>
          <p:cNvSpPr>
            <a:spLocks noChangeShapeType="1"/>
          </p:cNvSpPr>
          <p:nvPr/>
        </p:nvSpPr>
        <p:spPr bwMode="auto">
          <a:xfrm>
            <a:off x="2305050" y="3152775"/>
            <a:ext cx="0" cy="1752600"/>
          </a:xfrm>
          <a:prstGeom prst="line">
            <a:avLst/>
          </a:prstGeom>
          <a:noFill/>
          <a:ln w="19050">
            <a:solidFill>
              <a:schemeClr val="tx1"/>
            </a:solidFill>
            <a:round/>
            <a:headEnd/>
            <a:tailEnd type="triangle" w="med" len="med"/>
          </a:ln>
        </p:spPr>
        <p:txBody>
          <a:bodyPr/>
          <a:lstStyle/>
          <a:p>
            <a:endParaRPr lang="es-ES"/>
          </a:p>
        </p:txBody>
      </p:sp>
      <p:sp>
        <p:nvSpPr>
          <p:cNvPr id="330759" name="Line 7"/>
          <p:cNvSpPr>
            <a:spLocks noChangeShapeType="1"/>
          </p:cNvSpPr>
          <p:nvPr/>
        </p:nvSpPr>
        <p:spPr bwMode="auto">
          <a:xfrm rot="10800000">
            <a:off x="6527800" y="3076575"/>
            <a:ext cx="3175" cy="1828800"/>
          </a:xfrm>
          <a:prstGeom prst="line">
            <a:avLst/>
          </a:prstGeom>
          <a:noFill/>
          <a:ln w="19050">
            <a:solidFill>
              <a:schemeClr val="tx1"/>
            </a:solidFill>
            <a:round/>
            <a:headEnd/>
            <a:tailEnd type="triangle" w="med" len="med"/>
          </a:ln>
        </p:spPr>
        <p:txBody>
          <a:bodyPr/>
          <a:lstStyle/>
          <a:p>
            <a:endParaRPr lang="es-ES"/>
          </a:p>
        </p:txBody>
      </p:sp>
      <p:sp>
        <p:nvSpPr>
          <p:cNvPr id="330760" name="Line 8"/>
          <p:cNvSpPr>
            <a:spLocks noChangeShapeType="1"/>
          </p:cNvSpPr>
          <p:nvPr/>
        </p:nvSpPr>
        <p:spPr bwMode="auto">
          <a:xfrm flipV="1">
            <a:off x="2805113" y="5249863"/>
            <a:ext cx="3200400" cy="0"/>
          </a:xfrm>
          <a:prstGeom prst="line">
            <a:avLst/>
          </a:prstGeom>
          <a:noFill/>
          <a:ln w="19050">
            <a:solidFill>
              <a:schemeClr val="tx1"/>
            </a:solidFill>
            <a:round/>
            <a:headEnd/>
            <a:tailEnd type="triangle" w="med" len="med"/>
          </a:ln>
        </p:spPr>
        <p:txBody>
          <a:bodyPr/>
          <a:lstStyle/>
          <a:p>
            <a:endParaRPr lang="es-ES"/>
          </a:p>
        </p:txBody>
      </p:sp>
      <p:sp>
        <p:nvSpPr>
          <p:cNvPr id="60425" name="Rectangle 9"/>
          <p:cNvSpPr>
            <a:spLocks noChangeArrowheads="1"/>
          </p:cNvSpPr>
          <p:nvPr/>
        </p:nvSpPr>
        <p:spPr bwMode="auto">
          <a:xfrm>
            <a:off x="2043113" y="5057775"/>
            <a:ext cx="609600" cy="304800"/>
          </a:xfrm>
          <a:prstGeom prst="rect">
            <a:avLst/>
          </a:prstGeom>
          <a:solidFill>
            <a:schemeClr val="bg1"/>
          </a:solidFill>
          <a:ln w="9525">
            <a:solidFill>
              <a:schemeClr val="tx1"/>
            </a:solidFill>
            <a:miter lim="800000"/>
            <a:headEnd/>
            <a:tailEnd/>
          </a:ln>
        </p:spPr>
        <p:txBody>
          <a:bodyPr wrap="none" anchor="ctr"/>
          <a:lstStyle/>
          <a:p>
            <a:pPr algn="ctr"/>
            <a:r>
              <a:rPr lang="es-ES_tradnl" sz="1600">
                <a:latin typeface="Arial" charset="0"/>
              </a:rPr>
              <a:t>Buffer</a:t>
            </a:r>
            <a:endParaRPr lang="es-ES" sz="1600">
              <a:latin typeface="Arial" charset="0"/>
            </a:endParaRPr>
          </a:p>
        </p:txBody>
      </p:sp>
      <p:sp>
        <p:nvSpPr>
          <p:cNvPr id="60426" name="Rectangle 10"/>
          <p:cNvSpPr>
            <a:spLocks noChangeArrowheads="1"/>
          </p:cNvSpPr>
          <p:nvPr/>
        </p:nvSpPr>
        <p:spPr bwMode="auto">
          <a:xfrm>
            <a:off x="6234113" y="5057775"/>
            <a:ext cx="609600" cy="304800"/>
          </a:xfrm>
          <a:prstGeom prst="rect">
            <a:avLst/>
          </a:prstGeom>
          <a:solidFill>
            <a:schemeClr val="bg1"/>
          </a:solidFill>
          <a:ln w="9525">
            <a:solidFill>
              <a:schemeClr val="tx1"/>
            </a:solidFill>
            <a:miter lim="800000"/>
            <a:headEnd/>
            <a:tailEnd/>
          </a:ln>
        </p:spPr>
        <p:txBody>
          <a:bodyPr wrap="none" anchor="ctr"/>
          <a:lstStyle/>
          <a:p>
            <a:pPr algn="ctr"/>
            <a:r>
              <a:rPr lang="es-ES_tradnl" sz="1600">
                <a:latin typeface="Arial" charset="0"/>
              </a:rPr>
              <a:t>Buffer</a:t>
            </a:r>
            <a:endParaRPr lang="es-ES" sz="1600">
              <a:latin typeface="Arial" charset="0"/>
            </a:endParaRPr>
          </a:p>
        </p:txBody>
      </p:sp>
      <p:sp>
        <p:nvSpPr>
          <p:cNvPr id="60427" name="Text Box 11"/>
          <p:cNvSpPr txBox="1">
            <a:spLocks noChangeArrowheads="1"/>
          </p:cNvSpPr>
          <p:nvPr/>
        </p:nvSpPr>
        <p:spPr bwMode="auto">
          <a:xfrm>
            <a:off x="1273175" y="333375"/>
            <a:ext cx="6200775" cy="1066800"/>
          </a:xfrm>
          <a:prstGeom prst="rect">
            <a:avLst/>
          </a:prstGeom>
          <a:noFill/>
          <a:ln w="9525">
            <a:noFill/>
            <a:miter lim="800000"/>
            <a:headEnd/>
            <a:tailEnd/>
          </a:ln>
        </p:spPr>
        <p:txBody>
          <a:bodyPr wrap="none">
            <a:spAutoFit/>
          </a:bodyPr>
          <a:lstStyle/>
          <a:p>
            <a:pPr algn="ctr"/>
            <a:r>
              <a:rPr lang="es-ES_tradnl" sz="3200">
                <a:latin typeface="Arial" charset="0"/>
              </a:rPr>
              <a:t>Intercambio de datos </a:t>
            </a:r>
          </a:p>
          <a:p>
            <a:pPr algn="ctr"/>
            <a:r>
              <a:rPr lang="es-ES_tradnl" sz="3200">
                <a:latin typeface="Arial" charset="0"/>
              </a:rPr>
              <a:t>TCP </a:t>
            </a:r>
            <a:r>
              <a:rPr lang="es-ES_tradnl" sz="3200">
                <a:solidFill>
                  <a:schemeClr val="tx2"/>
                </a:solidFill>
                <a:latin typeface="Arial" charset="0"/>
                <a:sym typeface="Symbol" pitchFamily="18" charset="2"/>
              </a:rPr>
              <a:t> Aplicación y TCP  TCP</a:t>
            </a:r>
            <a:endParaRPr lang="es-ES" sz="3200">
              <a:solidFill>
                <a:schemeClr val="tx2"/>
              </a:solidFill>
              <a:latin typeface="Arial" charset="0"/>
              <a:sym typeface="Symbol" pitchFamily="18" charset="2"/>
            </a:endParaRPr>
          </a:p>
        </p:txBody>
      </p:sp>
      <p:sp>
        <p:nvSpPr>
          <p:cNvPr id="330764" name="Text Box 12"/>
          <p:cNvSpPr txBox="1">
            <a:spLocks noChangeArrowheads="1"/>
          </p:cNvSpPr>
          <p:nvPr/>
        </p:nvSpPr>
        <p:spPr bwMode="auto">
          <a:xfrm>
            <a:off x="1162050" y="3722688"/>
            <a:ext cx="1101725" cy="396875"/>
          </a:xfrm>
          <a:prstGeom prst="rect">
            <a:avLst/>
          </a:prstGeom>
          <a:noFill/>
          <a:ln w="9525">
            <a:noFill/>
            <a:miter lim="800000"/>
            <a:headEnd/>
            <a:tailEnd/>
          </a:ln>
        </p:spPr>
        <p:txBody>
          <a:bodyPr wrap="none">
            <a:spAutoFit/>
          </a:bodyPr>
          <a:lstStyle/>
          <a:p>
            <a:r>
              <a:rPr lang="es-ES_tradnl" sz="2000" b="1">
                <a:latin typeface="Arial" charset="0"/>
              </a:rPr>
              <a:t>Escribe</a:t>
            </a:r>
            <a:endParaRPr lang="es-ES" sz="2000" b="1">
              <a:latin typeface="Arial" charset="0"/>
            </a:endParaRPr>
          </a:p>
        </p:txBody>
      </p:sp>
      <p:sp>
        <p:nvSpPr>
          <p:cNvPr id="330765" name="Text Box 13"/>
          <p:cNvSpPr txBox="1">
            <a:spLocks noChangeArrowheads="1"/>
          </p:cNvSpPr>
          <p:nvPr/>
        </p:nvSpPr>
        <p:spPr bwMode="auto">
          <a:xfrm>
            <a:off x="3756025" y="4868863"/>
            <a:ext cx="862013" cy="396875"/>
          </a:xfrm>
          <a:prstGeom prst="rect">
            <a:avLst/>
          </a:prstGeom>
          <a:noFill/>
          <a:ln w="9525">
            <a:noFill/>
            <a:miter lim="800000"/>
            <a:headEnd/>
            <a:tailEnd/>
          </a:ln>
        </p:spPr>
        <p:txBody>
          <a:bodyPr wrap="none">
            <a:spAutoFit/>
          </a:bodyPr>
          <a:lstStyle/>
          <a:p>
            <a:r>
              <a:rPr lang="es-ES_tradnl" sz="2000" b="1">
                <a:latin typeface="Arial" charset="0"/>
              </a:rPr>
              <a:t>Envía</a:t>
            </a:r>
            <a:endParaRPr lang="es-ES" sz="2000" b="1">
              <a:latin typeface="Arial" charset="0"/>
            </a:endParaRPr>
          </a:p>
        </p:txBody>
      </p:sp>
      <p:sp>
        <p:nvSpPr>
          <p:cNvPr id="330766" name="Text Box 14"/>
          <p:cNvSpPr txBox="1">
            <a:spLocks noChangeArrowheads="1"/>
          </p:cNvSpPr>
          <p:nvPr/>
        </p:nvSpPr>
        <p:spPr bwMode="auto">
          <a:xfrm>
            <a:off x="5846763" y="3646488"/>
            <a:ext cx="622300" cy="396875"/>
          </a:xfrm>
          <a:prstGeom prst="rect">
            <a:avLst/>
          </a:prstGeom>
          <a:noFill/>
          <a:ln w="9525">
            <a:noFill/>
            <a:miter lim="800000"/>
            <a:headEnd/>
            <a:tailEnd/>
          </a:ln>
        </p:spPr>
        <p:txBody>
          <a:bodyPr wrap="none">
            <a:spAutoFit/>
          </a:bodyPr>
          <a:lstStyle/>
          <a:p>
            <a:r>
              <a:rPr lang="es-ES_tradnl" sz="2000" b="1">
                <a:latin typeface="Arial" charset="0"/>
              </a:rPr>
              <a:t>Lee</a:t>
            </a:r>
            <a:endParaRPr lang="es-ES" sz="2000" b="1">
              <a:latin typeface="Arial" charset="0"/>
            </a:endParaRPr>
          </a:p>
        </p:txBody>
      </p:sp>
      <p:sp>
        <p:nvSpPr>
          <p:cNvPr id="330767" name="Text Box 15"/>
          <p:cNvSpPr txBox="1">
            <a:spLocks noChangeArrowheads="1"/>
          </p:cNvSpPr>
          <p:nvPr/>
        </p:nvSpPr>
        <p:spPr bwMode="auto">
          <a:xfrm>
            <a:off x="2428860" y="3797300"/>
            <a:ext cx="2016000" cy="307777"/>
          </a:xfrm>
          <a:prstGeom prst="rect">
            <a:avLst/>
          </a:prstGeom>
          <a:solidFill>
            <a:srgbClr val="00B0F0"/>
          </a:solidFill>
          <a:ln w="9525">
            <a:solidFill>
              <a:schemeClr val="tx1"/>
            </a:solidFill>
            <a:miter lim="800000"/>
            <a:headEnd/>
            <a:tailEnd/>
          </a:ln>
        </p:spPr>
        <p:txBody>
          <a:bodyPr wrap="none">
            <a:spAutoFit/>
          </a:bodyPr>
          <a:lstStyle/>
          <a:p>
            <a:pPr algn="ctr"/>
            <a:r>
              <a:rPr lang="es-ES_tradnl" sz="1400" b="1" dirty="0" smtClean="0">
                <a:latin typeface="Arial" charset="0"/>
              </a:rPr>
              <a:t>4 KB</a:t>
            </a:r>
            <a:endParaRPr lang="es-ES" sz="1400" b="1" dirty="0">
              <a:latin typeface="Arial" charset="0"/>
            </a:endParaRPr>
          </a:p>
        </p:txBody>
      </p:sp>
      <p:sp>
        <p:nvSpPr>
          <p:cNvPr id="330768" name="Text Box 16"/>
          <p:cNvSpPr txBox="1">
            <a:spLocks noChangeArrowheads="1"/>
          </p:cNvSpPr>
          <p:nvPr/>
        </p:nvSpPr>
        <p:spPr bwMode="auto">
          <a:xfrm>
            <a:off x="6643702" y="3404773"/>
            <a:ext cx="1008000" cy="307777"/>
          </a:xfrm>
          <a:prstGeom prst="rect">
            <a:avLst/>
          </a:prstGeom>
          <a:solidFill>
            <a:srgbClr val="00B0F0"/>
          </a:solidFill>
          <a:ln w="9525">
            <a:solidFill>
              <a:schemeClr val="tx1"/>
            </a:solidFill>
            <a:miter lim="800000"/>
            <a:headEnd/>
            <a:tailEnd/>
          </a:ln>
        </p:spPr>
        <p:txBody>
          <a:bodyPr wrap="none">
            <a:spAutoFit/>
          </a:bodyPr>
          <a:lstStyle/>
          <a:p>
            <a:pPr algn="ctr"/>
            <a:r>
              <a:rPr lang="es-ES_tradnl" sz="1400" b="1" dirty="0" smtClean="0">
                <a:latin typeface="Arial" charset="0"/>
              </a:rPr>
              <a:t>2 KB</a:t>
            </a:r>
            <a:endParaRPr lang="es-ES" sz="1400" b="1" dirty="0">
              <a:latin typeface="Arial" charset="0"/>
            </a:endParaRPr>
          </a:p>
        </p:txBody>
      </p:sp>
      <p:sp>
        <p:nvSpPr>
          <p:cNvPr id="330770" name="Text Box 18"/>
          <p:cNvSpPr txBox="1">
            <a:spLocks noChangeArrowheads="1"/>
          </p:cNvSpPr>
          <p:nvPr/>
        </p:nvSpPr>
        <p:spPr bwMode="auto">
          <a:xfrm>
            <a:off x="2952253" y="5360988"/>
            <a:ext cx="504000" cy="307777"/>
          </a:xfrm>
          <a:prstGeom prst="rect">
            <a:avLst/>
          </a:prstGeom>
          <a:solidFill>
            <a:srgbClr val="00B0F0"/>
          </a:solidFill>
          <a:ln w="9525">
            <a:solidFill>
              <a:schemeClr val="tx1"/>
            </a:solidFill>
            <a:miter lim="800000"/>
            <a:headEnd/>
            <a:tailEnd/>
          </a:ln>
        </p:spPr>
        <p:txBody>
          <a:bodyPr wrap="none">
            <a:spAutoFit/>
          </a:bodyPr>
          <a:lstStyle/>
          <a:p>
            <a:r>
              <a:rPr lang="es-ES_tradnl" sz="1400" b="1" dirty="0" smtClean="0">
                <a:latin typeface="Arial" charset="0"/>
              </a:rPr>
              <a:t>1 KB</a:t>
            </a:r>
            <a:endParaRPr lang="es-ES" sz="1400" b="1" dirty="0">
              <a:latin typeface="Arial" charset="0"/>
            </a:endParaRPr>
          </a:p>
        </p:txBody>
      </p:sp>
      <p:sp>
        <p:nvSpPr>
          <p:cNvPr id="330774" name="Text Box 22"/>
          <p:cNvSpPr txBox="1">
            <a:spLocks noChangeArrowheads="1"/>
          </p:cNvSpPr>
          <p:nvPr/>
        </p:nvSpPr>
        <p:spPr bwMode="auto">
          <a:xfrm>
            <a:off x="3638551" y="5816600"/>
            <a:ext cx="1268296" cy="338554"/>
          </a:xfrm>
          <a:prstGeom prst="rect">
            <a:avLst/>
          </a:prstGeom>
          <a:noFill/>
          <a:ln w="9525">
            <a:noFill/>
            <a:miter lim="800000"/>
            <a:headEnd/>
            <a:tailEnd/>
          </a:ln>
        </p:spPr>
        <p:txBody>
          <a:bodyPr wrap="none">
            <a:spAutoFit/>
          </a:bodyPr>
          <a:lstStyle/>
          <a:p>
            <a:r>
              <a:rPr lang="es-ES_tradnl" sz="1600" dirty="0">
                <a:latin typeface="Arial" charset="0"/>
              </a:rPr>
              <a:t>(MSS </a:t>
            </a:r>
            <a:r>
              <a:rPr lang="es-ES_tradnl" sz="1600" dirty="0" smtClean="0">
                <a:latin typeface="Arial" charset="0"/>
              </a:rPr>
              <a:t>1 KB)</a:t>
            </a:r>
            <a:endParaRPr lang="es-ES" sz="1600" dirty="0">
              <a:latin typeface="Arial" charset="0"/>
            </a:endParaRPr>
          </a:p>
        </p:txBody>
      </p:sp>
      <p:sp>
        <p:nvSpPr>
          <p:cNvPr id="24" name="Text Box 18"/>
          <p:cNvSpPr txBox="1">
            <a:spLocks noChangeArrowheads="1"/>
          </p:cNvSpPr>
          <p:nvPr/>
        </p:nvSpPr>
        <p:spPr bwMode="auto">
          <a:xfrm>
            <a:off x="3710810" y="5357826"/>
            <a:ext cx="504000" cy="307777"/>
          </a:xfrm>
          <a:prstGeom prst="rect">
            <a:avLst/>
          </a:prstGeom>
          <a:solidFill>
            <a:srgbClr val="00B0F0"/>
          </a:solidFill>
          <a:ln w="9525">
            <a:solidFill>
              <a:schemeClr val="tx1"/>
            </a:solidFill>
            <a:miter lim="800000"/>
            <a:headEnd/>
            <a:tailEnd/>
          </a:ln>
        </p:spPr>
        <p:txBody>
          <a:bodyPr wrap="none">
            <a:spAutoFit/>
          </a:bodyPr>
          <a:lstStyle/>
          <a:p>
            <a:r>
              <a:rPr lang="es-ES_tradnl" sz="1400" b="1" dirty="0" smtClean="0">
                <a:latin typeface="Arial" charset="0"/>
              </a:rPr>
              <a:t>1 KB</a:t>
            </a:r>
            <a:endParaRPr lang="es-ES" sz="1400" b="1" dirty="0">
              <a:latin typeface="Arial" charset="0"/>
            </a:endParaRPr>
          </a:p>
        </p:txBody>
      </p:sp>
      <p:sp>
        <p:nvSpPr>
          <p:cNvPr id="25" name="Text Box 18"/>
          <p:cNvSpPr txBox="1">
            <a:spLocks noChangeArrowheads="1"/>
          </p:cNvSpPr>
          <p:nvPr/>
        </p:nvSpPr>
        <p:spPr bwMode="auto">
          <a:xfrm>
            <a:off x="4496628" y="5357826"/>
            <a:ext cx="504000" cy="307777"/>
          </a:xfrm>
          <a:prstGeom prst="rect">
            <a:avLst/>
          </a:prstGeom>
          <a:solidFill>
            <a:srgbClr val="00B0F0"/>
          </a:solidFill>
          <a:ln w="9525">
            <a:solidFill>
              <a:schemeClr val="tx1"/>
            </a:solidFill>
            <a:miter lim="800000"/>
            <a:headEnd/>
            <a:tailEnd/>
          </a:ln>
        </p:spPr>
        <p:txBody>
          <a:bodyPr wrap="none">
            <a:spAutoFit/>
          </a:bodyPr>
          <a:lstStyle/>
          <a:p>
            <a:r>
              <a:rPr lang="es-ES_tradnl" sz="1400" b="1" dirty="0" smtClean="0">
                <a:latin typeface="Arial" charset="0"/>
              </a:rPr>
              <a:t>1 KB</a:t>
            </a:r>
            <a:endParaRPr lang="es-ES" sz="1400" b="1" dirty="0">
              <a:latin typeface="Arial" charset="0"/>
            </a:endParaRPr>
          </a:p>
        </p:txBody>
      </p:sp>
      <p:sp>
        <p:nvSpPr>
          <p:cNvPr id="26" name="Text Box 18"/>
          <p:cNvSpPr txBox="1">
            <a:spLocks noChangeArrowheads="1"/>
          </p:cNvSpPr>
          <p:nvPr/>
        </p:nvSpPr>
        <p:spPr bwMode="auto">
          <a:xfrm>
            <a:off x="5282446" y="5357826"/>
            <a:ext cx="504000" cy="307777"/>
          </a:xfrm>
          <a:prstGeom prst="rect">
            <a:avLst/>
          </a:prstGeom>
          <a:solidFill>
            <a:srgbClr val="00B0F0"/>
          </a:solidFill>
          <a:ln w="9525">
            <a:solidFill>
              <a:schemeClr val="tx1"/>
            </a:solidFill>
            <a:miter lim="800000"/>
            <a:headEnd/>
            <a:tailEnd/>
          </a:ln>
        </p:spPr>
        <p:txBody>
          <a:bodyPr wrap="none">
            <a:spAutoFit/>
          </a:bodyPr>
          <a:lstStyle/>
          <a:p>
            <a:r>
              <a:rPr lang="es-ES_tradnl" sz="1400" b="1" dirty="0" smtClean="0">
                <a:latin typeface="Arial" charset="0"/>
              </a:rPr>
              <a:t>1 KB</a:t>
            </a:r>
            <a:endParaRPr lang="es-ES" sz="1400" b="1" dirty="0">
              <a:latin typeface="Arial" charset="0"/>
            </a:endParaRPr>
          </a:p>
        </p:txBody>
      </p:sp>
      <p:sp>
        <p:nvSpPr>
          <p:cNvPr id="27" name="Text Box 18"/>
          <p:cNvSpPr txBox="1">
            <a:spLocks noChangeArrowheads="1"/>
          </p:cNvSpPr>
          <p:nvPr/>
        </p:nvSpPr>
        <p:spPr bwMode="auto">
          <a:xfrm>
            <a:off x="6643702" y="3857628"/>
            <a:ext cx="504000" cy="307777"/>
          </a:xfrm>
          <a:prstGeom prst="rect">
            <a:avLst/>
          </a:prstGeom>
          <a:solidFill>
            <a:srgbClr val="00B0F0"/>
          </a:solidFill>
          <a:ln w="9525">
            <a:solidFill>
              <a:schemeClr val="tx1"/>
            </a:solidFill>
            <a:miter lim="800000"/>
            <a:headEnd/>
            <a:tailEnd/>
          </a:ln>
        </p:spPr>
        <p:txBody>
          <a:bodyPr wrap="none">
            <a:spAutoFit/>
          </a:bodyPr>
          <a:lstStyle/>
          <a:p>
            <a:r>
              <a:rPr lang="es-ES_tradnl" sz="1400" b="1" dirty="0" smtClean="0">
                <a:latin typeface="Arial" charset="0"/>
              </a:rPr>
              <a:t>1 KB</a:t>
            </a:r>
            <a:endParaRPr lang="es-ES" sz="1400" b="1" dirty="0">
              <a:latin typeface="Arial" charset="0"/>
            </a:endParaRPr>
          </a:p>
        </p:txBody>
      </p:sp>
      <p:sp>
        <p:nvSpPr>
          <p:cNvPr id="28" name="Text Box 18"/>
          <p:cNvSpPr txBox="1">
            <a:spLocks noChangeArrowheads="1"/>
          </p:cNvSpPr>
          <p:nvPr/>
        </p:nvSpPr>
        <p:spPr bwMode="auto">
          <a:xfrm>
            <a:off x="6643702" y="4304892"/>
            <a:ext cx="504000" cy="307777"/>
          </a:xfrm>
          <a:prstGeom prst="rect">
            <a:avLst/>
          </a:prstGeom>
          <a:solidFill>
            <a:srgbClr val="00B0F0"/>
          </a:solidFill>
          <a:ln w="9525">
            <a:solidFill>
              <a:schemeClr val="tx1"/>
            </a:solidFill>
            <a:miter lim="800000"/>
            <a:headEnd/>
            <a:tailEnd/>
          </a:ln>
        </p:spPr>
        <p:txBody>
          <a:bodyPr wrap="none">
            <a:spAutoFit/>
          </a:bodyPr>
          <a:lstStyle/>
          <a:p>
            <a:r>
              <a:rPr lang="es-ES_tradnl" sz="1400" b="1" dirty="0" smtClean="0">
                <a:latin typeface="Arial" charset="0"/>
              </a:rPr>
              <a:t>1 KB</a:t>
            </a:r>
            <a:endParaRPr lang="es-ES" sz="1400" b="1" dirty="0">
              <a:latin typeface="Arial" charset="0"/>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30758"/>
                                        </p:tgtEl>
                                        <p:attrNameLst>
                                          <p:attrName>style.visibility</p:attrName>
                                        </p:attrNameLst>
                                      </p:cBhvr>
                                      <p:to>
                                        <p:strVal val="visible"/>
                                      </p:to>
                                    </p:set>
                                    <p:animEffect transition="in" filter="wipe(up)">
                                      <p:cBhvr>
                                        <p:cTn id="7" dur="500"/>
                                        <p:tgtEl>
                                          <p:spTgt spid="33075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3076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076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0760"/>
                                        </p:tgtEl>
                                        <p:attrNameLst>
                                          <p:attrName>style.visibility</p:attrName>
                                        </p:attrNameLst>
                                      </p:cBhvr>
                                      <p:to>
                                        <p:strVal val="visible"/>
                                      </p:to>
                                    </p:set>
                                    <p:animEffect transition="in" filter="wipe(left)">
                                      <p:cBhvr>
                                        <p:cTn id="17" dur="500"/>
                                        <p:tgtEl>
                                          <p:spTgt spid="330760"/>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330770"/>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3077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3076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30759"/>
                                        </p:tgtEl>
                                        <p:attrNameLst>
                                          <p:attrName>style.visibility</p:attrName>
                                        </p:attrNameLst>
                                      </p:cBhvr>
                                      <p:to>
                                        <p:strVal val="visible"/>
                                      </p:to>
                                    </p:set>
                                    <p:animEffect transition="in" filter="wipe(down)">
                                      <p:cBhvr>
                                        <p:cTn id="38" dur="500"/>
                                        <p:tgtEl>
                                          <p:spTgt spid="330759"/>
                                        </p:tgtEl>
                                      </p:cBhvr>
                                    </p:animEffect>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330766"/>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30768"/>
                                        </p:tgtEl>
                                        <p:attrNameLst>
                                          <p:attrName>style.visibility</p:attrName>
                                        </p:attrNameLst>
                                      </p:cBhvr>
                                      <p:to>
                                        <p:strVal val="visible"/>
                                      </p:to>
                                    </p:set>
                                  </p:childTnLst>
                                </p:cTn>
                              </p:par>
                            </p:childTnLst>
                          </p:cTn>
                        </p:par>
                        <p:par>
                          <p:cTn id="44" fill="hold">
                            <p:stCondLst>
                              <p:cond delay="500"/>
                            </p:stCondLst>
                            <p:childTnLst>
                              <p:par>
                                <p:cTn id="45" presetID="1"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par>
                          <p:cTn id="47" fill="hold">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8" grpId="0" animBg="1"/>
      <p:bldP spid="330759" grpId="0" animBg="1"/>
      <p:bldP spid="330760" grpId="0" animBg="1"/>
      <p:bldP spid="330764" grpId="0"/>
      <p:bldP spid="330765" grpId="0"/>
      <p:bldP spid="330766" grpId="0"/>
      <p:bldP spid="330767" grpId="0" animBg="1"/>
      <p:bldP spid="330768" grpId="0" animBg="1"/>
      <p:bldP spid="330770" grpId="0" animBg="1"/>
      <p:bldP spid="330774" grpId="0"/>
      <p:bldP spid="24" grpId="0" animBg="1"/>
      <p:bldP spid="25" grpId="0" animBg="1"/>
      <p:bldP spid="26" grpId="0" animBg="1"/>
      <p:bldP spid="27" grpId="0" animBg="1"/>
      <p:bldP spid="2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026"/>
          <p:cNvSpPr>
            <a:spLocks noGrp="1" noChangeArrowheads="1"/>
          </p:cNvSpPr>
          <p:nvPr>
            <p:ph type="title"/>
          </p:nvPr>
        </p:nvSpPr>
        <p:spPr>
          <a:xfrm>
            <a:off x="1042990" y="571480"/>
            <a:ext cx="6958034" cy="1143000"/>
          </a:xfrm>
        </p:spPr>
        <p:txBody>
          <a:bodyPr/>
          <a:lstStyle/>
          <a:p>
            <a:pPr eaLnBrk="1" hangingPunct="1"/>
            <a:r>
              <a:rPr lang="es-ES_tradnl" sz="3600" dirty="0" smtClean="0"/>
              <a:t>‘Negociación’ del MSS (</a:t>
            </a:r>
            <a:r>
              <a:rPr lang="es-ES_tradnl" sz="3600" dirty="0" err="1" smtClean="0"/>
              <a:t>Maximum</a:t>
            </a:r>
            <a:r>
              <a:rPr lang="es-ES_tradnl" sz="3600" dirty="0" smtClean="0"/>
              <a:t> </a:t>
            </a:r>
            <a:r>
              <a:rPr lang="es-ES_tradnl" sz="3600" dirty="0" err="1" smtClean="0"/>
              <a:t>Segment</a:t>
            </a:r>
            <a:r>
              <a:rPr lang="es-ES_tradnl" sz="3600" dirty="0" smtClean="0"/>
              <a:t> </a:t>
            </a:r>
            <a:r>
              <a:rPr lang="es-ES_tradnl" sz="3600" dirty="0" err="1" smtClean="0"/>
              <a:t>Size</a:t>
            </a:r>
            <a:r>
              <a:rPr lang="es-ES_tradnl" sz="3600" dirty="0" smtClean="0"/>
              <a:t>)</a:t>
            </a:r>
            <a:endParaRPr lang="es-ES" sz="3600" dirty="0" smtClean="0"/>
          </a:p>
        </p:txBody>
      </p:sp>
      <p:sp>
        <p:nvSpPr>
          <p:cNvPr id="73731" name="Rectangle 1027"/>
          <p:cNvSpPr>
            <a:spLocks noGrp="1" noChangeArrowheads="1"/>
          </p:cNvSpPr>
          <p:nvPr>
            <p:ph type="body" idx="1"/>
          </p:nvPr>
        </p:nvSpPr>
        <p:spPr/>
        <p:txBody>
          <a:bodyPr/>
          <a:lstStyle/>
          <a:p>
            <a:pPr eaLnBrk="1" hangingPunct="1"/>
            <a:r>
              <a:rPr lang="es-ES_tradnl" sz="2200" dirty="0" smtClean="0"/>
              <a:t>El MSS </a:t>
            </a:r>
            <a:r>
              <a:rPr lang="es-ES_tradnl" sz="2200" u="sng" dirty="0" smtClean="0"/>
              <a:t>no se negocia, se impone</a:t>
            </a:r>
            <a:r>
              <a:rPr lang="es-ES_tradnl" sz="2200" dirty="0" smtClean="0"/>
              <a:t>. Cada TCP le dice al otro que MSS está dispuesto a aceptar, y el otro debe obedecer (puede usar ese valor u otro menor, pero no mayor)</a:t>
            </a:r>
          </a:p>
          <a:p>
            <a:pPr eaLnBrk="1" hangingPunct="1"/>
            <a:r>
              <a:rPr lang="es-ES_tradnl" sz="2200" dirty="0" smtClean="0"/>
              <a:t>El MSS se indica mediante una opción de la cabecera TCP que sólo se puede usar en los segmentos SYN.</a:t>
            </a:r>
          </a:p>
          <a:p>
            <a:pPr eaLnBrk="1" hangingPunct="1"/>
            <a:r>
              <a:rPr lang="es-ES_tradnl" sz="2200" dirty="0" smtClean="0"/>
              <a:t>El MSS se mide en bytes y sólo toma en cuenta los datos, no la cabecera TCP. El valor por defecto es 536 bytes (datagrama IP de 576 bytes si no hay opciones en la cabecera IP ni en la TCP)</a:t>
            </a:r>
          </a:p>
          <a:p>
            <a:pPr eaLnBrk="1" hangingPunct="1"/>
            <a:r>
              <a:rPr lang="es-ES_tradnl" sz="2200" dirty="0" smtClean="0"/>
              <a:t>El MSS elegido depende de los recursos (espacio en buffer) de cada TCP y puede ser diferente para cada sentido. Puede ser mayor o menor que el valor por defecto</a:t>
            </a:r>
          </a:p>
        </p:txBody>
      </p:sp>
    </p:spTree>
  </p:cSld>
  <p:clrMapOvr>
    <a:masterClrMapping/>
  </p:clrMapOvr>
  <p:transition>
    <p:cover dir="l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026"/>
          <p:cNvSpPr>
            <a:spLocks noGrp="1" noChangeArrowheads="1"/>
          </p:cNvSpPr>
          <p:nvPr>
            <p:ph type="title"/>
          </p:nvPr>
        </p:nvSpPr>
        <p:spPr>
          <a:xfrm>
            <a:off x="899592" y="260648"/>
            <a:ext cx="7489450" cy="1143000"/>
          </a:xfrm>
        </p:spPr>
        <p:txBody>
          <a:bodyPr/>
          <a:lstStyle/>
          <a:p>
            <a:pPr eaLnBrk="1" hangingPunct="1"/>
            <a:r>
              <a:rPr lang="es-ES_tradnl" sz="3200" dirty="0" smtClean="0"/>
              <a:t>Intercambio de datos: casos excepcionales</a:t>
            </a:r>
            <a:endParaRPr lang="es-ES" sz="3200" dirty="0" smtClean="0"/>
          </a:p>
        </p:txBody>
      </p:sp>
      <p:sp>
        <p:nvSpPr>
          <p:cNvPr id="73731" name="Rectangle 1027"/>
          <p:cNvSpPr>
            <a:spLocks noGrp="1" noChangeArrowheads="1"/>
          </p:cNvSpPr>
          <p:nvPr>
            <p:ph type="body" idx="1"/>
          </p:nvPr>
        </p:nvSpPr>
        <p:spPr>
          <a:xfrm>
            <a:off x="685800" y="1828056"/>
            <a:ext cx="7772400" cy="4114800"/>
          </a:xfrm>
        </p:spPr>
        <p:txBody>
          <a:bodyPr/>
          <a:lstStyle/>
          <a:p>
            <a:pPr eaLnBrk="1" hangingPunct="1"/>
            <a:r>
              <a:rPr lang="es-ES_tradnl" sz="2200" dirty="0" smtClean="0"/>
              <a:t>Datos ‘</a:t>
            </a:r>
            <a:r>
              <a:rPr lang="es-ES_tradnl" sz="2200" dirty="0" err="1" smtClean="0"/>
              <a:t>Pushed</a:t>
            </a:r>
            <a:r>
              <a:rPr lang="es-ES_tradnl" sz="2200" dirty="0" smtClean="0"/>
              <a:t>’ (bit PSH)</a:t>
            </a:r>
          </a:p>
          <a:p>
            <a:pPr lvl="1" eaLnBrk="1" hangingPunct="1"/>
            <a:r>
              <a:rPr lang="es-ES_tradnl" sz="2200" dirty="0" smtClean="0"/>
              <a:t>La aplicación pide al TCP emisor que envíe esos datos lo antes posible. El TCP receptor los pondrá a disposición de la aplicación, para cuando ésta le pida datos. Ejemplo: telnet.</a:t>
            </a:r>
          </a:p>
          <a:p>
            <a:pPr lvl="1" eaLnBrk="1" hangingPunct="1"/>
            <a:r>
              <a:rPr lang="es-ES_tradnl" sz="2200" dirty="0" smtClean="0"/>
              <a:t>No modifica el orden como se procesan los datos en la aplicación.</a:t>
            </a:r>
          </a:p>
          <a:p>
            <a:pPr eaLnBrk="1" hangingPunct="1"/>
            <a:r>
              <a:rPr lang="es-ES_tradnl" sz="2200" dirty="0" smtClean="0"/>
              <a:t>Datos Urgentes (bit URG y </a:t>
            </a:r>
            <a:r>
              <a:rPr lang="es-ES_tradnl" sz="2200" dirty="0" err="1" smtClean="0"/>
              <a:t>Urgent</a:t>
            </a:r>
            <a:r>
              <a:rPr lang="es-ES_tradnl" sz="2200" dirty="0" smtClean="0"/>
              <a:t> Offset)</a:t>
            </a:r>
          </a:p>
          <a:p>
            <a:pPr lvl="1" eaLnBrk="1" hangingPunct="1"/>
            <a:r>
              <a:rPr lang="es-ES_tradnl" sz="2200" dirty="0" smtClean="0"/>
              <a:t>Los datos se quieren entregar a la aplicación remota sin esperar a que esta los pida. Ejemplo: abortar un programa con CTRL-C en una sesión telnet</a:t>
            </a:r>
          </a:p>
          <a:p>
            <a:pPr lvl="1" eaLnBrk="1" hangingPunct="1"/>
            <a:r>
              <a:rPr lang="es-ES_tradnl" sz="2200" dirty="0" smtClean="0"/>
              <a:t>Modifica el orden, ya que ‘cuela’ unos datos por delante de otros</a:t>
            </a:r>
            <a:endParaRPr lang="es-ES" sz="2200" dirty="0" smtClean="0"/>
          </a:p>
        </p:txBody>
      </p:sp>
    </p:spTree>
  </p:cSld>
  <p:clrMapOvr>
    <a:masterClrMapping/>
  </p:clrMapOvr>
  <p:transition>
    <p:cover dir="l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304784"/>
            <a:ext cx="7772400" cy="838200"/>
          </a:xfrm>
        </p:spPr>
        <p:txBody>
          <a:bodyPr/>
          <a:lstStyle/>
          <a:p>
            <a:pPr eaLnBrk="1" hangingPunct="1"/>
            <a:r>
              <a:rPr lang="es-ES_tradnl" dirty="0" smtClean="0"/>
              <a:t>Flujo de datos de TCP</a:t>
            </a:r>
            <a:endParaRPr lang="es-ES" dirty="0" smtClean="0"/>
          </a:p>
        </p:txBody>
      </p:sp>
      <p:sp>
        <p:nvSpPr>
          <p:cNvPr id="58371" name="Rectangle 3"/>
          <p:cNvSpPr>
            <a:spLocks noGrp="1" noChangeArrowheads="1"/>
          </p:cNvSpPr>
          <p:nvPr>
            <p:ph type="body" idx="1"/>
          </p:nvPr>
        </p:nvSpPr>
        <p:spPr>
          <a:xfrm>
            <a:off x="468313" y="1428735"/>
            <a:ext cx="8104215" cy="4246577"/>
          </a:xfrm>
        </p:spPr>
        <p:txBody>
          <a:bodyPr/>
          <a:lstStyle/>
          <a:p>
            <a:pPr eaLnBrk="1" hangingPunct="1">
              <a:lnSpc>
                <a:spcPct val="90000"/>
              </a:lnSpc>
            </a:pPr>
            <a:r>
              <a:rPr lang="es-ES_tradnl" sz="2400" dirty="0" smtClean="0">
                <a:sym typeface="Symbol" pitchFamily="18" charset="2"/>
              </a:rPr>
              <a:t>Para analizar la forma como TCP transporta los datos podemos distinguir dos tipos de tráfico:</a:t>
            </a:r>
          </a:p>
          <a:p>
            <a:pPr lvl="1" eaLnBrk="1" hangingPunct="1">
              <a:lnSpc>
                <a:spcPct val="90000"/>
              </a:lnSpc>
            </a:pPr>
            <a:r>
              <a:rPr lang="es-ES_tradnl" sz="2400" dirty="0" smtClean="0">
                <a:sym typeface="Symbol" pitchFamily="18" charset="2"/>
              </a:rPr>
              <a:t>Tráfico interactivo: es el que producen aplicaciones que transmiten los datos en pequeñas cantidades, por ejemplo telnet, </a:t>
            </a:r>
            <a:r>
              <a:rPr lang="es-ES_tradnl" sz="2400" dirty="0" err="1" smtClean="0">
                <a:sym typeface="Symbol" pitchFamily="18" charset="2"/>
              </a:rPr>
              <a:t>rlogin</a:t>
            </a:r>
            <a:r>
              <a:rPr lang="es-ES_tradnl" sz="2400" dirty="0" smtClean="0">
                <a:sym typeface="Symbol" pitchFamily="18" charset="2"/>
              </a:rPr>
              <a:t>, X </a:t>
            </a:r>
            <a:r>
              <a:rPr lang="es-ES_tradnl" sz="2400" dirty="0" err="1" smtClean="0">
                <a:sym typeface="Symbol" pitchFamily="18" charset="2"/>
              </a:rPr>
              <a:t>windows</a:t>
            </a:r>
            <a:r>
              <a:rPr lang="es-ES_tradnl" sz="2400" dirty="0" smtClean="0">
                <a:sym typeface="Symbol" pitchFamily="18" charset="2"/>
              </a:rPr>
              <a:t>, escritorio remoto, etc. Normalmente generan segmentos muy pequeños</a:t>
            </a:r>
          </a:p>
          <a:p>
            <a:pPr lvl="1" eaLnBrk="1" hangingPunct="1">
              <a:lnSpc>
                <a:spcPct val="90000"/>
              </a:lnSpc>
            </a:pPr>
            <a:r>
              <a:rPr lang="es-ES_tradnl" sz="2400" dirty="0" smtClean="0">
                <a:sym typeface="Symbol" pitchFamily="18" charset="2"/>
              </a:rPr>
              <a:t>Tráfico masivo: lo generan aplicaciones que envían grandes cantidades de datos, como FTP, SMTP (correo) o HTTP (Web). Normalmente producen, en uno de los sentidos, segmentos del tamaño máximo</a:t>
            </a:r>
          </a:p>
          <a:p>
            <a:pPr eaLnBrk="1" hangingPunct="1">
              <a:lnSpc>
                <a:spcPct val="90000"/>
              </a:lnSpc>
            </a:pPr>
            <a:r>
              <a:rPr lang="es-ES_tradnl" sz="2400" dirty="0" smtClean="0">
                <a:sym typeface="Symbol" pitchFamily="18" charset="2"/>
              </a:rPr>
              <a:t>Aunque los mecanismos necesarios en uno y otro caso son diferentes, TCP se adapta bastante bien a ambas situaciones</a:t>
            </a:r>
          </a:p>
        </p:txBody>
      </p:sp>
    </p:spTree>
  </p:cSld>
  <p:clrMapOvr>
    <a:masterClrMapping/>
  </p:clrMapOvr>
  <p:transition>
    <p:cover dir="l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23528" y="519098"/>
            <a:ext cx="8424936" cy="838200"/>
          </a:xfrm>
        </p:spPr>
        <p:txBody>
          <a:bodyPr/>
          <a:lstStyle/>
          <a:p>
            <a:pPr eaLnBrk="1" hangingPunct="1"/>
            <a:r>
              <a:rPr lang="es-ES_tradnl" sz="4000" dirty="0" smtClean="0"/>
              <a:t>Tráfico interactivo en TCP: caso telnet</a:t>
            </a:r>
            <a:endParaRPr lang="es-ES" sz="4000" dirty="0" smtClean="0"/>
          </a:p>
        </p:txBody>
      </p:sp>
      <p:sp>
        <p:nvSpPr>
          <p:cNvPr id="58371" name="Rectangle 3"/>
          <p:cNvSpPr>
            <a:spLocks noGrp="1" noChangeArrowheads="1"/>
          </p:cNvSpPr>
          <p:nvPr>
            <p:ph type="body" idx="1"/>
          </p:nvPr>
        </p:nvSpPr>
        <p:spPr>
          <a:xfrm>
            <a:off x="713977" y="1556792"/>
            <a:ext cx="7818463" cy="4246577"/>
          </a:xfrm>
        </p:spPr>
        <p:txBody>
          <a:bodyPr/>
          <a:lstStyle/>
          <a:p>
            <a:pPr eaLnBrk="1" hangingPunct="1">
              <a:lnSpc>
                <a:spcPct val="90000"/>
              </a:lnSpc>
            </a:pPr>
            <a:r>
              <a:rPr lang="es-ES_tradnl" sz="2400" dirty="0" smtClean="0">
                <a:sym typeface="Symbol" pitchFamily="18" charset="2"/>
              </a:rPr>
              <a:t>Telnet (</a:t>
            </a:r>
            <a:r>
              <a:rPr lang="es-ES_tradnl" sz="2400" dirty="0" err="1" smtClean="0">
                <a:sym typeface="Symbol" pitchFamily="18" charset="2"/>
              </a:rPr>
              <a:t>Teletype</a:t>
            </a:r>
            <a:r>
              <a:rPr lang="es-ES_tradnl" sz="2400" dirty="0" smtClean="0">
                <a:sym typeface="Symbol" pitchFamily="18" charset="2"/>
              </a:rPr>
              <a:t> Network) es un protocolo de nivel de aplicación  para la emulación de terminal remoto. </a:t>
            </a:r>
          </a:p>
          <a:p>
            <a:pPr eaLnBrk="1" hangingPunct="1">
              <a:lnSpc>
                <a:spcPct val="90000"/>
              </a:lnSpc>
            </a:pPr>
            <a:r>
              <a:rPr lang="es-ES_tradnl" sz="2400" dirty="0" smtClean="0">
                <a:sym typeface="Symbol" pitchFamily="18" charset="2"/>
              </a:rPr>
              <a:t>Para su correcto funcionamiento telnet necesita que los caracteres escritos en el teclado por el usuario sean representados en la pantalla por el host remoto (eco remoto). </a:t>
            </a:r>
          </a:p>
          <a:p>
            <a:pPr eaLnBrk="1" hangingPunct="1">
              <a:lnSpc>
                <a:spcPct val="90000"/>
              </a:lnSpc>
            </a:pPr>
            <a:r>
              <a:rPr lang="es-ES_tradnl" sz="2400" dirty="0" smtClean="0">
                <a:sym typeface="Symbol" pitchFamily="18" charset="2"/>
              </a:rPr>
              <a:t>Esto significa que cada vez que se pulsa una tecla se transmiten como mínimo dos paquetes, uno de ida con el carácter pulsado y otro de vuelta con el carácter que aparece en pantalla</a:t>
            </a:r>
          </a:p>
          <a:p>
            <a:pPr eaLnBrk="1" hangingPunct="1">
              <a:lnSpc>
                <a:spcPct val="90000"/>
              </a:lnSpc>
            </a:pPr>
            <a:r>
              <a:rPr lang="es-ES_tradnl" sz="2400" dirty="0" smtClean="0">
                <a:sym typeface="Symbol" pitchFamily="18" charset="2"/>
              </a:rPr>
              <a:t>En realidad normalmente se transmiten tres o cuatro paquetes por tecla pulsada, según la rapidez con teclea el usuario y con que responde el servidor telnet</a:t>
            </a:r>
          </a:p>
        </p:txBody>
      </p:sp>
    </p:spTree>
  </p:cSld>
  <p:clrMapOvr>
    <a:masterClrMapping/>
  </p:clrMapOvr>
  <p:transition>
    <p:cover dir="l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Line 2"/>
          <p:cNvSpPr>
            <a:spLocks noChangeShapeType="1"/>
          </p:cNvSpPr>
          <p:nvPr/>
        </p:nvSpPr>
        <p:spPr bwMode="auto">
          <a:xfrm>
            <a:off x="2357422" y="1643050"/>
            <a:ext cx="4778" cy="4357718"/>
          </a:xfrm>
          <a:prstGeom prst="line">
            <a:avLst/>
          </a:prstGeom>
          <a:noFill/>
          <a:ln w="25400">
            <a:solidFill>
              <a:schemeClr val="tx1"/>
            </a:solidFill>
            <a:round/>
            <a:headEnd/>
            <a:tailEnd/>
          </a:ln>
        </p:spPr>
        <p:txBody>
          <a:bodyPr/>
          <a:lstStyle/>
          <a:p>
            <a:endParaRPr lang="es-ES"/>
          </a:p>
        </p:txBody>
      </p:sp>
      <p:sp>
        <p:nvSpPr>
          <p:cNvPr id="77827" name="Line 3"/>
          <p:cNvSpPr>
            <a:spLocks noChangeShapeType="1"/>
          </p:cNvSpPr>
          <p:nvPr/>
        </p:nvSpPr>
        <p:spPr bwMode="auto">
          <a:xfrm flipH="1">
            <a:off x="6172199" y="1640841"/>
            <a:ext cx="2969" cy="4359927"/>
          </a:xfrm>
          <a:prstGeom prst="line">
            <a:avLst/>
          </a:prstGeom>
          <a:noFill/>
          <a:ln w="25400">
            <a:solidFill>
              <a:schemeClr val="tx1"/>
            </a:solidFill>
            <a:round/>
            <a:headEnd/>
            <a:tailEnd/>
          </a:ln>
        </p:spPr>
        <p:txBody>
          <a:bodyPr/>
          <a:lstStyle/>
          <a:p>
            <a:endParaRPr lang="es-ES"/>
          </a:p>
        </p:txBody>
      </p:sp>
      <p:sp>
        <p:nvSpPr>
          <p:cNvPr id="77828" name="Text Box 4"/>
          <p:cNvSpPr txBox="1">
            <a:spLocks noChangeArrowheads="1"/>
          </p:cNvSpPr>
          <p:nvPr/>
        </p:nvSpPr>
        <p:spPr bwMode="auto">
          <a:xfrm>
            <a:off x="1844675" y="1150943"/>
            <a:ext cx="923651" cy="400110"/>
          </a:xfrm>
          <a:prstGeom prst="rect">
            <a:avLst/>
          </a:prstGeom>
          <a:noFill/>
          <a:ln w="9525">
            <a:noFill/>
            <a:miter lim="800000"/>
            <a:headEnd/>
            <a:tailEnd/>
          </a:ln>
        </p:spPr>
        <p:txBody>
          <a:bodyPr wrap="none">
            <a:spAutoFit/>
          </a:bodyPr>
          <a:lstStyle/>
          <a:p>
            <a:r>
              <a:rPr lang="es-ES_tradnl" sz="2000">
                <a:latin typeface="+mj-lt"/>
              </a:rPr>
              <a:t>Cliente</a:t>
            </a:r>
            <a:endParaRPr lang="es-ES" sz="2000">
              <a:latin typeface="+mj-lt"/>
            </a:endParaRPr>
          </a:p>
        </p:txBody>
      </p:sp>
      <p:sp>
        <p:nvSpPr>
          <p:cNvPr id="77829" name="Text Box 5"/>
          <p:cNvSpPr txBox="1">
            <a:spLocks noChangeArrowheads="1"/>
          </p:cNvSpPr>
          <p:nvPr/>
        </p:nvSpPr>
        <p:spPr bwMode="auto">
          <a:xfrm>
            <a:off x="5562600" y="1166818"/>
            <a:ext cx="1066318" cy="400110"/>
          </a:xfrm>
          <a:prstGeom prst="rect">
            <a:avLst/>
          </a:prstGeom>
          <a:noFill/>
          <a:ln w="9525">
            <a:noFill/>
            <a:miter lim="800000"/>
            <a:headEnd/>
            <a:tailEnd/>
          </a:ln>
        </p:spPr>
        <p:txBody>
          <a:bodyPr wrap="none">
            <a:spAutoFit/>
          </a:bodyPr>
          <a:lstStyle/>
          <a:p>
            <a:r>
              <a:rPr lang="es-ES_tradnl" sz="2000" dirty="0">
                <a:latin typeface="+mj-lt"/>
              </a:rPr>
              <a:t>Servidor</a:t>
            </a:r>
            <a:endParaRPr lang="es-ES" sz="2000" dirty="0">
              <a:latin typeface="+mj-lt"/>
            </a:endParaRPr>
          </a:p>
        </p:txBody>
      </p:sp>
      <p:sp>
        <p:nvSpPr>
          <p:cNvPr id="77830" name="Text Box 6"/>
          <p:cNvSpPr txBox="1">
            <a:spLocks noChangeArrowheads="1"/>
          </p:cNvSpPr>
          <p:nvPr/>
        </p:nvSpPr>
        <p:spPr bwMode="auto">
          <a:xfrm>
            <a:off x="571472" y="1844093"/>
            <a:ext cx="1338828" cy="584775"/>
          </a:xfrm>
          <a:prstGeom prst="rect">
            <a:avLst/>
          </a:prstGeom>
          <a:noFill/>
          <a:ln w="9525">
            <a:solidFill>
              <a:schemeClr val="tx1"/>
            </a:solidFill>
            <a:miter lim="800000"/>
            <a:headEnd/>
            <a:tailEnd/>
          </a:ln>
        </p:spPr>
        <p:txBody>
          <a:bodyPr wrap="none">
            <a:spAutoFit/>
          </a:bodyPr>
          <a:lstStyle/>
          <a:p>
            <a:pPr algn="ctr"/>
            <a:r>
              <a:rPr lang="es-ES_tradnl" sz="1600"/>
              <a:t>El usuario </a:t>
            </a:r>
          </a:p>
          <a:p>
            <a:pPr algn="ctr"/>
            <a:r>
              <a:rPr lang="es-ES_tradnl" sz="1600"/>
              <a:t>teclea una ‘C’</a:t>
            </a:r>
            <a:endParaRPr lang="es-ES" sz="1600"/>
          </a:p>
        </p:txBody>
      </p:sp>
      <p:sp>
        <p:nvSpPr>
          <p:cNvPr id="77831" name="Line 7"/>
          <p:cNvSpPr>
            <a:spLocks noChangeShapeType="1"/>
          </p:cNvSpPr>
          <p:nvPr/>
        </p:nvSpPr>
        <p:spPr bwMode="auto">
          <a:xfrm>
            <a:off x="2362200" y="2162220"/>
            <a:ext cx="3808012" cy="382198"/>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s-ES">
              <a:latin typeface="+mj-lt"/>
            </a:endParaRPr>
          </a:p>
        </p:txBody>
      </p:sp>
      <p:sp>
        <p:nvSpPr>
          <p:cNvPr id="77832" name="Text Box 8"/>
          <p:cNvSpPr txBox="1">
            <a:spLocks noChangeArrowheads="1"/>
          </p:cNvSpPr>
          <p:nvPr/>
        </p:nvSpPr>
        <p:spPr bwMode="auto">
          <a:xfrm rot="360000">
            <a:off x="2664452" y="1975065"/>
            <a:ext cx="3254481" cy="369332"/>
          </a:xfrm>
          <a:prstGeom prst="rect">
            <a:avLst/>
          </a:prstGeom>
          <a:noFill/>
          <a:ln w="9525">
            <a:noFill/>
            <a:miter lim="800000"/>
            <a:headEnd/>
            <a:tailEnd/>
          </a:ln>
        </p:spPr>
        <p:txBody>
          <a:bodyPr wrap="none">
            <a:spAutoFit/>
          </a:bodyPr>
          <a:lstStyle/>
          <a:p>
            <a:r>
              <a:rPr lang="es-ES_tradnl" sz="1800" dirty="0">
                <a:latin typeface="+mj-lt"/>
              </a:rPr>
              <a:t>SEQ=92, ACK=109, </a:t>
            </a:r>
            <a:r>
              <a:rPr lang="es-ES_tradnl" sz="1800" dirty="0" smtClean="0">
                <a:latin typeface="+mj-lt"/>
              </a:rPr>
              <a:t>Datos=‘C’</a:t>
            </a:r>
            <a:endParaRPr lang="es-ES" sz="1800" dirty="0">
              <a:latin typeface="+mj-lt"/>
            </a:endParaRPr>
          </a:p>
        </p:txBody>
      </p:sp>
      <p:sp>
        <p:nvSpPr>
          <p:cNvPr id="77833" name="Text Box 9"/>
          <p:cNvSpPr txBox="1">
            <a:spLocks noChangeArrowheads="1"/>
          </p:cNvSpPr>
          <p:nvPr/>
        </p:nvSpPr>
        <p:spPr bwMode="auto">
          <a:xfrm rot="-360000">
            <a:off x="3063875" y="3170906"/>
            <a:ext cx="2041525" cy="366713"/>
          </a:xfrm>
          <a:prstGeom prst="rect">
            <a:avLst/>
          </a:prstGeom>
          <a:noFill/>
          <a:ln w="9525">
            <a:noFill/>
            <a:miter lim="800000"/>
            <a:headEnd/>
            <a:tailEnd/>
          </a:ln>
        </p:spPr>
        <p:txBody>
          <a:bodyPr wrap="none">
            <a:spAutoFit/>
          </a:bodyPr>
          <a:lstStyle/>
          <a:p>
            <a:r>
              <a:rPr lang="es-ES_tradnl" sz="1800" dirty="0"/>
              <a:t>SEQ=109, ACK=93</a:t>
            </a:r>
            <a:endParaRPr lang="es-ES" sz="1800" dirty="0"/>
          </a:p>
        </p:txBody>
      </p:sp>
      <p:sp>
        <p:nvSpPr>
          <p:cNvPr id="77834" name="Line 10"/>
          <p:cNvSpPr>
            <a:spLocks noChangeShapeType="1"/>
          </p:cNvSpPr>
          <p:nvPr/>
        </p:nvSpPr>
        <p:spPr bwMode="auto">
          <a:xfrm flipH="1">
            <a:off x="2362200" y="3300418"/>
            <a:ext cx="3810000" cy="4572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s-ES"/>
          </a:p>
        </p:txBody>
      </p:sp>
      <p:sp>
        <p:nvSpPr>
          <p:cNvPr id="77835" name="Text Box 11"/>
          <p:cNvSpPr txBox="1">
            <a:spLocks noChangeArrowheads="1"/>
          </p:cNvSpPr>
          <p:nvPr/>
        </p:nvSpPr>
        <p:spPr bwMode="auto">
          <a:xfrm>
            <a:off x="6643702" y="4756945"/>
            <a:ext cx="1853391" cy="1323439"/>
          </a:xfrm>
          <a:prstGeom prst="rect">
            <a:avLst/>
          </a:prstGeom>
          <a:noFill/>
          <a:ln w="9525">
            <a:solidFill>
              <a:schemeClr val="tx1"/>
            </a:solidFill>
            <a:miter lim="800000"/>
            <a:headEnd/>
            <a:tailEnd/>
          </a:ln>
        </p:spPr>
        <p:txBody>
          <a:bodyPr wrap="none">
            <a:spAutoFit/>
          </a:bodyPr>
          <a:lstStyle/>
          <a:p>
            <a:pPr algn="ctr"/>
            <a:r>
              <a:rPr lang="es-ES_tradnl" sz="1600" dirty="0"/>
              <a:t>Cuando el servidor</a:t>
            </a:r>
          </a:p>
          <a:p>
            <a:pPr algn="ctr"/>
            <a:r>
              <a:rPr lang="es-ES_tradnl" sz="1600" dirty="0"/>
              <a:t>telnet ha procesado </a:t>
            </a:r>
          </a:p>
          <a:p>
            <a:pPr algn="ctr"/>
            <a:r>
              <a:rPr lang="es-ES_tradnl" sz="1600" dirty="0"/>
              <a:t>el mensaje devuelve</a:t>
            </a:r>
          </a:p>
          <a:p>
            <a:pPr algn="ctr"/>
            <a:r>
              <a:rPr lang="es-ES_tradnl" sz="1600" dirty="0"/>
              <a:t>otro segmento con </a:t>
            </a:r>
          </a:p>
          <a:p>
            <a:pPr algn="ctr"/>
            <a:r>
              <a:rPr lang="es-ES_tradnl" sz="1600" dirty="0"/>
              <a:t>el carácter ‘C’</a:t>
            </a:r>
            <a:endParaRPr lang="es-ES" sz="1600" dirty="0"/>
          </a:p>
        </p:txBody>
      </p:sp>
      <p:sp>
        <p:nvSpPr>
          <p:cNvPr id="77836" name="Text Box 12"/>
          <p:cNvSpPr txBox="1">
            <a:spLocks noChangeArrowheads="1"/>
          </p:cNvSpPr>
          <p:nvPr/>
        </p:nvSpPr>
        <p:spPr bwMode="auto">
          <a:xfrm>
            <a:off x="372166" y="5535139"/>
            <a:ext cx="1699504" cy="830997"/>
          </a:xfrm>
          <a:prstGeom prst="rect">
            <a:avLst/>
          </a:prstGeom>
          <a:noFill/>
          <a:ln w="9525">
            <a:solidFill>
              <a:schemeClr val="tx1"/>
            </a:solidFill>
            <a:miter lim="800000"/>
            <a:headEnd/>
            <a:tailEnd/>
          </a:ln>
        </p:spPr>
        <p:txBody>
          <a:bodyPr wrap="none">
            <a:spAutoFit/>
          </a:bodyPr>
          <a:lstStyle/>
          <a:p>
            <a:pPr algn="ctr"/>
            <a:r>
              <a:rPr lang="es-ES_tradnl" sz="1600" dirty="0" smtClean="0"/>
              <a:t>TCP </a:t>
            </a:r>
            <a:r>
              <a:rPr lang="es-ES_tradnl" sz="1600" dirty="0"/>
              <a:t>envía </a:t>
            </a:r>
          </a:p>
          <a:p>
            <a:pPr algn="ctr"/>
            <a:r>
              <a:rPr lang="es-ES_tradnl" sz="1600" dirty="0"/>
              <a:t>un ACK del </a:t>
            </a:r>
          </a:p>
          <a:p>
            <a:pPr algn="ctr"/>
            <a:r>
              <a:rPr lang="es-ES_tradnl" sz="1600" dirty="0"/>
              <a:t>segmento recibido</a:t>
            </a:r>
            <a:endParaRPr lang="es-ES" sz="1600" dirty="0"/>
          </a:p>
        </p:txBody>
      </p:sp>
      <p:sp>
        <p:nvSpPr>
          <p:cNvPr id="77837" name="Line 13"/>
          <p:cNvSpPr>
            <a:spLocks noChangeShapeType="1"/>
          </p:cNvSpPr>
          <p:nvPr/>
        </p:nvSpPr>
        <p:spPr bwMode="auto">
          <a:xfrm>
            <a:off x="2362200" y="5366004"/>
            <a:ext cx="3810000" cy="4572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s-ES"/>
          </a:p>
        </p:txBody>
      </p:sp>
      <p:sp>
        <p:nvSpPr>
          <p:cNvPr id="77838" name="Text Box 14"/>
          <p:cNvSpPr txBox="1">
            <a:spLocks noChangeArrowheads="1"/>
          </p:cNvSpPr>
          <p:nvPr/>
        </p:nvSpPr>
        <p:spPr bwMode="auto">
          <a:xfrm rot="360000">
            <a:off x="3216275" y="5242609"/>
            <a:ext cx="2041525" cy="366712"/>
          </a:xfrm>
          <a:prstGeom prst="rect">
            <a:avLst/>
          </a:prstGeom>
          <a:noFill/>
          <a:ln w="9525">
            <a:noFill/>
            <a:miter lim="800000"/>
            <a:headEnd/>
            <a:tailEnd/>
          </a:ln>
        </p:spPr>
        <p:txBody>
          <a:bodyPr wrap="none">
            <a:spAutoFit/>
          </a:bodyPr>
          <a:lstStyle/>
          <a:p>
            <a:r>
              <a:rPr lang="es-ES_tradnl" sz="1800" dirty="0"/>
              <a:t>SEQ=93, ACK=110</a:t>
            </a:r>
            <a:endParaRPr lang="es-ES" sz="1800" dirty="0"/>
          </a:p>
        </p:txBody>
      </p:sp>
      <p:sp>
        <p:nvSpPr>
          <p:cNvPr id="77839" name="Text Box 15"/>
          <p:cNvSpPr txBox="1">
            <a:spLocks noChangeArrowheads="1"/>
          </p:cNvSpPr>
          <p:nvPr/>
        </p:nvSpPr>
        <p:spPr bwMode="auto">
          <a:xfrm>
            <a:off x="717027" y="285728"/>
            <a:ext cx="7374070" cy="954107"/>
          </a:xfrm>
          <a:prstGeom prst="rect">
            <a:avLst/>
          </a:prstGeom>
          <a:noFill/>
          <a:ln w="9525">
            <a:noFill/>
            <a:miter lim="800000"/>
            <a:headEnd/>
            <a:tailEnd/>
          </a:ln>
        </p:spPr>
        <p:txBody>
          <a:bodyPr wrap="none">
            <a:spAutoFit/>
          </a:bodyPr>
          <a:lstStyle/>
          <a:p>
            <a:pPr algn="ctr"/>
            <a:r>
              <a:rPr lang="es-ES_tradnl" sz="2800" dirty="0"/>
              <a:t>Funcionamiento de TCP en Telnet </a:t>
            </a:r>
            <a:r>
              <a:rPr lang="es-ES_tradnl" sz="2800" dirty="0" smtClean="0"/>
              <a:t>con </a:t>
            </a:r>
            <a:r>
              <a:rPr lang="es-ES_tradnl" sz="2800" dirty="0"/>
              <a:t>eco </a:t>
            </a:r>
            <a:r>
              <a:rPr lang="es-ES_tradnl" sz="2800" dirty="0" smtClean="0"/>
              <a:t>remoto</a:t>
            </a:r>
          </a:p>
          <a:p>
            <a:pPr algn="ctr"/>
            <a:r>
              <a:rPr lang="es-ES_tradnl" sz="2800" dirty="0" smtClean="0"/>
              <a:t>y servidor lento </a:t>
            </a:r>
            <a:endParaRPr lang="es-ES" sz="2800" dirty="0"/>
          </a:p>
        </p:txBody>
      </p:sp>
      <p:sp>
        <p:nvSpPr>
          <p:cNvPr id="77840" name="Text Box 16"/>
          <p:cNvSpPr txBox="1">
            <a:spLocks noChangeArrowheads="1"/>
          </p:cNvSpPr>
          <p:nvPr/>
        </p:nvSpPr>
        <p:spPr bwMode="auto">
          <a:xfrm>
            <a:off x="6643702" y="3423352"/>
            <a:ext cx="2227937" cy="1077218"/>
          </a:xfrm>
          <a:prstGeom prst="rect">
            <a:avLst/>
          </a:prstGeom>
          <a:noFill/>
          <a:ln w="9525">
            <a:solidFill>
              <a:schemeClr val="tx1"/>
            </a:solidFill>
            <a:miter lim="800000"/>
            <a:headEnd/>
            <a:tailEnd/>
          </a:ln>
        </p:spPr>
        <p:txBody>
          <a:bodyPr wrap="square">
            <a:spAutoFit/>
          </a:bodyPr>
          <a:lstStyle/>
          <a:p>
            <a:pPr algn="ctr"/>
            <a:r>
              <a:rPr lang="es-ES_tradnl" sz="1600" dirty="0"/>
              <a:t>El TCP receptor, al </a:t>
            </a:r>
            <a:r>
              <a:rPr lang="es-ES_tradnl" sz="1600" dirty="0" smtClean="0"/>
              <a:t>ver que la aplicación no responde antes de 200 ms genera un ACK vacío</a:t>
            </a:r>
            <a:endParaRPr lang="es-ES" sz="1600" dirty="0"/>
          </a:p>
        </p:txBody>
      </p:sp>
      <p:sp>
        <p:nvSpPr>
          <p:cNvPr id="77841" name="Text Box 17"/>
          <p:cNvSpPr txBox="1">
            <a:spLocks noChangeArrowheads="1"/>
          </p:cNvSpPr>
          <p:nvPr/>
        </p:nvSpPr>
        <p:spPr bwMode="auto">
          <a:xfrm rot="-360000">
            <a:off x="2755239" y="4121192"/>
            <a:ext cx="3196773" cy="369332"/>
          </a:xfrm>
          <a:prstGeom prst="rect">
            <a:avLst/>
          </a:prstGeom>
          <a:noFill/>
          <a:ln w="9525">
            <a:noFill/>
            <a:miter lim="800000"/>
            <a:headEnd/>
            <a:tailEnd/>
          </a:ln>
        </p:spPr>
        <p:txBody>
          <a:bodyPr wrap="none">
            <a:spAutoFit/>
          </a:bodyPr>
          <a:lstStyle/>
          <a:p>
            <a:r>
              <a:rPr lang="es-ES_tradnl" sz="1800" dirty="0"/>
              <a:t>SEQ=109, ACK=93, Datos</a:t>
            </a:r>
            <a:r>
              <a:rPr lang="es-ES_tradnl" sz="1800" dirty="0" smtClean="0"/>
              <a:t>=‘C’</a:t>
            </a:r>
            <a:endParaRPr lang="es-ES" sz="1800" dirty="0"/>
          </a:p>
        </p:txBody>
      </p:sp>
      <p:sp>
        <p:nvSpPr>
          <p:cNvPr id="77842" name="Line 18"/>
          <p:cNvSpPr>
            <a:spLocks noChangeShapeType="1"/>
          </p:cNvSpPr>
          <p:nvPr/>
        </p:nvSpPr>
        <p:spPr bwMode="auto">
          <a:xfrm flipH="1">
            <a:off x="2361537" y="4289672"/>
            <a:ext cx="3810663" cy="425451"/>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s-ES"/>
          </a:p>
        </p:txBody>
      </p:sp>
      <p:sp>
        <p:nvSpPr>
          <p:cNvPr id="77843" name="Line 19"/>
          <p:cNvSpPr>
            <a:spLocks noChangeShapeType="1"/>
          </p:cNvSpPr>
          <p:nvPr/>
        </p:nvSpPr>
        <p:spPr bwMode="auto">
          <a:xfrm flipH="1" flipV="1">
            <a:off x="6248396" y="4320562"/>
            <a:ext cx="401785" cy="437552"/>
          </a:xfrm>
          <a:prstGeom prst="line">
            <a:avLst/>
          </a:prstGeom>
          <a:noFill/>
          <a:ln w="9525">
            <a:solidFill>
              <a:schemeClr val="tx1"/>
            </a:solidFill>
            <a:round/>
            <a:headEnd/>
            <a:tailEnd type="triangle" w="med" len="med"/>
          </a:ln>
        </p:spPr>
        <p:txBody>
          <a:bodyPr/>
          <a:lstStyle/>
          <a:p>
            <a:endParaRPr lang="es-ES"/>
          </a:p>
        </p:txBody>
      </p:sp>
      <p:sp>
        <p:nvSpPr>
          <p:cNvPr id="77844" name="Line 21"/>
          <p:cNvSpPr>
            <a:spLocks noChangeShapeType="1"/>
          </p:cNvSpPr>
          <p:nvPr/>
        </p:nvSpPr>
        <p:spPr bwMode="auto">
          <a:xfrm flipV="1">
            <a:off x="2073546" y="5437440"/>
            <a:ext cx="212454" cy="91612"/>
          </a:xfrm>
          <a:prstGeom prst="line">
            <a:avLst/>
          </a:prstGeom>
          <a:noFill/>
          <a:ln w="9525">
            <a:solidFill>
              <a:schemeClr val="tx1"/>
            </a:solidFill>
            <a:round/>
            <a:headEnd/>
            <a:tailEnd type="triangle" w="med" len="med"/>
          </a:ln>
        </p:spPr>
        <p:txBody>
          <a:bodyPr/>
          <a:lstStyle/>
          <a:p>
            <a:endParaRPr lang="es-ES"/>
          </a:p>
        </p:txBody>
      </p:sp>
      <p:sp>
        <p:nvSpPr>
          <p:cNvPr id="77845" name="Line 22"/>
          <p:cNvSpPr>
            <a:spLocks noChangeShapeType="1"/>
          </p:cNvSpPr>
          <p:nvPr/>
        </p:nvSpPr>
        <p:spPr bwMode="auto">
          <a:xfrm>
            <a:off x="1905000" y="2128826"/>
            <a:ext cx="381000" cy="0"/>
          </a:xfrm>
          <a:prstGeom prst="line">
            <a:avLst/>
          </a:prstGeom>
          <a:noFill/>
          <a:ln w="9525">
            <a:solidFill>
              <a:schemeClr val="tx1"/>
            </a:solidFill>
            <a:round/>
            <a:headEnd/>
            <a:tailEnd type="triangle" w="med" len="med"/>
          </a:ln>
        </p:spPr>
        <p:txBody>
          <a:bodyPr/>
          <a:lstStyle/>
          <a:p>
            <a:endParaRPr lang="es-ES">
              <a:latin typeface="+mj-lt"/>
            </a:endParaRPr>
          </a:p>
        </p:txBody>
      </p:sp>
      <p:sp>
        <p:nvSpPr>
          <p:cNvPr id="77846" name="Line 23"/>
          <p:cNvSpPr>
            <a:spLocks noChangeShapeType="1"/>
          </p:cNvSpPr>
          <p:nvPr/>
        </p:nvSpPr>
        <p:spPr bwMode="auto">
          <a:xfrm flipH="1" flipV="1">
            <a:off x="6286512" y="3357560"/>
            <a:ext cx="352138" cy="76317"/>
          </a:xfrm>
          <a:prstGeom prst="line">
            <a:avLst/>
          </a:prstGeom>
          <a:noFill/>
          <a:ln w="9525">
            <a:solidFill>
              <a:schemeClr val="tx1"/>
            </a:solidFill>
            <a:round/>
            <a:headEnd/>
            <a:tailEnd type="triangle" w="med" len="med"/>
          </a:ln>
        </p:spPr>
        <p:txBody>
          <a:bodyPr/>
          <a:lstStyle/>
          <a:p>
            <a:endParaRPr lang="es-ES">
              <a:latin typeface="+mj-lt"/>
            </a:endParaRPr>
          </a:p>
        </p:txBody>
      </p:sp>
      <p:sp>
        <p:nvSpPr>
          <p:cNvPr id="23" name="AutoShape 24"/>
          <p:cNvSpPr>
            <a:spLocks/>
          </p:cNvSpPr>
          <p:nvPr/>
        </p:nvSpPr>
        <p:spPr bwMode="auto">
          <a:xfrm rot="10800000">
            <a:off x="6267464" y="2643181"/>
            <a:ext cx="304800" cy="642941"/>
          </a:xfrm>
          <a:prstGeom prst="leftBrace">
            <a:avLst>
              <a:gd name="adj1" fmla="val 43750"/>
              <a:gd name="adj2" fmla="val 50000"/>
            </a:avLst>
          </a:prstGeom>
          <a:noFill/>
          <a:ln w="9525">
            <a:solidFill>
              <a:schemeClr val="tx1"/>
            </a:solidFill>
            <a:round/>
            <a:headEnd/>
            <a:tailEnd/>
          </a:ln>
        </p:spPr>
        <p:txBody>
          <a:bodyPr wrap="none" anchor="ctr"/>
          <a:lstStyle/>
          <a:p>
            <a:endParaRPr lang="es-ES" sz="1400">
              <a:latin typeface="+mj-lt"/>
            </a:endParaRPr>
          </a:p>
        </p:txBody>
      </p:sp>
      <p:sp>
        <p:nvSpPr>
          <p:cNvPr id="24" name="Text Box 5"/>
          <p:cNvSpPr txBox="1">
            <a:spLocks noChangeArrowheads="1"/>
          </p:cNvSpPr>
          <p:nvPr/>
        </p:nvSpPr>
        <p:spPr bwMode="auto">
          <a:xfrm>
            <a:off x="6572264" y="2804694"/>
            <a:ext cx="795411" cy="338554"/>
          </a:xfrm>
          <a:prstGeom prst="rect">
            <a:avLst/>
          </a:prstGeom>
          <a:noFill/>
          <a:ln w="9525">
            <a:noFill/>
            <a:miter lim="800000"/>
            <a:headEnd/>
            <a:tailEnd/>
          </a:ln>
        </p:spPr>
        <p:txBody>
          <a:bodyPr wrap="none">
            <a:spAutoFit/>
          </a:bodyPr>
          <a:lstStyle/>
          <a:p>
            <a:r>
              <a:rPr lang="es-ES_tradnl" sz="1600" b="1" dirty="0" smtClean="0">
                <a:latin typeface="+mj-lt"/>
              </a:rPr>
              <a:t>200 ms</a:t>
            </a:r>
            <a:endParaRPr lang="es-ES" sz="1600" b="1" dirty="0">
              <a:latin typeface="+mj-lt"/>
            </a:endParaRPr>
          </a:p>
        </p:txBody>
      </p:sp>
      <p:sp>
        <p:nvSpPr>
          <p:cNvPr id="25" name="AutoShape 24"/>
          <p:cNvSpPr>
            <a:spLocks/>
          </p:cNvSpPr>
          <p:nvPr/>
        </p:nvSpPr>
        <p:spPr bwMode="auto">
          <a:xfrm>
            <a:off x="1981184" y="4723062"/>
            <a:ext cx="304800" cy="642941"/>
          </a:xfrm>
          <a:prstGeom prst="leftBrace">
            <a:avLst>
              <a:gd name="adj1" fmla="val 43750"/>
              <a:gd name="adj2" fmla="val 50000"/>
            </a:avLst>
          </a:prstGeom>
          <a:noFill/>
          <a:ln w="9525">
            <a:solidFill>
              <a:schemeClr val="tx1"/>
            </a:solidFill>
            <a:round/>
            <a:headEnd/>
            <a:tailEnd/>
          </a:ln>
        </p:spPr>
        <p:txBody>
          <a:bodyPr wrap="none" anchor="ctr"/>
          <a:lstStyle/>
          <a:p>
            <a:endParaRPr lang="es-ES" sz="1400">
              <a:latin typeface="+mj-lt"/>
            </a:endParaRPr>
          </a:p>
        </p:txBody>
      </p:sp>
      <p:sp>
        <p:nvSpPr>
          <p:cNvPr id="26" name="Text Box 5"/>
          <p:cNvSpPr txBox="1">
            <a:spLocks noChangeArrowheads="1"/>
          </p:cNvSpPr>
          <p:nvPr/>
        </p:nvSpPr>
        <p:spPr bwMode="auto">
          <a:xfrm>
            <a:off x="1214414" y="4884574"/>
            <a:ext cx="795411" cy="338554"/>
          </a:xfrm>
          <a:prstGeom prst="rect">
            <a:avLst/>
          </a:prstGeom>
          <a:noFill/>
          <a:ln w="9525">
            <a:noFill/>
            <a:miter lim="800000"/>
            <a:headEnd/>
            <a:tailEnd/>
          </a:ln>
        </p:spPr>
        <p:txBody>
          <a:bodyPr wrap="none">
            <a:spAutoFit/>
          </a:bodyPr>
          <a:lstStyle/>
          <a:p>
            <a:r>
              <a:rPr lang="es-ES_tradnl" sz="1600" b="1" dirty="0" smtClean="0">
                <a:latin typeface="+mj-lt"/>
              </a:rPr>
              <a:t>200 ms</a:t>
            </a:r>
            <a:endParaRPr lang="es-ES" sz="1600" b="1" dirty="0">
              <a:latin typeface="+mj-lt"/>
            </a:endParaRPr>
          </a:p>
        </p:txBody>
      </p:sp>
      <p:sp>
        <p:nvSpPr>
          <p:cNvPr id="27" name="Text Box 11"/>
          <p:cNvSpPr txBox="1">
            <a:spLocks noChangeArrowheads="1"/>
          </p:cNvSpPr>
          <p:nvPr/>
        </p:nvSpPr>
        <p:spPr bwMode="auto">
          <a:xfrm>
            <a:off x="3133257" y="5929330"/>
            <a:ext cx="2438875" cy="584775"/>
          </a:xfrm>
          <a:prstGeom prst="rect">
            <a:avLst/>
          </a:prstGeom>
          <a:noFill/>
          <a:ln w="9525">
            <a:noFill/>
            <a:miter lim="800000"/>
            <a:headEnd/>
            <a:tailEnd/>
          </a:ln>
        </p:spPr>
        <p:txBody>
          <a:bodyPr wrap="square">
            <a:spAutoFit/>
          </a:bodyPr>
          <a:lstStyle/>
          <a:p>
            <a:pPr algn="ctr"/>
            <a:r>
              <a:rPr lang="es-ES_tradnl" sz="1600" dirty="0" smtClean="0"/>
              <a:t>Se transmiten 4 segmentos por cada carácter pulsado</a:t>
            </a:r>
            <a:endParaRPr lang="es-ES_tradnl" sz="1600" dirty="0"/>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8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7831"/>
                                        </p:tgtEl>
                                        <p:attrNameLst>
                                          <p:attrName>style.visibility</p:attrName>
                                        </p:attrNameLst>
                                      </p:cBhvr>
                                      <p:to>
                                        <p:strVal val="visible"/>
                                      </p:to>
                                    </p:set>
                                    <p:animEffect transition="in" filter="wipe(left)">
                                      <p:cBhvr>
                                        <p:cTn id="13" dur="500"/>
                                        <p:tgtEl>
                                          <p:spTgt spid="77831"/>
                                        </p:tgtEl>
                                      </p:cBhvr>
                                    </p:animEffec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778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par>
                          <p:cTn id="21" fill="hold">
                            <p:stCondLst>
                              <p:cond delay="0"/>
                            </p:stCondLst>
                            <p:childTnLst>
                              <p:par>
                                <p:cTn id="22" presetID="22" presetClass="entr" presetSubtype="1"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up)">
                                      <p:cBhvr>
                                        <p:cTn id="24" dur="10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78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7846"/>
                                        </p:tgtEl>
                                        <p:attrNameLst>
                                          <p:attrName>style.visibility</p:attrName>
                                        </p:attrNameLst>
                                      </p:cBhvr>
                                      <p:to>
                                        <p:strVal val="visible"/>
                                      </p:to>
                                    </p:set>
                                  </p:childTnLst>
                                </p:cTn>
                              </p:par>
                            </p:childTnLst>
                          </p:cTn>
                        </p:par>
                        <p:par>
                          <p:cTn id="31" fill="hold">
                            <p:stCondLst>
                              <p:cond delay="0"/>
                            </p:stCondLst>
                            <p:childTnLst>
                              <p:par>
                                <p:cTn id="32" presetID="22" presetClass="entr" presetSubtype="2" fill="hold" grpId="0" nodeType="afterEffect">
                                  <p:stCondLst>
                                    <p:cond delay="0"/>
                                  </p:stCondLst>
                                  <p:childTnLst>
                                    <p:set>
                                      <p:cBhvr>
                                        <p:cTn id="33" dur="1" fill="hold">
                                          <p:stCondLst>
                                            <p:cond delay="0"/>
                                          </p:stCondLst>
                                        </p:cTn>
                                        <p:tgtEl>
                                          <p:spTgt spid="77834"/>
                                        </p:tgtEl>
                                        <p:attrNameLst>
                                          <p:attrName>style.visibility</p:attrName>
                                        </p:attrNameLst>
                                      </p:cBhvr>
                                      <p:to>
                                        <p:strVal val="visible"/>
                                      </p:to>
                                    </p:set>
                                    <p:animEffect transition="in" filter="wipe(right)">
                                      <p:cBhvr>
                                        <p:cTn id="34" dur="500"/>
                                        <p:tgtEl>
                                          <p:spTgt spid="77834"/>
                                        </p:tgtEl>
                                      </p:cBhvr>
                                    </p:animEffect>
                                  </p:childTnLst>
                                </p:cTn>
                              </p:par>
                            </p:childTnLst>
                          </p:cTn>
                        </p:par>
                        <p:par>
                          <p:cTn id="35" fill="hold">
                            <p:stCondLst>
                              <p:cond delay="500"/>
                            </p:stCondLst>
                            <p:childTnLst>
                              <p:par>
                                <p:cTn id="36" presetID="1" presetClass="entr" presetSubtype="0" fill="hold" grpId="0" nodeType="afterEffect">
                                  <p:stCondLst>
                                    <p:cond delay="0"/>
                                  </p:stCondLst>
                                  <p:childTnLst>
                                    <p:set>
                                      <p:cBhvr>
                                        <p:cTn id="37" dur="1" fill="hold">
                                          <p:stCondLst>
                                            <p:cond delay="0"/>
                                          </p:stCondLst>
                                        </p:cTn>
                                        <p:tgtEl>
                                          <p:spTgt spid="7783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7783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77843"/>
                                        </p:tgtEl>
                                        <p:attrNameLst>
                                          <p:attrName>style.visibility</p:attrName>
                                        </p:attrNameLst>
                                      </p:cBhvr>
                                      <p:to>
                                        <p:strVal val="visible"/>
                                      </p:to>
                                    </p:set>
                                  </p:childTnLst>
                                </p:cTn>
                              </p:par>
                            </p:childTnLst>
                          </p:cTn>
                        </p:par>
                        <p:par>
                          <p:cTn id="44" fill="hold">
                            <p:stCondLst>
                              <p:cond delay="0"/>
                            </p:stCondLst>
                            <p:childTnLst>
                              <p:par>
                                <p:cTn id="45" presetID="22" presetClass="entr" presetSubtype="2" fill="hold" grpId="0" nodeType="afterEffect">
                                  <p:stCondLst>
                                    <p:cond delay="0"/>
                                  </p:stCondLst>
                                  <p:childTnLst>
                                    <p:set>
                                      <p:cBhvr>
                                        <p:cTn id="46" dur="1" fill="hold">
                                          <p:stCondLst>
                                            <p:cond delay="0"/>
                                          </p:stCondLst>
                                        </p:cTn>
                                        <p:tgtEl>
                                          <p:spTgt spid="77842"/>
                                        </p:tgtEl>
                                        <p:attrNameLst>
                                          <p:attrName>style.visibility</p:attrName>
                                        </p:attrNameLst>
                                      </p:cBhvr>
                                      <p:to>
                                        <p:strVal val="visible"/>
                                      </p:to>
                                    </p:set>
                                    <p:animEffect transition="in" filter="wipe(right)">
                                      <p:cBhvr>
                                        <p:cTn id="47" dur="500"/>
                                        <p:tgtEl>
                                          <p:spTgt spid="77842"/>
                                        </p:tgtEl>
                                      </p:cBhvr>
                                    </p:animEffect>
                                  </p:childTnLst>
                                </p:cTn>
                              </p:par>
                            </p:childTnLst>
                          </p:cTn>
                        </p:par>
                        <p:par>
                          <p:cTn id="48" fill="hold">
                            <p:stCondLst>
                              <p:cond delay="500"/>
                            </p:stCondLst>
                            <p:childTnLst>
                              <p:par>
                                <p:cTn id="49" presetID="1" presetClass="entr" presetSubtype="0" fill="hold" grpId="0" nodeType="afterEffect">
                                  <p:stCondLst>
                                    <p:cond delay="0"/>
                                  </p:stCondLst>
                                  <p:childTnLst>
                                    <p:set>
                                      <p:cBhvr>
                                        <p:cTn id="50" dur="1" fill="hold">
                                          <p:stCondLst>
                                            <p:cond delay="0"/>
                                          </p:stCondLst>
                                        </p:cTn>
                                        <p:tgtEl>
                                          <p:spTgt spid="7784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par>
                          <p:cTn id="55" fill="hold">
                            <p:stCondLst>
                              <p:cond delay="0"/>
                            </p:stCondLst>
                            <p:childTnLst>
                              <p:par>
                                <p:cTn id="56" presetID="22" presetClass="entr" presetSubtype="1"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up)">
                                      <p:cBhvr>
                                        <p:cTn id="58" dur="1000"/>
                                        <p:tgtEl>
                                          <p:spTgt spid="25"/>
                                        </p:tgtEl>
                                      </p:cBhvr>
                                    </p:animEffect>
                                  </p:childTnLst>
                                </p:cTn>
                              </p:par>
                            </p:childTnLst>
                          </p:cTn>
                        </p:par>
                        <p:par>
                          <p:cTn id="59" fill="hold">
                            <p:stCondLst>
                              <p:cond delay="1000"/>
                            </p:stCondLst>
                            <p:childTnLst>
                              <p:par>
                                <p:cTn id="60" presetID="1" presetClass="entr" presetSubtype="0" fill="hold" grpId="0" nodeType="afterEffect">
                                  <p:stCondLst>
                                    <p:cond delay="0"/>
                                  </p:stCondLst>
                                  <p:childTnLst>
                                    <p:set>
                                      <p:cBhvr>
                                        <p:cTn id="61" dur="1" fill="hold">
                                          <p:stCondLst>
                                            <p:cond delay="0"/>
                                          </p:stCondLst>
                                        </p:cTn>
                                        <p:tgtEl>
                                          <p:spTgt spid="77836"/>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77844"/>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77837"/>
                                        </p:tgtEl>
                                        <p:attrNameLst>
                                          <p:attrName>style.visibility</p:attrName>
                                        </p:attrNameLst>
                                      </p:cBhvr>
                                      <p:to>
                                        <p:strVal val="visible"/>
                                      </p:to>
                                    </p:set>
                                    <p:animEffect transition="in" filter="wipe(left)">
                                      <p:cBhvr>
                                        <p:cTn id="68" dur="500"/>
                                        <p:tgtEl>
                                          <p:spTgt spid="77837"/>
                                        </p:tgtEl>
                                      </p:cBhvr>
                                    </p:animEffect>
                                  </p:childTnLst>
                                </p:cTn>
                              </p:par>
                            </p:childTnLst>
                          </p:cTn>
                        </p:par>
                        <p:par>
                          <p:cTn id="69" fill="hold">
                            <p:stCondLst>
                              <p:cond delay="500"/>
                            </p:stCondLst>
                            <p:childTnLst>
                              <p:par>
                                <p:cTn id="70" presetID="1" presetClass="entr" presetSubtype="0" fill="hold" grpId="0" nodeType="afterEffect">
                                  <p:stCondLst>
                                    <p:cond delay="0"/>
                                  </p:stCondLst>
                                  <p:childTnLst>
                                    <p:set>
                                      <p:cBhvr>
                                        <p:cTn id="71" dur="1" fill="hold">
                                          <p:stCondLst>
                                            <p:cond delay="0"/>
                                          </p:stCondLst>
                                        </p:cTn>
                                        <p:tgtEl>
                                          <p:spTgt spid="77838"/>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0" grpId="0" animBg="1"/>
      <p:bldP spid="77831" grpId="0" animBg="1"/>
      <p:bldP spid="77832" grpId="0"/>
      <p:bldP spid="77833" grpId="0"/>
      <p:bldP spid="77834" grpId="0" animBg="1"/>
      <p:bldP spid="77835" grpId="0" animBg="1"/>
      <p:bldP spid="77836" grpId="0" animBg="1"/>
      <p:bldP spid="77837" grpId="0" animBg="1"/>
      <p:bldP spid="77838" grpId="0"/>
      <p:bldP spid="77840" grpId="0" animBg="1"/>
      <p:bldP spid="77841" grpId="0"/>
      <p:bldP spid="77842" grpId="0" animBg="1"/>
      <p:bldP spid="77843" grpId="0" animBg="1"/>
      <p:bldP spid="77844" grpId="0" animBg="1"/>
      <p:bldP spid="77845" grpId="0" animBg="1"/>
      <p:bldP spid="77846" grpId="0" animBg="1"/>
      <p:bldP spid="23" grpId="0" animBg="1"/>
      <p:bldP spid="24" grpId="0"/>
      <p:bldP spid="25" grpId="0" animBg="1"/>
      <p:bldP spid="26" grpId="0"/>
      <p:bldP spid="2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609600"/>
            <a:ext cx="7772400" cy="762000"/>
          </a:xfrm>
        </p:spPr>
        <p:txBody>
          <a:bodyPr/>
          <a:lstStyle/>
          <a:p>
            <a:pPr eaLnBrk="1" hangingPunct="1"/>
            <a:r>
              <a:rPr lang="es-ES_tradnl" sz="4000" dirty="0" err="1" smtClean="0"/>
              <a:t>Timer</a:t>
            </a:r>
            <a:r>
              <a:rPr lang="es-ES_tradnl" sz="4000" dirty="0" smtClean="0"/>
              <a:t> de ACK retrasado</a:t>
            </a:r>
            <a:endParaRPr lang="es-ES" sz="4000" dirty="0" smtClean="0"/>
          </a:p>
        </p:txBody>
      </p:sp>
      <p:sp>
        <p:nvSpPr>
          <p:cNvPr id="61443" name="Rectangle 3"/>
          <p:cNvSpPr>
            <a:spLocks noGrp="1" noChangeArrowheads="1"/>
          </p:cNvSpPr>
          <p:nvPr>
            <p:ph type="body" idx="1"/>
          </p:nvPr>
        </p:nvSpPr>
        <p:spPr>
          <a:xfrm>
            <a:off x="685800" y="1714488"/>
            <a:ext cx="7772400" cy="4243398"/>
          </a:xfrm>
        </p:spPr>
        <p:txBody>
          <a:bodyPr/>
          <a:lstStyle/>
          <a:p>
            <a:pPr eaLnBrk="1" hangingPunct="1">
              <a:lnSpc>
                <a:spcPct val="80000"/>
              </a:lnSpc>
            </a:pPr>
            <a:r>
              <a:rPr lang="es-ES_tradnl" sz="2400" dirty="0" smtClean="0"/>
              <a:t>Cuando TCP recibe datos si no tiene datos que enviar de vuelta no envía el ACK inmediatamente. En vez de eso espera un poco a ver si la aplicación genera datos y de ese modo aprovecha para enviar el ACK en el segmento de datos (decimos que el ACK va ‘</a:t>
            </a:r>
            <a:r>
              <a:rPr lang="es-ES_tradnl" sz="2400" dirty="0" err="1" smtClean="0"/>
              <a:t>piggybacked</a:t>
            </a:r>
            <a:r>
              <a:rPr lang="es-ES_tradnl" sz="2400" dirty="0" smtClean="0"/>
              <a:t>’)</a:t>
            </a:r>
          </a:p>
          <a:p>
            <a:pPr eaLnBrk="1" hangingPunct="1">
              <a:lnSpc>
                <a:spcPct val="80000"/>
              </a:lnSpc>
            </a:pPr>
            <a:r>
              <a:rPr lang="es-ES_tradnl" sz="2400" dirty="0" smtClean="0"/>
              <a:t>El tiempo que TCP espera para ver si el ACK puede ir ‘</a:t>
            </a:r>
            <a:r>
              <a:rPr lang="es-ES_tradnl" sz="2400" dirty="0" err="1" smtClean="0"/>
              <a:t>piggybacked</a:t>
            </a:r>
            <a:r>
              <a:rPr lang="es-ES_tradnl" sz="2400" dirty="0" smtClean="0"/>
              <a:t>’ se conoce como ‘</a:t>
            </a:r>
            <a:r>
              <a:rPr lang="es-ES_tradnl" sz="2400" dirty="0" err="1" smtClean="0"/>
              <a:t>timer</a:t>
            </a:r>
            <a:r>
              <a:rPr lang="es-ES_tradnl" sz="2400" dirty="0" smtClean="0"/>
              <a:t> de ACK retrasado’. En muchos sistemas ese </a:t>
            </a:r>
            <a:r>
              <a:rPr lang="es-ES_tradnl" sz="2400" dirty="0" err="1" smtClean="0"/>
              <a:t>timer</a:t>
            </a:r>
            <a:r>
              <a:rPr lang="es-ES_tradnl" sz="2400" dirty="0" smtClean="0"/>
              <a:t> suele ser de unos 200 ms.</a:t>
            </a:r>
          </a:p>
          <a:p>
            <a:pPr eaLnBrk="1" hangingPunct="1">
              <a:lnSpc>
                <a:spcPct val="80000"/>
              </a:lnSpc>
            </a:pPr>
            <a:r>
              <a:rPr lang="es-ES_tradnl" sz="2400" dirty="0" smtClean="0"/>
              <a:t>Si se agota el </a:t>
            </a:r>
            <a:r>
              <a:rPr lang="es-ES_tradnl" sz="2400" dirty="0" err="1" smtClean="0"/>
              <a:t>timer</a:t>
            </a:r>
            <a:r>
              <a:rPr lang="es-ES_tradnl" sz="2400" dirty="0" smtClean="0"/>
              <a:t> sin que la aplicación haya producido datos se envía un segmento sin datos con el ACK</a:t>
            </a:r>
          </a:p>
          <a:p>
            <a:pPr eaLnBrk="1" hangingPunct="1">
              <a:lnSpc>
                <a:spcPct val="80000"/>
              </a:lnSpc>
            </a:pPr>
            <a:r>
              <a:rPr lang="es-ES_tradnl" sz="2400" dirty="0" smtClean="0"/>
              <a:t>En nuestro caso, si el servidor telnet no escribe en el buffer de TCP el carácter a transmitir antes de los 200 ms se tiene que enviar un ACK vacío</a:t>
            </a:r>
          </a:p>
          <a:p>
            <a:pPr eaLnBrk="1" hangingPunct="1">
              <a:lnSpc>
                <a:spcPct val="80000"/>
              </a:lnSpc>
              <a:buNone/>
            </a:pPr>
            <a:endParaRPr lang="es-ES_tradnl" sz="2400" dirty="0" smtClean="0"/>
          </a:p>
        </p:txBody>
      </p:sp>
    </p:spTree>
  </p:cSld>
  <p:clrMapOvr>
    <a:masterClrMapping/>
  </p:clrMapOvr>
  <p:transition>
    <p:cover dir="l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Line 2"/>
          <p:cNvSpPr>
            <a:spLocks noChangeShapeType="1"/>
          </p:cNvSpPr>
          <p:nvPr/>
        </p:nvSpPr>
        <p:spPr bwMode="auto">
          <a:xfrm>
            <a:off x="2494830" y="1911335"/>
            <a:ext cx="0" cy="3962400"/>
          </a:xfrm>
          <a:prstGeom prst="line">
            <a:avLst/>
          </a:prstGeom>
          <a:noFill/>
          <a:ln w="25400">
            <a:solidFill>
              <a:schemeClr val="tx1"/>
            </a:solidFill>
            <a:round/>
            <a:headEnd/>
            <a:tailEnd/>
          </a:ln>
        </p:spPr>
        <p:txBody>
          <a:bodyPr/>
          <a:lstStyle/>
          <a:p>
            <a:endParaRPr lang="es-ES"/>
          </a:p>
        </p:txBody>
      </p:sp>
      <p:sp>
        <p:nvSpPr>
          <p:cNvPr id="76803" name="Line 3"/>
          <p:cNvSpPr>
            <a:spLocks noChangeShapeType="1"/>
          </p:cNvSpPr>
          <p:nvPr/>
        </p:nvSpPr>
        <p:spPr bwMode="auto">
          <a:xfrm>
            <a:off x="6076230" y="1911335"/>
            <a:ext cx="0" cy="3962400"/>
          </a:xfrm>
          <a:prstGeom prst="line">
            <a:avLst/>
          </a:prstGeom>
          <a:noFill/>
          <a:ln w="25400">
            <a:solidFill>
              <a:schemeClr val="tx1"/>
            </a:solidFill>
            <a:round/>
            <a:headEnd/>
            <a:tailEnd/>
          </a:ln>
        </p:spPr>
        <p:txBody>
          <a:bodyPr/>
          <a:lstStyle/>
          <a:p>
            <a:endParaRPr lang="es-ES"/>
          </a:p>
        </p:txBody>
      </p:sp>
      <p:sp>
        <p:nvSpPr>
          <p:cNvPr id="76804" name="Text Box 4"/>
          <p:cNvSpPr txBox="1">
            <a:spLocks noChangeArrowheads="1"/>
          </p:cNvSpPr>
          <p:nvPr/>
        </p:nvSpPr>
        <p:spPr bwMode="auto">
          <a:xfrm>
            <a:off x="1901105" y="1285860"/>
            <a:ext cx="976313" cy="396875"/>
          </a:xfrm>
          <a:prstGeom prst="rect">
            <a:avLst/>
          </a:prstGeom>
          <a:noFill/>
          <a:ln w="9525">
            <a:noFill/>
            <a:miter lim="800000"/>
            <a:headEnd/>
            <a:tailEnd/>
          </a:ln>
        </p:spPr>
        <p:txBody>
          <a:bodyPr wrap="none">
            <a:spAutoFit/>
          </a:bodyPr>
          <a:lstStyle/>
          <a:p>
            <a:r>
              <a:rPr lang="es-ES_tradnl" sz="2000">
                <a:latin typeface="Arial" charset="0"/>
              </a:rPr>
              <a:t>Cliente</a:t>
            </a:r>
            <a:endParaRPr lang="es-ES" sz="2000">
              <a:latin typeface="Arial" charset="0"/>
            </a:endParaRPr>
          </a:p>
        </p:txBody>
      </p:sp>
      <p:sp>
        <p:nvSpPr>
          <p:cNvPr id="76805" name="Text Box 5"/>
          <p:cNvSpPr txBox="1">
            <a:spLocks noChangeArrowheads="1"/>
          </p:cNvSpPr>
          <p:nvPr/>
        </p:nvSpPr>
        <p:spPr bwMode="auto">
          <a:xfrm>
            <a:off x="5619030" y="1301735"/>
            <a:ext cx="1130300" cy="396875"/>
          </a:xfrm>
          <a:prstGeom prst="rect">
            <a:avLst/>
          </a:prstGeom>
          <a:noFill/>
          <a:ln w="9525">
            <a:noFill/>
            <a:miter lim="800000"/>
            <a:headEnd/>
            <a:tailEnd/>
          </a:ln>
        </p:spPr>
        <p:txBody>
          <a:bodyPr wrap="none">
            <a:spAutoFit/>
          </a:bodyPr>
          <a:lstStyle/>
          <a:p>
            <a:r>
              <a:rPr lang="es-ES_tradnl" sz="2000">
                <a:latin typeface="Arial" charset="0"/>
              </a:rPr>
              <a:t>Servidor</a:t>
            </a:r>
            <a:endParaRPr lang="es-ES" sz="2000">
              <a:latin typeface="Arial" charset="0"/>
            </a:endParaRPr>
          </a:p>
        </p:txBody>
      </p:sp>
      <p:sp>
        <p:nvSpPr>
          <p:cNvPr id="76806" name="Line 6"/>
          <p:cNvSpPr>
            <a:spLocks noChangeShapeType="1"/>
          </p:cNvSpPr>
          <p:nvPr/>
        </p:nvSpPr>
        <p:spPr bwMode="auto">
          <a:xfrm>
            <a:off x="2494830" y="2611413"/>
            <a:ext cx="3581400" cy="3810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s-ES"/>
          </a:p>
        </p:txBody>
      </p:sp>
      <p:sp>
        <p:nvSpPr>
          <p:cNvPr id="76807" name="Text Box 7"/>
          <p:cNvSpPr txBox="1">
            <a:spLocks noChangeArrowheads="1"/>
          </p:cNvSpPr>
          <p:nvPr/>
        </p:nvSpPr>
        <p:spPr bwMode="auto">
          <a:xfrm rot="360000">
            <a:off x="2630509" y="2395791"/>
            <a:ext cx="3254481" cy="369332"/>
          </a:xfrm>
          <a:prstGeom prst="rect">
            <a:avLst/>
          </a:prstGeom>
          <a:noFill/>
          <a:ln w="9525">
            <a:noFill/>
            <a:miter lim="800000"/>
            <a:headEnd/>
            <a:tailEnd/>
          </a:ln>
        </p:spPr>
        <p:txBody>
          <a:bodyPr wrap="none">
            <a:spAutoFit/>
          </a:bodyPr>
          <a:lstStyle/>
          <a:p>
            <a:r>
              <a:rPr lang="es-ES_tradnl" sz="1800" dirty="0"/>
              <a:t>SEQ=92, ACK=109, </a:t>
            </a:r>
            <a:r>
              <a:rPr lang="es-ES_tradnl" sz="1800" dirty="0" smtClean="0"/>
              <a:t>Datos=‘C’</a:t>
            </a:r>
            <a:endParaRPr lang="es-ES" sz="1800" dirty="0"/>
          </a:p>
        </p:txBody>
      </p:sp>
      <p:sp>
        <p:nvSpPr>
          <p:cNvPr id="76808" name="Text Box 8"/>
          <p:cNvSpPr txBox="1">
            <a:spLocks noChangeArrowheads="1"/>
          </p:cNvSpPr>
          <p:nvPr/>
        </p:nvSpPr>
        <p:spPr bwMode="auto">
          <a:xfrm rot="-360000">
            <a:off x="2653563" y="3169454"/>
            <a:ext cx="3254481" cy="369332"/>
          </a:xfrm>
          <a:prstGeom prst="rect">
            <a:avLst/>
          </a:prstGeom>
          <a:noFill/>
          <a:ln w="9525">
            <a:noFill/>
            <a:miter lim="800000"/>
            <a:headEnd/>
            <a:tailEnd/>
          </a:ln>
        </p:spPr>
        <p:txBody>
          <a:bodyPr wrap="none">
            <a:spAutoFit/>
          </a:bodyPr>
          <a:lstStyle/>
          <a:p>
            <a:r>
              <a:rPr lang="es-ES_tradnl" sz="1800" dirty="0"/>
              <a:t>SEQ=109, ACK=93, </a:t>
            </a:r>
            <a:r>
              <a:rPr lang="es-ES_tradnl" sz="1800" dirty="0" smtClean="0"/>
              <a:t>Datos=‘C’</a:t>
            </a:r>
            <a:endParaRPr lang="es-ES" sz="1800" dirty="0"/>
          </a:p>
        </p:txBody>
      </p:sp>
      <p:sp>
        <p:nvSpPr>
          <p:cNvPr id="76809" name="Line 9"/>
          <p:cNvSpPr>
            <a:spLocks noChangeShapeType="1"/>
          </p:cNvSpPr>
          <p:nvPr/>
        </p:nvSpPr>
        <p:spPr bwMode="auto">
          <a:xfrm flipH="1">
            <a:off x="2480807" y="3327153"/>
            <a:ext cx="3595423" cy="433814"/>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s-ES"/>
          </a:p>
        </p:txBody>
      </p:sp>
      <p:sp>
        <p:nvSpPr>
          <p:cNvPr id="76810" name="Text Box 10"/>
          <p:cNvSpPr txBox="1">
            <a:spLocks noChangeArrowheads="1"/>
          </p:cNvSpPr>
          <p:nvPr/>
        </p:nvSpPr>
        <p:spPr bwMode="auto">
          <a:xfrm>
            <a:off x="6429389" y="3492479"/>
            <a:ext cx="2500330" cy="830997"/>
          </a:xfrm>
          <a:prstGeom prst="rect">
            <a:avLst/>
          </a:prstGeom>
          <a:noFill/>
          <a:ln w="9525">
            <a:solidFill>
              <a:schemeClr val="tx1"/>
            </a:solidFill>
            <a:miter lim="800000"/>
            <a:headEnd/>
            <a:tailEnd/>
          </a:ln>
        </p:spPr>
        <p:txBody>
          <a:bodyPr wrap="square">
            <a:spAutoFit/>
          </a:bodyPr>
          <a:lstStyle/>
          <a:p>
            <a:pPr algn="ctr"/>
            <a:r>
              <a:rPr lang="es-ES_tradnl" sz="1600" dirty="0"/>
              <a:t>El servidor telnet </a:t>
            </a:r>
            <a:r>
              <a:rPr lang="es-ES_tradnl" sz="1600" dirty="0" smtClean="0"/>
              <a:t>procesa </a:t>
            </a:r>
            <a:r>
              <a:rPr lang="es-ES_tradnl" sz="1600" dirty="0"/>
              <a:t>el mensaje </a:t>
            </a:r>
            <a:r>
              <a:rPr lang="es-ES_tradnl" sz="1600" dirty="0" smtClean="0"/>
              <a:t>y </a:t>
            </a:r>
            <a:r>
              <a:rPr lang="es-ES_tradnl" sz="1600" dirty="0"/>
              <a:t>devuelve una ‘C</a:t>
            </a:r>
            <a:r>
              <a:rPr lang="es-ES_tradnl" sz="1600" dirty="0" smtClean="0"/>
              <a:t>’ con el ACK ‘</a:t>
            </a:r>
            <a:r>
              <a:rPr lang="es-ES_tradnl" sz="1600" dirty="0" err="1" smtClean="0"/>
              <a:t>piggybacked</a:t>
            </a:r>
            <a:r>
              <a:rPr lang="es-ES_tradnl" sz="1600" dirty="0" smtClean="0"/>
              <a:t>’</a:t>
            </a:r>
            <a:endParaRPr lang="es-ES_tradnl" sz="1600" dirty="0"/>
          </a:p>
        </p:txBody>
      </p:sp>
      <p:sp>
        <p:nvSpPr>
          <p:cNvPr id="76811" name="Text Box 11"/>
          <p:cNvSpPr txBox="1">
            <a:spLocks noChangeArrowheads="1"/>
          </p:cNvSpPr>
          <p:nvPr/>
        </p:nvSpPr>
        <p:spPr bwMode="auto">
          <a:xfrm>
            <a:off x="500034" y="4620240"/>
            <a:ext cx="1699504" cy="830997"/>
          </a:xfrm>
          <a:prstGeom prst="rect">
            <a:avLst/>
          </a:prstGeom>
          <a:noFill/>
          <a:ln w="9525">
            <a:solidFill>
              <a:schemeClr val="tx1"/>
            </a:solidFill>
            <a:miter lim="800000"/>
            <a:headEnd/>
            <a:tailEnd/>
          </a:ln>
        </p:spPr>
        <p:txBody>
          <a:bodyPr wrap="none">
            <a:spAutoFit/>
          </a:bodyPr>
          <a:lstStyle/>
          <a:p>
            <a:pPr algn="ctr"/>
            <a:r>
              <a:rPr lang="es-ES_tradnl" sz="1600" dirty="0" smtClean="0"/>
              <a:t>TCP </a:t>
            </a:r>
            <a:r>
              <a:rPr lang="es-ES_tradnl" sz="1600" dirty="0"/>
              <a:t>envía </a:t>
            </a:r>
          </a:p>
          <a:p>
            <a:pPr algn="ctr"/>
            <a:r>
              <a:rPr lang="es-ES_tradnl" sz="1600" dirty="0"/>
              <a:t>un ACK del </a:t>
            </a:r>
          </a:p>
          <a:p>
            <a:pPr algn="ctr"/>
            <a:r>
              <a:rPr lang="es-ES_tradnl" sz="1600" dirty="0"/>
              <a:t>segmento recibido</a:t>
            </a:r>
            <a:endParaRPr lang="es-ES" sz="1600" dirty="0"/>
          </a:p>
        </p:txBody>
      </p:sp>
      <p:sp>
        <p:nvSpPr>
          <p:cNvPr id="76812" name="Line 12"/>
          <p:cNvSpPr>
            <a:spLocks noChangeShapeType="1"/>
          </p:cNvSpPr>
          <p:nvPr/>
        </p:nvSpPr>
        <p:spPr bwMode="auto">
          <a:xfrm>
            <a:off x="2494830" y="4451105"/>
            <a:ext cx="3581400" cy="3810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s-ES"/>
          </a:p>
        </p:txBody>
      </p:sp>
      <p:sp>
        <p:nvSpPr>
          <p:cNvPr id="76813" name="Text Box 13"/>
          <p:cNvSpPr txBox="1">
            <a:spLocks noChangeArrowheads="1"/>
          </p:cNvSpPr>
          <p:nvPr/>
        </p:nvSpPr>
        <p:spPr bwMode="auto">
          <a:xfrm rot="360000">
            <a:off x="3272705" y="4264450"/>
            <a:ext cx="2041525" cy="366712"/>
          </a:xfrm>
          <a:prstGeom prst="rect">
            <a:avLst/>
          </a:prstGeom>
          <a:noFill/>
          <a:ln w="9525">
            <a:noFill/>
            <a:miter lim="800000"/>
            <a:headEnd/>
            <a:tailEnd/>
          </a:ln>
        </p:spPr>
        <p:txBody>
          <a:bodyPr wrap="none">
            <a:spAutoFit/>
          </a:bodyPr>
          <a:lstStyle/>
          <a:p>
            <a:r>
              <a:rPr lang="es-ES_tradnl" sz="1800" dirty="0"/>
              <a:t>SEQ=93, ACK=110</a:t>
            </a:r>
            <a:endParaRPr lang="es-ES" sz="1800" dirty="0"/>
          </a:p>
        </p:txBody>
      </p:sp>
      <p:sp>
        <p:nvSpPr>
          <p:cNvPr id="76814" name="Text Box 14"/>
          <p:cNvSpPr txBox="1">
            <a:spLocks noChangeArrowheads="1"/>
          </p:cNvSpPr>
          <p:nvPr/>
        </p:nvSpPr>
        <p:spPr bwMode="auto">
          <a:xfrm>
            <a:off x="714348" y="428604"/>
            <a:ext cx="7572428" cy="954107"/>
          </a:xfrm>
          <a:prstGeom prst="rect">
            <a:avLst/>
          </a:prstGeom>
          <a:noFill/>
          <a:ln w="9525">
            <a:noFill/>
            <a:miter lim="800000"/>
            <a:headEnd/>
            <a:tailEnd/>
          </a:ln>
        </p:spPr>
        <p:txBody>
          <a:bodyPr wrap="square">
            <a:spAutoFit/>
          </a:bodyPr>
          <a:lstStyle/>
          <a:p>
            <a:pPr algn="ctr"/>
            <a:r>
              <a:rPr lang="es-ES_tradnl" sz="2800" dirty="0"/>
              <a:t>Funcionamiento de TCP en Telnet con eco </a:t>
            </a:r>
            <a:r>
              <a:rPr lang="es-ES_tradnl" sz="2800" dirty="0" smtClean="0"/>
              <a:t>remoto</a:t>
            </a:r>
          </a:p>
          <a:p>
            <a:pPr algn="ctr"/>
            <a:r>
              <a:rPr lang="es-ES_tradnl" sz="2800" dirty="0" smtClean="0"/>
              <a:t>y servidor rápido</a:t>
            </a:r>
            <a:endParaRPr lang="es-ES" sz="2800" dirty="0"/>
          </a:p>
        </p:txBody>
      </p:sp>
      <p:sp>
        <p:nvSpPr>
          <p:cNvPr id="76815" name="Text Box 15"/>
          <p:cNvSpPr txBox="1">
            <a:spLocks noChangeArrowheads="1"/>
          </p:cNvSpPr>
          <p:nvPr/>
        </p:nvSpPr>
        <p:spPr bwMode="auto">
          <a:xfrm>
            <a:off x="646396" y="2301835"/>
            <a:ext cx="1338828" cy="584775"/>
          </a:xfrm>
          <a:prstGeom prst="rect">
            <a:avLst/>
          </a:prstGeom>
          <a:noFill/>
          <a:ln w="9525">
            <a:solidFill>
              <a:schemeClr val="tx1"/>
            </a:solidFill>
            <a:miter lim="800000"/>
            <a:headEnd/>
            <a:tailEnd/>
          </a:ln>
        </p:spPr>
        <p:txBody>
          <a:bodyPr wrap="none">
            <a:spAutoFit/>
          </a:bodyPr>
          <a:lstStyle/>
          <a:p>
            <a:pPr algn="ctr"/>
            <a:r>
              <a:rPr lang="es-ES_tradnl" sz="1600" dirty="0"/>
              <a:t>El usuario </a:t>
            </a:r>
          </a:p>
          <a:p>
            <a:pPr algn="ctr"/>
            <a:r>
              <a:rPr lang="es-ES_tradnl" sz="1600" dirty="0"/>
              <a:t>teclea una ‘C’</a:t>
            </a:r>
            <a:endParaRPr lang="es-ES" sz="1600" dirty="0"/>
          </a:p>
        </p:txBody>
      </p:sp>
      <p:sp>
        <p:nvSpPr>
          <p:cNvPr id="76816" name="Line 16"/>
          <p:cNvSpPr>
            <a:spLocks noChangeShapeType="1"/>
          </p:cNvSpPr>
          <p:nvPr/>
        </p:nvSpPr>
        <p:spPr bwMode="auto">
          <a:xfrm>
            <a:off x="1985243" y="2608238"/>
            <a:ext cx="381000" cy="0"/>
          </a:xfrm>
          <a:prstGeom prst="line">
            <a:avLst/>
          </a:prstGeom>
          <a:noFill/>
          <a:ln w="9525">
            <a:solidFill>
              <a:schemeClr val="tx1"/>
            </a:solidFill>
            <a:round/>
            <a:headEnd/>
            <a:tailEnd type="triangle" w="med" len="med"/>
          </a:ln>
        </p:spPr>
        <p:txBody>
          <a:bodyPr/>
          <a:lstStyle/>
          <a:p>
            <a:endParaRPr lang="es-ES"/>
          </a:p>
        </p:txBody>
      </p:sp>
      <p:sp>
        <p:nvSpPr>
          <p:cNvPr id="76817" name="Line 17"/>
          <p:cNvSpPr>
            <a:spLocks noChangeShapeType="1"/>
          </p:cNvSpPr>
          <p:nvPr/>
        </p:nvSpPr>
        <p:spPr bwMode="auto">
          <a:xfrm flipH="1" flipV="1">
            <a:off x="6152430" y="3327153"/>
            <a:ext cx="261950" cy="165326"/>
          </a:xfrm>
          <a:prstGeom prst="line">
            <a:avLst/>
          </a:prstGeom>
          <a:noFill/>
          <a:ln w="9525">
            <a:solidFill>
              <a:schemeClr val="tx1"/>
            </a:solidFill>
            <a:round/>
            <a:headEnd/>
            <a:tailEnd type="triangle" w="med" len="med"/>
          </a:ln>
        </p:spPr>
        <p:txBody>
          <a:bodyPr/>
          <a:lstStyle/>
          <a:p>
            <a:endParaRPr lang="es-ES"/>
          </a:p>
        </p:txBody>
      </p:sp>
      <p:sp>
        <p:nvSpPr>
          <p:cNvPr id="76818" name="Line 18"/>
          <p:cNvSpPr>
            <a:spLocks noChangeShapeType="1"/>
          </p:cNvSpPr>
          <p:nvPr/>
        </p:nvSpPr>
        <p:spPr bwMode="auto">
          <a:xfrm flipV="1">
            <a:off x="2192411" y="4499384"/>
            <a:ext cx="229902" cy="120789"/>
          </a:xfrm>
          <a:prstGeom prst="line">
            <a:avLst/>
          </a:prstGeom>
          <a:noFill/>
          <a:ln w="9525">
            <a:solidFill>
              <a:schemeClr val="tx1"/>
            </a:solidFill>
            <a:round/>
            <a:headEnd/>
            <a:tailEnd type="triangle" w="med" len="med"/>
          </a:ln>
        </p:spPr>
        <p:txBody>
          <a:bodyPr/>
          <a:lstStyle/>
          <a:p>
            <a:endParaRPr lang="es-ES"/>
          </a:p>
        </p:txBody>
      </p:sp>
      <p:sp>
        <p:nvSpPr>
          <p:cNvPr id="19" name="AutoShape 24"/>
          <p:cNvSpPr>
            <a:spLocks/>
          </p:cNvSpPr>
          <p:nvPr/>
        </p:nvSpPr>
        <p:spPr bwMode="auto">
          <a:xfrm>
            <a:off x="2109052" y="3794567"/>
            <a:ext cx="304800" cy="642941"/>
          </a:xfrm>
          <a:prstGeom prst="leftBrace">
            <a:avLst>
              <a:gd name="adj1" fmla="val 43750"/>
              <a:gd name="adj2" fmla="val 50000"/>
            </a:avLst>
          </a:prstGeom>
          <a:noFill/>
          <a:ln w="9525">
            <a:solidFill>
              <a:schemeClr val="tx1"/>
            </a:solidFill>
            <a:round/>
            <a:headEnd/>
            <a:tailEnd/>
          </a:ln>
        </p:spPr>
        <p:txBody>
          <a:bodyPr wrap="none" anchor="ctr"/>
          <a:lstStyle/>
          <a:p>
            <a:endParaRPr lang="es-ES" sz="1400">
              <a:latin typeface="+mj-lt"/>
            </a:endParaRPr>
          </a:p>
        </p:txBody>
      </p:sp>
      <p:sp>
        <p:nvSpPr>
          <p:cNvPr id="20" name="Text Box 5"/>
          <p:cNvSpPr txBox="1">
            <a:spLocks noChangeArrowheads="1"/>
          </p:cNvSpPr>
          <p:nvPr/>
        </p:nvSpPr>
        <p:spPr bwMode="auto">
          <a:xfrm>
            <a:off x="1342282" y="3951039"/>
            <a:ext cx="795411" cy="338554"/>
          </a:xfrm>
          <a:prstGeom prst="rect">
            <a:avLst/>
          </a:prstGeom>
          <a:noFill/>
          <a:ln w="9525">
            <a:noFill/>
            <a:miter lim="800000"/>
            <a:headEnd/>
            <a:tailEnd/>
          </a:ln>
        </p:spPr>
        <p:txBody>
          <a:bodyPr wrap="none">
            <a:spAutoFit/>
          </a:bodyPr>
          <a:lstStyle/>
          <a:p>
            <a:r>
              <a:rPr lang="es-ES_tradnl" sz="1600" b="1" dirty="0" smtClean="0">
                <a:latin typeface="+mj-lt"/>
              </a:rPr>
              <a:t>200 ms</a:t>
            </a:r>
            <a:endParaRPr lang="es-ES" sz="1600" b="1" dirty="0">
              <a:latin typeface="+mj-lt"/>
            </a:endParaRPr>
          </a:p>
        </p:txBody>
      </p:sp>
      <p:sp>
        <p:nvSpPr>
          <p:cNvPr id="21" name="AutoShape 24"/>
          <p:cNvSpPr>
            <a:spLocks/>
          </p:cNvSpPr>
          <p:nvPr/>
        </p:nvSpPr>
        <p:spPr bwMode="auto">
          <a:xfrm rot="10800000">
            <a:off x="6215074" y="2992412"/>
            <a:ext cx="304800" cy="285752"/>
          </a:xfrm>
          <a:prstGeom prst="leftBrace">
            <a:avLst>
              <a:gd name="adj1" fmla="val 43750"/>
              <a:gd name="adj2" fmla="val 50000"/>
            </a:avLst>
          </a:prstGeom>
          <a:noFill/>
          <a:ln w="9525">
            <a:solidFill>
              <a:schemeClr val="tx1"/>
            </a:solidFill>
            <a:round/>
            <a:headEnd/>
            <a:tailEnd/>
          </a:ln>
        </p:spPr>
        <p:txBody>
          <a:bodyPr wrap="none" anchor="ctr"/>
          <a:lstStyle/>
          <a:p>
            <a:endParaRPr lang="es-ES" sz="1400">
              <a:latin typeface="+mj-lt"/>
            </a:endParaRPr>
          </a:p>
        </p:txBody>
      </p:sp>
      <p:sp>
        <p:nvSpPr>
          <p:cNvPr id="22" name="Text Box 5"/>
          <p:cNvSpPr txBox="1">
            <a:spLocks noChangeArrowheads="1"/>
          </p:cNvSpPr>
          <p:nvPr/>
        </p:nvSpPr>
        <p:spPr bwMode="auto">
          <a:xfrm>
            <a:off x="6509489" y="2980555"/>
            <a:ext cx="981084" cy="338554"/>
          </a:xfrm>
          <a:prstGeom prst="rect">
            <a:avLst/>
          </a:prstGeom>
          <a:noFill/>
          <a:ln w="9525">
            <a:noFill/>
            <a:miter lim="800000"/>
            <a:headEnd/>
            <a:tailEnd/>
          </a:ln>
        </p:spPr>
        <p:txBody>
          <a:bodyPr wrap="square">
            <a:spAutoFit/>
          </a:bodyPr>
          <a:lstStyle/>
          <a:p>
            <a:r>
              <a:rPr lang="es-ES_tradnl" sz="1600" b="1" dirty="0" smtClean="0">
                <a:latin typeface="+mj-lt"/>
              </a:rPr>
              <a:t>50 ms</a:t>
            </a:r>
            <a:endParaRPr lang="es-ES" sz="1600" b="1" dirty="0">
              <a:latin typeface="+mj-lt"/>
            </a:endParaRPr>
          </a:p>
        </p:txBody>
      </p:sp>
      <p:sp>
        <p:nvSpPr>
          <p:cNvPr id="24" name="Text Box 11"/>
          <p:cNvSpPr txBox="1">
            <a:spLocks noChangeArrowheads="1"/>
          </p:cNvSpPr>
          <p:nvPr/>
        </p:nvSpPr>
        <p:spPr bwMode="auto">
          <a:xfrm>
            <a:off x="3133257" y="5929330"/>
            <a:ext cx="2438875" cy="584775"/>
          </a:xfrm>
          <a:prstGeom prst="rect">
            <a:avLst/>
          </a:prstGeom>
          <a:noFill/>
          <a:ln w="9525">
            <a:noFill/>
            <a:miter lim="800000"/>
            <a:headEnd/>
            <a:tailEnd/>
          </a:ln>
        </p:spPr>
        <p:txBody>
          <a:bodyPr wrap="square">
            <a:spAutoFit/>
          </a:bodyPr>
          <a:lstStyle/>
          <a:p>
            <a:pPr algn="ctr"/>
            <a:r>
              <a:rPr lang="es-ES_tradnl" sz="1600" dirty="0" smtClean="0"/>
              <a:t>Se transmiten 3 segmentos por cada carácter pulsado</a:t>
            </a:r>
            <a:endParaRPr lang="es-ES_tradnl" sz="1600" dirty="0"/>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8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6806"/>
                                        </p:tgtEl>
                                        <p:attrNameLst>
                                          <p:attrName>style.visibility</p:attrName>
                                        </p:attrNameLst>
                                      </p:cBhvr>
                                      <p:to>
                                        <p:strVal val="visible"/>
                                      </p:to>
                                    </p:set>
                                    <p:animEffect transition="in" filter="wipe(left)">
                                      <p:cBhvr>
                                        <p:cTn id="13" dur="500"/>
                                        <p:tgtEl>
                                          <p:spTgt spid="76806"/>
                                        </p:tgtEl>
                                      </p:cBhvr>
                                    </p:animEffec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7680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76810"/>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76817"/>
                                        </p:tgtEl>
                                        <p:attrNameLst>
                                          <p:attrName>style.visibility</p:attrName>
                                        </p:attrNameLst>
                                      </p:cBhvr>
                                      <p:to>
                                        <p:strVal val="visible"/>
                                      </p:to>
                                    </p:set>
                                  </p:childTnLst>
                                </p:cTn>
                              </p:par>
                            </p:childTnLst>
                          </p:cTn>
                        </p:par>
                        <p:par>
                          <p:cTn id="31" fill="hold">
                            <p:stCondLst>
                              <p:cond delay="500"/>
                            </p:stCondLst>
                            <p:childTnLst>
                              <p:par>
                                <p:cTn id="32" presetID="22" presetClass="entr" presetSubtype="2" fill="hold" grpId="0" nodeType="afterEffect">
                                  <p:stCondLst>
                                    <p:cond delay="0"/>
                                  </p:stCondLst>
                                  <p:childTnLst>
                                    <p:set>
                                      <p:cBhvr>
                                        <p:cTn id="33" dur="1" fill="hold">
                                          <p:stCondLst>
                                            <p:cond delay="0"/>
                                          </p:stCondLst>
                                        </p:cTn>
                                        <p:tgtEl>
                                          <p:spTgt spid="76809"/>
                                        </p:tgtEl>
                                        <p:attrNameLst>
                                          <p:attrName>style.visibility</p:attrName>
                                        </p:attrNameLst>
                                      </p:cBhvr>
                                      <p:to>
                                        <p:strVal val="visible"/>
                                      </p:to>
                                    </p:set>
                                    <p:animEffect transition="in" filter="wipe(right)">
                                      <p:cBhvr>
                                        <p:cTn id="34" dur="500"/>
                                        <p:tgtEl>
                                          <p:spTgt spid="76809"/>
                                        </p:tgtEl>
                                      </p:cBhvr>
                                    </p:animEffect>
                                  </p:childTnLst>
                                </p:cTn>
                              </p:par>
                            </p:childTnLst>
                          </p:cTn>
                        </p:par>
                        <p:par>
                          <p:cTn id="35" fill="hold">
                            <p:stCondLst>
                              <p:cond delay="1000"/>
                            </p:stCondLst>
                            <p:childTnLst>
                              <p:par>
                                <p:cTn id="36" presetID="1" presetClass="entr" presetSubtype="0" fill="hold" grpId="0" nodeType="afterEffect">
                                  <p:stCondLst>
                                    <p:cond delay="0"/>
                                  </p:stCondLst>
                                  <p:childTnLst>
                                    <p:set>
                                      <p:cBhvr>
                                        <p:cTn id="37" dur="1" fill="hold">
                                          <p:stCondLst>
                                            <p:cond delay="0"/>
                                          </p:stCondLst>
                                        </p:cTn>
                                        <p:tgtEl>
                                          <p:spTgt spid="7680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up)">
                                      <p:cBhvr>
                                        <p:cTn id="42" dur="1000"/>
                                        <p:tgtEl>
                                          <p:spTgt spid="19"/>
                                        </p:tgtEl>
                                      </p:cBhvr>
                                    </p:animEffect>
                                  </p:child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childTnLst>
                                </p:cTn>
                              </p:par>
                            </p:childTnLst>
                          </p:cTn>
                        </p:par>
                        <p:par>
                          <p:cTn id="46" fill="hold">
                            <p:stCondLst>
                              <p:cond delay="1000"/>
                            </p:stCondLst>
                            <p:childTnLst>
                              <p:par>
                                <p:cTn id="47" presetID="1" presetClass="entr" presetSubtype="0" fill="hold" grpId="0" nodeType="afterEffect">
                                  <p:stCondLst>
                                    <p:cond delay="0"/>
                                  </p:stCondLst>
                                  <p:childTnLst>
                                    <p:set>
                                      <p:cBhvr>
                                        <p:cTn id="48" dur="1" fill="hold">
                                          <p:stCondLst>
                                            <p:cond delay="0"/>
                                          </p:stCondLst>
                                        </p:cTn>
                                        <p:tgtEl>
                                          <p:spTgt spid="7681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6818"/>
                                        </p:tgtEl>
                                        <p:attrNameLst>
                                          <p:attrName>style.visibility</p:attrName>
                                        </p:attrNameLst>
                                      </p:cBhvr>
                                      <p:to>
                                        <p:strVal val="visible"/>
                                      </p:to>
                                    </p:se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76812"/>
                                        </p:tgtEl>
                                        <p:attrNameLst>
                                          <p:attrName>style.visibility</p:attrName>
                                        </p:attrNameLst>
                                      </p:cBhvr>
                                      <p:to>
                                        <p:strVal val="visible"/>
                                      </p:to>
                                    </p:set>
                                    <p:animEffect transition="in" filter="wipe(left)">
                                      <p:cBhvr>
                                        <p:cTn id="54" dur="500"/>
                                        <p:tgtEl>
                                          <p:spTgt spid="76812"/>
                                        </p:tgtEl>
                                      </p:cBhvr>
                                    </p:animEffect>
                                  </p:childTnLst>
                                </p:cTn>
                              </p:par>
                            </p:childTnLst>
                          </p:cTn>
                        </p:par>
                        <p:par>
                          <p:cTn id="55" fill="hold">
                            <p:stCondLst>
                              <p:cond delay="1500"/>
                            </p:stCondLst>
                            <p:childTnLst>
                              <p:par>
                                <p:cTn id="56" presetID="1" presetClass="entr" presetSubtype="0" fill="hold" grpId="0" nodeType="afterEffect">
                                  <p:stCondLst>
                                    <p:cond delay="0"/>
                                  </p:stCondLst>
                                  <p:childTnLst>
                                    <p:set>
                                      <p:cBhvr>
                                        <p:cTn id="57" dur="1" fill="hold">
                                          <p:stCondLst>
                                            <p:cond delay="0"/>
                                          </p:stCondLst>
                                        </p:cTn>
                                        <p:tgtEl>
                                          <p:spTgt spid="7681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6" grpId="0" animBg="1"/>
      <p:bldP spid="76807" grpId="0"/>
      <p:bldP spid="76808" grpId="0"/>
      <p:bldP spid="76809" grpId="0" animBg="1"/>
      <p:bldP spid="76810" grpId="0" animBg="1"/>
      <p:bldP spid="76811" grpId="0" animBg="1"/>
      <p:bldP spid="76812" grpId="0" animBg="1"/>
      <p:bldP spid="76813" grpId="0"/>
      <p:bldP spid="76815" grpId="0" animBg="1"/>
      <p:bldP spid="76816" grpId="0" animBg="1"/>
      <p:bldP spid="76817" grpId="0" animBg="1"/>
      <p:bldP spid="76818" grpId="0" animBg="1"/>
      <p:bldP spid="19" grpId="0" animBg="1"/>
      <p:bldP spid="20" grpId="0"/>
      <p:bldP spid="21" grpId="0" animBg="1"/>
      <p:bldP spid="22" grpId="0"/>
      <p:bldP spid="2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277"/>
          <a:stretch/>
        </p:blipFill>
        <p:spPr bwMode="auto">
          <a:xfrm>
            <a:off x="963488" y="889600"/>
            <a:ext cx="8001000" cy="4843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243830" y="260648"/>
            <a:ext cx="8648650" cy="523220"/>
          </a:xfrm>
          <a:prstGeom prst="rect">
            <a:avLst/>
          </a:prstGeom>
          <a:noFill/>
        </p:spPr>
        <p:txBody>
          <a:bodyPr wrap="none" rtlCol="0">
            <a:spAutoFit/>
          </a:bodyPr>
          <a:lstStyle/>
          <a:p>
            <a:r>
              <a:rPr lang="es-ES" sz="2800" dirty="0" smtClean="0"/>
              <a:t>Servidor telnet con eco remoto, usuario y servidor rápidos</a:t>
            </a:r>
            <a:endParaRPr lang="es-ES" sz="2800" dirty="0"/>
          </a:p>
        </p:txBody>
      </p:sp>
      <p:sp>
        <p:nvSpPr>
          <p:cNvPr id="7" name="6 Rectángulo"/>
          <p:cNvSpPr/>
          <p:nvPr/>
        </p:nvSpPr>
        <p:spPr>
          <a:xfrm>
            <a:off x="1475656" y="2008509"/>
            <a:ext cx="618955" cy="2431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p:cNvSpPr/>
          <p:nvPr/>
        </p:nvSpPr>
        <p:spPr>
          <a:xfrm>
            <a:off x="1475656" y="2249761"/>
            <a:ext cx="618955" cy="2431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p:cNvSpPr/>
          <p:nvPr/>
        </p:nvSpPr>
        <p:spPr>
          <a:xfrm>
            <a:off x="1475656" y="2492896"/>
            <a:ext cx="618955" cy="2431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1475656" y="2753817"/>
            <a:ext cx="618955" cy="2431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p:cNvSpPr/>
          <p:nvPr/>
        </p:nvSpPr>
        <p:spPr>
          <a:xfrm>
            <a:off x="1475656" y="2996952"/>
            <a:ext cx="618955" cy="2431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a:off x="1475656" y="3212976"/>
            <a:ext cx="618955" cy="2431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p:cNvSpPr/>
          <p:nvPr/>
        </p:nvSpPr>
        <p:spPr>
          <a:xfrm>
            <a:off x="1475656" y="3473897"/>
            <a:ext cx="618955" cy="2431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Rectángulo"/>
          <p:cNvSpPr/>
          <p:nvPr/>
        </p:nvSpPr>
        <p:spPr>
          <a:xfrm>
            <a:off x="1475656" y="3717032"/>
            <a:ext cx="618955" cy="2431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539552" y="1988840"/>
            <a:ext cx="327334" cy="307777"/>
          </a:xfrm>
          <a:prstGeom prst="rect">
            <a:avLst/>
          </a:prstGeom>
          <a:noFill/>
        </p:spPr>
        <p:txBody>
          <a:bodyPr wrap="none" rtlCol="0">
            <a:spAutoFit/>
          </a:bodyPr>
          <a:lstStyle/>
          <a:p>
            <a:r>
              <a:rPr lang="es-ES" sz="1400" dirty="0" smtClean="0"/>
              <a:t>m</a:t>
            </a:r>
            <a:endParaRPr lang="es-ES" sz="1400" dirty="0"/>
          </a:p>
        </p:txBody>
      </p:sp>
      <p:sp>
        <p:nvSpPr>
          <p:cNvPr id="16" name="15 CuadroTexto"/>
          <p:cNvSpPr txBox="1"/>
          <p:nvPr/>
        </p:nvSpPr>
        <p:spPr>
          <a:xfrm>
            <a:off x="539552" y="2257127"/>
            <a:ext cx="279244" cy="307777"/>
          </a:xfrm>
          <a:prstGeom prst="rect">
            <a:avLst/>
          </a:prstGeom>
          <a:noFill/>
        </p:spPr>
        <p:txBody>
          <a:bodyPr wrap="none" rtlCol="0">
            <a:spAutoFit/>
          </a:bodyPr>
          <a:lstStyle/>
          <a:p>
            <a:r>
              <a:rPr lang="es-ES" sz="1400" dirty="0"/>
              <a:t>o</a:t>
            </a:r>
          </a:p>
        </p:txBody>
      </p:sp>
      <p:sp>
        <p:nvSpPr>
          <p:cNvPr id="17" name="16 CuadroTexto"/>
          <p:cNvSpPr txBox="1"/>
          <p:nvPr/>
        </p:nvSpPr>
        <p:spPr>
          <a:xfrm>
            <a:off x="539552" y="2473151"/>
            <a:ext cx="279244" cy="307777"/>
          </a:xfrm>
          <a:prstGeom prst="rect">
            <a:avLst/>
          </a:prstGeom>
          <a:noFill/>
        </p:spPr>
        <p:txBody>
          <a:bodyPr wrap="none" rtlCol="0">
            <a:spAutoFit/>
          </a:bodyPr>
          <a:lstStyle/>
          <a:p>
            <a:r>
              <a:rPr lang="es-ES" sz="1400" dirty="0"/>
              <a:t>n</a:t>
            </a:r>
          </a:p>
        </p:txBody>
      </p:sp>
      <p:sp>
        <p:nvSpPr>
          <p:cNvPr id="18" name="17 CuadroTexto"/>
          <p:cNvSpPr txBox="1"/>
          <p:nvPr/>
        </p:nvSpPr>
        <p:spPr>
          <a:xfrm>
            <a:off x="539552" y="2708920"/>
            <a:ext cx="245580" cy="307777"/>
          </a:xfrm>
          <a:prstGeom prst="rect">
            <a:avLst/>
          </a:prstGeom>
          <a:noFill/>
        </p:spPr>
        <p:txBody>
          <a:bodyPr wrap="none" rtlCol="0">
            <a:spAutoFit/>
          </a:bodyPr>
          <a:lstStyle/>
          <a:p>
            <a:r>
              <a:rPr lang="es-ES" sz="1400" dirty="0"/>
              <a:t>t</a:t>
            </a:r>
          </a:p>
        </p:txBody>
      </p:sp>
      <p:sp>
        <p:nvSpPr>
          <p:cNvPr id="19" name="18 CuadroTexto"/>
          <p:cNvSpPr txBox="1"/>
          <p:nvPr/>
        </p:nvSpPr>
        <p:spPr>
          <a:xfrm>
            <a:off x="539552" y="2977207"/>
            <a:ext cx="271228" cy="307777"/>
          </a:xfrm>
          <a:prstGeom prst="rect">
            <a:avLst/>
          </a:prstGeom>
          <a:noFill/>
        </p:spPr>
        <p:txBody>
          <a:bodyPr wrap="none" rtlCol="0">
            <a:spAutoFit/>
          </a:bodyPr>
          <a:lstStyle/>
          <a:p>
            <a:r>
              <a:rPr lang="es-ES" sz="1400" dirty="0"/>
              <a:t>a</a:t>
            </a:r>
          </a:p>
        </p:txBody>
      </p:sp>
      <p:sp>
        <p:nvSpPr>
          <p:cNvPr id="20" name="19 CuadroTexto"/>
          <p:cNvSpPr txBox="1"/>
          <p:nvPr/>
        </p:nvSpPr>
        <p:spPr>
          <a:xfrm>
            <a:off x="539552" y="3193231"/>
            <a:ext cx="279244" cy="307777"/>
          </a:xfrm>
          <a:prstGeom prst="rect">
            <a:avLst/>
          </a:prstGeom>
          <a:noFill/>
        </p:spPr>
        <p:txBody>
          <a:bodyPr wrap="none" rtlCol="0">
            <a:spAutoFit/>
          </a:bodyPr>
          <a:lstStyle/>
          <a:p>
            <a:r>
              <a:rPr lang="es-ES" sz="1400" dirty="0"/>
              <a:t>n</a:t>
            </a:r>
          </a:p>
        </p:txBody>
      </p:sp>
      <p:sp>
        <p:nvSpPr>
          <p:cNvPr id="21" name="20 CuadroTexto"/>
          <p:cNvSpPr txBox="1"/>
          <p:nvPr/>
        </p:nvSpPr>
        <p:spPr>
          <a:xfrm>
            <a:off x="539552" y="3429000"/>
            <a:ext cx="271228" cy="307777"/>
          </a:xfrm>
          <a:prstGeom prst="rect">
            <a:avLst/>
          </a:prstGeom>
          <a:noFill/>
        </p:spPr>
        <p:txBody>
          <a:bodyPr wrap="none" rtlCol="0">
            <a:spAutoFit/>
          </a:bodyPr>
          <a:lstStyle/>
          <a:p>
            <a:r>
              <a:rPr lang="es-ES" sz="1400" dirty="0" smtClean="0"/>
              <a:t>a</a:t>
            </a:r>
            <a:endParaRPr lang="es-ES" sz="1400" dirty="0"/>
          </a:p>
        </p:txBody>
      </p:sp>
      <p:sp>
        <p:nvSpPr>
          <p:cNvPr id="22" name="21 CuadroTexto"/>
          <p:cNvSpPr txBox="1"/>
          <p:nvPr/>
        </p:nvSpPr>
        <p:spPr>
          <a:xfrm>
            <a:off x="539552" y="3697287"/>
            <a:ext cx="279244" cy="307777"/>
          </a:xfrm>
          <a:prstGeom prst="rect">
            <a:avLst/>
          </a:prstGeom>
          <a:noFill/>
        </p:spPr>
        <p:txBody>
          <a:bodyPr wrap="none" rtlCol="0">
            <a:spAutoFit/>
          </a:bodyPr>
          <a:lstStyle/>
          <a:p>
            <a:r>
              <a:rPr lang="es-ES" sz="1400" dirty="0"/>
              <a:t>n</a:t>
            </a:r>
          </a:p>
        </p:txBody>
      </p:sp>
      <p:cxnSp>
        <p:nvCxnSpPr>
          <p:cNvPr id="23" name="22 Conector recto de flecha"/>
          <p:cNvCxnSpPr>
            <a:stCxn id="6" idx="3"/>
          </p:cNvCxnSpPr>
          <p:nvPr/>
        </p:nvCxnSpPr>
        <p:spPr>
          <a:xfrm flipV="1">
            <a:off x="866886" y="2142728"/>
            <a:ext cx="392746" cy="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flipV="1">
            <a:off x="866886" y="2373424"/>
            <a:ext cx="392746" cy="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flipV="1">
            <a:off x="866886" y="2636941"/>
            <a:ext cx="392746" cy="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p:nvPr/>
        </p:nvCxnSpPr>
        <p:spPr>
          <a:xfrm flipV="1">
            <a:off x="858667" y="2856094"/>
            <a:ext cx="392746" cy="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flipV="1">
            <a:off x="866886" y="3118518"/>
            <a:ext cx="392746" cy="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flipV="1">
            <a:off x="866886" y="3347119"/>
            <a:ext cx="392746" cy="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flipV="1">
            <a:off x="875268" y="3588659"/>
            <a:ext cx="392746" cy="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flipV="1">
            <a:off x="866886" y="3856354"/>
            <a:ext cx="392746" cy="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23 CuadroTexto"/>
          <p:cNvSpPr txBox="1"/>
          <p:nvPr/>
        </p:nvSpPr>
        <p:spPr>
          <a:xfrm>
            <a:off x="1972022" y="6093296"/>
            <a:ext cx="5557932" cy="646331"/>
          </a:xfrm>
          <a:prstGeom prst="rect">
            <a:avLst/>
          </a:prstGeom>
          <a:noFill/>
        </p:spPr>
        <p:txBody>
          <a:bodyPr wrap="none" rtlCol="0">
            <a:spAutoFit/>
          </a:bodyPr>
          <a:lstStyle/>
          <a:p>
            <a:r>
              <a:rPr lang="es-ES" dirty="0" smtClean="0"/>
              <a:t>Tiempo medio respuesta servidor: 	2,5 ms</a:t>
            </a:r>
          </a:p>
          <a:p>
            <a:r>
              <a:rPr lang="es-ES" dirty="0" smtClean="0"/>
              <a:t>Tiempo medio pulsación caracteres: 	143 ms (420 </a:t>
            </a:r>
            <a:r>
              <a:rPr lang="es-ES" dirty="0" err="1" smtClean="0"/>
              <a:t>cpm</a:t>
            </a:r>
            <a:r>
              <a:rPr lang="es-ES" dirty="0" smtClean="0"/>
              <a:t>)</a:t>
            </a:r>
            <a:endParaRPr lang="es-ES" dirty="0"/>
          </a:p>
        </p:txBody>
      </p:sp>
    </p:spTree>
    <p:extLst>
      <p:ext uri="{BB962C8B-B14F-4D97-AF65-F5344CB8AC3E}">
        <p14:creationId xmlns:p14="http://schemas.microsoft.com/office/powerpoint/2010/main" val="2024876027"/>
      </p:ext>
    </p:extLst>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3328"/>
          <a:stretch/>
        </p:blipFill>
        <p:spPr bwMode="auto">
          <a:xfrm>
            <a:off x="901167" y="657180"/>
            <a:ext cx="8001000" cy="5210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584693" y="116632"/>
            <a:ext cx="8029442" cy="461665"/>
          </a:xfrm>
          <a:prstGeom prst="rect">
            <a:avLst/>
          </a:prstGeom>
          <a:noFill/>
        </p:spPr>
        <p:txBody>
          <a:bodyPr wrap="none" rtlCol="0">
            <a:spAutoFit/>
          </a:bodyPr>
          <a:lstStyle/>
          <a:p>
            <a:r>
              <a:rPr lang="es-ES" sz="2400" dirty="0" smtClean="0"/>
              <a:t>Servidor telnet con eco remoto, usuario lento y servidor rápido</a:t>
            </a:r>
            <a:endParaRPr lang="es-ES" sz="2400" dirty="0"/>
          </a:p>
        </p:txBody>
      </p:sp>
      <p:sp>
        <p:nvSpPr>
          <p:cNvPr id="6" name="5 Rectángulo"/>
          <p:cNvSpPr/>
          <p:nvPr/>
        </p:nvSpPr>
        <p:spPr>
          <a:xfrm>
            <a:off x="1413334" y="1828800"/>
            <a:ext cx="667845" cy="3646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471621" y="1878483"/>
            <a:ext cx="327334" cy="307777"/>
          </a:xfrm>
          <a:prstGeom prst="rect">
            <a:avLst/>
          </a:prstGeom>
          <a:noFill/>
        </p:spPr>
        <p:txBody>
          <a:bodyPr wrap="none" rtlCol="0">
            <a:spAutoFit/>
          </a:bodyPr>
          <a:lstStyle/>
          <a:p>
            <a:r>
              <a:rPr lang="es-ES" sz="1400" dirty="0" smtClean="0"/>
              <a:t>m</a:t>
            </a:r>
            <a:endParaRPr lang="es-ES" sz="1400" dirty="0"/>
          </a:p>
        </p:txBody>
      </p:sp>
      <p:cxnSp>
        <p:nvCxnSpPr>
          <p:cNvPr id="8" name="7 Conector recto de flecha"/>
          <p:cNvCxnSpPr>
            <a:stCxn id="7" idx="3"/>
          </p:cNvCxnSpPr>
          <p:nvPr/>
        </p:nvCxnSpPr>
        <p:spPr>
          <a:xfrm flipV="1">
            <a:off x="798955" y="2032371"/>
            <a:ext cx="392746" cy="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8 Rectángulo"/>
          <p:cNvSpPr/>
          <p:nvPr/>
        </p:nvSpPr>
        <p:spPr>
          <a:xfrm>
            <a:off x="1413335" y="2200266"/>
            <a:ext cx="667845" cy="3646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1413335" y="2560306"/>
            <a:ext cx="667845" cy="3646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p:cNvSpPr/>
          <p:nvPr/>
        </p:nvSpPr>
        <p:spPr>
          <a:xfrm>
            <a:off x="1413335" y="2920346"/>
            <a:ext cx="667845" cy="3646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a:off x="1413335" y="3305786"/>
            <a:ext cx="667845" cy="3646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p:cNvSpPr/>
          <p:nvPr/>
        </p:nvSpPr>
        <p:spPr>
          <a:xfrm>
            <a:off x="1413335" y="3664074"/>
            <a:ext cx="667845" cy="3646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Rectángulo"/>
          <p:cNvSpPr/>
          <p:nvPr/>
        </p:nvSpPr>
        <p:spPr>
          <a:xfrm>
            <a:off x="1406985" y="4025866"/>
            <a:ext cx="667845" cy="3646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Rectángulo"/>
          <p:cNvSpPr/>
          <p:nvPr/>
        </p:nvSpPr>
        <p:spPr>
          <a:xfrm>
            <a:off x="1413335" y="4385906"/>
            <a:ext cx="667845" cy="3646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CuadroTexto"/>
          <p:cNvSpPr txBox="1"/>
          <p:nvPr/>
        </p:nvSpPr>
        <p:spPr>
          <a:xfrm>
            <a:off x="483776" y="2266496"/>
            <a:ext cx="279244" cy="307777"/>
          </a:xfrm>
          <a:prstGeom prst="rect">
            <a:avLst/>
          </a:prstGeom>
          <a:noFill/>
        </p:spPr>
        <p:txBody>
          <a:bodyPr wrap="none" rtlCol="0">
            <a:spAutoFit/>
          </a:bodyPr>
          <a:lstStyle/>
          <a:p>
            <a:r>
              <a:rPr lang="es-ES" sz="1400" dirty="0"/>
              <a:t>o</a:t>
            </a:r>
          </a:p>
        </p:txBody>
      </p:sp>
      <p:cxnSp>
        <p:nvCxnSpPr>
          <p:cNvPr id="17" name="16 Conector recto de flecha"/>
          <p:cNvCxnSpPr>
            <a:stCxn id="16" idx="3"/>
          </p:cNvCxnSpPr>
          <p:nvPr/>
        </p:nvCxnSpPr>
        <p:spPr>
          <a:xfrm>
            <a:off x="763020" y="2420385"/>
            <a:ext cx="440836"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17 CuadroTexto"/>
          <p:cNvSpPr txBox="1"/>
          <p:nvPr/>
        </p:nvSpPr>
        <p:spPr>
          <a:xfrm>
            <a:off x="490321" y="2620849"/>
            <a:ext cx="279244" cy="307777"/>
          </a:xfrm>
          <a:prstGeom prst="rect">
            <a:avLst/>
          </a:prstGeom>
          <a:noFill/>
        </p:spPr>
        <p:txBody>
          <a:bodyPr wrap="none" rtlCol="0">
            <a:spAutoFit/>
          </a:bodyPr>
          <a:lstStyle/>
          <a:p>
            <a:r>
              <a:rPr lang="es-ES" sz="1400" dirty="0"/>
              <a:t>n</a:t>
            </a:r>
          </a:p>
        </p:txBody>
      </p:sp>
      <p:cxnSp>
        <p:nvCxnSpPr>
          <p:cNvPr id="19" name="18 Conector recto de flecha"/>
          <p:cNvCxnSpPr>
            <a:stCxn id="18" idx="3"/>
          </p:cNvCxnSpPr>
          <p:nvPr/>
        </p:nvCxnSpPr>
        <p:spPr>
          <a:xfrm>
            <a:off x="769565" y="2774738"/>
            <a:ext cx="440836"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19 CuadroTexto"/>
          <p:cNvSpPr txBox="1"/>
          <p:nvPr/>
        </p:nvSpPr>
        <p:spPr>
          <a:xfrm>
            <a:off x="490321" y="2971597"/>
            <a:ext cx="245580" cy="307777"/>
          </a:xfrm>
          <a:prstGeom prst="rect">
            <a:avLst/>
          </a:prstGeom>
          <a:noFill/>
        </p:spPr>
        <p:txBody>
          <a:bodyPr wrap="none" rtlCol="0">
            <a:spAutoFit/>
          </a:bodyPr>
          <a:lstStyle/>
          <a:p>
            <a:r>
              <a:rPr lang="es-ES" sz="1400" dirty="0"/>
              <a:t>t</a:t>
            </a:r>
          </a:p>
        </p:txBody>
      </p:sp>
      <p:cxnSp>
        <p:nvCxnSpPr>
          <p:cNvPr id="21" name="20 Conector recto de flecha"/>
          <p:cNvCxnSpPr>
            <a:stCxn id="20" idx="3"/>
          </p:cNvCxnSpPr>
          <p:nvPr/>
        </p:nvCxnSpPr>
        <p:spPr>
          <a:xfrm>
            <a:off x="735901" y="3125486"/>
            <a:ext cx="4745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21 CuadroTexto"/>
          <p:cNvSpPr txBox="1"/>
          <p:nvPr/>
        </p:nvSpPr>
        <p:spPr>
          <a:xfrm>
            <a:off x="493723" y="3332649"/>
            <a:ext cx="271228" cy="307777"/>
          </a:xfrm>
          <a:prstGeom prst="rect">
            <a:avLst/>
          </a:prstGeom>
          <a:noFill/>
        </p:spPr>
        <p:txBody>
          <a:bodyPr wrap="none" rtlCol="0">
            <a:spAutoFit/>
          </a:bodyPr>
          <a:lstStyle/>
          <a:p>
            <a:r>
              <a:rPr lang="es-ES" sz="1400" dirty="0"/>
              <a:t>a</a:t>
            </a:r>
          </a:p>
        </p:txBody>
      </p:sp>
      <p:cxnSp>
        <p:nvCxnSpPr>
          <p:cNvPr id="23" name="22 Conector recto de flecha"/>
          <p:cNvCxnSpPr>
            <a:stCxn id="22" idx="3"/>
          </p:cNvCxnSpPr>
          <p:nvPr/>
        </p:nvCxnSpPr>
        <p:spPr>
          <a:xfrm>
            <a:off x="764951" y="3486538"/>
            <a:ext cx="448852"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23 CuadroTexto"/>
          <p:cNvSpPr txBox="1"/>
          <p:nvPr/>
        </p:nvSpPr>
        <p:spPr>
          <a:xfrm>
            <a:off x="472219" y="3692612"/>
            <a:ext cx="279244" cy="307777"/>
          </a:xfrm>
          <a:prstGeom prst="rect">
            <a:avLst/>
          </a:prstGeom>
          <a:noFill/>
        </p:spPr>
        <p:txBody>
          <a:bodyPr wrap="none" rtlCol="0">
            <a:spAutoFit/>
          </a:bodyPr>
          <a:lstStyle/>
          <a:p>
            <a:r>
              <a:rPr lang="es-ES" sz="1400" dirty="0"/>
              <a:t>n</a:t>
            </a:r>
          </a:p>
        </p:txBody>
      </p:sp>
      <p:cxnSp>
        <p:nvCxnSpPr>
          <p:cNvPr id="25" name="24 Conector recto de flecha"/>
          <p:cNvCxnSpPr>
            <a:stCxn id="24" idx="3"/>
          </p:cNvCxnSpPr>
          <p:nvPr/>
        </p:nvCxnSpPr>
        <p:spPr>
          <a:xfrm>
            <a:off x="751463" y="3846501"/>
            <a:ext cx="440836"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25 CuadroTexto"/>
          <p:cNvSpPr txBox="1"/>
          <p:nvPr/>
        </p:nvSpPr>
        <p:spPr>
          <a:xfrm>
            <a:off x="467544" y="4063795"/>
            <a:ext cx="271228" cy="307777"/>
          </a:xfrm>
          <a:prstGeom prst="rect">
            <a:avLst/>
          </a:prstGeom>
          <a:noFill/>
        </p:spPr>
        <p:txBody>
          <a:bodyPr wrap="none" rtlCol="0">
            <a:spAutoFit/>
          </a:bodyPr>
          <a:lstStyle/>
          <a:p>
            <a:r>
              <a:rPr lang="es-ES" sz="1400" dirty="0"/>
              <a:t>a</a:t>
            </a:r>
          </a:p>
        </p:txBody>
      </p:sp>
      <p:cxnSp>
        <p:nvCxnSpPr>
          <p:cNvPr id="27" name="26 Conector recto de flecha"/>
          <p:cNvCxnSpPr>
            <a:stCxn id="26" idx="3"/>
          </p:cNvCxnSpPr>
          <p:nvPr/>
        </p:nvCxnSpPr>
        <p:spPr>
          <a:xfrm>
            <a:off x="738772" y="4217684"/>
            <a:ext cx="448852"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27 CuadroTexto"/>
          <p:cNvSpPr txBox="1"/>
          <p:nvPr/>
        </p:nvSpPr>
        <p:spPr>
          <a:xfrm>
            <a:off x="474089" y="4429368"/>
            <a:ext cx="279244" cy="307777"/>
          </a:xfrm>
          <a:prstGeom prst="rect">
            <a:avLst/>
          </a:prstGeom>
          <a:noFill/>
        </p:spPr>
        <p:txBody>
          <a:bodyPr wrap="none" rtlCol="0">
            <a:spAutoFit/>
          </a:bodyPr>
          <a:lstStyle/>
          <a:p>
            <a:r>
              <a:rPr lang="es-ES" sz="1400" dirty="0"/>
              <a:t>n</a:t>
            </a:r>
          </a:p>
        </p:txBody>
      </p:sp>
      <p:cxnSp>
        <p:nvCxnSpPr>
          <p:cNvPr id="29" name="28 Conector recto de flecha"/>
          <p:cNvCxnSpPr>
            <a:stCxn id="28" idx="3"/>
          </p:cNvCxnSpPr>
          <p:nvPr/>
        </p:nvCxnSpPr>
        <p:spPr>
          <a:xfrm>
            <a:off x="753333" y="4583257"/>
            <a:ext cx="440836"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29 CuadroTexto"/>
          <p:cNvSpPr txBox="1"/>
          <p:nvPr/>
        </p:nvSpPr>
        <p:spPr>
          <a:xfrm>
            <a:off x="1805070" y="5877272"/>
            <a:ext cx="5440913" cy="923330"/>
          </a:xfrm>
          <a:prstGeom prst="rect">
            <a:avLst/>
          </a:prstGeom>
          <a:noFill/>
        </p:spPr>
        <p:txBody>
          <a:bodyPr wrap="none" rtlCol="0">
            <a:spAutoFit/>
          </a:bodyPr>
          <a:lstStyle/>
          <a:p>
            <a:r>
              <a:rPr lang="es-ES" dirty="0" smtClean="0"/>
              <a:t>Tiempo medio respuesta servidor: 	0,8 ms</a:t>
            </a:r>
          </a:p>
          <a:p>
            <a:r>
              <a:rPr lang="es-ES" dirty="0" smtClean="0"/>
              <a:t>Tiempo medio envío </a:t>
            </a:r>
            <a:r>
              <a:rPr lang="es-ES" dirty="0" err="1" smtClean="0"/>
              <a:t>ACKs</a:t>
            </a:r>
            <a:r>
              <a:rPr lang="es-ES" dirty="0" smtClean="0"/>
              <a:t>:		210 ms</a:t>
            </a:r>
          </a:p>
          <a:p>
            <a:r>
              <a:rPr lang="es-ES" dirty="0" smtClean="0"/>
              <a:t>Tiempo medio pulsación caracteres: 	958 ms (60 </a:t>
            </a:r>
            <a:r>
              <a:rPr lang="es-ES" dirty="0" err="1" smtClean="0"/>
              <a:t>cpm</a:t>
            </a:r>
            <a:r>
              <a:rPr lang="es-ES" dirty="0" smtClean="0"/>
              <a:t>)</a:t>
            </a:r>
            <a:endParaRPr lang="es-ES" dirty="0"/>
          </a:p>
        </p:txBody>
      </p:sp>
    </p:spTree>
    <p:extLst>
      <p:ext uri="{BB962C8B-B14F-4D97-AF65-F5344CB8AC3E}">
        <p14:creationId xmlns:p14="http://schemas.microsoft.com/office/powerpoint/2010/main" val="95345263"/>
      </p:ext>
    </p:extLst>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s-ES_tradnl" sz="4000" smtClean="0"/>
              <a:t>Protocolo UDP</a:t>
            </a:r>
            <a:endParaRPr lang="es-ES" sz="4000" smtClean="0"/>
          </a:p>
        </p:txBody>
      </p:sp>
      <p:sp>
        <p:nvSpPr>
          <p:cNvPr id="9219" name="Rectangle 3"/>
          <p:cNvSpPr>
            <a:spLocks noGrp="1" noChangeArrowheads="1"/>
          </p:cNvSpPr>
          <p:nvPr>
            <p:ph type="body" idx="1"/>
          </p:nvPr>
        </p:nvSpPr>
        <p:spPr/>
        <p:txBody>
          <a:bodyPr/>
          <a:lstStyle/>
          <a:p>
            <a:pPr eaLnBrk="1" hangingPunct="1"/>
            <a:r>
              <a:rPr lang="es-ES_tradnl" sz="2800" dirty="0" smtClean="0"/>
              <a:t>Los paquetes de datos que envía UDP se denominan </a:t>
            </a:r>
            <a:r>
              <a:rPr lang="es-ES_tradnl" sz="2800" b="1" dirty="0" smtClean="0"/>
              <a:t>mensajes</a:t>
            </a:r>
            <a:r>
              <a:rPr lang="es-ES_tradnl" sz="2800" dirty="0" smtClean="0"/>
              <a:t> o </a:t>
            </a:r>
            <a:r>
              <a:rPr lang="es-ES_tradnl" sz="2800" b="1" dirty="0" smtClean="0"/>
              <a:t>datagramas UDP</a:t>
            </a:r>
          </a:p>
          <a:p>
            <a:pPr eaLnBrk="1" hangingPunct="1"/>
            <a:r>
              <a:rPr lang="es-ES_tradnl" sz="2800" dirty="0" smtClean="0"/>
              <a:t>UDP </a:t>
            </a:r>
            <a:r>
              <a:rPr lang="es-ES_tradnl" sz="2800" dirty="0" err="1" smtClean="0"/>
              <a:t>multiplexa</a:t>
            </a:r>
            <a:r>
              <a:rPr lang="es-ES_tradnl" sz="2800" dirty="0" smtClean="0"/>
              <a:t> los datos de las aplicaciones y efectúa opcionalmente una comprobación de errores, pero no realiza:</a:t>
            </a:r>
          </a:p>
          <a:p>
            <a:pPr lvl="1" eaLnBrk="1" hangingPunct="1"/>
            <a:r>
              <a:rPr lang="es-ES_tradnl" sz="2400" dirty="0" smtClean="0"/>
              <a:t>Control de flujo</a:t>
            </a:r>
          </a:p>
          <a:p>
            <a:pPr lvl="1" eaLnBrk="1" hangingPunct="1"/>
            <a:r>
              <a:rPr lang="es-ES_tradnl" sz="2400" dirty="0" smtClean="0"/>
              <a:t>Control de congestión</a:t>
            </a:r>
          </a:p>
          <a:p>
            <a:pPr lvl="1" eaLnBrk="1" hangingPunct="1"/>
            <a:r>
              <a:rPr lang="es-ES_tradnl" sz="2400" dirty="0" smtClean="0"/>
              <a:t>Retransmisión de datos perdidos</a:t>
            </a:r>
          </a:p>
          <a:p>
            <a:pPr lvl="1" eaLnBrk="1" hangingPunct="1"/>
            <a:r>
              <a:rPr lang="es-ES_tradnl" sz="2400" dirty="0" smtClean="0"/>
              <a:t>Conexión/desconexión</a:t>
            </a:r>
          </a:p>
          <a:p>
            <a:pPr lvl="1" eaLnBrk="1" hangingPunct="1"/>
            <a:endParaRPr lang="es-ES" sz="2400" dirty="0" smtClean="0"/>
          </a:p>
        </p:txBody>
      </p:sp>
    </p:spTree>
  </p:cSld>
  <p:clrMapOvr>
    <a:masterClrMapping/>
  </p:clrMapOvr>
  <p:transition>
    <p:cover dir="l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Line 2"/>
          <p:cNvSpPr>
            <a:spLocks noChangeShapeType="1"/>
          </p:cNvSpPr>
          <p:nvPr/>
        </p:nvSpPr>
        <p:spPr bwMode="auto">
          <a:xfrm>
            <a:off x="2631789" y="2133608"/>
            <a:ext cx="0" cy="3962400"/>
          </a:xfrm>
          <a:prstGeom prst="line">
            <a:avLst/>
          </a:prstGeom>
          <a:noFill/>
          <a:ln w="25400">
            <a:solidFill>
              <a:schemeClr val="tx1"/>
            </a:solidFill>
            <a:round/>
            <a:headEnd/>
            <a:tailEnd/>
          </a:ln>
        </p:spPr>
        <p:txBody>
          <a:bodyPr/>
          <a:lstStyle/>
          <a:p>
            <a:endParaRPr lang="es-ES"/>
          </a:p>
        </p:txBody>
      </p:sp>
      <p:sp>
        <p:nvSpPr>
          <p:cNvPr id="76803" name="Line 3"/>
          <p:cNvSpPr>
            <a:spLocks noChangeShapeType="1"/>
          </p:cNvSpPr>
          <p:nvPr/>
        </p:nvSpPr>
        <p:spPr bwMode="auto">
          <a:xfrm>
            <a:off x="6213189" y="2133608"/>
            <a:ext cx="0" cy="3962400"/>
          </a:xfrm>
          <a:prstGeom prst="line">
            <a:avLst/>
          </a:prstGeom>
          <a:noFill/>
          <a:ln w="25400">
            <a:solidFill>
              <a:schemeClr val="tx1"/>
            </a:solidFill>
            <a:round/>
            <a:headEnd/>
            <a:tailEnd/>
          </a:ln>
        </p:spPr>
        <p:txBody>
          <a:bodyPr/>
          <a:lstStyle/>
          <a:p>
            <a:endParaRPr lang="es-ES"/>
          </a:p>
        </p:txBody>
      </p:sp>
      <p:sp>
        <p:nvSpPr>
          <p:cNvPr id="76804" name="Text Box 4"/>
          <p:cNvSpPr txBox="1">
            <a:spLocks noChangeArrowheads="1"/>
          </p:cNvSpPr>
          <p:nvPr/>
        </p:nvSpPr>
        <p:spPr bwMode="auto">
          <a:xfrm>
            <a:off x="2038064" y="1508133"/>
            <a:ext cx="976313" cy="396875"/>
          </a:xfrm>
          <a:prstGeom prst="rect">
            <a:avLst/>
          </a:prstGeom>
          <a:noFill/>
          <a:ln w="9525">
            <a:noFill/>
            <a:miter lim="800000"/>
            <a:headEnd/>
            <a:tailEnd/>
          </a:ln>
        </p:spPr>
        <p:txBody>
          <a:bodyPr wrap="none">
            <a:spAutoFit/>
          </a:bodyPr>
          <a:lstStyle/>
          <a:p>
            <a:r>
              <a:rPr lang="es-ES_tradnl" sz="2000">
                <a:latin typeface="Arial" charset="0"/>
              </a:rPr>
              <a:t>Cliente</a:t>
            </a:r>
            <a:endParaRPr lang="es-ES" sz="2000">
              <a:latin typeface="Arial" charset="0"/>
            </a:endParaRPr>
          </a:p>
        </p:txBody>
      </p:sp>
      <p:sp>
        <p:nvSpPr>
          <p:cNvPr id="76805" name="Text Box 5"/>
          <p:cNvSpPr txBox="1">
            <a:spLocks noChangeArrowheads="1"/>
          </p:cNvSpPr>
          <p:nvPr/>
        </p:nvSpPr>
        <p:spPr bwMode="auto">
          <a:xfrm>
            <a:off x="5755989" y="1524008"/>
            <a:ext cx="1130300" cy="396875"/>
          </a:xfrm>
          <a:prstGeom prst="rect">
            <a:avLst/>
          </a:prstGeom>
          <a:noFill/>
          <a:ln w="9525">
            <a:noFill/>
            <a:miter lim="800000"/>
            <a:headEnd/>
            <a:tailEnd/>
          </a:ln>
        </p:spPr>
        <p:txBody>
          <a:bodyPr wrap="none">
            <a:spAutoFit/>
          </a:bodyPr>
          <a:lstStyle/>
          <a:p>
            <a:r>
              <a:rPr lang="es-ES_tradnl" sz="2000">
                <a:latin typeface="Arial" charset="0"/>
              </a:rPr>
              <a:t>Servidor</a:t>
            </a:r>
            <a:endParaRPr lang="es-ES" sz="2000">
              <a:latin typeface="Arial" charset="0"/>
            </a:endParaRPr>
          </a:p>
        </p:txBody>
      </p:sp>
      <p:sp>
        <p:nvSpPr>
          <p:cNvPr id="76806" name="Line 6"/>
          <p:cNvSpPr>
            <a:spLocks noChangeShapeType="1"/>
          </p:cNvSpPr>
          <p:nvPr/>
        </p:nvSpPr>
        <p:spPr bwMode="auto">
          <a:xfrm>
            <a:off x="2631789" y="2833686"/>
            <a:ext cx="3564835" cy="346836"/>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s-ES"/>
          </a:p>
        </p:txBody>
      </p:sp>
      <p:sp>
        <p:nvSpPr>
          <p:cNvPr id="76807" name="Text Box 7"/>
          <p:cNvSpPr txBox="1">
            <a:spLocks noChangeArrowheads="1"/>
          </p:cNvSpPr>
          <p:nvPr/>
        </p:nvSpPr>
        <p:spPr bwMode="auto">
          <a:xfrm rot="360000">
            <a:off x="2767468" y="2618064"/>
            <a:ext cx="3254481" cy="369332"/>
          </a:xfrm>
          <a:prstGeom prst="rect">
            <a:avLst/>
          </a:prstGeom>
          <a:noFill/>
          <a:ln w="9525">
            <a:noFill/>
            <a:miter lim="800000"/>
            <a:headEnd/>
            <a:tailEnd/>
          </a:ln>
        </p:spPr>
        <p:txBody>
          <a:bodyPr wrap="none">
            <a:spAutoFit/>
          </a:bodyPr>
          <a:lstStyle/>
          <a:p>
            <a:r>
              <a:rPr lang="es-ES_tradnl" sz="1800" dirty="0"/>
              <a:t>SEQ=92, ACK=109, </a:t>
            </a:r>
            <a:r>
              <a:rPr lang="es-ES_tradnl" sz="1800" dirty="0" smtClean="0"/>
              <a:t>Datos=‘C’</a:t>
            </a:r>
            <a:endParaRPr lang="es-ES" sz="1800" dirty="0"/>
          </a:p>
        </p:txBody>
      </p:sp>
      <p:sp>
        <p:nvSpPr>
          <p:cNvPr id="76808" name="Text Box 8"/>
          <p:cNvSpPr txBox="1">
            <a:spLocks noChangeArrowheads="1"/>
          </p:cNvSpPr>
          <p:nvPr/>
        </p:nvSpPr>
        <p:spPr bwMode="auto">
          <a:xfrm rot="-360000">
            <a:off x="2768792" y="3392576"/>
            <a:ext cx="3254481" cy="369332"/>
          </a:xfrm>
          <a:prstGeom prst="rect">
            <a:avLst/>
          </a:prstGeom>
          <a:noFill/>
          <a:ln w="9525">
            <a:noFill/>
            <a:miter lim="800000"/>
            <a:headEnd/>
            <a:tailEnd/>
          </a:ln>
        </p:spPr>
        <p:txBody>
          <a:bodyPr wrap="none">
            <a:spAutoFit/>
          </a:bodyPr>
          <a:lstStyle/>
          <a:p>
            <a:r>
              <a:rPr lang="es-ES_tradnl" sz="1800" dirty="0"/>
              <a:t>SEQ=109, ACK=93, </a:t>
            </a:r>
            <a:r>
              <a:rPr lang="es-ES_tradnl" sz="1800" dirty="0" smtClean="0"/>
              <a:t>Datos=‘C’</a:t>
            </a:r>
            <a:endParaRPr lang="es-ES" sz="1800" dirty="0"/>
          </a:p>
        </p:txBody>
      </p:sp>
      <p:sp>
        <p:nvSpPr>
          <p:cNvPr id="76809" name="Line 9"/>
          <p:cNvSpPr>
            <a:spLocks noChangeShapeType="1"/>
          </p:cNvSpPr>
          <p:nvPr/>
        </p:nvSpPr>
        <p:spPr bwMode="auto">
          <a:xfrm flipH="1">
            <a:off x="2626488" y="3549427"/>
            <a:ext cx="3586700" cy="410324"/>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s-ES"/>
          </a:p>
        </p:txBody>
      </p:sp>
      <p:sp>
        <p:nvSpPr>
          <p:cNvPr id="76810" name="Text Box 10"/>
          <p:cNvSpPr txBox="1">
            <a:spLocks noChangeArrowheads="1"/>
          </p:cNvSpPr>
          <p:nvPr/>
        </p:nvSpPr>
        <p:spPr bwMode="auto">
          <a:xfrm>
            <a:off x="6622777" y="3709104"/>
            <a:ext cx="2197695" cy="1077218"/>
          </a:xfrm>
          <a:prstGeom prst="rect">
            <a:avLst/>
          </a:prstGeom>
          <a:noFill/>
          <a:ln w="9525">
            <a:solidFill>
              <a:schemeClr val="tx1"/>
            </a:solidFill>
            <a:miter lim="800000"/>
            <a:headEnd/>
            <a:tailEnd/>
          </a:ln>
        </p:spPr>
        <p:txBody>
          <a:bodyPr wrap="square">
            <a:spAutoFit/>
          </a:bodyPr>
          <a:lstStyle/>
          <a:p>
            <a:pPr algn="ctr"/>
            <a:r>
              <a:rPr lang="es-ES_tradnl" sz="1600" dirty="0"/>
              <a:t>El servidor telnet </a:t>
            </a:r>
            <a:r>
              <a:rPr lang="es-ES_tradnl" sz="1600" dirty="0" smtClean="0"/>
              <a:t>procesa </a:t>
            </a:r>
            <a:r>
              <a:rPr lang="es-ES_tradnl" sz="1600" dirty="0"/>
              <a:t>el mensaje </a:t>
            </a:r>
            <a:r>
              <a:rPr lang="es-ES_tradnl" sz="1600" dirty="0" smtClean="0"/>
              <a:t>y </a:t>
            </a:r>
            <a:r>
              <a:rPr lang="es-ES_tradnl" sz="1600" dirty="0"/>
              <a:t>devuelve una ‘</a:t>
            </a:r>
            <a:r>
              <a:rPr lang="es-ES_tradnl" sz="1600" dirty="0" smtClean="0"/>
              <a:t>C’ con el ACK ‘</a:t>
            </a:r>
            <a:r>
              <a:rPr lang="es-ES_tradnl" sz="1600" dirty="0" err="1" smtClean="0"/>
              <a:t>piggybacked</a:t>
            </a:r>
            <a:r>
              <a:rPr lang="es-ES_tradnl" sz="1600" dirty="0" smtClean="0"/>
              <a:t>’ </a:t>
            </a:r>
            <a:endParaRPr lang="es-ES" sz="1600" dirty="0"/>
          </a:p>
        </p:txBody>
      </p:sp>
      <p:sp>
        <p:nvSpPr>
          <p:cNvPr id="76811" name="Text Box 11"/>
          <p:cNvSpPr txBox="1">
            <a:spLocks noChangeArrowheads="1"/>
          </p:cNvSpPr>
          <p:nvPr/>
        </p:nvSpPr>
        <p:spPr bwMode="auto">
          <a:xfrm>
            <a:off x="409228" y="4500570"/>
            <a:ext cx="1855831" cy="1077218"/>
          </a:xfrm>
          <a:prstGeom prst="rect">
            <a:avLst/>
          </a:prstGeom>
          <a:noFill/>
          <a:ln w="9525">
            <a:solidFill>
              <a:schemeClr val="tx1"/>
            </a:solidFill>
            <a:miter lim="800000"/>
            <a:headEnd/>
            <a:tailEnd/>
          </a:ln>
        </p:spPr>
        <p:txBody>
          <a:bodyPr wrap="square">
            <a:spAutoFit/>
          </a:bodyPr>
          <a:lstStyle/>
          <a:p>
            <a:pPr algn="ctr"/>
            <a:r>
              <a:rPr lang="es-ES_tradnl" sz="1600" dirty="0" smtClean="0"/>
              <a:t>El usuario teclea el siguiente carácter (una ‘a’) y envía el ACK ‘</a:t>
            </a:r>
            <a:r>
              <a:rPr lang="es-ES_tradnl" sz="1600" dirty="0" err="1" smtClean="0"/>
              <a:t>piggybacked</a:t>
            </a:r>
            <a:r>
              <a:rPr lang="es-ES_tradnl" sz="1600" dirty="0" smtClean="0"/>
              <a:t>’ </a:t>
            </a:r>
            <a:endParaRPr lang="es-ES_tradnl" sz="1600" dirty="0"/>
          </a:p>
        </p:txBody>
      </p:sp>
      <p:sp>
        <p:nvSpPr>
          <p:cNvPr id="76812" name="Line 12"/>
          <p:cNvSpPr>
            <a:spLocks noChangeShapeType="1"/>
          </p:cNvSpPr>
          <p:nvPr/>
        </p:nvSpPr>
        <p:spPr bwMode="auto">
          <a:xfrm>
            <a:off x="2631789" y="4286256"/>
            <a:ext cx="3581400" cy="3810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s-ES"/>
          </a:p>
        </p:txBody>
      </p:sp>
      <p:sp>
        <p:nvSpPr>
          <p:cNvPr id="76813" name="Text Box 13"/>
          <p:cNvSpPr txBox="1">
            <a:spLocks noChangeArrowheads="1"/>
          </p:cNvSpPr>
          <p:nvPr/>
        </p:nvSpPr>
        <p:spPr bwMode="auto">
          <a:xfrm rot="360000">
            <a:off x="2861986" y="4104889"/>
            <a:ext cx="3136884" cy="369332"/>
          </a:xfrm>
          <a:prstGeom prst="rect">
            <a:avLst/>
          </a:prstGeom>
          <a:noFill/>
          <a:ln w="9525">
            <a:noFill/>
            <a:miter lim="800000"/>
            <a:headEnd/>
            <a:tailEnd/>
          </a:ln>
        </p:spPr>
        <p:txBody>
          <a:bodyPr wrap="none">
            <a:spAutoFit/>
          </a:bodyPr>
          <a:lstStyle/>
          <a:p>
            <a:r>
              <a:rPr lang="es-ES_tradnl" sz="1800" dirty="0"/>
              <a:t>SEQ=93, </a:t>
            </a:r>
            <a:r>
              <a:rPr lang="es-ES_tradnl" sz="1800" dirty="0" smtClean="0"/>
              <a:t>ACK=110, Datos=‘a’</a:t>
            </a:r>
            <a:endParaRPr lang="es-ES" sz="1800" dirty="0"/>
          </a:p>
        </p:txBody>
      </p:sp>
      <p:sp>
        <p:nvSpPr>
          <p:cNvPr id="76814" name="Text Box 14"/>
          <p:cNvSpPr txBox="1">
            <a:spLocks noChangeArrowheads="1"/>
          </p:cNvSpPr>
          <p:nvPr/>
        </p:nvSpPr>
        <p:spPr bwMode="auto">
          <a:xfrm>
            <a:off x="714348" y="332656"/>
            <a:ext cx="7572428" cy="954107"/>
          </a:xfrm>
          <a:prstGeom prst="rect">
            <a:avLst/>
          </a:prstGeom>
          <a:noFill/>
          <a:ln w="9525">
            <a:noFill/>
            <a:miter lim="800000"/>
            <a:headEnd/>
            <a:tailEnd/>
          </a:ln>
        </p:spPr>
        <p:txBody>
          <a:bodyPr wrap="square">
            <a:spAutoFit/>
          </a:bodyPr>
          <a:lstStyle/>
          <a:p>
            <a:pPr algn="ctr"/>
            <a:r>
              <a:rPr lang="es-ES_tradnl" sz="2800" dirty="0"/>
              <a:t>Funcionamiento de TCP en Telnet con eco </a:t>
            </a:r>
            <a:r>
              <a:rPr lang="es-ES_tradnl" sz="2800" dirty="0" smtClean="0"/>
              <a:t>remoto, servidor rápido y usuario rápido</a:t>
            </a:r>
            <a:endParaRPr lang="es-ES" sz="2800" dirty="0"/>
          </a:p>
        </p:txBody>
      </p:sp>
      <p:sp>
        <p:nvSpPr>
          <p:cNvPr id="76815" name="Text Box 15"/>
          <p:cNvSpPr txBox="1">
            <a:spLocks noChangeArrowheads="1"/>
          </p:cNvSpPr>
          <p:nvPr/>
        </p:nvSpPr>
        <p:spPr bwMode="auto">
          <a:xfrm>
            <a:off x="783355" y="2524108"/>
            <a:ext cx="1338828" cy="584775"/>
          </a:xfrm>
          <a:prstGeom prst="rect">
            <a:avLst/>
          </a:prstGeom>
          <a:noFill/>
          <a:ln w="9525">
            <a:solidFill>
              <a:schemeClr val="tx1"/>
            </a:solidFill>
            <a:miter lim="800000"/>
            <a:headEnd/>
            <a:tailEnd/>
          </a:ln>
        </p:spPr>
        <p:txBody>
          <a:bodyPr wrap="none">
            <a:spAutoFit/>
          </a:bodyPr>
          <a:lstStyle/>
          <a:p>
            <a:pPr algn="ctr"/>
            <a:r>
              <a:rPr lang="es-ES_tradnl" sz="1600" dirty="0"/>
              <a:t>El usuario </a:t>
            </a:r>
          </a:p>
          <a:p>
            <a:pPr algn="ctr"/>
            <a:r>
              <a:rPr lang="es-ES_tradnl" sz="1600" dirty="0"/>
              <a:t>teclea una ‘C’</a:t>
            </a:r>
            <a:endParaRPr lang="es-ES" sz="1600" dirty="0"/>
          </a:p>
        </p:txBody>
      </p:sp>
      <p:sp>
        <p:nvSpPr>
          <p:cNvPr id="76816" name="Line 16"/>
          <p:cNvSpPr>
            <a:spLocks noChangeShapeType="1"/>
          </p:cNvSpPr>
          <p:nvPr/>
        </p:nvSpPr>
        <p:spPr bwMode="auto">
          <a:xfrm>
            <a:off x="2122202" y="2830511"/>
            <a:ext cx="381000" cy="0"/>
          </a:xfrm>
          <a:prstGeom prst="line">
            <a:avLst/>
          </a:prstGeom>
          <a:noFill/>
          <a:ln w="9525">
            <a:solidFill>
              <a:schemeClr val="tx1"/>
            </a:solidFill>
            <a:round/>
            <a:headEnd/>
            <a:tailEnd type="triangle" w="med" len="med"/>
          </a:ln>
        </p:spPr>
        <p:txBody>
          <a:bodyPr/>
          <a:lstStyle/>
          <a:p>
            <a:endParaRPr lang="es-ES"/>
          </a:p>
        </p:txBody>
      </p:sp>
      <p:sp>
        <p:nvSpPr>
          <p:cNvPr id="76817" name="Line 17"/>
          <p:cNvSpPr>
            <a:spLocks noChangeShapeType="1"/>
          </p:cNvSpPr>
          <p:nvPr/>
        </p:nvSpPr>
        <p:spPr bwMode="auto">
          <a:xfrm flipH="1" flipV="1">
            <a:off x="6289389" y="3549426"/>
            <a:ext cx="333388" cy="165326"/>
          </a:xfrm>
          <a:prstGeom prst="line">
            <a:avLst/>
          </a:prstGeom>
          <a:noFill/>
          <a:ln w="9525">
            <a:solidFill>
              <a:schemeClr val="tx1"/>
            </a:solidFill>
            <a:round/>
            <a:headEnd/>
            <a:tailEnd type="triangle" w="med" len="med"/>
          </a:ln>
        </p:spPr>
        <p:txBody>
          <a:bodyPr/>
          <a:lstStyle/>
          <a:p>
            <a:endParaRPr lang="es-ES"/>
          </a:p>
        </p:txBody>
      </p:sp>
      <p:sp>
        <p:nvSpPr>
          <p:cNvPr id="76818" name="Line 18"/>
          <p:cNvSpPr>
            <a:spLocks noChangeShapeType="1"/>
          </p:cNvSpPr>
          <p:nvPr/>
        </p:nvSpPr>
        <p:spPr bwMode="auto">
          <a:xfrm flipV="1">
            <a:off x="2265059" y="4379781"/>
            <a:ext cx="229902" cy="120789"/>
          </a:xfrm>
          <a:prstGeom prst="line">
            <a:avLst/>
          </a:prstGeom>
          <a:noFill/>
          <a:ln w="9525">
            <a:solidFill>
              <a:schemeClr val="tx1"/>
            </a:solidFill>
            <a:round/>
            <a:headEnd/>
            <a:tailEnd type="triangle" w="med" len="med"/>
          </a:ln>
        </p:spPr>
        <p:txBody>
          <a:bodyPr/>
          <a:lstStyle/>
          <a:p>
            <a:endParaRPr lang="es-ES"/>
          </a:p>
        </p:txBody>
      </p:sp>
      <p:sp>
        <p:nvSpPr>
          <p:cNvPr id="20" name="Text Box 5"/>
          <p:cNvSpPr txBox="1">
            <a:spLocks noChangeArrowheads="1"/>
          </p:cNvSpPr>
          <p:nvPr/>
        </p:nvSpPr>
        <p:spPr bwMode="auto">
          <a:xfrm>
            <a:off x="1475656" y="3954542"/>
            <a:ext cx="795411" cy="338554"/>
          </a:xfrm>
          <a:prstGeom prst="rect">
            <a:avLst/>
          </a:prstGeom>
          <a:noFill/>
          <a:ln w="9525">
            <a:noFill/>
            <a:miter lim="800000"/>
            <a:headEnd/>
            <a:tailEnd/>
          </a:ln>
        </p:spPr>
        <p:txBody>
          <a:bodyPr wrap="none">
            <a:spAutoFit/>
          </a:bodyPr>
          <a:lstStyle/>
          <a:p>
            <a:r>
              <a:rPr lang="es-ES_tradnl" sz="1600" b="1" dirty="0" smtClean="0">
                <a:latin typeface="+mj-lt"/>
              </a:rPr>
              <a:t>150 ms</a:t>
            </a:r>
            <a:endParaRPr lang="es-ES" sz="1600" b="1" dirty="0">
              <a:latin typeface="+mj-lt"/>
            </a:endParaRPr>
          </a:p>
        </p:txBody>
      </p:sp>
      <p:sp>
        <p:nvSpPr>
          <p:cNvPr id="21" name="AutoShape 24"/>
          <p:cNvSpPr>
            <a:spLocks/>
          </p:cNvSpPr>
          <p:nvPr/>
        </p:nvSpPr>
        <p:spPr bwMode="auto">
          <a:xfrm rot="10800000">
            <a:off x="6408463" y="3214685"/>
            <a:ext cx="304800" cy="285752"/>
          </a:xfrm>
          <a:prstGeom prst="leftBrace">
            <a:avLst>
              <a:gd name="adj1" fmla="val 43750"/>
              <a:gd name="adj2" fmla="val 50000"/>
            </a:avLst>
          </a:prstGeom>
          <a:noFill/>
          <a:ln w="9525">
            <a:solidFill>
              <a:schemeClr val="tx1"/>
            </a:solidFill>
            <a:round/>
            <a:headEnd/>
            <a:tailEnd/>
          </a:ln>
        </p:spPr>
        <p:txBody>
          <a:bodyPr wrap="none" anchor="ctr"/>
          <a:lstStyle/>
          <a:p>
            <a:endParaRPr lang="es-ES" sz="1400">
              <a:latin typeface="+mj-lt"/>
            </a:endParaRPr>
          </a:p>
        </p:txBody>
      </p:sp>
      <p:sp>
        <p:nvSpPr>
          <p:cNvPr id="22" name="Text Box 5"/>
          <p:cNvSpPr txBox="1">
            <a:spLocks noChangeArrowheads="1"/>
          </p:cNvSpPr>
          <p:nvPr/>
        </p:nvSpPr>
        <p:spPr bwMode="auto">
          <a:xfrm>
            <a:off x="6646448" y="3202828"/>
            <a:ext cx="981084" cy="338554"/>
          </a:xfrm>
          <a:prstGeom prst="rect">
            <a:avLst/>
          </a:prstGeom>
          <a:noFill/>
          <a:ln w="9525">
            <a:noFill/>
            <a:miter lim="800000"/>
            <a:headEnd/>
            <a:tailEnd/>
          </a:ln>
        </p:spPr>
        <p:txBody>
          <a:bodyPr wrap="square">
            <a:spAutoFit/>
          </a:bodyPr>
          <a:lstStyle/>
          <a:p>
            <a:r>
              <a:rPr lang="es-ES_tradnl" sz="1600" b="1" dirty="0">
                <a:latin typeface="+mj-lt"/>
              </a:rPr>
              <a:t>5</a:t>
            </a:r>
            <a:r>
              <a:rPr lang="es-ES_tradnl" sz="1600" b="1" dirty="0" smtClean="0">
                <a:latin typeface="+mj-lt"/>
              </a:rPr>
              <a:t>0 ms</a:t>
            </a:r>
            <a:endParaRPr lang="es-ES" sz="1600" b="1" dirty="0">
              <a:latin typeface="+mj-lt"/>
            </a:endParaRPr>
          </a:p>
        </p:txBody>
      </p:sp>
      <p:sp>
        <p:nvSpPr>
          <p:cNvPr id="23" name="AutoShape 24"/>
          <p:cNvSpPr>
            <a:spLocks/>
          </p:cNvSpPr>
          <p:nvPr/>
        </p:nvSpPr>
        <p:spPr bwMode="auto">
          <a:xfrm>
            <a:off x="2265059" y="4000504"/>
            <a:ext cx="304800" cy="285752"/>
          </a:xfrm>
          <a:prstGeom prst="leftBrace">
            <a:avLst>
              <a:gd name="adj1" fmla="val 43750"/>
              <a:gd name="adj2" fmla="val 50000"/>
            </a:avLst>
          </a:prstGeom>
          <a:noFill/>
          <a:ln w="9525">
            <a:solidFill>
              <a:schemeClr val="tx1"/>
            </a:solidFill>
            <a:round/>
            <a:headEnd/>
            <a:tailEnd/>
          </a:ln>
        </p:spPr>
        <p:txBody>
          <a:bodyPr wrap="none" anchor="ctr"/>
          <a:lstStyle/>
          <a:p>
            <a:endParaRPr lang="es-ES" sz="1400">
              <a:latin typeface="+mj-lt"/>
            </a:endParaRPr>
          </a:p>
        </p:txBody>
      </p:sp>
      <p:sp>
        <p:nvSpPr>
          <p:cNvPr id="25" name="Text Box 11"/>
          <p:cNvSpPr txBox="1">
            <a:spLocks noChangeArrowheads="1"/>
          </p:cNvSpPr>
          <p:nvPr/>
        </p:nvSpPr>
        <p:spPr bwMode="auto">
          <a:xfrm>
            <a:off x="3326646" y="5929330"/>
            <a:ext cx="2438875" cy="584775"/>
          </a:xfrm>
          <a:prstGeom prst="rect">
            <a:avLst/>
          </a:prstGeom>
          <a:noFill/>
          <a:ln w="9525">
            <a:noFill/>
            <a:miter lim="800000"/>
            <a:headEnd/>
            <a:tailEnd/>
          </a:ln>
        </p:spPr>
        <p:txBody>
          <a:bodyPr wrap="square">
            <a:spAutoFit/>
          </a:bodyPr>
          <a:lstStyle/>
          <a:p>
            <a:pPr algn="ctr"/>
            <a:r>
              <a:rPr lang="es-ES_tradnl" sz="1600" dirty="0" smtClean="0"/>
              <a:t>Se transmiten 2 segmentos por cada carácter pulsado</a:t>
            </a:r>
            <a:endParaRPr lang="es-ES_tradnl" sz="1600" dirty="0"/>
          </a:p>
        </p:txBody>
      </p:sp>
      <p:sp>
        <p:nvSpPr>
          <p:cNvPr id="24" name="Text Box 11"/>
          <p:cNvSpPr txBox="1">
            <a:spLocks noChangeArrowheads="1"/>
          </p:cNvSpPr>
          <p:nvPr/>
        </p:nvSpPr>
        <p:spPr bwMode="auto">
          <a:xfrm>
            <a:off x="107504" y="1772816"/>
            <a:ext cx="2438875" cy="584775"/>
          </a:xfrm>
          <a:prstGeom prst="rect">
            <a:avLst/>
          </a:prstGeom>
          <a:noFill/>
          <a:ln w="9525">
            <a:noFill/>
            <a:miter lim="800000"/>
            <a:headEnd/>
            <a:tailEnd/>
          </a:ln>
        </p:spPr>
        <p:txBody>
          <a:bodyPr wrap="square">
            <a:spAutoFit/>
          </a:bodyPr>
          <a:lstStyle/>
          <a:p>
            <a:pPr algn="ctr"/>
            <a:r>
              <a:rPr lang="es-ES_tradnl" sz="1600" dirty="0" smtClean="0"/>
              <a:t>El usuario teclea 300 caracteres por segundo</a:t>
            </a:r>
            <a:endParaRPr lang="es-ES_tradnl" sz="1600" dirty="0"/>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8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6806"/>
                                        </p:tgtEl>
                                        <p:attrNameLst>
                                          <p:attrName>style.visibility</p:attrName>
                                        </p:attrNameLst>
                                      </p:cBhvr>
                                      <p:to>
                                        <p:strVal val="visible"/>
                                      </p:to>
                                    </p:set>
                                    <p:animEffect transition="in" filter="wipe(left)">
                                      <p:cBhvr>
                                        <p:cTn id="13" dur="500"/>
                                        <p:tgtEl>
                                          <p:spTgt spid="76806"/>
                                        </p:tgtEl>
                                      </p:cBhvr>
                                    </p:animEffec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7680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7681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76817"/>
                                        </p:tgtEl>
                                        <p:attrNameLst>
                                          <p:attrName>style.visibility</p:attrName>
                                        </p:attrNameLst>
                                      </p:cBhvr>
                                      <p:to>
                                        <p:strVal val="visible"/>
                                      </p:to>
                                    </p:set>
                                  </p:childTnLst>
                                </p:cTn>
                              </p:par>
                            </p:childTnLst>
                          </p:cTn>
                        </p:par>
                        <p:par>
                          <p:cTn id="30" fill="hold">
                            <p:stCondLst>
                              <p:cond delay="500"/>
                            </p:stCondLst>
                            <p:childTnLst>
                              <p:par>
                                <p:cTn id="31" presetID="22" presetClass="entr" presetSubtype="2" fill="hold" grpId="0" nodeType="afterEffect">
                                  <p:stCondLst>
                                    <p:cond delay="0"/>
                                  </p:stCondLst>
                                  <p:childTnLst>
                                    <p:set>
                                      <p:cBhvr>
                                        <p:cTn id="32" dur="1" fill="hold">
                                          <p:stCondLst>
                                            <p:cond delay="0"/>
                                          </p:stCondLst>
                                        </p:cTn>
                                        <p:tgtEl>
                                          <p:spTgt spid="76809"/>
                                        </p:tgtEl>
                                        <p:attrNameLst>
                                          <p:attrName>style.visibility</p:attrName>
                                        </p:attrNameLst>
                                      </p:cBhvr>
                                      <p:to>
                                        <p:strVal val="visible"/>
                                      </p:to>
                                    </p:set>
                                    <p:animEffect transition="in" filter="wipe(right)">
                                      <p:cBhvr>
                                        <p:cTn id="33" dur="500"/>
                                        <p:tgtEl>
                                          <p:spTgt spid="76809"/>
                                        </p:tgtEl>
                                      </p:cBhvr>
                                    </p:animEffec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7680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up)">
                                      <p:cBhvr>
                                        <p:cTn id="41" dur="500"/>
                                        <p:tgtEl>
                                          <p:spTgt spid="23"/>
                                        </p:tgtEl>
                                      </p:cBhvr>
                                    </p:animEffect>
                                  </p:childTnLst>
                                </p:cTn>
                              </p:par>
                            </p:childTnLst>
                          </p:cTn>
                        </p:par>
                        <p:par>
                          <p:cTn id="42" fill="hold">
                            <p:stCondLst>
                              <p:cond delay="500"/>
                            </p:stCondLst>
                            <p:childTnLst>
                              <p:par>
                                <p:cTn id="43" presetID="1"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par>
                          <p:cTn id="45" fill="hold">
                            <p:stCondLst>
                              <p:cond delay="500"/>
                            </p:stCondLst>
                            <p:childTnLst>
                              <p:par>
                                <p:cTn id="46" presetID="1" presetClass="entr" presetSubtype="0" fill="hold" grpId="0" nodeType="afterEffect">
                                  <p:stCondLst>
                                    <p:cond delay="0"/>
                                  </p:stCondLst>
                                  <p:childTnLst>
                                    <p:set>
                                      <p:cBhvr>
                                        <p:cTn id="47" dur="1" fill="hold">
                                          <p:stCondLst>
                                            <p:cond delay="0"/>
                                          </p:stCondLst>
                                        </p:cTn>
                                        <p:tgtEl>
                                          <p:spTgt spid="76811"/>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76818"/>
                                        </p:tgtEl>
                                        <p:attrNameLst>
                                          <p:attrName>style.visibility</p:attrName>
                                        </p:attrNameLst>
                                      </p:cBhvr>
                                      <p:to>
                                        <p:strVal val="visible"/>
                                      </p:to>
                                    </p:se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76812"/>
                                        </p:tgtEl>
                                        <p:attrNameLst>
                                          <p:attrName>style.visibility</p:attrName>
                                        </p:attrNameLst>
                                      </p:cBhvr>
                                      <p:to>
                                        <p:strVal val="visible"/>
                                      </p:to>
                                    </p:set>
                                    <p:animEffect transition="in" filter="wipe(left)">
                                      <p:cBhvr>
                                        <p:cTn id="53" dur="500"/>
                                        <p:tgtEl>
                                          <p:spTgt spid="76812"/>
                                        </p:tgtEl>
                                      </p:cBhvr>
                                    </p:animEffect>
                                  </p:childTnLst>
                                </p:cTn>
                              </p:par>
                            </p:childTnLst>
                          </p:cTn>
                        </p:par>
                        <p:par>
                          <p:cTn id="54" fill="hold">
                            <p:stCondLst>
                              <p:cond delay="1000"/>
                            </p:stCondLst>
                            <p:childTnLst>
                              <p:par>
                                <p:cTn id="55" presetID="1" presetClass="entr" presetSubtype="0" fill="hold" grpId="0" nodeType="afterEffect">
                                  <p:stCondLst>
                                    <p:cond delay="0"/>
                                  </p:stCondLst>
                                  <p:childTnLst>
                                    <p:set>
                                      <p:cBhvr>
                                        <p:cTn id="56" dur="1" fill="hold">
                                          <p:stCondLst>
                                            <p:cond delay="0"/>
                                          </p:stCondLst>
                                        </p:cTn>
                                        <p:tgtEl>
                                          <p:spTgt spid="7681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6" grpId="0" animBg="1"/>
      <p:bldP spid="76807" grpId="0"/>
      <p:bldP spid="76808" grpId="0"/>
      <p:bldP spid="76809" grpId="0" animBg="1"/>
      <p:bldP spid="76810" grpId="0" animBg="1"/>
      <p:bldP spid="76811" grpId="0" animBg="1"/>
      <p:bldP spid="76812" grpId="0" animBg="1"/>
      <p:bldP spid="76813" grpId="0"/>
      <p:bldP spid="76815" grpId="0" animBg="1"/>
      <p:bldP spid="76816" grpId="0" animBg="1"/>
      <p:bldP spid="76817" grpId="0" animBg="1"/>
      <p:bldP spid="76818" grpId="0" animBg="1"/>
      <p:bldP spid="20" grpId="0"/>
      <p:bldP spid="21" grpId="0" animBg="1"/>
      <p:bldP spid="22" grpId="0"/>
      <p:bldP spid="23" grpId="0" animBg="1"/>
      <p:bldP spid="2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28596" y="309546"/>
            <a:ext cx="8358246" cy="762000"/>
          </a:xfrm>
        </p:spPr>
        <p:txBody>
          <a:bodyPr/>
          <a:lstStyle/>
          <a:p>
            <a:pPr eaLnBrk="1" hangingPunct="1"/>
            <a:r>
              <a:rPr lang="es-ES_tradnl" sz="3600" dirty="0" smtClean="0"/>
              <a:t>Eficiencia en TCP: algoritmo de </a:t>
            </a:r>
            <a:r>
              <a:rPr lang="es-ES_tradnl" sz="3600" dirty="0" err="1" smtClean="0"/>
              <a:t>Nagle</a:t>
            </a:r>
            <a:endParaRPr lang="es-ES" sz="3600" dirty="0" smtClean="0"/>
          </a:p>
        </p:txBody>
      </p:sp>
      <p:sp>
        <p:nvSpPr>
          <p:cNvPr id="86019" name="Rectangle 3"/>
          <p:cNvSpPr>
            <a:spLocks noGrp="1" noChangeArrowheads="1"/>
          </p:cNvSpPr>
          <p:nvPr>
            <p:ph type="body" idx="1"/>
          </p:nvPr>
        </p:nvSpPr>
        <p:spPr>
          <a:xfrm>
            <a:off x="685800" y="1214454"/>
            <a:ext cx="7772400" cy="4572000"/>
          </a:xfrm>
        </p:spPr>
        <p:txBody>
          <a:bodyPr/>
          <a:lstStyle/>
          <a:p>
            <a:pPr eaLnBrk="1" hangingPunct="1"/>
            <a:r>
              <a:rPr lang="es-ES_tradnl" sz="2400" dirty="0" smtClean="0"/>
              <a:t>Los ACK retrasados mejoran el rendimiento de TCP, pero aun así la eficiencia es muy baja en flujos interactivos. Esto es especialmente importante en líneas de baja velocidad. Para mejorar el rendimiento en estos casos se utiliza el </a:t>
            </a:r>
            <a:r>
              <a:rPr lang="es-ES_tradnl" sz="2400" b="1" dirty="0" smtClean="0"/>
              <a:t>algoritmo de </a:t>
            </a:r>
            <a:r>
              <a:rPr lang="es-ES_tradnl" sz="2400" b="1" dirty="0" err="1" smtClean="0"/>
              <a:t>Nagle</a:t>
            </a:r>
            <a:r>
              <a:rPr lang="es-ES_tradnl" sz="2400" dirty="0" smtClean="0"/>
              <a:t> (RFC 986)</a:t>
            </a:r>
          </a:p>
          <a:p>
            <a:pPr eaLnBrk="1" hangingPunct="1"/>
            <a:r>
              <a:rPr lang="es-ES_tradnl" sz="2400" dirty="0" smtClean="0"/>
              <a:t>Consiste en que si los segmentos son pequeños TCP no envía uno nuevo en cuanto tiene datos, sino que espera hasta recibir el ACK del segmento anterior.</a:t>
            </a:r>
          </a:p>
          <a:p>
            <a:pPr eaLnBrk="1" hangingPunct="1"/>
            <a:r>
              <a:rPr lang="es-ES_tradnl" sz="2400" dirty="0" smtClean="0"/>
              <a:t>El mecanismo es </a:t>
            </a:r>
            <a:r>
              <a:rPr lang="es-ES_tradnl" sz="2400" dirty="0" err="1" smtClean="0"/>
              <a:t>autoadaptativo</a:t>
            </a:r>
            <a:r>
              <a:rPr lang="es-ES_tradnl" sz="2400" dirty="0" smtClean="0"/>
              <a:t>, pues cuanto más cargada está la red más tardarán en llegar los ACK y más grandes serán los segmentos</a:t>
            </a:r>
          </a:p>
          <a:p>
            <a:pPr eaLnBrk="1" hangingPunct="1"/>
            <a:r>
              <a:rPr lang="es-ES_tradnl" sz="2400" dirty="0" smtClean="0"/>
              <a:t>Puede aplicarse a datos </a:t>
            </a:r>
            <a:r>
              <a:rPr lang="es-ES_tradnl" sz="2400" dirty="0" err="1" smtClean="0"/>
              <a:t>pushed</a:t>
            </a:r>
            <a:r>
              <a:rPr lang="es-ES_tradnl" sz="2400" dirty="0" smtClean="0"/>
              <a:t> en caso necesario. También puede deshabilitarse (en X Windows por ejemplo)</a:t>
            </a:r>
          </a:p>
          <a:p>
            <a:pPr eaLnBrk="1" hangingPunct="1"/>
            <a:endParaRPr lang="es-ES" sz="2400" dirty="0" smtClean="0"/>
          </a:p>
        </p:txBody>
      </p:sp>
    </p:spTree>
  </p:cSld>
  <p:clrMapOvr>
    <a:masterClrMapping/>
  </p:clrMapOvr>
  <p:transition>
    <p:cover dir="l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85800" y="609600"/>
            <a:ext cx="7772400" cy="762000"/>
          </a:xfrm>
        </p:spPr>
        <p:txBody>
          <a:bodyPr/>
          <a:lstStyle/>
          <a:p>
            <a:pPr eaLnBrk="1" hangingPunct="1"/>
            <a:r>
              <a:rPr lang="es-ES_tradnl" sz="4000" smtClean="0"/>
              <a:t>Baja eficiencia en TCP</a:t>
            </a:r>
            <a:endParaRPr lang="es-ES" sz="4000" smtClean="0"/>
          </a:p>
        </p:txBody>
      </p:sp>
      <p:sp>
        <p:nvSpPr>
          <p:cNvPr id="86019" name="Rectangle 3"/>
          <p:cNvSpPr>
            <a:spLocks noGrp="1" noChangeArrowheads="1"/>
          </p:cNvSpPr>
          <p:nvPr>
            <p:ph type="body" idx="1"/>
          </p:nvPr>
        </p:nvSpPr>
        <p:spPr>
          <a:xfrm>
            <a:off x="685800" y="1785926"/>
            <a:ext cx="7772400" cy="4310074"/>
          </a:xfrm>
        </p:spPr>
        <p:txBody>
          <a:bodyPr/>
          <a:lstStyle/>
          <a:p>
            <a:pPr eaLnBrk="1" hangingPunct="1"/>
            <a:r>
              <a:rPr lang="es-ES_tradnl" sz="2800" dirty="0" smtClean="0"/>
              <a:t>El funcionamiento eficiente de TCP aconseja enviar segmentos grandes</a:t>
            </a:r>
          </a:p>
          <a:p>
            <a:pPr eaLnBrk="1" hangingPunct="1"/>
            <a:r>
              <a:rPr lang="es-ES_tradnl" sz="2800" dirty="0" smtClean="0"/>
              <a:t>El algoritmo de </a:t>
            </a:r>
            <a:r>
              <a:rPr lang="es-ES_tradnl" sz="2800" dirty="0" err="1" smtClean="0"/>
              <a:t>Nagle</a:t>
            </a:r>
            <a:r>
              <a:rPr lang="es-ES_tradnl" sz="2800" dirty="0" smtClean="0"/>
              <a:t> evita el problema que ocurre cuando la aplicación emisora escribe datos en el buffer en pequeñas dosis, pero no el que se produce cuando la aplicación receptora los lee en pequeñas dosis. Esto puede dar lugar a lo que se conoce como el </a:t>
            </a:r>
            <a:r>
              <a:rPr lang="es-ES_tradnl" sz="2800" b="1" dirty="0" smtClean="0"/>
              <a:t>síndrome de la ventana tonta</a:t>
            </a:r>
            <a:r>
              <a:rPr lang="es-ES_tradnl" sz="2800" dirty="0" smtClean="0"/>
              <a:t>.</a:t>
            </a:r>
          </a:p>
        </p:txBody>
      </p:sp>
    </p:spTree>
    <p:extLst>
      <p:ext uri="{BB962C8B-B14F-4D97-AF65-F5344CB8AC3E}">
        <p14:creationId xmlns:p14="http://schemas.microsoft.com/office/powerpoint/2010/main" val="3457094132"/>
      </p:ext>
    </p:extLst>
  </p:cSld>
  <p:clrMapOvr>
    <a:masterClrMapping/>
  </p:clrMapOvr>
  <p:transition>
    <p:cover dir="l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85800" y="457200"/>
            <a:ext cx="7772400" cy="838200"/>
          </a:xfrm>
        </p:spPr>
        <p:txBody>
          <a:bodyPr/>
          <a:lstStyle/>
          <a:p>
            <a:pPr eaLnBrk="1" hangingPunct="1"/>
            <a:r>
              <a:rPr lang="es-ES_tradnl" sz="4000" smtClean="0"/>
              <a:t>Síndrome de la ventana tonta</a:t>
            </a:r>
            <a:endParaRPr lang="es-ES" sz="4000" smtClean="0"/>
          </a:p>
        </p:txBody>
      </p:sp>
      <p:sp>
        <p:nvSpPr>
          <p:cNvPr id="88067" name="Rectangle 3"/>
          <p:cNvSpPr>
            <a:spLocks noGrp="1" noChangeArrowheads="1"/>
          </p:cNvSpPr>
          <p:nvPr>
            <p:ph type="body" idx="1"/>
          </p:nvPr>
        </p:nvSpPr>
        <p:spPr>
          <a:xfrm>
            <a:off x="685800" y="1600200"/>
            <a:ext cx="7772400" cy="4495800"/>
          </a:xfrm>
        </p:spPr>
        <p:txBody>
          <a:bodyPr/>
          <a:lstStyle/>
          <a:p>
            <a:pPr marL="533400" indent="-533400" eaLnBrk="1" hangingPunct="1">
              <a:lnSpc>
                <a:spcPct val="90000"/>
              </a:lnSpc>
              <a:buFontTx/>
              <a:buAutoNum type="arabicPeriod"/>
            </a:pPr>
            <a:r>
              <a:rPr lang="es-ES_tradnl" sz="2400" smtClean="0"/>
              <a:t>La aplicación que envía datos los genera rápidamente</a:t>
            </a:r>
          </a:p>
          <a:p>
            <a:pPr marL="533400" indent="-533400" eaLnBrk="1" hangingPunct="1">
              <a:lnSpc>
                <a:spcPct val="90000"/>
              </a:lnSpc>
              <a:buFontTx/>
              <a:buAutoNum type="arabicPeriod"/>
            </a:pPr>
            <a:r>
              <a:rPr lang="es-ES_tradnl" sz="2400" smtClean="0"/>
              <a:t>La aplicación receptora los recupera lentamente, un byte cada vez</a:t>
            </a:r>
          </a:p>
          <a:p>
            <a:pPr marL="533400" indent="-533400" eaLnBrk="1" hangingPunct="1">
              <a:lnSpc>
                <a:spcPct val="90000"/>
              </a:lnSpc>
              <a:buFontTx/>
              <a:buAutoNum type="arabicPeriod"/>
            </a:pPr>
            <a:r>
              <a:rPr lang="es-ES_tradnl" sz="2400" smtClean="0"/>
              <a:t>El buffer del TCP receptor se llena</a:t>
            </a:r>
          </a:p>
          <a:p>
            <a:pPr marL="533400" indent="-533400" eaLnBrk="1" hangingPunct="1">
              <a:lnSpc>
                <a:spcPct val="90000"/>
              </a:lnSpc>
              <a:buFontTx/>
              <a:buAutoNum type="arabicPeriod"/>
            </a:pPr>
            <a:r>
              <a:rPr lang="es-ES_tradnl" sz="2400" smtClean="0"/>
              <a:t>El TCP receptor notifica al emisor que su ventana está cerrada </a:t>
            </a:r>
          </a:p>
          <a:p>
            <a:pPr marL="533400" indent="-533400" eaLnBrk="1" hangingPunct="1">
              <a:lnSpc>
                <a:spcPct val="90000"/>
              </a:lnSpc>
              <a:buFontTx/>
              <a:buAutoNum type="arabicPeriod"/>
            </a:pPr>
            <a:r>
              <a:rPr lang="es-ES_tradnl" sz="2400" smtClean="0"/>
              <a:t>La aplicación receptora lee un byte</a:t>
            </a:r>
          </a:p>
          <a:p>
            <a:pPr marL="533400" indent="-533400" eaLnBrk="1" hangingPunct="1">
              <a:lnSpc>
                <a:spcPct val="90000"/>
              </a:lnSpc>
              <a:buFontTx/>
              <a:buAutoNum type="arabicPeriod"/>
            </a:pPr>
            <a:r>
              <a:rPr lang="es-ES_tradnl" sz="2400" smtClean="0"/>
              <a:t>EL TCP receptor envía un ACK al emisor para anunciarle que dispone de un byte libre</a:t>
            </a:r>
          </a:p>
          <a:p>
            <a:pPr marL="533400" indent="-533400" eaLnBrk="1" hangingPunct="1">
              <a:lnSpc>
                <a:spcPct val="90000"/>
              </a:lnSpc>
              <a:buFontTx/>
              <a:buAutoNum type="arabicPeriod"/>
            </a:pPr>
            <a:r>
              <a:rPr lang="es-ES_tradnl" sz="2400" smtClean="0"/>
              <a:t>El TCP emisor envía un segmento con un byte de datos</a:t>
            </a:r>
          </a:p>
          <a:p>
            <a:pPr marL="533400" indent="-533400" eaLnBrk="1" hangingPunct="1">
              <a:lnSpc>
                <a:spcPct val="90000"/>
              </a:lnSpc>
              <a:buFontTx/>
              <a:buAutoNum type="arabicPeriod"/>
            </a:pPr>
            <a:r>
              <a:rPr lang="es-ES_tradnl" sz="2400" smtClean="0"/>
              <a:t>Volvemos al punto 3</a:t>
            </a:r>
            <a:endParaRPr lang="es-ES" sz="2400" smtClean="0"/>
          </a:p>
        </p:txBody>
      </p:sp>
      <p:sp>
        <p:nvSpPr>
          <p:cNvPr id="88068" name="Line 4"/>
          <p:cNvSpPr>
            <a:spLocks noChangeShapeType="1"/>
          </p:cNvSpPr>
          <p:nvPr/>
        </p:nvSpPr>
        <p:spPr bwMode="auto">
          <a:xfrm flipH="1">
            <a:off x="323850" y="5589588"/>
            <a:ext cx="360363" cy="0"/>
          </a:xfrm>
          <a:prstGeom prst="line">
            <a:avLst/>
          </a:prstGeom>
          <a:noFill/>
          <a:ln w="9525">
            <a:solidFill>
              <a:schemeClr val="tx1"/>
            </a:solidFill>
            <a:round/>
            <a:headEnd/>
            <a:tailEnd/>
          </a:ln>
        </p:spPr>
        <p:txBody>
          <a:bodyPr/>
          <a:lstStyle/>
          <a:p>
            <a:endParaRPr lang="es-ES"/>
          </a:p>
        </p:txBody>
      </p:sp>
      <p:sp>
        <p:nvSpPr>
          <p:cNvPr id="88069" name="Line 5"/>
          <p:cNvSpPr>
            <a:spLocks noChangeShapeType="1"/>
          </p:cNvSpPr>
          <p:nvPr/>
        </p:nvSpPr>
        <p:spPr bwMode="auto">
          <a:xfrm flipV="1">
            <a:off x="323850" y="2924175"/>
            <a:ext cx="0" cy="2665413"/>
          </a:xfrm>
          <a:prstGeom prst="line">
            <a:avLst/>
          </a:prstGeom>
          <a:noFill/>
          <a:ln w="9525">
            <a:solidFill>
              <a:schemeClr val="tx1"/>
            </a:solidFill>
            <a:round/>
            <a:headEnd/>
            <a:tailEnd/>
          </a:ln>
        </p:spPr>
        <p:txBody>
          <a:bodyPr/>
          <a:lstStyle/>
          <a:p>
            <a:endParaRPr lang="es-ES"/>
          </a:p>
        </p:txBody>
      </p:sp>
      <p:sp>
        <p:nvSpPr>
          <p:cNvPr id="88070" name="Line 6"/>
          <p:cNvSpPr>
            <a:spLocks noChangeShapeType="1"/>
          </p:cNvSpPr>
          <p:nvPr/>
        </p:nvSpPr>
        <p:spPr bwMode="auto">
          <a:xfrm>
            <a:off x="323850" y="2924175"/>
            <a:ext cx="360363" cy="0"/>
          </a:xfrm>
          <a:prstGeom prst="line">
            <a:avLst/>
          </a:prstGeom>
          <a:noFill/>
          <a:ln w="9525">
            <a:solidFill>
              <a:schemeClr val="tx1"/>
            </a:solidFill>
            <a:round/>
            <a:headEnd/>
            <a:tailEnd type="triangle" w="med" len="med"/>
          </a:ln>
        </p:spPr>
        <p:txBody>
          <a:bodyPr/>
          <a:lstStyle/>
          <a:p>
            <a:endParaRPr lang="es-ES"/>
          </a:p>
        </p:txBody>
      </p:sp>
    </p:spTree>
    <p:extLst>
      <p:ext uri="{BB962C8B-B14F-4D97-AF65-F5344CB8AC3E}">
        <p14:creationId xmlns:p14="http://schemas.microsoft.com/office/powerpoint/2010/main" val="599072840"/>
      </p:ext>
    </p:extLst>
  </p:cSld>
  <p:clrMapOvr>
    <a:masterClrMapping/>
  </p:clrMapOvr>
  <p:transition>
    <p:cover dir="l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2590800" y="1628775"/>
            <a:ext cx="3276600" cy="3810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9091" name="Text Box 3"/>
          <p:cNvSpPr txBox="1">
            <a:spLocks noChangeArrowheads="1"/>
          </p:cNvSpPr>
          <p:nvPr/>
        </p:nvSpPr>
        <p:spPr bwMode="auto">
          <a:xfrm>
            <a:off x="5354638" y="2133600"/>
            <a:ext cx="2889250" cy="366713"/>
          </a:xfrm>
          <a:prstGeom prst="rect">
            <a:avLst/>
          </a:prstGeom>
          <a:noFill/>
          <a:ln w="9525">
            <a:noFill/>
            <a:miter lim="800000"/>
            <a:headEnd/>
            <a:tailEnd/>
          </a:ln>
        </p:spPr>
        <p:txBody>
          <a:bodyPr wrap="none">
            <a:spAutoFit/>
          </a:bodyPr>
          <a:lstStyle/>
          <a:p>
            <a:r>
              <a:rPr lang="es-ES_tradnl" sz="1800" b="1">
                <a:latin typeface="Arial" charset="0"/>
              </a:rPr>
              <a:t>La aplicación lee un byte</a:t>
            </a:r>
            <a:endParaRPr lang="es-ES" sz="1800" b="1">
              <a:latin typeface="Arial" charset="0"/>
            </a:endParaRPr>
          </a:p>
        </p:txBody>
      </p:sp>
      <p:sp>
        <p:nvSpPr>
          <p:cNvPr id="89092" name="Rectangle 4"/>
          <p:cNvSpPr>
            <a:spLocks noChangeArrowheads="1"/>
          </p:cNvSpPr>
          <p:nvPr/>
        </p:nvSpPr>
        <p:spPr bwMode="auto">
          <a:xfrm>
            <a:off x="2590800" y="5300663"/>
            <a:ext cx="3276600" cy="3810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9093" name="Text Box 5"/>
          <p:cNvSpPr txBox="1">
            <a:spLocks noChangeArrowheads="1"/>
          </p:cNvSpPr>
          <p:nvPr/>
        </p:nvSpPr>
        <p:spPr bwMode="auto">
          <a:xfrm>
            <a:off x="3124200" y="1628775"/>
            <a:ext cx="2432050" cy="366713"/>
          </a:xfrm>
          <a:prstGeom prst="rect">
            <a:avLst/>
          </a:prstGeom>
          <a:noFill/>
          <a:ln w="9525">
            <a:noFill/>
            <a:miter lim="800000"/>
            <a:headEnd/>
            <a:tailEnd/>
          </a:ln>
        </p:spPr>
        <p:txBody>
          <a:bodyPr wrap="none">
            <a:spAutoFit/>
          </a:bodyPr>
          <a:lstStyle/>
          <a:p>
            <a:r>
              <a:rPr lang="es-ES_tradnl" sz="1800" b="1">
                <a:latin typeface="Arial" charset="0"/>
              </a:rPr>
              <a:t>Buffer receptor lleno</a:t>
            </a:r>
            <a:endParaRPr lang="es-ES" sz="1800" b="1">
              <a:latin typeface="Arial" charset="0"/>
            </a:endParaRPr>
          </a:p>
        </p:txBody>
      </p:sp>
      <p:sp>
        <p:nvSpPr>
          <p:cNvPr id="89094" name="Rectangle 8"/>
          <p:cNvSpPr>
            <a:spLocks noChangeArrowheads="1"/>
          </p:cNvSpPr>
          <p:nvPr/>
        </p:nvSpPr>
        <p:spPr bwMode="auto">
          <a:xfrm>
            <a:off x="2771775" y="2781300"/>
            <a:ext cx="3095625" cy="3810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9095" name="Rectangle 9"/>
          <p:cNvSpPr>
            <a:spLocks noChangeArrowheads="1"/>
          </p:cNvSpPr>
          <p:nvPr/>
        </p:nvSpPr>
        <p:spPr bwMode="auto">
          <a:xfrm>
            <a:off x="2590800" y="2781300"/>
            <a:ext cx="180975" cy="381000"/>
          </a:xfrm>
          <a:prstGeom prst="rect">
            <a:avLst/>
          </a:prstGeom>
          <a:noFill/>
          <a:ln w="9525">
            <a:solidFill>
              <a:schemeClr val="tx1"/>
            </a:solidFill>
            <a:miter lim="800000"/>
            <a:headEnd/>
            <a:tailEnd/>
          </a:ln>
        </p:spPr>
        <p:txBody>
          <a:bodyPr wrap="none" anchor="ctr"/>
          <a:lstStyle/>
          <a:p>
            <a:endParaRPr lang="es-ES"/>
          </a:p>
        </p:txBody>
      </p:sp>
      <p:sp>
        <p:nvSpPr>
          <p:cNvPr id="89096" name="Text Box 10"/>
          <p:cNvSpPr txBox="1">
            <a:spLocks noChangeArrowheads="1"/>
          </p:cNvSpPr>
          <p:nvPr/>
        </p:nvSpPr>
        <p:spPr bwMode="auto">
          <a:xfrm>
            <a:off x="3405188" y="2795588"/>
            <a:ext cx="1568450" cy="366712"/>
          </a:xfrm>
          <a:prstGeom prst="rect">
            <a:avLst/>
          </a:prstGeom>
          <a:noFill/>
          <a:ln w="9525">
            <a:noFill/>
            <a:miter lim="800000"/>
            <a:headEnd/>
            <a:tailEnd/>
          </a:ln>
        </p:spPr>
        <p:txBody>
          <a:bodyPr wrap="none">
            <a:spAutoFit/>
          </a:bodyPr>
          <a:lstStyle/>
          <a:p>
            <a:r>
              <a:rPr lang="es-ES_tradnl" sz="1800" b="1">
                <a:latin typeface="Arial" charset="0"/>
              </a:rPr>
              <a:t>Un byte libre</a:t>
            </a:r>
            <a:endParaRPr lang="es-ES" sz="1800" b="1">
              <a:latin typeface="Arial" charset="0"/>
            </a:endParaRPr>
          </a:p>
        </p:txBody>
      </p:sp>
      <p:sp>
        <p:nvSpPr>
          <p:cNvPr id="89097" name="Line 11"/>
          <p:cNvSpPr>
            <a:spLocks noChangeShapeType="1"/>
          </p:cNvSpPr>
          <p:nvPr/>
        </p:nvSpPr>
        <p:spPr bwMode="auto">
          <a:xfrm flipH="1">
            <a:off x="2916238" y="2933700"/>
            <a:ext cx="457200" cy="0"/>
          </a:xfrm>
          <a:prstGeom prst="line">
            <a:avLst/>
          </a:prstGeom>
          <a:noFill/>
          <a:ln w="9525">
            <a:solidFill>
              <a:schemeClr val="tx1"/>
            </a:solidFill>
            <a:round/>
            <a:headEnd/>
            <a:tailEnd type="triangle" w="med" len="med"/>
          </a:ln>
        </p:spPr>
        <p:txBody>
          <a:bodyPr/>
          <a:lstStyle/>
          <a:p>
            <a:endParaRPr lang="es-ES"/>
          </a:p>
        </p:txBody>
      </p:sp>
      <p:sp>
        <p:nvSpPr>
          <p:cNvPr id="89098" name="Text Box 12"/>
          <p:cNvSpPr txBox="1">
            <a:spLocks noChangeArrowheads="1"/>
          </p:cNvSpPr>
          <p:nvPr/>
        </p:nvSpPr>
        <p:spPr bwMode="auto">
          <a:xfrm>
            <a:off x="3124200" y="5314950"/>
            <a:ext cx="2432050" cy="366713"/>
          </a:xfrm>
          <a:prstGeom prst="rect">
            <a:avLst/>
          </a:prstGeom>
          <a:noFill/>
          <a:ln w="9525">
            <a:noFill/>
            <a:miter lim="800000"/>
            <a:headEnd/>
            <a:tailEnd/>
          </a:ln>
        </p:spPr>
        <p:txBody>
          <a:bodyPr wrap="none">
            <a:spAutoFit/>
          </a:bodyPr>
          <a:lstStyle/>
          <a:p>
            <a:r>
              <a:rPr lang="es-ES_tradnl" sz="1800" b="1">
                <a:latin typeface="Arial" charset="0"/>
              </a:rPr>
              <a:t>Buffer receptor lleno</a:t>
            </a:r>
            <a:endParaRPr lang="es-ES" sz="1800" b="1">
              <a:latin typeface="Arial" charset="0"/>
            </a:endParaRPr>
          </a:p>
        </p:txBody>
      </p:sp>
      <p:sp>
        <p:nvSpPr>
          <p:cNvPr id="89099" name="Text Box 14"/>
          <p:cNvSpPr txBox="1">
            <a:spLocks noChangeArrowheads="1"/>
          </p:cNvSpPr>
          <p:nvPr/>
        </p:nvSpPr>
        <p:spPr bwMode="auto">
          <a:xfrm>
            <a:off x="2051050" y="3443288"/>
            <a:ext cx="2025650" cy="366712"/>
          </a:xfrm>
          <a:prstGeom prst="rect">
            <a:avLst/>
          </a:prstGeom>
          <a:noFill/>
          <a:ln w="9525">
            <a:noFill/>
            <a:miter lim="800000"/>
            <a:headEnd/>
            <a:tailEnd/>
          </a:ln>
        </p:spPr>
        <p:txBody>
          <a:bodyPr wrap="none">
            <a:spAutoFit/>
          </a:bodyPr>
          <a:lstStyle/>
          <a:p>
            <a:r>
              <a:rPr lang="es-ES_tradnl" sz="1800" b="1">
                <a:latin typeface="Arial" charset="0"/>
              </a:rPr>
              <a:t>Cabecera IP-TCP</a:t>
            </a:r>
            <a:endParaRPr lang="es-ES" sz="1800" b="1">
              <a:latin typeface="Arial" charset="0"/>
            </a:endParaRPr>
          </a:p>
        </p:txBody>
      </p:sp>
      <p:sp>
        <p:nvSpPr>
          <p:cNvPr id="89100" name="Rectangle 15"/>
          <p:cNvSpPr>
            <a:spLocks noChangeArrowheads="1"/>
          </p:cNvSpPr>
          <p:nvPr/>
        </p:nvSpPr>
        <p:spPr bwMode="auto">
          <a:xfrm>
            <a:off x="2117725" y="3429000"/>
            <a:ext cx="1878013" cy="381000"/>
          </a:xfrm>
          <a:prstGeom prst="rect">
            <a:avLst/>
          </a:prstGeom>
          <a:noFill/>
          <a:ln w="9525">
            <a:solidFill>
              <a:schemeClr val="tx1"/>
            </a:solidFill>
            <a:miter lim="800000"/>
            <a:headEnd/>
            <a:tailEnd/>
          </a:ln>
        </p:spPr>
        <p:txBody>
          <a:bodyPr wrap="none" anchor="ctr"/>
          <a:lstStyle/>
          <a:p>
            <a:endParaRPr lang="es-ES"/>
          </a:p>
        </p:txBody>
      </p:sp>
      <p:sp>
        <p:nvSpPr>
          <p:cNvPr id="89101" name="Line 16"/>
          <p:cNvSpPr>
            <a:spLocks noChangeShapeType="1"/>
          </p:cNvSpPr>
          <p:nvPr/>
        </p:nvSpPr>
        <p:spPr bwMode="auto">
          <a:xfrm>
            <a:off x="4114800" y="2044700"/>
            <a:ext cx="0" cy="304800"/>
          </a:xfrm>
          <a:prstGeom prst="line">
            <a:avLst/>
          </a:prstGeom>
          <a:noFill/>
          <a:ln w="9525">
            <a:solidFill>
              <a:schemeClr val="tx1"/>
            </a:solidFill>
            <a:round/>
            <a:headEnd/>
            <a:tailEnd type="triangle" w="med" len="med"/>
          </a:ln>
        </p:spPr>
        <p:txBody>
          <a:bodyPr/>
          <a:lstStyle/>
          <a:p>
            <a:endParaRPr lang="es-ES"/>
          </a:p>
        </p:txBody>
      </p:sp>
      <p:sp>
        <p:nvSpPr>
          <p:cNvPr id="89102" name="Line 17"/>
          <p:cNvSpPr>
            <a:spLocks noChangeShapeType="1"/>
          </p:cNvSpPr>
          <p:nvPr/>
        </p:nvSpPr>
        <p:spPr bwMode="auto">
          <a:xfrm flipH="1">
            <a:off x="4211638" y="2336800"/>
            <a:ext cx="1143000" cy="0"/>
          </a:xfrm>
          <a:prstGeom prst="line">
            <a:avLst/>
          </a:prstGeom>
          <a:noFill/>
          <a:ln w="9525">
            <a:solidFill>
              <a:schemeClr val="tx1"/>
            </a:solidFill>
            <a:round/>
            <a:headEnd/>
            <a:tailEnd type="triangle" w="med" len="med"/>
          </a:ln>
        </p:spPr>
        <p:txBody>
          <a:bodyPr/>
          <a:lstStyle/>
          <a:p>
            <a:endParaRPr lang="es-ES"/>
          </a:p>
        </p:txBody>
      </p:sp>
      <p:sp>
        <p:nvSpPr>
          <p:cNvPr id="89103" name="Line 18"/>
          <p:cNvSpPr>
            <a:spLocks noChangeShapeType="1"/>
          </p:cNvSpPr>
          <p:nvPr/>
        </p:nvSpPr>
        <p:spPr bwMode="auto">
          <a:xfrm>
            <a:off x="4114800" y="3192463"/>
            <a:ext cx="0" cy="381000"/>
          </a:xfrm>
          <a:prstGeom prst="line">
            <a:avLst/>
          </a:prstGeom>
          <a:noFill/>
          <a:ln w="9525">
            <a:solidFill>
              <a:schemeClr val="tx1"/>
            </a:solidFill>
            <a:round/>
            <a:headEnd/>
            <a:tailEnd type="triangle" w="med" len="med"/>
          </a:ln>
        </p:spPr>
        <p:txBody>
          <a:bodyPr/>
          <a:lstStyle/>
          <a:p>
            <a:endParaRPr lang="es-ES"/>
          </a:p>
        </p:txBody>
      </p:sp>
      <p:sp>
        <p:nvSpPr>
          <p:cNvPr id="89104" name="Line 19"/>
          <p:cNvSpPr>
            <a:spLocks noChangeShapeType="1"/>
          </p:cNvSpPr>
          <p:nvPr/>
        </p:nvSpPr>
        <p:spPr bwMode="auto">
          <a:xfrm flipH="1">
            <a:off x="4267200" y="3524250"/>
            <a:ext cx="1143000" cy="0"/>
          </a:xfrm>
          <a:prstGeom prst="line">
            <a:avLst/>
          </a:prstGeom>
          <a:noFill/>
          <a:ln w="9525">
            <a:solidFill>
              <a:schemeClr val="tx1"/>
            </a:solidFill>
            <a:round/>
            <a:headEnd/>
            <a:tailEnd type="triangle" w="med" len="med"/>
          </a:ln>
        </p:spPr>
        <p:txBody>
          <a:bodyPr/>
          <a:lstStyle/>
          <a:p>
            <a:endParaRPr lang="es-ES"/>
          </a:p>
        </p:txBody>
      </p:sp>
      <p:sp>
        <p:nvSpPr>
          <p:cNvPr id="89105" name="Text Box 20"/>
          <p:cNvSpPr txBox="1">
            <a:spLocks noChangeArrowheads="1"/>
          </p:cNvSpPr>
          <p:nvPr/>
        </p:nvSpPr>
        <p:spPr bwMode="auto">
          <a:xfrm>
            <a:off x="5429250" y="3219450"/>
            <a:ext cx="2876550" cy="641350"/>
          </a:xfrm>
          <a:prstGeom prst="rect">
            <a:avLst/>
          </a:prstGeom>
          <a:noFill/>
          <a:ln w="9525">
            <a:noFill/>
            <a:miter lim="800000"/>
            <a:headEnd/>
            <a:tailEnd/>
          </a:ln>
        </p:spPr>
        <p:txBody>
          <a:bodyPr wrap="none">
            <a:spAutoFit/>
          </a:bodyPr>
          <a:lstStyle/>
          <a:p>
            <a:r>
              <a:rPr lang="es-ES_tradnl" sz="1800" b="1">
                <a:latin typeface="Arial" charset="0"/>
              </a:rPr>
              <a:t>Se envía segmento de</a:t>
            </a:r>
          </a:p>
          <a:p>
            <a:r>
              <a:rPr lang="es-ES_tradnl" sz="1800" b="1">
                <a:latin typeface="Arial" charset="0"/>
              </a:rPr>
              <a:t>actualización de ventana</a:t>
            </a:r>
            <a:endParaRPr lang="es-ES" sz="1800" b="1">
              <a:latin typeface="Arial" charset="0"/>
            </a:endParaRPr>
          </a:p>
        </p:txBody>
      </p:sp>
      <p:sp>
        <p:nvSpPr>
          <p:cNvPr id="89106" name="Line 21"/>
          <p:cNvSpPr>
            <a:spLocks noChangeShapeType="1"/>
          </p:cNvSpPr>
          <p:nvPr/>
        </p:nvSpPr>
        <p:spPr bwMode="auto">
          <a:xfrm flipH="1">
            <a:off x="1260475" y="3581400"/>
            <a:ext cx="762000" cy="0"/>
          </a:xfrm>
          <a:prstGeom prst="line">
            <a:avLst/>
          </a:prstGeom>
          <a:noFill/>
          <a:ln w="9525">
            <a:solidFill>
              <a:schemeClr val="tx1"/>
            </a:solidFill>
            <a:round/>
            <a:headEnd/>
            <a:tailEnd type="triangle" w="med" len="med"/>
          </a:ln>
        </p:spPr>
        <p:txBody>
          <a:bodyPr/>
          <a:lstStyle/>
          <a:p>
            <a:endParaRPr lang="es-ES"/>
          </a:p>
        </p:txBody>
      </p:sp>
      <p:sp>
        <p:nvSpPr>
          <p:cNvPr id="89107" name="Rectangle 23"/>
          <p:cNvSpPr>
            <a:spLocks noChangeArrowheads="1"/>
          </p:cNvSpPr>
          <p:nvPr/>
        </p:nvSpPr>
        <p:spPr bwMode="auto">
          <a:xfrm>
            <a:off x="504825" y="4470400"/>
            <a:ext cx="155575" cy="3810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9108" name="Text Box 25"/>
          <p:cNvSpPr txBox="1">
            <a:spLocks noChangeArrowheads="1"/>
          </p:cNvSpPr>
          <p:nvPr/>
        </p:nvSpPr>
        <p:spPr bwMode="auto">
          <a:xfrm>
            <a:off x="660400" y="4484688"/>
            <a:ext cx="2025650" cy="366712"/>
          </a:xfrm>
          <a:prstGeom prst="rect">
            <a:avLst/>
          </a:prstGeom>
          <a:noFill/>
          <a:ln w="9525">
            <a:noFill/>
            <a:miter lim="800000"/>
            <a:headEnd/>
            <a:tailEnd/>
          </a:ln>
        </p:spPr>
        <p:txBody>
          <a:bodyPr wrap="none">
            <a:spAutoFit/>
          </a:bodyPr>
          <a:lstStyle/>
          <a:p>
            <a:r>
              <a:rPr lang="es-ES_tradnl" sz="1800" b="1">
                <a:latin typeface="Arial" charset="0"/>
              </a:rPr>
              <a:t>Cabecera IP-TCP</a:t>
            </a:r>
            <a:endParaRPr lang="es-ES" sz="1800" b="1">
              <a:latin typeface="Arial" charset="0"/>
            </a:endParaRPr>
          </a:p>
        </p:txBody>
      </p:sp>
      <p:sp>
        <p:nvSpPr>
          <p:cNvPr id="89109" name="Rectangle 26"/>
          <p:cNvSpPr>
            <a:spLocks noChangeArrowheads="1"/>
          </p:cNvSpPr>
          <p:nvPr/>
        </p:nvSpPr>
        <p:spPr bwMode="auto">
          <a:xfrm>
            <a:off x="660400" y="4470400"/>
            <a:ext cx="1966913" cy="381000"/>
          </a:xfrm>
          <a:prstGeom prst="rect">
            <a:avLst/>
          </a:prstGeom>
          <a:noFill/>
          <a:ln w="9525">
            <a:solidFill>
              <a:schemeClr val="tx1"/>
            </a:solidFill>
            <a:miter lim="800000"/>
            <a:headEnd/>
            <a:tailEnd/>
          </a:ln>
        </p:spPr>
        <p:txBody>
          <a:bodyPr wrap="none" anchor="ctr"/>
          <a:lstStyle/>
          <a:p>
            <a:endParaRPr lang="es-ES"/>
          </a:p>
        </p:txBody>
      </p:sp>
      <p:sp>
        <p:nvSpPr>
          <p:cNvPr id="89110" name="Line 27"/>
          <p:cNvSpPr>
            <a:spLocks noChangeShapeType="1"/>
          </p:cNvSpPr>
          <p:nvPr/>
        </p:nvSpPr>
        <p:spPr bwMode="auto">
          <a:xfrm>
            <a:off x="2700338" y="4652963"/>
            <a:ext cx="762000" cy="0"/>
          </a:xfrm>
          <a:prstGeom prst="line">
            <a:avLst/>
          </a:prstGeom>
          <a:noFill/>
          <a:ln w="9525">
            <a:solidFill>
              <a:schemeClr val="tx1"/>
            </a:solidFill>
            <a:round/>
            <a:headEnd/>
            <a:tailEnd type="triangle" w="med" len="med"/>
          </a:ln>
        </p:spPr>
        <p:txBody>
          <a:bodyPr/>
          <a:lstStyle/>
          <a:p>
            <a:endParaRPr lang="es-ES"/>
          </a:p>
        </p:txBody>
      </p:sp>
      <p:sp>
        <p:nvSpPr>
          <p:cNvPr id="89111" name="Line 28"/>
          <p:cNvSpPr>
            <a:spLocks noChangeShapeType="1"/>
          </p:cNvSpPr>
          <p:nvPr/>
        </p:nvSpPr>
        <p:spPr bwMode="auto">
          <a:xfrm>
            <a:off x="4114800" y="3716338"/>
            <a:ext cx="0" cy="609600"/>
          </a:xfrm>
          <a:prstGeom prst="line">
            <a:avLst/>
          </a:prstGeom>
          <a:noFill/>
          <a:ln w="9525">
            <a:solidFill>
              <a:schemeClr val="tx1"/>
            </a:solidFill>
            <a:round/>
            <a:headEnd/>
            <a:tailEnd type="triangle" w="med" len="med"/>
          </a:ln>
        </p:spPr>
        <p:txBody>
          <a:bodyPr/>
          <a:lstStyle/>
          <a:p>
            <a:endParaRPr lang="es-ES"/>
          </a:p>
        </p:txBody>
      </p:sp>
      <p:sp>
        <p:nvSpPr>
          <p:cNvPr id="89112" name="Line 29"/>
          <p:cNvSpPr>
            <a:spLocks noChangeShapeType="1"/>
          </p:cNvSpPr>
          <p:nvPr/>
        </p:nvSpPr>
        <p:spPr bwMode="auto">
          <a:xfrm flipH="1">
            <a:off x="4267200" y="4691063"/>
            <a:ext cx="1143000" cy="0"/>
          </a:xfrm>
          <a:prstGeom prst="line">
            <a:avLst/>
          </a:prstGeom>
          <a:noFill/>
          <a:ln w="9525">
            <a:solidFill>
              <a:schemeClr val="tx1"/>
            </a:solidFill>
            <a:round/>
            <a:headEnd/>
            <a:tailEnd type="triangle" w="med" len="med"/>
          </a:ln>
        </p:spPr>
        <p:txBody>
          <a:bodyPr/>
          <a:lstStyle/>
          <a:p>
            <a:endParaRPr lang="es-ES"/>
          </a:p>
        </p:txBody>
      </p:sp>
      <p:sp>
        <p:nvSpPr>
          <p:cNvPr id="89113" name="Text Box 30"/>
          <p:cNvSpPr txBox="1">
            <a:spLocks noChangeArrowheads="1"/>
          </p:cNvSpPr>
          <p:nvPr/>
        </p:nvSpPr>
        <p:spPr bwMode="auto">
          <a:xfrm>
            <a:off x="5410200" y="4430713"/>
            <a:ext cx="2470150" cy="641350"/>
          </a:xfrm>
          <a:prstGeom prst="rect">
            <a:avLst/>
          </a:prstGeom>
          <a:noFill/>
          <a:ln w="9525">
            <a:noFill/>
            <a:miter lim="800000"/>
            <a:headEnd/>
            <a:tailEnd/>
          </a:ln>
        </p:spPr>
        <p:txBody>
          <a:bodyPr wrap="none">
            <a:spAutoFit/>
          </a:bodyPr>
          <a:lstStyle/>
          <a:p>
            <a:r>
              <a:rPr lang="es-ES_tradnl" sz="1800" b="1">
                <a:latin typeface="Arial" charset="0"/>
              </a:rPr>
              <a:t>Se recibe segmento</a:t>
            </a:r>
          </a:p>
          <a:p>
            <a:r>
              <a:rPr lang="es-ES_tradnl" sz="1800" b="1">
                <a:latin typeface="Arial" charset="0"/>
              </a:rPr>
              <a:t>con un byte de datos</a:t>
            </a:r>
            <a:endParaRPr lang="es-ES" sz="1800" b="1">
              <a:latin typeface="Arial" charset="0"/>
            </a:endParaRPr>
          </a:p>
        </p:txBody>
      </p:sp>
      <p:sp>
        <p:nvSpPr>
          <p:cNvPr id="89114" name="Line 31"/>
          <p:cNvSpPr>
            <a:spLocks noChangeShapeType="1"/>
          </p:cNvSpPr>
          <p:nvPr/>
        </p:nvSpPr>
        <p:spPr bwMode="auto">
          <a:xfrm>
            <a:off x="4114800" y="4691063"/>
            <a:ext cx="0" cy="609600"/>
          </a:xfrm>
          <a:prstGeom prst="line">
            <a:avLst/>
          </a:prstGeom>
          <a:noFill/>
          <a:ln w="9525">
            <a:solidFill>
              <a:schemeClr val="tx1"/>
            </a:solidFill>
            <a:round/>
            <a:headEnd/>
            <a:tailEnd type="triangle" w="med" len="med"/>
          </a:ln>
        </p:spPr>
        <p:txBody>
          <a:bodyPr/>
          <a:lstStyle/>
          <a:p>
            <a:endParaRPr lang="es-ES"/>
          </a:p>
        </p:txBody>
      </p:sp>
      <p:sp>
        <p:nvSpPr>
          <p:cNvPr id="89115" name="Line 32"/>
          <p:cNvSpPr>
            <a:spLocks noChangeShapeType="1"/>
          </p:cNvSpPr>
          <p:nvPr/>
        </p:nvSpPr>
        <p:spPr bwMode="auto">
          <a:xfrm>
            <a:off x="4114800" y="2420938"/>
            <a:ext cx="0" cy="304800"/>
          </a:xfrm>
          <a:prstGeom prst="line">
            <a:avLst/>
          </a:prstGeom>
          <a:noFill/>
          <a:ln w="9525">
            <a:solidFill>
              <a:schemeClr val="tx1"/>
            </a:solidFill>
            <a:round/>
            <a:headEnd/>
            <a:tailEnd type="triangle" w="med" len="med"/>
          </a:ln>
        </p:spPr>
        <p:txBody>
          <a:bodyPr/>
          <a:lstStyle/>
          <a:p>
            <a:endParaRPr lang="es-ES"/>
          </a:p>
        </p:txBody>
      </p:sp>
      <p:sp>
        <p:nvSpPr>
          <p:cNvPr id="89116" name="Line 33"/>
          <p:cNvSpPr>
            <a:spLocks noChangeShapeType="1"/>
          </p:cNvSpPr>
          <p:nvPr/>
        </p:nvSpPr>
        <p:spPr bwMode="auto">
          <a:xfrm flipH="1">
            <a:off x="4114800" y="5730875"/>
            <a:ext cx="3175" cy="288925"/>
          </a:xfrm>
          <a:prstGeom prst="line">
            <a:avLst/>
          </a:prstGeom>
          <a:noFill/>
          <a:ln w="9525">
            <a:solidFill>
              <a:schemeClr val="tx1"/>
            </a:solidFill>
            <a:round/>
            <a:headEnd/>
            <a:tailEnd/>
          </a:ln>
        </p:spPr>
        <p:txBody>
          <a:bodyPr/>
          <a:lstStyle/>
          <a:p>
            <a:endParaRPr lang="es-ES"/>
          </a:p>
        </p:txBody>
      </p:sp>
      <p:sp>
        <p:nvSpPr>
          <p:cNvPr id="89117" name="Line 34"/>
          <p:cNvSpPr>
            <a:spLocks noChangeShapeType="1"/>
          </p:cNvSpPr>
          <p:nvPr/>
        </p:nvSpPr>
        <p:spPr bwMode="auto">
          <a:xfrm>
            <a:off x="4114800" y="6019800"/>
            <a:ext cx="4343400" cy="0"/>
          </a:xfrm>
          <a:prstGeom prst="line">
            <a:avLst/>
          </a:prstGeom>
          <a:noFill/>
          <a:ln w="9525">
            <a:solidFill>
              <a:schemeClr val="tx1"/>
            </a:solidFill>
            <a:round/>
            <a:headEnd/>
            <a:tailEnd/>
          </a:ln>
        </p:spPr>
        <p:txBody>
          <a:bodyPr/>
          <a:lstStyle/>
          <a:p>
            <a:endParaRPr lang="es-ES"/>
          </a:p>
        </p:txBody>
      </p:sp>
      <p:sp>
        <p:nvSpPr>
          <p:cNvPr id="89118" name="Line 35"/>
          <p:cNvSpPr>
            <a:spLocks noChangeShapeType="1"/>
          </p:cNvSpPr>
          <p:nvPr/>
        </p:nvSpPr>
        <p:spPr bwMode="auto">
          <a:xfrm flipV="1">
            <a:off x="8458200" y="1219200"/>
            <a:ext cx="0" cy="4800600"/>
          </a:xfrm>
          <a:prstGeom prst="line">
            <a:avLst/>
          </a:prstGeom>
          <a:noFill/>
          <a:ln w="9525">
            <a:solidFill>
              <a:schemeClr val="tx1"/>
            </a:solidFill>
            <a:round/>
            <a:headEnd/>
            <a:tailEnd/>
          </a:ln>
        </p:spPr>
        <p:txBody>
          <a:bodyPr/>
          <a:lstStyle/>
          <a:p>
            <a:endParaRPr lang="es-ES"/>
          </a:p>
        </p:txBody>
      </p:sp>
      <p:sp>
        <p:nvSpPr>
          <p:cNvPr id="89119" name="Line 36"/>
          <p:cNvSpPr>
            <a:spLocks noChangeShapeType="1"/>
          </p:cNvSpPr>
          <p:nvPr/>
        </p:nvSpPr>
        <p:spPr bwMode="auto">
          <a:xfrm flipH="1">
            <a:off x="4114800" y="1219200"/>
            <a:ext cx="4343400" cy="0"/>
          </a:xfrm>
          <a:prstGeom prst="line">
            <a:avLst/>
          </a:prstGeom>
          <a:noFill/>
          <a:ln w="9525">
            <a:solidFill>
              <a:schemeClr val="tx1"/>
            </a:solidFill>
            <a:round/>
            <a:headEnd/>
            <a:tailEnd/>
          </a:ln>
        </p:spPr>
        <p:txBody>
          <a:bodyPr/>
          <a:lstStyle/>
          <a:p>
            <a:endParaRPr lang="es-ES"/>
          </a:p>
        </p:txBody>
      </p:sp>
      <p:sp>
        <p:nvSpPr>
          <p:cNvPr id="89120" name="Line 37"/>
          <p:cNvSpPr>
            <a:spLocks noChangeShapeType="1"/>
          </p:cNvSpPr>
          <p:nvPr/>
        </p:nvSpPr>
        <p:spPr bwMode="auto">
          <a:xfrm>
            <a:off x="4114800" y="1219200"/>
            <a:ext cx="0" cy="390525"/>
          </a:xfrm>
          <a:prstGeom prst="line">
            <a:avLst/>
          </a:prstGeom>
          <a:noFill/>
          <a:ln w="9525">
            <a:solidFill>
              <a:schemeClr val="tx1"/>
            </a:solidFill>
            <a:round/>
            <a:headEnd/>
            <a:tailEnd type="triangle" w="med" len="med"/>
          </a:ln>
        </p:spPr>
        <p:txBody>
          <a:bodyPr/>
          <a:lstStyle/>
          <a:p>
            <a:endParaRPr lang="es-ES"/>
          </a:p>
        </p:txBody>
      </p:sp>
      <p:sp>
        <p:nvSpPr>
          <p:cNvPr id="89121" name="Line 38"/>
          <p:cNvSpPr>
            <a:spLocks noChangeShapeType="1"/>
          </p:cNvSpPr>
          <p:nvPr/>
        </p:nvSpPr>
        <p:spPr bwMode="auto">
          <a:xfrm flipV="1">
            <a:off x="577850" y="4924425"/>
            <a:ext cx="0" cy="431800"/>
          </a:xfrm>
          <a:prstGeom prst="line">
            <a:avLst/>
          </a:prstGeom>
          <a:noFill/>
          <a:ln w="9525">
            <a:solidFill>
              <a:schemeClr val="tx1"/>
            </a:solidFill>
            <a:round/>
            <a:headEnd/>
            <a:tailEnd type="triangle" w="med" len="med"/>
          </a:ln>
        </p:spPr>
        <p:txBody>
          <a:bodyPr/>
          <a:lstStyle/>
          <a:p>
            <a:endParaRPr lang="es-ES"/>
          </a:p>
        </p:txBody>
      </p:sp>
      <p:sp>
        <p:nvSpPr>
          <p:cNvPr id="89122" name="Text Box 39"/>
          <p:cNvSpPr txBox="1">
            <a:spLocks noChangeArrowheads="1"/>
          </p:cNvSpPr>
          <p:nvPr/>
        </p:nvSpPr>
        <p:spPr bwMode="auto">
          <a:xfrm>
            <a:off x="222250" y="5356225"/>
            <a:ext cx="715963" cy="304800"/>
          </a:xfrm>
          <a:prstGeom prst="rect">
            <a:avLst/>
          </a:prstGeom>
          <a:noFill/>
          <a:ln w="9525">
            <a:noFill/>
            <a:miter lim="800000"/>
            <a:headEnd/>
            <a:tailEnd/>
          </a:ln>
        </p:spPr>
        <p:txBody>
          <a:bodyPr wrap="none">
            <a:spAutoFit/>
          </a:bodyPr>
          <a:lstStyle/>
          <a:p>
            <a:r>
              <a:rPr lang="es-ES_tradnl" sz="1400" b="1">
                <a:latin typeface="Arial" charset="0"/>
              </a:rPr>
              <a:t>1 Byte</a:t>
            </a:r>
            <a:endParaRPr lang="es-ES" sz="1400" b="1">
              <a:latin typeface="Arial" charset="0"/>
            </a:endParaRPr>
          </a:p>
        </p:txBody>
      </p:sp>
      <p:sp>
        <p:nvSpPr>
          <p:cNvPr id="89123" name="Text Box 40"/>
          <p:cNvSpPr txBox="1">
            <a:spLocks noChangeArrowheads="1"/>
          </p:cNvSpPr>
          <p:nvPr/>
        </p:nvSpPr>
        <p:spPr bwMode="auto">
          <a:xfrm>
            <a:off x="1703388" y="255588"/>
            <a:ext cx="5505450" cy="579437"/>
          </a:xfrm>
          <a:prstGeom prst="rect">
            <a:avLst/>
          </a:prstGeom>
          <a:noFill/>
          <a:ln w="9525">
            <a:noFill/>
            <a:miter lim="800000"/>
            <a:headEnd/>
            <a:tailEnd/>
          </a:ln>
        </p:spPr>
        <p:txBody>
          <a:bodyPr wrap="none">
            <a:spAutoFit/>
          </a:bodyPr>
          <a:lstStyle/>
          <a:p>
            <a:r>
              <a:rPr lang="es-ES_tradnl" sz="3200">
                <a:latin typeface="Arial" charset="0"/>
              </a:rPr>
              <a:t>Síndrome de la ventana tonta</a:t>
            </a:r>
            <a:endParaRPr lang="es-ES" sz="3200">
              <a:latin typeface="Arial" charset="0"/>
            </a:endParaRPr>
          </a:p>
        </p:txBody>
      </p:sp>
      <p:sp>
        <p:nvSpPr>
          <p:cNvPr id="89124" name="Text Box 41"/>
          <p:cNvSpPr txBox="1">
            <a:spLocks noChangeArrowheads="1"/>
          </p:cNvSpPr>
          <p:nvPr/>
        </p:nvSpPr>
        <p:spPr bwMode="auto">
          <a:xfrm>
            <a:off x="2579688" y="3781425"/>
            <a:ext cx="912812" cy="304800"/>
          </a:xfrm>
          <a:prstGeom prst="rect">
            <a:avLst/>
          </a:prstGeom>
          <a:noFill/>
          <a:ln w="9525">
            <a:noFill/>
            <a:miter lim="800000"/>
            <a:headEnd/>
            <a:tailEnd/>
          </a:ln>
        </p:spPr>
        <p:txBody>
          <a:bodyPr wrap="none">
            <a:spAutoFit/>
          </a:bodyPr>
          <a:lstStyle/>
          <a:p>
            <a:r>
              <a:rPr lang="es-ES_tradnl" sz="1400" b="1">
                <a:latin typeface="Arial" charset="0"/>
              </a:rPr>
              <a:t>40 Bytes</a:t>
            </a:r>
            <a:endParaRPr lang="es-ES" sz="1400" b="1">
              <a:latin typeface="Arial" charset="0"/>
            </a:endParaRPr>
          </a:p>
        </p:txBody>
      </p:sp>
      <p:sp>
        <p:nvSpPr>
          <p:cNvPr id="89125" name="Text Box 42"/>
          <p:cNvSpPr txBox="1">
            <a:spLocks noChangeArrowheads="1"/>
          </p:cNvSpPr>
          <p:nvPr/>
        </p:nvSpPr>
        <p:spPr bwMode="auto">
          <a:xfrm>
            <a:off x="1033463" y="4835525"/>
            <a:ext cx="912812" cy="304800"/>
          </a:xfrm>
          <a:prstGeom prst="rect">
            <a:avLst/>
          </a:prstGeom>
          <a:noFill/>
          <a:ln w="9525">
            <a:noFill/>
            <a:miter lim="800000"/>
            <a:headEnd/>
            <a:tailEnd/>
          </a:ln>
        </p:spPr>
        <p:txBody>
          <a:bodyPr wrap="none">
            <a:spAutoFit/>
          </a:bodyPr>
          <a:lstStyle/>
          <a:p>
            <a:r>
              <a:rPr lang="es-ES_tradnl" sz="1400" b="1">
                <a:latin typeface="Arial" charset="0"/>
              </a:rPr>
              <a:t>40 Bytes</a:t>
            </a:r>
            <a:endParaRPr lang="es-ES" sz="1400" b="1">
              <a:latin typeface="Arial" charset="0"/>
            </a:endParaRPr>
          </a:p>
        </p:txBody>
      </p:sp>
    </p:spTree>
    <p:extLst>
      <p:ext uri="{BB962C8B-B14F-4D97-AF65-F5344CB8AC3E}">
        <p14:creationId xmlns:p14="http://schemas.microsoft.com/office/powerpoint/2010/main" val="1745138324"/>
      </p:ext>
    </p:extLst>
  </p:cSld>
  <p:clrMapOvr>
    <a:masterClrMapping/>
  </p:clrMapOvr>
  <p:transition>
    <p:cover dir="ld"/>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s-ES_tradnl" sz="3600" smtClean="0"/>
              <a:t>Solución de Clark (RFC 813)</a:t>
            </a:r>
            <a:endParaRPr lang="es-ES" sz="3600" smtClean="0"/>
          </a:p>
        </p:txBody>
      </p:sp>
      <p:sp>
        <p:nvSpPr>
          <p:cNvPr id="90115" name="Rectangle 3"/>
          <p:cNvSpPr>
            <a:spLocks noGrp="1" noChangeArrowheads="1"/>
          </p:cNvSpPr>
          <p:nvPr>
            <p:ph type="body" idx="1"/>
          </p:nvPr>
        </p:nvSpPr>
        <p:spPr>
          <a:xfrm>
            <a:off x="685800" y="1785926"/>
            <a:ext cx="7772400" cy="4114800"/>
          </a:xfrm>
        </p:spPr>
        <p:txBody>
          <a:bodyPr/>
          <a:lstStyle/>
          <a:p>
            <a:pPr eaLnBrk="1" hangingPunct="1"/>
            <a:r>
              <a:rPr lang="es-ES_tradnl" dirty="0" smtClean="0"/>
              <a:t>Resuelve el problema del síndrome de la ventana tonta</a:t>
            </a:r>
          </a:p>
          <a:p>
            <a:pPr eaLnBrk="1" hangingPunct="1"/>
            <a:r>
              <a:rPr lang="es-ES_tradnl" dirty="0" smtClean="0"/>
              <a:t>El TCP receptor solo debe notificar una nueva ventana cuando tenga una cantidad razonable de espacio libre. Razonable significa:</a:t>
            </a:r>
          </a:p>
          <a:p>
            <a:pPr lvl="1" eaLnBrk="1" hangingPunct="1"/>
            <a:r>
              <a:rPr lang="es-ES_tradnl" dirty="0" smtClean="0"/>
              <a:t>Un MSS (segmento del tamaño máximo), o</a:t>
            </a:r>
          </a:p>
          <a:p>
            <a:pPr lvl="1" eaLnBrk="1" hangingPunct="1"/>
            <a:r>
              <a:rPr lang="es-ES_tradnl" dirty="0" smtClean="0"/>
              <a:t>La mitad del espacio disponible en el buffer</a:t>
            </a:r>
            <a:endParaRPr lang="es-ES" dirty="0" smtClean="0"/>
          </a:p>
        </p:txBody>
      </p:sp>
    </p:spTree>
    <p:extLst>
      <p:ext uri="{BB962C8B-B14F-4D97-AF65-F5344CB8AC3E}">
        <p14:creationId xmlns:p14="http://schemas.microsoft.com/office/powerpoint/2010/main" val="1803094160"/>
      </p:ext>
    </p:extLst>
  </p:cSld>
  <p:clrMapOvr>
    <a:masterClrMapping/>
  </p:clrMapOvr>
  <p:transition>
    <p:cover dir="ld"/>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548680"/>
            <a:ext cx="7772400" cy="762000"/>
          </a:xfrm>
        </p:spPr>
        <p:txBody>
          <a:bodyPr/>
          <a:lstStyle/>
          <a:p>
            <a:pPr eaLnBrk="1" hangingPunct="1"/>
            <a:r>
              <a:rPr lang="es-ES_tradnl" sz="3600" dirty="0" smtClean="0"/>
              <a:t>Tráfico masivo en TCP</a:t>
            </a:r>
            <a:endParaRPr lang="es-ES" sz="3600" dirty="0" smtClean="0"/>
          </a:p>
        </p:txBody>
      </p:sp>
      <p:sp>
        <p:nvSpPr>
          <p:cNvPr id="61443" name="Rectangle 3"/>
          <p:cNvSpPr>
            <a:spLocks noGrp="1" noChangeArrowheads="1"/>
          </p:cNvSpPr>
          <p:nvPr>
            <p:ph type="body" idx="1"/>
          </p:nvPr>
        </p:nvSpPr>
        <p:spPr>
          <a:xfrm>
            <a:off x="685800" y="1439254"/>
            <a:ext cx="7772400" cy="4495800"/>
          </a:xfrm>
        </p:spPr>
        <p:txBody>
          <a:bodyPr/>
          <a:lstStyle/>
          <a:p>
            <a:pPr eaLnBrk="1" hangingPunct="1">
              <a:lnSpc>
                <a:spcPct val="80000"/>
              </a:lnSpc>
            </a:pPr>
            <a:r>
              <a:rPr lang="es-ES_tradnl" sz="2400" dirty="0" smtClean="0"/>
              <a:t>En el tráfico masivo la eficiencia es normalmente alta, ya que los segmentos suelen ser del tamaño máximo (MSS)</a:t>
            </a:r>
          </a:p>
          <a:p>
            <a:pPr eaLnBrk="1" hangingPunct="1">
              <a:lnSpc>
                <a:spcPct val="80000"/>
              </a:lnSpc>
            </a:pPr>
            <a:r>
              <a:rPr lang="es-ES_tradnl" sz="2400" dirty="0" smtClean="0"/>
              <a:t>El principal problema en este caso es:</a:t>
            </a:r>
          </a:p>
          <a:p>
            <a:pPr lvl="1" eaLnBrk="1" hangingPunct="1">
              <a:lnSpc>
                <a:spcPct val="80000"/>
              </a:lnSpc>
            </a:pPr>
            <a:r>
              <a:rPr lang="es-ES_tradnl" sz="2400" dirty="0" smtClean="0"/>
              <a:t>Evitar que el emisor desborde de datos al receptor, dejándole sin espacio en su buffer para los datos recibidos. Si esto ocurriera el receptor se vería obligado a descartarlos. Para evitarlo TCP incorpora mecanismos de </a:t>
            </a:r>
            <a:r>
              <a:rPr lang="es-ES_tradnl" sz="2400" b="1" dirty="0" smtClean="0"/>
              <a:t>control de flujo</a:t>
            </a:r>
            <a:r>
              <a:rPr lang="es-ES_tradnl" sz="2400" dirty="0" smtClean="0"/>
              <a:t>.</a:t>
            </a:r>
          </a:p>
          <a:p>
            <a:pPr lvl="1" eaLnBrk="1" hangingPunct="1">
              <a:lnSpc>
                <a:spcPct val="80000"/>
              </a:lnSpc>
            </a:pPr>
            <a:r>
              <a:rPr lang="es-ES_tradnl" sz="2400" dirty="0" smtClean="0"/>
              <a:t>Evitar que el emisor desborde de datos la red dejando sin espacio en su buffer a algún </a:t>
            </a:r>
            <a:r>
              <a:rPr lang="es-ES_tradnl" sz="2400" dirty="0" err="1" smtClean="0"/>
              <a:t>router</a:t>
            </a:r>
            <a:r>
              <a:rPr lang="es-ES_tradnl" sz="2400" dirty="0" smtClean="0"/>
              <a:t>, conmutador u otro dispositivo intermedio. Si esto ocurriera el dispositivo intermedio se vería obligado a descartar los. Para evitarlo TCP incorpora mecanismos de </a:t>
            </a:r>
            <a:r>
              <a:rPr lang="es-ES_tradnl" sz="2400" b="1" dirty="0" smtClean="0"/>
              <a:t>control de congestión</a:t>
            </a:r>
            <a:r>
              <a:rPr lang="es-ES_tradnl" sz="2400" dirty="0" smtClean="0"/>
              <a:t>.</a:t>
            </a:r>
          </a:p>
        </p:txBody>
      </p:sp>
    </p:spTree>
  </p:cSld>
  <p:clrMapOvr>
    <a:masterClrMapping/>
  </p:clrMapOvr>
  <p:transition>
    <p:cover dir="ld"/>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3" cstate="print"/>
          <a:srcRect b="26916"/>
          <a:stretch>
            <a:fillRect/>
          </a:stretch>
        </p:blipFill>
        <p:spPr bwMode="auto">
          <a:xfrm>
            <a:off x="1214414" y="1149478"/>
            <a:ext cx="6448425" cy="4496751"/>
          </a:xfrm>
          <a:prstGeom prst="rect">
            <a:avLst/>
          </a:prstGeom>
          <a:noFill/>
          <a:ln w="9525">
            <a:noFill/>
            <a:miter lim="800000"/>
            <a:headEnd/>
            <a:tailEnd/>
          </a:ln>
        </p:spPr>
      </p:pic>
      <p:sp>
        <p:nvSpPr>
          <p:cNvPr id="93187" name="Text Box 3"/>
          <p:cNvSpPr txBox="1">
            <a:spLocks noChangeArrowheads="1"/>
          </p:cNvSpPr>
          <p:nvPr/>
        </p:nvSpPr>
        <p:spPr bwMode="auto">
          <a:xfrm>
            <a:off x="1828501" y="5507196"/>
            <a:ext cx="1909498" cy="400110"/>
          </a:xfrm>
          <a:prstGeom prst="rect">
            <a:avLst/>
          </a:prstGeom>
          <a:solidFill>
            <a:schemeClr val="bg1"/>
          </a:solidFill>
          <a:ln w="9525">
            <a:noFill/>
            <a:miter lim="800000"/>
            <a:headEnd/>
            <a:tailEnd/>
          </a:ln>
        </p:spPr>
        <p:txBody>
          <a:bodyPr wrap="none">
            <a:spAutoFit/>
          </a:bodyPr>
          <a:lstStyle/>
          <a:p>
            <a:pPr algn="ctr"/>
            <a:r>
              <a:rPr lang="es-ES_tradnl" sz="2000" dirty="0" smtClean="0">
                <a:latin typeface="Arial" charset="0"/>
              </a:rPr>
              <a:t>Control </a:t>
            </a:r>
            <a:r>
              <a:rPr lang="es-ES_tradnl" sz="2000" dirty="0">
                <a:latin typeface="Arial" charset="0"/>
              </a:rPr>
              <a:t>de flujo</a:t>
            </a:r>
            <a:endParaRPr lang="es-ES" sz="2000" dirty="0">
              <a:latin typeface="Arial" charset="0"/>
            </a:endParaRPr>
          </a:p>
        </p:txBody>
      </p:sp>
      <p:sp>
        <p:nvSpPr>
          <p:cNvPr id="93188" name="Text Box 4"/>
          <p:cNvSpPr txBox="1">
            <a:spLocks noChangeArrowheads="1"/>
          </p:cNvSpPr>
          <p:nvPr/>
        </p:nvSpPr>
        <p:spPr bwMode="auto">
          <a:xfrm>
            <a:off x="4929190" y="5578634"/>
            <a:ext cx="2944838" cy="400110"/>
          </a:xfrm>
          <a:prstGeom prst="rect">
            <a:avLst/>
          </a:prstGeom>
          <a:solidFill>
            <a:schemeClr val="bg1"/>
          </a:solidFill>
          <a:ln w="9525">
            <a:noFill/>
            <a:miter lim="800000"/>
            <a:headEnd/>
            <a:tailEnd/>
          </a:ln>
        </p:spPr>
        <p:txBody>
          <a:bodyPr wrap="square">
            <a:spAutoFit/>
          </a:bodyPr>
          <a:lstStyle/>
          <a:p>
            <a:pPr algn="ctr"/>
            <a:r>
              <a:rPr lang="es-ES_tradnl" sz="2000" dirty="0" smtClean="0">
                <a:latin typeface="Arial" charset="0"/>
              </a:rPr>
              <a:t>Control </a:t>
            </a:r>
            <a:r>
              <a:rPr lang="es-ES_tradnl" sz="2000" dirty="0">
                <a:latin typeface="Arial" charset="0"/>
              </a:rPr>
              <a:t>de congestión</a:t>
            </a:r>
            <a:endParaRPr lang="es-ES" sz="2000" dirty="0">
              <a:latin typeface="Arial" charset="0"/>
            </a:endParaRPr>
          </a:p>
        </p:txBody>
      </p:sp>
      <p:sp>
        <p:nvSpPr>
          <p:cNvPr id="6" name="5 CuadroTexto"/>
          <p:cNvSpPr txBox="1"/>
          <p:nvPr/>
        </p:nvSpPr>
        <p:spPr>
          <a:xfrm>
            <a:off x="1071538" y="4769662"/>
            <a:ext cx="1785950" cy="523220"/>
          </a:xfrm>
          <a:prstGeom prst="rect">
            <a:avLst/>
          </a:prstGeom>
          <a:solidFill>
            <a:schemeClr val="bg1"/>
          </a:solidFill>
        </p:spPr>
        <p:txBody>
          <a:bodyPr wrap="square" rtlCol="0">
            <a:spAutoFit/>
          </a:bodyPr>
          <a:lstStyle/>
          <a:p>
            <a:pPr algn="r"/>
            <a:r>
              <a:rPr lang="es-ES" sz="1400" dirty="0" smtClean="0">
                <a:latin typeface="Arial" pitchFamily="34" charset="0"/>
                <a:cs typeface="Arial" pitchFamily="34" charset="0"/>
              </a:rPr>
              <a:t>Receptor de capacidad reducida</a:t>
            </a:r>
            <a:endParaRPr lang="es-ES" sz="1400" dirty="0">
              <a:latin typeface="Arial" pitchFamily="34" charset="0"/>
              <a:cs typeface="Arial" pitchFamily="34" charset="0"/>
            </a:endParaRPr>
          </a:p>
        </p:txBody>
      </p:sp>
      <p:sp>
        <p:nvSpPr>
          <p:cNvPr id="7" name="6 CuadroTexto"/>
          <p:cNvSpPr txBox="1"/>
          <p:nvPr/>
        </p:nvSpPr>
        <p:spPr>
          <a:xfrm>
            <a:off x="4572000" y="4792816"/>
            <a:ext cx="1500198" cy="523220"/>
          </a:xfrm>
          <a:prstGeom prst="rect">
            <a:avLst/>
          </a:prstGeom>
          <a:solidFill>
            <a:schemeClr val="bg1"/>
          </a:solidFill>
        </p:spPr>
        <p:txBody>
          <a:bodyPr wrap="square" rtlCol="0">
            <a:spAutoFit/>
          </a:bodyPr>
          <a:lstStyle/>
          <a:p>
            <a:pPr algn="r"/>
            <a:r>
              <a:rPr lang="es-ES" sz="1400" dirty="0" smtClean="0">
                <a:latin typeface="Arial" pitchFamily="34" charset="0"/>
                <a:cs typeface="Arial" pitchFamily="34" charset="0"/>
              </a:rPr>
              <a:t>Receptor de gran capacidad</a:t>
            </a:r>
            <a:endParaRPr lang="es-ES" sz="1400" dirty="0">
              <a:latin typeface="Arial" pitchFamily="34" charset="0"/>
              <a:cs typeface="Arial" pitchFamily="34" charset="0"/>
            </a:endParaRPr>
          </a:p>
        </p:txBody>
      </p:sp>
      <p:sp>
        <p:nvSpPr>
          <p:cNvPr id="8" name="7 CuadroTexto"/>
          <p:cNvSpPr txBox="1"/>
          <p:nvPr/>
        </p:nvSpPr>
        <p:spPr>
          <a:xfrm>
            <a:off x="2714612" y="2840836"/>
            <a:ext cx="1214446" cy="523220"/>
          </a:xfrm>
          <a:prstGeom prst="rect">
            <a:avLst/>
          </a:prstGeom>
          <a:solidFill>
            <a:schemeClr val="bg1"/>
          </a:solidFill>
        </p:spPr>
        <p:txBody>
          <a:bodyPr wrap="square" rtlCol="0">
            <a:spAutoFit/>
          </a:bodyPr>
          <a:lstStyle/>
          <a:p>
            <a:pPr algn="ctr"/>
            <a:r>
              <a:rPr lang="es-ES" sz="1400" dirty="0" smtClean="0">
                <a:latin typeface="Arial" pitchFamily="34" charset="0"/>
                <a:cs typeface="Arial" pitchFamily="34" charset="0"/>
              </a:rPr>
              <a:t>Red de gran capacidad</a:t>
            </a:r>
            <a:endParaRPr lang="es-ES" sz="1400" dirty="0">
              <a:latin typeface="Arial" pitchFamily="34" charset="0"/>
              <a:cs typeface="Arial" pitchFamily="34" charset="0"/>
            </a:endParaRPr>
          </a:p>
        </p:txBody>
      </p:sp>
      <p:sp>
        <p:nvSpPr>
          <p:cNvPr id="9" name="8 CuadroTexto"/>
          <p:cNvSpPr txBox="1"/>
          <p:nvPr/>
        </p:nvSpPr>
        <p:spPr>
          <a:xfrm>
            <a:off x="5522354" y="3068960"/>
            <a:ext cx="1785950" cy="307777"/>
          </a:xfrm>
          <a:prstGeom prst="rect">
            <a:avLst/>
          </a:prstGeom>
          <a:solidFill>
            <a:schemeClr val="bg1"/>
          </a:solidFill>
        </p:spPr>
        <p:txBody>
          <a:bodyPr wrap="square" rtlCol="0">
            <a:spAutoFit/>
          </a:bodyPr>
          <a:lstStyle/>
          <a:p>
            <a:pPr algn="ctr"/>
            <a:r>
              <a:rPr lang="es-ES" sz="1400" dirty="0" smtClean="0">
                <a:latin typeface="Arial" pitchFamily="34" charset="0"/>
                <a:cs typeface="Arial" pitchFamily="34" charset="0"/>
              </a:rPr>
              <a:t>Cuello de botella</a:t>
            </a:r>
          </a:p>
        </p:txBody>
      </p:sp>
      <p:sp>
        <p:nvSpPr>
          <p:cNvPr id="10" name="9 CuadroTexto"/>
          <p:cNvSpPr txBox="1"/>
          <p:nvPr/>
        </p:nvSpPr>
        <p:spPr>
          <a:xfrm>
            <a:off x="2357422" y="1483514"/>
            <a:ext cx="1714512" cy="461665"/>
          </a:xfrm>
          <a:prstGeom prst="rect">
            <a:avLst/>
          </a:prstGeom>
          <a:solidFill>
            <a:schemeClr val="bg1"/>
          </a:solidFill>
        </p:spPr>
        <p:txBody>
          <a:bodyPr wrap="square" rtlCol="0">
            <a:spAutoFit/>
          </a:bodyPr>
          <a:lstStyle/>
          <a:p>
            <a:pPr algn="ctr"/>
            <a:r>
              <a:rPr lang="es-ES" sz="1200" dirty="0" smtClean="0">
                <a:latin typeface="Arial" pitchFamily="34" charset="0"/>
                <a:cs typeface="Arial" pitchFamily="34" charset="0"/>
              </a:rPr>
              <a:t>Ajuste de la velocidad de transmisión</a:t>
            </a:r>
            <a:endParaRPr lang="es-ES" sz="1200" dirty="0">
              <a:latin typeface="Arial" pitchFamily="34" charset="0"/>
              <a:cs typeface="Arial" pitchFamily="34" charset="0"/>
            </a:endParaRPr>
          </a:p>
        </p:txBody>
      </p:sp>
      <p:sp>
        <p:nvSpPr>
          <p:cNvPr id="11" name="Rectangle 2"/>
          <p:cNvSpPr txBox="1">
            <a:spLocks noChangeArrowheads="1"/>
          </p:cNvSpPr>
          <p:nvPr/>
        </p:nvSpPr>
        <p:spPr>
          <a:xfrm>
            <a:off x="251520" y="285728"/>
            <a:ext cx="8643966" cy="762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800" b="0" i="0" u="none" strike="noStrike" kern="0" cap="none" spc="0" normalizeH="0" baseline="0" noProof="0" dirty="0" smtClean="0">
                <a:ln>
                  <a:noFill/>
                </a:ln>
                <a:solidFill>
                  <a:schemeClr val="tx2"/>
                </a:solidFill>
                <a:effectLst/>
                <a:uLnTx/>
                <a:uFillTx/>
                <a:latin typeface="+mj-lt"/>
                <a:ea typeface="+mj-ea"/>
                <a:cs typeface="+mj-cs"/>
              </a:rPr>
              <a:t>Diferencia entre control de flujo </a:t>
            </a:r>
            <a:r>
              <a:rPr lang="es-ES_tradnl" sz="2800" kern="0" dirty="0" smtClean="0">
                <a:solidFill>
                  <a:schemeClr val="tx2"/>
                </a:solidFill>
                <a:latin typeface="+mj-lt"/>
                <a:ea typeface="+mj-ea"/>
                <a:cs typeface="+mj-cs"/>
              </a:rPr>
              <a:t>y c</a:t>
            </a:r>
            <a:r>
              <a:rPr kumimoji="0" lang="es-ES_tradnl" sz="2800" b="0" i="0" u="none" strike="noStrike" kern="0" cap="none" spc="0" normalizeH="0" baseline="0" noProof="0" dirty="0" err="1" smtClean="0">
                <a:ln>
                  <a:noFill/>
                </a:ln>
                <a:solidFill>
                  <a:schemeClr val="tx2"/>
                </a:solidFill>
                <a:effectLst/>
                <a:uLnTx/>
                <a:uFillTx/>
                <a:latin typeface="+mj-lt"/>
                <a:ea typeface="+mj-ea"/>
                <a:cs typeface="+mj-cs"/>
              </a:rPr>
              <a:t>ontrol</a:t>
            </a:r>
            <a:r>
              <a:rPr kumimoji="0" lang="es-ES_tradnl" sz="2800" b="0" i="0" u="none" strike="noStrike" kern="0" cap="none" spc="0" normalizeH="0" baseline="0" noProof="0" dirty="0" smtClean="0">
                <a:ln>
                  <a:noFill/>
                </a:ln>
                <a:solidFill>
                  <a:schemeClr val="tx2"/>
                </a:solidFill>
                <a:effectLst/>
                <a:uLnTx/>
                <a:uFillTx/>
                <a:latin typeface="+mj-lt"/>
                <a:ea typeface="+mj-ea"/>
                <a:cs typeface="+mj-cs"/>
              </a:rPr>
              <a:t> de congestión</a:t>
            </a:r>
            <a:endParaRPr kumimoji="0" lang="es-ES" sz="28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ransition>
    <p:cover dir="ld"/>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609600"/>
            <a:ext cx="7772400" cy="762000"/>
          </a:xfrm>
        </p:spPr>
        <p:txBody>
          <a:bodyPr/>
          <a:lstStyle/>
          <a:p>
            <a:pPr eaLnBrk="1" hangingPunct="1"/>
            <a:r>
              <a:rPr lang="es-ES_tradnl" sz="3600" smtClean="0"/>
              <a:t>Gestión de buffers y Control de Flujo</a:t>
            </a:r>
            <a:endParaRPr lang="es-ES" sz="3600" smtClean="0"/>
          </a:p>
        </p:txBody>
      </p:sp>
      <p:sp>
        <p:nvSpPr>
          <p:cNvPr id="61443" name="Rectangle 3"/>
          <p:cNvSpPr>
            <a:spLocks noGrp="1" noChangeArrowheads="1"/>
          </p:cNvSpPr>
          <p:nvPr>
            <p:ph type="body" idx="1"/>
          </p:nvPr>
        </p:nvSpPr>
        <p:spPr>
          <a:xfrm>
            <a:off x="613792" y="1556792"/>
            <a:ext cx="8134672" cy="4495800"/>
          </a:xfrm>
        </p:spPr>
        <p:txBody>
          <a:bodyPr/>
          <a:lstStyle/>
          <a:p>
            <a:pPr eaLnBrk="1" hangingPunct="1">
              <a:lnSpc>
                <a:spcPct val="80000"/>
              </a:lnSpc>
            </a:pPr>
            <a:r>
              <a:rPr lang="es-ES_tradnl" sz="2400" dirty="0" smtClean="0"/>
              <a:t>En cada segmento que envía, el TCP receptor informa al emisor del espacio que le queda libre en el buffer. Para ello usa un campo de la cabecera llamado </a:t>
            </a:r>
            <a:r>
              <a:rPr lang="es-ES_tradnl" sz="2400" u="sng" dirty="0" smtClean="0"/>
              <a:t>tamaño de ventana</a:t>
            </a:r>
            <a:r>
              <a:rPr lang="es-ES_tradnl" sz="2400" dirty="0" smtClean="0"/>
              <a:t>, de 16 bits. </a:t>
            </a:r>
            <a:endParaRPr lang="es-ES_tradnl" sz="2400" u="sng" dirty="0" smtClean="0"/>
          </a:p>
          <a:p>
            <a:pPr eaLnBrk="1" hangingPunct="1">
              <a:lnSpc>
                <a:spcPct val="80000"/>
              </a:lnSpc>
            </a:pPr>
            <a:r>
              <a:rPr lang="es-ES_tradnl" sz="2400" dirty="0" smtClean="0"/>
              <a:t>La ventana anunciada es un espacio que el TCP receptor tiene reservado en exclusiva en su buffer para esa comunicación.</a:t>
            </a:r>
          </a:p>
          <a:p>
            <a:pPr eaLnBrk="1" hangingPunct="1">
              <a:lnSpc>
                <a:spcPct val="80000"/>
              </a:lnSpc>
            </a:pPr>
            <a:r>
              <a:rPr lang="es-ES_tradnl" sz="2400" dirty="0" smtClean="0"/>
              <a:t>Igual que los números de secuencia, los tamaños de ventana se expresan en bytes</a:t>
            </a:r>
          </a:p>
          <a:p>
            <a:pPr eaLnBrk="1" hangingPunct="1">
              <a:lnSpc>
                <a:spcPct val="80000"/>
              </a:lnSpc>
            </a:pPr>
            <a:r>
              <a:rPr lang="es-ES_tradnl" sz="2400" dirty="0" smtClean="0"/>
              <a:t>Cuando un TCP envía segmentos el receptor los coloca en el buffer y va anunciando al emisor una ventana cada vez menor, hasta que la aplicación lee datos y libera espacio. Si la aplicación lee cuando el buffer se llena se le anuncia ventana cero al emisor. En ese caso el emisor queda bloqueado, se ha ejercido </a:t>
            </a:r>
            <a:r>
              <a:rPr lang="es-ES_tradnl" sz="2400" b="1" dirty="0" smtClean="0"/>
              <a:t>control de flujo</a:t>
            </a:r>
            <a:r>
              <a:rPr lang="es-ES_tradnl" sz="2400" dirty="0" smtClean="0"/>
              <a:t>.</a:t>
            </a:r>
          </a:p>
          <a:p>
            <a:pPr eaLnBrk="1" hangingPunct="1">
              <a:lnSpc>
                <a:spcPct val="80000"/>
              </a:lnSpc>
              <a:buNone/>
            </a:pPr>
            <a:endParaRPr lang="es-ES_tradnl" sz="2400" dirty="0" smtClean="0"/>
          </a:p>
        </p:txBody>
      </p:sp>
    </p:spTree>
  </p:cSld>
  <p:clrMapOvr>
    <a:masterClrMapping/>
  </p:clrMapOvr>
  <p:transition>
    <p:cover dir="ld"/>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1026" descr="Ladrillos en horizontal"/>
          <p:cNvSpPr>
            <a:spLocks noChangeArrowheads="1"/>
          </p:cNvSpPr>
          <p:nvPr/>
        </p:nvSpPr>
        <p:spPr bwMode="auto">
          <a:xfrm>
            <a:off x="2351951" y="3955156"/>
            <a:ext cx="1081078" cy="1335553"/>
          </a:xfrm>
          <a:prstGeom prst="rect">
            <a:avLst/>
          </a:prstGeom>
          <a:pattFill prst="horzBrick">
            <a:fgClr>
              <a:srgbClr val="FFFF00"/>
            </a:fgClr>
            <a:bgClr>
              <a:srgbClr val="FFFFFF"/>
            </a:bgClr>
          </a:pattFill>
          <a:ln w="9525">
            <a:solidFill>
              <a:schemeClr val="tx1"/>
            </a:solidFill>
            <a:miter lim="800000"/>
            <a:headEnd/>
            <a:tailEnd/>
          </a:ln>
        </p:spPr>
        <p:txBody>
          <a:bodyPr wrap="none" anchor="ctr"/>
          <a:lstStyle/>
          <a:p>
            <a:endParaRPr lang="es-ES"/>
          </a:p>
        </p:txBody>
      </p:sp>
      <p:sp>
        <p:nvSpPr>
          <p:cNvPr id="62467" name="Rectangle 1027"/>
          <p:cNvSpPr>
            <a:spLocks noChangeArrowheads="1"/>
          </p:cNvSpPr>
          <p:nvPr/>
        </p:nvSpPr>
        <p:spPr bwMode="auto">
          <a:xfrm>
            <a:off x="2351951" y="1412776"/>
            <a:ext cx="1081078" cy="5090339"/>
          </a:xfrm>
          <a:prstGeom prst="rect">
            <a:avLst/>
          </a:prstGeom>
          <a:noFill/>
          <a:ln w="9525">
            <a:solidFill>
              <a:schemeClr val="tx1"/>
            </a:solidFill>
            <a:miter lim="800000"/>
            <a:headEnd/>
            <a:tailEnd/>
          </a:ln>
        </p:spPr>
        <p:txBody>
          <a:bodyPr wrap="none" anchor="ctr"/>
          <a:lstStyle/>
          <a:p>
            <a:endParaRPr lang="es-ES"/>
          </a:p>
        </p:txBody>
      </p:sp>
      <p:sp>
        <p:nvSpPr>
          <p:cNvPr id="62468" name="Rectangle 1028"/>
          <p:cNvSpPr>
            <a:spLocks noChangeArrowheads="1"/>
          </p:cNvSpPr>
          <p:nvPr/>
        </p:nvSpPr>
        <p:spPr bwMode="auto">
          <a:xfrm>
            <a:off x="6147673" y="1412776"/>
            <a:ext cx="1081078" cy="5046930"/>
          </a:xfrm>
          <a:prstGeom prst="rect">
            <a:avLst/>
          </a:prstGeom>
          <a:noFill/>
          <a:ln w="9525">
            <a:solidFill>
              <a:schemeClr val="tx1"/>
            </a:solidFill>
            <a:miter lim="800000"/>
            <a:headEnd/>
            <a:tailEnd/>
          </a:ln>
        </p:spPr>
        <p:txBody>
          <a:bodyPr wrap="none" anchor="ctr"/>
          <a:lstStyle/>
          <a:p>
            <a:endParaRPr lang="es-ES"/>
          </a:p>
        </p:txBody>
      </p:sp>
      <p:sp>
        <p:nvSpPr>
          <p:cNvPr id="62469" name="Text Box 1029"/>
          <p:cNvSpPr txBox="1">
            <a:spLocks noChangeArrowheads="1"/>
          </p:cNvSpPr>
          <p:nvPr/>
        </p:nvSpPr>
        <p:spPr bwMode="auto">
          <a:xfrm>
            <a:off x="1766015" y="836712"/>
            <a:ext cx="2160240" cy="584775"/>
          </a:xfrm>
          <a:prstGeom prst="rect">
            <a:avLst/>
          </a:prstGeom>
          <a:noFill/>
          <a:ln w="9525">
            <a:noFill/>
            <a:miter lim="800000"/>
            <a:headEnd/>
            <a:tailEnd/>
          </a:ln>
        </p:spPr>
        <p:txBody>
          <a:bodyPr wrap="square">
            <a:spAutoFit/>
          </a:bodyPr>
          <a:lstStyle/>
          <a:p>
            <a:pPr algn="ctr"/>
            <a:r>
              <a:rPr lang="es-ES_tradnl" sz="1600" b="1" dirty="0" smtClean="0">
                <a:latin typeface="Arial" charset="0"/>
              </a:rPr>
              <a:t>Buffer TCP Emisor</a:t>
            </a:r>
          </a:p>
          <a:p>
            <a:pPr algn="ctr"/>
            <a:r>
              <a:rPr lang="es-ES_tradnl" sz="1600" b="1" dirty="0" smtClean="0">
                <a:latin typeface="Arial" charset="0"/>
              </a:rPr>
              <a:t>(4 KB)</a:t>
            </a:r>
            <a:endParaRPr lang="es-ES" sz="1600" b="1" dirty="0">
              <a:latin typeface="Arial" charset="0"/>
            </a:endParaRPr>
          </a:p>
        </p:txBody>
      </p:sp>
      <p:sp>
        <p:nvSpPr>
          <p:cNvPr id="62470" name="Text Box 1030"/>
          <p:cNvSpPr txBox="1">
            <a:spLocks noChangeArrowheads="1"/>
          </p:cNvSpPr>
          <p:nvPr/>
        </p:nvSpPr>
        <p:spPr bwMode="auto">
          <a:xfrm>
            <a:off x="5510431" y="836712"/>
            <a:ext cx="2383674" cy="584775"/>
          </a:xfrm>
          <a:prstGeom prst="rect">
            <a:avLst/>
          </a:prstGeom>
          <a:noFill/>
          <a:ln w="9525">
            <a:noFill/>
            <a:miter lim="800000"/>
            <a:headEnd/>
            <a:tailEnd/>
          </a:ln>
        </p:spPr>
        <p:txBody>
          <a:bodyPr wrap="square">
            <a:spAutoFit/>
          </a:bodyPr>
          <a:lstStyle/>
          <a:p>
            <a:pPr algn="ctr"/>
            <a:r>
              <a:rPr lang="es-ES_tradnl" sz="1600" b="1" dirty="0" smtClean="0">
                <a:latin typeface="Arial" charset="0"/>
              </a:rPr>
              <a:t>Buffer TCP Receptor</a:t>
            </a:r>
          </a:p>
          <a:p>
            <a:pPr algn="ctr"/>
            <a:r>
              <a:rPr lang="es-ES_tradnl" sz="1600" b="1" dirty="0" smtClean="0">
                <a:latin typeface="Arial" charset="0"/>
              </a:rPr>
              <a:t>(4 KB)</a:t>
            </a:r>
            <a:endParaRPr lang="es-ES" sz="1600" b="1" dirty="0">
              <a:latin typeface="Arial" charset="0"/>
            </a:endParaRPr>
          </a:p>
        </p:txBody>
      </p:sp>
      <p:sp>
        <p:nvSpPr>
          <p:cNvPr id="332807" name="Line 1031"/>
          <p:cNvSpPr>
            <a:spLocks noChangeShapeType="1"/>
          </p:cNvSpPr>
          <p:nvPr/>
        </p:nvSpPr>
        <p:spPr bwMode="auto">
          <a:xfrm rot="240000">
            <a:off x="3433029" y="2984031"/>
            <a:ext cx="2714644" cy="0"/>
          </a:xfrm>
          <a:prstGeom prst="line">
            <a:avLst/>
          </a:prstGeom>
          <a:noFill/>
          <a:ln w="9525">
            <a:solidFill>
              <a:schemeClr val="tx1"/>
            </a:solidFill>
            <a:round/>
            <a:headEnd/>
            <a:tailEnd type="stealth" w="lg" len="lg"/>
          </a:ln>
        </p:spPr>
        <p:txBody>
          <a:bodyPr/>
          <a:lstStyle/>
          <a:p>
            <a:endParaRPr lang="es-ES"/>
          </a:p>
        </p:txBody>
      </p:sp>
      <p:sp>
        <p:nvSpPr>
          <p:cNvPr id="62472" name="Text Box 1032"/>
          <p:cNvSpPr txBox="1">
            <a:spLocks noChangeArrowheads="1"/>
          </p:cNvSpPr>
          <p:nvPr/>
        </p:nvSpPr>
        <p:spPr bwMode="auto">
          <a:xfrm>
            <a:off x="1348677" y="260648"/>
            <a:ext cx="7085012" cy="579437"/>
          </a:xfrm>
          <a:prstGeom prst="rect">
            <a:avLst/>
          </a:prstGeom>
          <a:noFill/>
          <a:ln w="9525">
            <a:noFill/>
            <a:miter lim="800000"/>
            <a:headEnd/>
            <a:tailEnd/>
          </a:ln>
        </p:spPr>
        <p:txBody>
          <a:bodyPr>
            <a:spAutoFit/>
          </a:bodyPr>
          <a:lstStyle/>
          <a:p>
            <a:pPr>
              <a:spcBef>
                <a:spcPct val="50000"/>
              </a:spcBef>
            </a:pPr>
            <a:r>
              <a:rPr lang="es-ES_tradnl" sz="3200" dirty="0">
                <a:latin typeface="Arial" charset="0"/>
              </a:rPr>
              <a:t>Gestión de buffers y Control de flujo</a:t>
            </a:r>
            <a:endParaRPr lang="es-ES" sz="3200" dirty="0">
              <a:latin typeface="Arial" charset="0"/>
            </a:endParaRPr>
          </a:p>
        </p:txBody>
      </p:sp>
      <p:sp>
        <p:nvSpPr>
          <p:cNvPr id="332809" name="Text Box 1033"/>
          <p:cNvSpPr txBox="1">
            <a:spLocks noChangeArrowheads="1"/>
          </p:cNvSpPr>
          <p:nvPr/>
        </p:nvSpPr>
        <p:spPr bwMode="auto">
          <a:xfrm>
            <a:off x="181839" y="4077072"/>
            <a:ext cx="1543080" cy="1077218"/>
          </a:xfrm>
          <a:prstGeom prst="rect">
            <a:avLst/>
          </a:prstGeom>
          <a:noFill/>
          <a:ln w="9525">
            <a:noFill/>
            <a:miter lim="800000"/>
            <a:headEnd/>
            <a:tailEnd/>
          </a:ln>
        </p:spPr>
        <p:txBody>
          <a:bodyPr wrap="square">
            <a:spAutoFit/>
          </a:bodyPr>
          <a:lstStyle/>
          <a:p>
            <a:pPr algn="ctr"/>
            <a:r>
              <a:rPr lang="es-ES_tradnl" sz="1600" b="1" dirty="0" smtClean="0">
                <a:latin typeface="Arial" charset="0"/>
              </a:rPr>
              <a:t>Ventana cerrada (emisor</a:t>
            </a:r>
            <a:r>
              <a:rPr lang="es-ES_tradnl" sz="1600" b="1" dirty="0">
                <a:latin typeface="Arial" charset="0"/>
              </a:rPr>
              <a:t> </a:t>
            </a:r>
            <a:r>
              <a:rPr lang="es-ES_tradnl" sz="1600" b="1" dirty="0" smtClean="0">
                <a:latin typeface="Arial" charset="0"/>
              </a:rPr>
              <a:t>bloqueado)</a:t>
            </a:r>
            <a:endParaRPr lang="es-ES" sz="1600" b="1" dirty="0">
              <a:latin typeface="Arial" charset="0"/>
            </a:endParaRPr>
          </a:p>
        </p:txBody>
      </p:sp>
      <p:sp>
        <p:nvSpPr>
          <p:cNvPr id="332812" name="Text Box 1036"/>
          <p:cNvSpPr txBox="1">
            <a:spLocks noChangeArrowheads="1"/>
          </p:cNvSpPr>
          <p:nvPr/>
        </p:nvSpPr>
        <p:spPr bwMode="auto">
          <a:xfrm>
            <a:off x="604095" y="1861557"/>
            <a:ext cx="1471612" cy="581025"/>
          </a:xfrm>
          <a:prstGeom prst="rect">
            <a:avLst/>
          </a:prstGeom>
          <a:noFill/>
          <a:ln w="9525">
            <a:noFill/>
            <a:miter lim="800000"/>
            <a:headEnd/>
            <a:tailEnd/>
          </a:ln>
        </p:spPr>
        <p:txBody>
          <a:bodyPr wrap="none">
            <a:spAutoFit/>
          </a:bodyPr>
          <a:lstStyle/>
          <a:p>
            <a:r>
              <a:rPr lang="es-ES_tradnl" sz="1600" b="1" dirty="0" smtClean="0">
                <a:latin typeface="Arial" charset="0"/>
              </a:rPr>
              <a:t>Aplicación</a:t>
            </a:r>
            <a:endParaRPr lang="es-ES_tradnl" sz="1600" b="1" dirty="0">
              <a:latin typeface="Arial" charset="0"/>
            </a:endParaRPr>
          </a:p>
          <a:p>
            <a:r>
              <a:rPr lang="es-ES_tradnl" sz="1600" b="1" dirty="0">
                <a:latin typeface="Arial" charset="0"/>
              </a:rPr>
              <a:t>escribe 2 KB</a:t>
            </a:r>
            <a:endParaRPr lang="es-ES" sz="1600" b="1" dirty="0">
              <a:latin typeface="Arial" charset="0"/>
            </a:endParaRPr>
          </a:p>
        </p:txBody>
      </p:sp>
      <p:sp>
        <p:nvSpPr>
          <p:cNvPr id="332813" name="Line 1037"/>
          <p:cNvSpPr>
            <a:spLocks noChangeShapeType="1"/>
          </p:cNvSpPr>
          <p:nvPr/>
        </p:nvSpPr>
        <p:spPr bwMode="auto">
          <a:xfrm>
            <a:off x="1950644" y="2391311"/>
            <a:ext cx="214314" cy="214314"/>
          </a:xfrm>
          <a:prstGeom prst="line">
            <a:avLst/>
          </a:prstGeom>
          <a:noFill/>
          <a:ln w="9525">
            <a:solidFill>
              <a:schemeClr val="tx1"/>
            </a:solidFill>
            <a:round/>
            <a:headEnd/>
            <a:tailEnd type="triangle" w="med" len="med"/>
          </a:ln>
        </p:spPr>
        <p:txBody>
          <a:bodyPr/>
          <a:lstStyle/>
          <a:p>
            <a:endParaRPr lang="es-ES"/>
          </a:p>
        </p:txBody>
      </p:sp>
      <p:sp>
        <p:nvSpPr>
          <p:cNvPr id="332814" name="Text Box 1038"/>
          <p:cNvSpPr txBox="1">
            <a:spLocks noChangeArrowheads="1"/>
          </p:cNvSpPr>
          <p:nvPr/>
        </p:nvSpPr>
        <p:spPr bwMode="auto">
          <a:xfrm rot="240000">
            <a:off x="4701467" y="2711762"/>
            <a:ext cx="716863" cy="307777"/>
          </a:xfrm>
          <a:prstGeom prst="rect">
            <a:avLst/>
          </a:prstGeom>
          <a:noFill/>
          <a:ln w="9525">
            <a:noFill/>
            <a:miter lim="800000"/>
            <a:headEnd/>
            <a:tailEnd/>
          </a:ln>
        </p:spPr>
        <p:txBody>
          <a:bodyPr wrap="none">
            <a:spAutoFit/>
          </a:bodyPr>
          <a:lstStyle/>
          <a:p>
            <a:r>
              <a:rPr lang="es-ES_tradnl" sz="1400" b="1" dirty="0" err="1" smtClean="0">
                <a:latin typeface="Arial" charset="0"/>
              </a:rPr>
              <a:t>Seq</a:t>
            </a:r>
            <a:r>
              <a:rPr lang="es-ES_tradnl" sz="1400" b="1" dirty="0" smtClean="0">
                <a:latin typeface="Arial" charset="0"/>
              </a:rPr>
              <a:t>=0</a:t>
            </a:r>
            <a:endParaRPr lang="es-ES" sz="1400" b="1" dirty="0">
              <a:latin typeface="Arial" charset="0"/>
            </a:endParaRPr>
          </a:p>
        </p:txBody>
      </p:sp>
      <p:sp>
        <p:nvSpPr>
          <p:cNvPr id="332815" name="Text Box 1039"/>
          <p:cNvSpPr txBox="1">
            <a:spLocks noChangeArrowheads="1"/>
          </p:cNvSpPr>
          <p:nvPr/>
        </p:nvSpPr>
        <p:spPr bwMode="auto">
          <a:xfrm rot="240000">
            <a:off x="4557888" y="3772793"/>
            <a:ext cx="1015021" cy="307777"/>
          </a:xfrm>
          <a:prstGeom prst="rect">
            <a:avLst/>
          </a:prstGeom>
          <a:noFill/>
          <a:ln w="9525">
            <a:noFill/>
            <a:miter lim="800000"/>
            <a:headEnd/>
            <a:tailEnd/>
          </a:ln>
        </p:spPr>
        <p:txBody>
          <a:bodyPr wrap="none">
            <a:spAutoFit/>
          </a:bodyPr>
          <a:lstStyle/>
          <a:p>
            <a:r>
              <a:rPr lang="es-ES_tradnl" sz="1400" b="1" dirty="0" err="1" smtClean="0">
                <a:latin typeface="Arial" charset="0"/>
              </a:rPr>
              <a:t>Seq</a:t>
            </a:r>
            <a:r>
              <a:rPr lang="es-ES_tradnl" sz="1400" b="1" dirty="0" smtClean="0">
                <a:latin typeface="Arial" charset="0"/>
              </a:rPr>
              <a:t>=2000</a:t>
            </a:r>
            <a:endParaRPr lang="es-ES" sz="1400" b="1" dirty="0">
              <a:latin typeface="Arial" charset="0"/>
            </a:endParaRPr>
          </a:p>
        </p:txBody>
      </p:sp>
      <p:sp>
        <p:nvSpPr>
          <p:cNvPr id="332816" name="Text Box 1040"/>
          <p:cNvSpPr txBox="1">
            <a:spLocks noChangeArrowheads="1"/>
          </p:cNvSpPr>
          <p:nvPr/>
        </p:nvSpPr>
        <p:spPr bwMode="auto">
          <a:xfrm rot="240000">
            <a:off x="4501356" y="5572993"/>
            <a:ext cx="1015021" cy="307777"/>
          </a:xfrm>
          <a:prstGeom prst="rect">
            <a:avLst/>
          </a:prstGeom>
          <a:noFill/>
          <a:ln w="9525">
            <a:noFill/>
            <a:miter lim="800000"/>
            <a:headEnd/>
            <a:tailEnd/>
          </a:ln>
        </p:spPr>
        <p:txBody>
          <a:bodyPr wrap="none">
            <a:spAutoFit/>
          </a:bodyPr>
          <a:lstStyle/>
          <a:p>
            <a:r>
              <a:rPr lang="es-ES_tradnl" sz="1400" b="1" dirty="0" err="1" smtClean="0">
                <a:latin typeface="Arial" charset="0"/>
              </a:rPr>
              <a:t>Seq</a:t>
            </a:r>
            <a:r>
              <a:rPr lang="es-ES_tradnl" sz="1400" b="1" dirty="0" smtClean="0">
                <a:latin typeface="Arial" charset="0"/>
              </a:rPr>
              <a:t>=4000</a:t>
            </a:r>
            <a:endParaRPr lang="es-ES" sz="1400" b="1" dirty="0">
              <a:latin typeface="Arial" charset="0"/>
            </a:endParaRPr>
          </a:p>
        </p:txBody>
      </p:sp>
      <p:sp>
        <p:nvSpPr>
          <p:cNvPr id="332817" name="Text Box 1041"/>
          <p:cNvSpPr txBox="1">
            <a:spLocks noChangeArrowheads="1"/>
          </p:cNvSpPr>
          <p:nvPr/>
        </p:nvSpPr>
        <p:spPr bwMode="auto">
          <a:xfrm rot="-240000">
            <a:off x="3805276" y="3193898"/>
            <a:ext cx="1943161" cy="307777"/>
          </a:xfrm>
          <a:prstGeom prst="rect">
            <a:avLst/>
          </a:prstGeom>
          <a:noFill/>
          <a:ln w="9525">
            <a:noFill/>
            <a:miter lim="800000"/>
            <a:headEnd/>
            <a:tailEnd/>
          </a:ln>
        </p:spPr>
        <p:txBody>
          <a:bodyPr wrap="none">
            <a:spAutoFit/>
          </a:bodyPr>
          <a:lstStyle/>
          <a:p>
            <a:r>
              <a:rPr lang="es-ES_tradnl" sz="1400" b="1" dirty="0" err="1" smtClean="0">
                <a:latin typeface="Arial" charset="0"/>
              </a:rPr>
              <a:t>Ack</a:t>
            </a:r>
            <a:r>
              <a:rPr lang="es-ES_tradnl" sz="1400" b="1" dirty="0" smtClean="0">
                <a:latin typeface="Arial" charset="0"/>
              </a:rPr>
              <a:t>=2000, </a:t>
            </a:r>
            <a:r>
              <a:rPr lang="es-ES_tradnl" sz="1400" b="1" dirty="0" err="1" smtClean="0">
                <a:latin typeface="Arial" charset="0"/>
              </a:rPr>
              <a:t>Win</a:t>
            </a:r>
            <a:r>
              <a:rPr lang="es-ES_tradnl" sz="1400" b="1" dirty="0" smtClean="0">
                <a:latin typeface="Arial" charset="0"/>
              </a:rPr>
              <a:t>=2000</a:t>
            </a:r>
            <a:endParaRPr lang="es-ES" sz="1400" b="1" dirty="0">
              <a:latin typeface="Arial" charset="0"/>
            </a:endParaRPr>
          </a:p>
        </p:txBody>
      </p:sp>
      <p:sp>
        <p:nvSpPr>
          <p:cNvPr id="332818" name="Text Box 1042"/>
          <p:cNvSpPr txBox="1">
            <a:spLocks noChangeArrowheads="1"/>
          </p:cNvSpPr>
          <p:nvPr/>
        </p:nvSpPr>
        <p:spPr bwMode="auto">
          <a:xfrm rot="-240000">
            <a:off x="3910125" y="4137901"/>
            <a:ext cx="1645002" cy="307777"/>
          </a:xfrm>
          <a:prstGeom prst="rect">
            <a:avLst/>
          </a:prstGeom>
          <a:noFill/>
          <a:ln w="9525">
            <a:noFill/>
            <a:miter lim="800000"/>
            <a:headEnd/>
            <a:tailEnd/>
          </a:ln>
        </p:spPr>
        <p:txBody>
          <a:bodyPr wrap="none">
            <a:spAutoFit/>
          </a:bodyPr>
          <a:lstStyle/>
          <a:p>
            <a:r>
              <a:rPr lang="es-ES_tradnl" sz="1400" b="1" dirty="0" err="1" smtClean="0">
                <a:latin typeface="Arial" charset="0"/>
              </a:rPr>
              <a:t>Ack</a:t>
            </a:r>
            <a:r>
              <a:rPr lang="es-ES_tradnl" sz="1400" b="1" dirty="0" smtClean="0">
                <a:latin typeface="Arial" charset="0"/>
              </a:rPr>
              <a:t>=4000, </a:t>
            </a:r>
            <a:r>
              <a:rPr lang="es-ES_tradnl" sz="1400" b="1" dirty="0" err="1" smtClean="0">
                <a:latin typeface="Arial" charset="0"/>
              </a:rPr>
              <a:t>Win</a:t>
            </a:r>
            <a:r>
              <a:rPr lang="es-ES_tradnl" sz="1400" b="1" dirty="0" smtClean="0">
                <a:latin typeface="Arial" charset="0"/>
              </a:rPr>
              <a:t>=0</a:t>
            </a:r>
            <a:endParaRPr lang="es-ES" sz="1400" b="1" dirty="0">
              <a:latin typeface="Arial" charset="0"/>
            </a:endParaRPr>
          </a:p>
        </p:txBody>
      </p:sp>
      <p:sp>
        <p:nvSpPr>
          <p:cNvPr id="332819" name="Text Box 1043"/>
          <p:cNvSpPr txBox="1">
            <a:spLocks noChangeArrowheads="1"/>
          </p:cNvSpPr>
          <p:nvPr/>
        </p:nvSpPr>
        <p:spPr bwMode="auto">
          <a:xfrm rot="-240000">
            <a:off x="3855078" y="4923653"/>
            <a:ext cx="1943161" cy="307777"/>
          </a:xfrm>
          <a:prstGeom prst="rect">
            <a:avLst/>
          </a:prstGeom>
          <a:noFill/>
          <a:ln w="9525">
            <a:noFill/>
            <a:miter lim="800000"/>
            <a:headEnd/>
            <a:tailEnd/>
          </a:ln>
        </p:spPr>
        <p:txBody>
          <a:bodyPr wrap="none">
            <a:spAutoFit/>
          </a:bodyPr>
          <a:lstStyle/>
          <a:p>
            <a:r>
              <a:rPr lang="es-ES_tradnl" sz="1400" b="1" dirty="0" err="1" smtClean="0">
                <a:latin typeface="Arial" charset="0"/>
              </a:rPr>
              <a:t>Ack</a:t>
            </a:r>
            <a:r>
              <a:rPr lang="es-ES_tradnl" sz="1400" b="1" dirty="0" smtClean="0">
                <a:latin typeface="Arial" charset="0"/>
              </a:rPr>
              <a:t>=4000, </a:t>
            </a:r>
            <a:r>
              <a:rPr lang="es-ES_tradnl" sz="1400" b="1" dirty="0" err="1" smtClean="0">
                <a:latin typeface="Arial" charset="0"/>
              </a:rPr>
              <a:t>Win</a:t>
            </a:r>
            <a:r>
              <a:rPr lang="es-ES_tradnl" sz="1400" b="1" dirty="0" smtClean="0">
                <a:latin typeface="Arial" charset="0"/>
              </a:rPr>
              <a:t>=2000</a:t>
            </a:r>
            <a:endParaRPr lang="es-ES" sz="1400" b="1" dirty="0">
              <a:latin typeface="Arial" charset="0"/>
            </a:endParaRPr>
          </a:p>
        </p:txBody>
      </p:sp>
      <p:sp>
        <p:nvSpPr>
          <p:cNvPr id="332822" name="Line 1046"/>
          <p:cNvSpPr>
            <a:spLocks noChangeShapeType="1"/>
          </p:cNvSpPr>
          <p:nvPr/>
        </p:nvSpPr>
        <p:spPr bwMode="auto">
          <a:xfrm rot="-240000" flipH="1">
            <a:off x="3433029" y="3478334"/>
            <a:ext cx="2714644" cy="0"/>
          </a:xfrm>
          <a:prstGeom prst="line">
            <a:avLst/>
          </a:prstGeom>
          <a:noFill/>
          <a:ln w="9525">
            <a:solidFill>
              <a:schemeClr val="tx1"/>
            </a:solidFill>
            <a:round/>
            <a:headEnd/>
            <a:tailEnd type="triangle" w="med" len="med"/>
          </a:ln>
        </p:spPr>
        <p:txBody>
          <a:bodyPr/>
          <a:lstStyle/>
          <a:p>
            <a:endParaRPr lang="es-ES"/>
          </a:p>
        </p:txBody>
      </p:sp>
      <p:sp>
        <p:nvSpPr>
          <p:cNvPr id="332827" name="AutoShape 1051"/>
          <p:cNvSpPr>
            <a:spLocks/>
          </p:cNvSpPr>
          <p:nvPr/>
        </p:nvSpPr>
        <p:spPr bwMode="auto">
          <a:xfrm>
            <a:off x="1477983" y="4005064"/>
            <a:ext cx="221704" cy="1213638"/>
          </a:xfrm>
          <a:prstGeom prst="leftBrace">
            <a:avLst>
              <a:gd name="adj1" fmla="val 61111"/>
              <a:gd name="adj2" fmla="val 50000"/>
            </a:avLst>
          </a:prstGeom>
          <a:noFill/>
          <a:ln w="9525">
            <a:solidFill>
              <a:schemeClr val="tx1"/>
            </a:solidFill>
            <a:round/>
            <a:headEnd/>
            <a:tailEnd/>
          </a:ln>
        </p:spPr>
        <p:txBody>
          <a:bodyPr wrap="none" anchor="ctr"/>
          <a:lstStyle/>
          <a:p>
            <a:endParaRPr lang="es-ES"/>
          </a:p>
        </p:txBody>
      </p:sp>
      <p:sp>
        <p:nvSpPr>
          <p:cNvPr id="332843" name="Text Box 1067"/>
          <p:cNvSpPr txBox="1">
            <a:spLocks noChangeArrowheads="1"/>
          </p:cNvSpPr>
          <p:nvPr/>
        </p:nvSpPr>
        <p:spPr bwMode="auto">
          <a:xfrm>
            <a:off x="7526655" y="4005064"/>
            <a:ext cx="1221809" cy="584775"/>
          </a:xfrm>
          <a:prstGeom prst="rect">
            <a:avLst/>
          </a:prstGeom>
          <a:noFill/>
          <a:ln w="9525">
            <a:noFill/>
            <a:miter lim="800000"/>
            <a:headEnd/>
            <a:tailEnd/>
          </a:ln>
        </p:spPr>
        <p:txBody>
          <a:bodyPr wrap="none">
            <a:spAutoFit/>
          </a:bodyPr>
          <a:lstStyle/>
          <a:p>
            <a:r>
              <a:rPr lang="es-ES_tradnl" sz="1600" b="1" dirty="0" smtClean="0">
                <a:latin typeface="Arial" charset="0"/>
              </a:rPr>
              <a:t>Aplicación</a:t>
            </a:r>
            <a:endParaRPr lang="es-ES_tradnl" sz="1600" b="1" dirty="0">
              <a:latin typeface="Arial" charset="0"/>
            </a:endParaRPr>
          </a:p>
          <a:p>
            <a:r>
              <a:rPr lang="es-ES_tradnl" sz="1600" b="1" dirty="0">
                <a:latin typeface="Arial" charset="0"/>
              </a:rPr>
              <a:t>lee 2 KB</a:t>
            </a:r>
            <a:endParaRPr lang="es-ES" sz="1600" b="1" dirty="0">
              <a:latin typeface="Arial" charset="0"/>
            </a:endParaRPr>
          </a:p>
        </p:txBody>
      </p:sp>
      <p:sp>
        <p:nvSpPr>
          <p:cNvPr id="332844" name="Line 1068"/>
          <p:cNvSpPr>
            <a:spLocks noChangeShapeType="1"/>
          </p:cNvSpPr>
          <p:nvPr/>
        </p:nvSpPr>
        <p:spPr bwMode="auto">
          <a:xfrm flipH="1">
            <a:off x="7443081" y="4581128"/>
            <a:ext cx="155582" cy="286322"/>
          </a:xfrm>
          <a:prstGeom prst="line">
            <a:avLst/>
          </a:prstGeom>
          <a:noFill/>
          <a:ln w="9525">
            <a:solidFill>
              <a:schemeClr val="tx1"/>
            </a:solidFill>
            <a:round/>
            <a:headEnd/>
            <a:tailEnd type="triangle" w="med" len="med"/>
          </a:ln>
        </p:spPr>
        <p:txBody>
          <a:bodyPr/>
          <a:lstStyle/>
          <a:p>
            <a:endParaRPr lang="es-ES"/>
          </a:p>
        </p:txBody>
      </p:sp>
      <p:grpSp>
        <p:nvGrpSpPr>
          <p:cNvPr id="3" name="Group 1072"/>
          <p:cNvGrpSpPr>
            <a:grpSpLocks/>
          </p:cNvGrpSpPr>
          <p:nvPr/>
        </p:nvGrpSpPr>
        <p:grpSpPr bwMode="auto">
          <a:xfrm rot="240000">
            <a:off x="4018794" y="2599253"/>
            <a:ext cx="609600" cy="304800"/>
            <a:chOff x="2496" y="912"/>
            <a:chExt cx="384" cy="192"/>
          </a:xfrm>
        </p:grpSpPr>
        <p:sp>
          <p:nvSpPr>
            <p:cNvPr id="62515" name="Rectangle 1073"/>
            <p:cNvSpPr>
              <a:spLocks noChangeArrowheads="1"/>
            </p:cNvSpPr>
            <p:nvPr/>
          </p:nvSpPr>
          <p:spPr bwMode="auto">
            <a:xfrm>
              <a:off x="2496" y="912"/>
              <a:ext cx="384" cy="192"/>
            </a:xfrm>
            <a:prstGeom prst="rect">
              <a:avLst/>
            </a:prstGeom>
            <a:solidFill>
              <a:srgbClr val="00B0F0"/>
            </a:solidFill>
            <a:ln w="9525">
              <a:solidFill>
                <a:schemeClr val="tx1"/>
              </a:solidFill>
              <a:miter lim="800000"/>
              <a:headEnd/>
              <a:tailEnd/>
            </a:ln>
          </p:spPr>
          <p:txBody>
            <a:bodyPr wrap="none" anchor="ctr"/>
            <a:lstStyle/>
            <a:p>
              <a:endParaRPr lang="es-ES"/>
            </a:p>
          </p:txBody>
        </p:sp>
        <p:sp>
          <p:nvSpPr>
            <p:cNvPr id="62516" name="Text Box 1074"/>
            <p:cNvSpPr txBox="1">
              <a:spLocks noChangeArrowheads="1"/>
            </p:cNvSpPr>
            <p:nvPr/>
          </p:nvSpPr>
          <p:spPr bwMode="auto">
            <a:xfrm rot="180000">
              <a:off x="2521" y="927"/>
              <a:ext cx="332" cy="174"/>
            </a:xfrm>
            <a:prstGeom prst="rect">
              <a:avLst/>
            </a:prstGeom>
            <a:noFill/>
            <a:ln w="9525">
              <a:noFill/>
              <a:miter lim="800000"/>
              <a:headEnd/>
              <a:tailEnd/>
            </a:ln>
          </p:spPr>
          <p:txBody>
            <a:bodyPr wrap="none">
              <a:spAutoFit/>
            </a:bodyPr>
            <a:lstStyle/>
            <a:p>
              <a:r>
                <a:rPr lang="es-ES_tradnl" sz="1200" b="1" dirty="0" smtClean="0">
                  <a:latin typeface="Arial" charset="0"/>
                </a:rPr>
                <a:t>2    1</a:t>
              </a:r>
              <a:endParaRPr lang="es-ES" sz="1200" b="1" dirty="0">
                <a:latin typeface="Arial" charset="0"/>
              </a:endParaRPr>
            </a:p>
          </p:txBody>
        </p:sp>
      </p:grpSp>
      <p:grpSp>
        <p:nvGrpSpPr>
          <p:cNvPr id="4" name="Group 1075"/>
          <p:cNvGrpSpPr>
            <a:grpSpLocks/>
          </p:cNvGrpSpPr>
          <p:nvPr/>
        </p:nvGrpSpPr>
        <p:grpSpPr bwMode="auto">
          <a:xfrm rot="240000">
            <a:off x="3888333" y="3679373"/>
            <a:ext cx="609600" cy="304800"/>
            <a:chOff x="2501" y="961"/>
            <a:chExt cx="384" cy="192"/>
          </a:xfrm>
        </p:grpSpPr>
        <p:sp>
          <p:nvSpPr>
            <p:cNvPr id="62513" name="Rectangle 1076"/>
            <p:cNvSpPr>
              <a:spLocks noChangeArrowheads="1"/>
            </p:cNvSpPr>
            <p:nvPr/>
          </p:nvSpPr>
          <p:spPr bwMode="auto">
            <a:xfrm>
              <a:off x="2501" y="961"/>
              <a:ext cx="384" cy="192"/>
            </a:xfrm>
            <a:prstGeom prst="rect">
              <a:avLst/>
            </a:prstGeom>
            <a:solidFill>
              <a:srgbClr val="00B0F0"/>
            </a:solidFill>
            <a:ln w="9525">
              <a:solidFill>
                <a:schemeClr val="tx1"/>
              </a:solidFill>
              <a:miter lim="800000"/>
              <a:headEnd/>
              <a:tailEnd/>
            </a:ln>
          </p:spPr>
          <p:txBody>
            <a:bodyPr wrap="none" anchor="ctr"/>
            <a:lstStyle/>
            <a:p>
              <a:endParaRPr lang="es-ES"/>
            </a:p>
          </p:txBody>
        </p:sp>
        <p:sp>
          <p:nvSpPr>
            <p:cNvPr id="62514" name="Text Box 1077"/>
            <p:cNvSpPr txBox="1">
              <a:spLocks noChangeArrowheads="1"/>
            </p:cNvSpPr>
            <p:nvPr/>
          </p:nvSpPr>
          <p:spPr bwMode="auto">
            <a:xfrm>
              <a:off x="2538" y="975"/>
              <a:ext cx="332" cy="174"/>
            </a:xfrm>
            <a:prstGeom prst="rect">
              <a:avLst/>
            </a:prstGeom>
            <a:noFill/>
            <a:ln w="9525">
              <a:noFill/>
              <a:miter lim="800000"/>
              <a:headEnd/>
              <a:tailEnd/>
            </a:ln>
          </p:spPr>
          <p:txBody>
            <a:bodyPr wrap="none">
              <a:spAutoFit/>
            </a:bodyPr>
            <a:lstStyle/>
            <a:p>
              <a:r>
                <a:rPr lang="es-ES_tradnl" sz="1200" b="1" dirty="0" smtClean="0">
                  <a:latin typeface="Arial" charset="0"/>
                </a:rPr>
                <a:t>4    3</a:t>
              </a:r>
              <a:endParaRPr lang="es-ES" sz="1200" b="1" dirty="0">
                <a:latin typeface="Arial" charset="0"/>
              </a:endParaRPr>
            </a:p>
          </p:txBody>
        </p:sp>
      </p:grpSp>
      <p:sp>
        <p:nvSpPr>
          <p:cNvPr id="56" name="Oval 55"/>
          <p:cNvSpPr>
            <a:spLocks noChangeArrowheads="1"/>
          </p:cNvSpPr>
          <p:nvPr/>
        </p:nvSpPr>
        <p:spPr bwMode="auto">
          <a:xfrm>
            <a:off x="7219243" y="4949176"/>
            <a:ext cx="152400" cy="152400"/>
          </a:xfrm>
          <a:prstGeom prst="ellipse">
            <a:avLst/>
          </a:prstGeom>
          <a:solidFill>
            <a:srgbClr val="00FF00"/>
          </a:solidFill>
          <a:ln w="9525">
            <a:solidFill>
              <a:schemeClr val="tx1"/>
            </a:solidFill>
            <a:round/>
            <a:headEnd/>
            <a:tailEnd/>
          </a:ln>
        </p:spPr>
        <p:txBody>
          <a:bodyPr wrap="none" anchor="ctr"/>
          <a:lstStyle/>
          <a:p>
            <a:endParaRPr lang="es-ES"/>
          </a:p>
        </p:txBody>
      </p:sp>
      <p:sp>
        <p:nvSpPr>
          <p:cNvPr id="58" name="Rectangle 1055"/>
          <p:cNvSpPr>
            <a:spLocks noChangeArrowheads="1"/>
          </p:cNvSpPr>
          <p:nvPr/>
        </p:nvSpPr>
        <p:spPr bwMode="auto">
          <a:xfrm>
            <a:off x="2893029" y="2768720"/>
            <a:ext cx="540000" cy="304800"/>
          </a:xfrm>
          <a:prstGeom prst="rect">
            <a:avLst/>
          </a:prstGeom>
          <a:solidFill>
            <a:srgbClr val="00B0F0"/>
          </a:solidFill>
          <a:ln w="9525">
            <a:noFill/>
            <a:miter lim="800000"/>
            <a:headEnd/>
            <a:tailEnd/>
          </a:ln>
        </p:spPr>
        <p:txBody>
          <a:bodyPr wrap="none" anchor="ctr"/>
          <a:lstStyle/>
          <a:p>
            <a:endParaRPr lang="es-ES"/>
          </a:p>
        </p:txBody>
      </p:sp>
      <p:sp>
        <p:nvSpPr>
          <p:cNvPr id="68" name="Rectangle 1055"/>
          <p:cNvSpPr>
            <a:spLocks noChangeArrowheads="1"/>
          </p:cNvSpPr>
          <p:nvPr/>
        </p:nvSpPr>
        <p:spPr bwMode="auto">
          <a:xfrm>
            <a:off x="6679243" y="3029874"/>
            <a:ext cx="540000" cy="304800"/>
          </a:xfrm>
          <a:prstGeom prst="rect">
            <a:avLst/>
          </a:prstGeom>
          <a:solidFill>
            <a:srgbClr val="00B0F0"/>
          </a:solidFill>
          <a:ln w="9525">
            <a:noFill/>
            <a:miter lim="800000"/>
            <a:headEnd/>
            <a:tailEnd/>
          </a:ln>
        </p:spPr>
        <p:txBody>
          <a:bodyPr wrap="none" anchor="ctr"/>
          <a:lstStyle/>
          <a:p>
            <a:endParaRPr lang="es-ES"/>
          </a:p>
        </p:txBody>
      </p:sp>
      <p:sp>
        <p:nvSpPr>
          <p:cNvPr id="69" name="Rectangle 1055"/>
          <p:cNvSpPr>
            <a:spLocks noChangeArrowheads="1"/>
          </p:cNvSpPr>
          <p:nvPr/>
        </p:nvSpPr>
        <p:spPr bwMode="auto">
          <a:xfrm>
            <a:off x="6679243" y="3315626"/>
            <a:ext cx="540000" cy="304800"/>
          </a:xfrm>
          <a:prstGeom prst="rect">
            <a:avLst/>
          </a:prstGeom>
          <a:solidFill>
            <a:srgbClr val="00B0F0"/>
          </a:solidFill>
          <a:ln w="9525">
            <a:noFill/>
            <a:miter lim="800000"/>
            <a:headEnd/>
            <a:tailEnd/>
          </a:ln>
        </p:spPr>
        <p:txBody>
          <a:bodyPr wrap="none" anchor="ctr"/>
          <a:lstStyle/>
          <a:p>
            <a:endParaRPr lang="es-ES"/>
          </a:p>
        </p:txBody>
      </p:sp>
      <p:sp>
        <p:nvSpPr>
          <p:cNvPr id="70" name="Rectangle 1055"/>
          <p:cNvSpPr>
            <a:spLocks noChangeArrowheads="1"/>
          </p:cNvSpPr>
          <p:nvPr/>
        </p:nvSpPr>
        <p:spPr bwMode="auto">
          <a:xfrm>
            <a:off x="6679243" y="3601378"/>
            <a:ext cx="540000" cy="304800"/>
          </a:xfrm>
          <a:prstGeom prst="rect">
            <a:avLst/>
          </a:prstGeom>
          <a:solidFill>
            <a:srgbClr val="00B0F0"/>
          </a:solidFill>
          <a:ln w="9525">
            <a:noFill/>
            <a:miter lim="800000"/>
            <a:headEnd/>
            <a:tailEnd/>
          </a:ln>
        </p:spPr>
        <p:txBody>
          <a:bodyPr wrap="none" anchor="ctr"/>
          <a:lstStyle/>
          <a:p>
            <a:endParaRPr lang="es-ES"/>
          </a:p>
        </p:txBody>
      </p:sp>
      <p:sp>
        <p:nvSpPr>
          <p:cNvPr id="71" name="Rectangle 1055"/>
          <p:cNvSpPr>
            <a:spLocks noChangeArrowheads="1"/>
          </p:cNvSpPr>
          <p:nvPr/>
        </p:nvSpPr>
        <p:spPr bwMode="auto">
          <a:xfrm>
            <a:off x="6679243" y="3887130"/>
            <a:ext cx="540000" cy="304800"/>
          </a:xfrm>
          <a:prstGeom prst="rect">
            <a:avLst/>
          </a:prstGeom>
          <a:solidFill>
            <a:srgbClr val="00B0F0"/>
          </a:solidFill>
          <a:ln w="9525">
            <a:noFill/>
            <a:miter lim="800000"/>
            <a:headEnd/>
            <a:tailEnd/>
          </a:ln>
        </p:spPr>
        <p:txBody>
          <a:bodyPr wrap="none" anchor="ctr"/>
          <a:lstStyle/>
          <a:p>
            <a:endParaRPr lang="es-ES"/>
          </a:p>
        </p:txBody>
      </p:sp>
      <p:sp>
        <p:nvSpPr>
          <p:cNvPr id="72" name="Rectangle 1055"/>
          <p:cNvSpPr>
            <a:spLocks noChangeArrowheads="1"/>
          </p:cNvSpPr>
          <p:nvPr/>
        </p:nvSpPr>
        <p:spPr bwMode="auto">
          <a:xfrm>
            <a:off x="6147673" y="4172882"/>
            <a:ext cx="540000" cy="304800"/>
          </a:xfrm>
          <a:prstGeom prst="rect">
            <a:avLst/>
          </a:prstGeom>
          <a:solidFill>
            <a:srgbClr val="00B0F0"/>
          </a:solidFill>
          <a:ln w="9525">
            <a:noFill/>
            <a:miter lim="800000"/>
            <a:headEnd/>
            <a:tailEnd/>
          </a:ln>
        </p:spPr>
        <p:txBody>
          <a:bodyPr wrap="none" anchor="ctr"/>
          <a:lstStyle/>
          <a:p>
            <a:endParaRPr lang="es-ES"/>
          </a:p>
        </p:txBody>
      </p:sp>
      <p:sp>
        <p:nvSpPr>
          <p:cNvPr id="73" name="Rectangle 1055"/>
          <p:cNvSpPr>
            <a:spLocks noChangeArrowheads="1"/>
          </p:cNvSpPr>
          <p:nvPr/>
        </p:nvSpPr>
        <p:spPr bwMode="auto">
          <a:xfrm>
            <a:off x="6679243" y="4172882"/>
            <a:ext cx="540000" cy="304800"/>
          </a:xfrm>
          <a:prstGeom prst="rect">
            <a:avLst/>
          </a:prstGeom>
          <a:solidFill>
            <a:srgbClr val="00B0F0"/>
          </a:solidFill>
          <a:ln w="9525">
            <a:noFill/>
            <a:miter lim="800000"/>
            <a:headEnd/>
            <a:tailEnd/>
          </a:ln>
        </p:spPr>
        <p:txBody>
          <a:bodyPr wrap="none" anchor="ctr"/>
          <a:lstStyle/>
          <a:p>
            <a:endParaRPr lang="es-ES"/>
          </a:p>
        </p:txBody>
      </p:sp>
      <p:sp>
        <p:nvSpPr>
          <p:cNvPr id="74" name="Rectangle 1055"/>
          <p:cNvSpPr>
            <a:spLocks noChangeArrowheads="1"/>
          </p:cNvSpPr>
          <p:nvPr/>
        </p:nvSpPr>
        <p:spPr bwMode="auto">
          <a:xfrm>
            <a:off x="6147673" y="4458634"/>
            <a:ext cx="540000" cy="304800"/>
          </a:xfrm>
          <a:prstGeom prst="rect">
            <a:avLst/>
          </a:prstGeom>
          <a:solidFill>
            <a:srgbClr val="00B0F0"/>
          </a:solidFill>
          <a:ln w="9525">
            <a:noFill/>
            <a:miter lim="800000"/>
            <a:headEnd/>
            <a:tailEnd/>
          </a:ln>
        </p:spPr>
        <p:txBody>
          <a:bodyPr wrap="none" anchor="ctr"/>
          <a:lstStyle/>
          <a:p>
            <a:endParaRPr lang="es-ES"/>
          </a:p>
        </p:txBody>
      </p:sp>
      <p:sp>
        <p:nvSpPr>
          <p:cNvPr id="75" name="Rectangle 1055"/>
          <p:cNvSpPr>
            <a:spLocks noChangeArrowheads="1"/>
          </p:cNvSpPr>
          <p:nvPr/>
        </p:nvSpPr>
        <p:spPr bwMode="auto">
          <a:xfrm>
            <a:off x="6679243" y="4458634"/>
            <a:ext cx="540000" cy="304800"/>
          </a:xfrm>
          <a:prstGeom prst="rect">
            <a:avLst/>
          </a:prstGeom>
          <a:solidFill>
            <a:srgbClr val="00B0F0"/>
          </a:solidFill>
          <a:ln w="9525">
            <a:noFill/>
            <a:miter lim="800000"/>
            <a:headEnd/>
            <a:tailEnd/>
          </a:ln>
        </p:spPr>
        <p:txBody>
          <a:bodyPr wrap="none" anchor="ctr"/>
          <a:lstStyle/>
          <a:p>
            <a:endParaRPr lang="es-ES"/>
          </a:p>
        </p:txBody>
      </p:sp>
      <p:sp>
        <p:nvSpPr>
          <p:cNvPr id="76" name="Rectangle 1055"/>
          <p:cNvSpPr>
            <a:spLocks noChangeArrowheads="1"/>
          </p:cNvSpPr>
          <p:nvPr/>
        </p:nvSpPr>
        <p:spPr bwMode="auto">
          <a:xfrm>
            <a:off x="6147673" y="4744386"/>
            <a:ext cx="540000" cy="304800"/>
          </a:xfrm>
          <a:prstGeom prst="rect">
            <a:avLst/>
          </a:prstGeom>
          <a:solidFill>
            <a:srgbClr val="00B0F0"/>
          </a:solidFill>
          <a:ln w="9525">
            <a:noFill/>
            <a:miter lim="800000"/>
            <a:headEnd/>
            <a:tailEnd/>
          </a:ln>
        </p:spPr>
        <p:txBody>
          <a:bodyPr wrap="none" anchor="ctr"/>
          <a:lstStyle/>
          <a:p>
            <a:endParaRPr lang="es-ES"/>
          </a:p>
        </p:txBody>
      </p:sp>
      <p:sp>
        <p:nvSpPr>
          <p:cNvPr id="77" name="Rectangle 1055"/>
          <p:cNvSpPr>
            <a:spLocks noChangeArrowheads="1"/>
          </p:cNvSpPr>
          <p:nvPr/>
        </p:nvSpPr>
        <p:spPr bwMode="auto">
          <a:xfrm>
            <a:off x="6679243" y="4744386"/>
            <a:ext cx="540000" cy="304800"/>
          </a:xfrm>
          <a:prstGeom prst="rect">
            <a:avLst/>
          </a:prstGeom>
          <a:solidFill>
            <a:srgbClr val="00B0F0"/>
          </a:solidFill>
          <a:ln w="9525">
            <a:noFill/>
            <a:miter lim="800000"/>
            <a:headEnd/>
            <a:tailEnd/>
          </a:ln>
        </p:spPr>
        <p:txBody>
          <a:bodyPr wrap="none" anchor="ctr"/>
          <a:lstStyle/>
          <a:p>
            <a:endParaRPr lang="es-ES"/>
          </a:p>
        </p:txBody>
      </p:sp>
      <p:sp>
        <p:nvSpPr>
          <p:cNvPr id="79" name="Rectangle 1055"/>
          <p:cNvSpPr>
            <a:spLocks noChangeArrowheads="1"/>
          </p:cNvSpPr>
          <p:nvPr/>
        </p:nvSpPr>
        <p:spPr bwMode="auto">
          <a:xfrm>
            <a:off x="6679243" y="5030138"/>
            <a:ext cx="540000" cy="304800"/>
          </a:xfrm>
          <a:prstGeom prst="rect">
            <a:avLst/>
          </a:prstGeom>
          <a:solidFill>
            <a:srgbClr val="00B0F0"/>
          </a:solidFill>
          <a:ln w="9525">
            <a:noFill/>
            <a:miter lim="800000"/>
            <a:headEnd/>
            <a:tailEnd/>
          </a:ln>
        </p:spPr>
        <p:txBody>
          <a:bodyPr wrap="none" anchor="ctr"/>
          <a:lstStyle/>
          <a:p>
            <a:endParaRPr lang="es-ES"/>
          </a:p>
        </p:txBody>
      </p:sp>
      <p:sp>
        <p:nvSpPr>
          <p:cNvPr id="80" name="Rectangle 1055"/>
          <p:cNvSpPr>
            <a:spLocks noChangeArrowheads="1"/>
          </p:cNvSpPr>
          <p:nvPr/>
        </p:nvSpPr>
        <p:spPr bwMode="auto">
          <a:xfrm>
            <a:off x="6679243" y="5315890"/>
            <a:ext cx="540000" cy="304800"/>
          </a:xfrm>
          <a:prstGeom prst="rect">
            <a:avLst/>
          </a:prstGeom>
          <a:solidFill>
            <a:srgbClr val="00B0F0"/>
          </a:solidFill>
          <a:ln w="9525">
            <a:noFill/>
            <a:miter lim="800000"/>
            <a:headEnd/>
            <a:tailEnd/>
          </a:ln>
        </p:spPr>
        <p:txBody>
          <a:bodyPr wrap="none" anchor="ctr"/>
          <a:lstStyle/>
          <a:p>
            <a:endParaRPr lang="es-ES"/>
          </a:p>
        </p:txBody>
      </p:sp>
      <p:sp>
        <p:nvSpPr>
          <p:cNvPr id="81" name="Rectangle 1055"/>
          <p:cNvSpPr>
            <a:spLocks noChangeArrowheads="1"/>
          </p:cNvSpPr>
          <p:nvPr/>
        </p:nvSpPr>
        <p:spPr bwMode="auto">
          <a:xfrm>
            <a:off x="6679243" y="5601642"/>
            <a:ext cx="540000" cy="304800"/>
          </a:xfrm>
          <a:prstGeom prst="rect">
            <a:avLst/>
          </a:prstGeom>
          <a:solidFill>
            <a:srgbClr val="00B0F0"/>
          </a:solidFill>
          <a:ln w="9525">
            <a:noFill/>
            <a:miter lim="800000"/>
            <a:headEnd/>
            <a:tailEnd/>
          </a:ln>
        </p:spPr>
        <p:txBody>
          <a:bodyPr wrap="none" anchor="ctr"/>
          <a:lstStyle/>
          <a:p>
            <a:endParaRPr lang="es-ES"/>
          </a:p>
        </p:txBody>
      </p:sp>
      <p:sp>
        <p:nvSpPr>
          <p:cNvPr id="83" name="Rectangle 1055"/>
          <p:cNvSpPr>
            <a:spLocks noChangeArrowheads="1"/>
          </p:cNvSpPr>
          <p:nvPr/>
        </p:nvSpPr>
        <p:spPr bwMode="auto">
          <a:xfrm>
            <a:off x="6679243" y="5888202"/>
            <a:ext cx="540000" cy="304800"/>
          </a:xfrm>
          <a:prstGeom prst="rect">
            <a:avLst/>
          </a:prstGeom>
          <a:solidFill>
            <a:srgbClr val="00B0F0"/>
          </a:solidFill>
          <a:ln w="9525">
            <a:noFill/>
            <a:miter lim="800000"/>
            <a:headEnd/>
            <a:tailEnd/>
          </a:ln>
        </p:spPr>
        <p:txBody>
          <a:bodyPr wrap="none" anchor="ctr"/>
          <a:lstStyle/>
          <a:p>
            <a:endParaRPr lang="es-ES"/>
          </a:p>
        </p:txBody>
      </p:sp>
      <p:sp>
        <p:nvSpPr>
          <p:cNvPr id="84" name="Rectangle 1055"/>
          <p:cNvSpPr>
            <a:spLocks noChangeArrowheads="1"/>
          </p:cNvSpPr>
          <p:nvPr/>
        </p:nvSpPr>
        <p:spPr bwMode="auto">
          <a:xfrm>
            <a:off x="6679243" y="6173954"/>
            <a:ext cx="540000" cy="304800"/>
          </a:xfrm>
          <a:prstGeom prst="rect">
            <a:avLst/>
          </a:prstGeom>
          <a:solidFill>
            <a:srgbClr val="00B0F0"/>
          </a:solidFill>
          <a:ln w="9525">
            <a:noFill/>
            <a:miter lim="800000"/>
            <a:headEnd/>
            <a:tailEnd/>
          </a:ln>
        </p:spPr>
        <p:txBody>
          <a:bodyPr wrap="none" anchor="ctr"/>
          <a:lstStyle/>
          <a:p>
            <a:endParaRPr lang="es-ES"/>
          </a:p>
        </p:txBody>
      </p:sp>
      <p:sp>
        <p:nvSpPr>
          <p:cNvPr id="85" name="Rectangle 1055"/>
          <p:cNvSpPr>
            <a:spLocks noChangeArrowheads="1"/>
          </p:cNvSpPr>
          <p:nvPr/>
        </p:nvSpPr>
        <p:spPr bwMode="auto">
          <a:xfrm>
            <a:off x="6449177" y="6173954"/>
            <a:ext cx="270000" cy="304800"/>
          </a:xfrm>
          <a:prstGeom prst="rect">
            <a:avLst/>
          </a:prstGeom>
          <a:solidFill>
            <a:srgbClr val="00B0F0"/>
          </a:solidFill>
          <a:ln w="9525">
            <a:noFill/>
            <a:miter lim="800000"/>
            <a:headEnd/>
            <a:tailEnd/>
          </a:ln>
        </p:spPr>
        <p:txBody>
          <a:bodyPr wrap="none" anchor="ctr"/>
          <a:lstStyle/>
          <a:p>
            <a:endParaRPr lang="es-ES"/>
          </a:p>
        </p:txBody>
      </p:sp>
      <p:sp>
        <p:nvSpPr>
          <p:cNvPr id="86" name="Rectangle 1055"/>
          <p:cNvSpPr>
            <a:spLocks noChangeArrowheads="1"/>
          </p:cNvSpPr>
          <p:nvPr/>
        </p:nvSpPr>
        <p:spPr bwMode="auto">
          <a:xfrm>
            <a:off x="6449177" y="5888202"/>
            <a:ext cx="270000" cy="304800"/>
          </a:xfrm>
          <a:prstGeom prst="rect">
            <a:avLst/>
          </a:prstGeom>
          <a:solidFill>
            <a:srgbClr val="00B0F0"/>
          </a:solidFill>
          <a:ln w="9525">
            <a:noFill/>
            <a:miter lim="800000"/>
            <a:headEnd/>
            <a:tailEnd/>
          </a:ln>
        </p:spPr>
        <p:txBody>
          <a:bodyPr wrap="none" anchor="ctr"/>
          <a:lstStyle/>
          <a:p>
            <a:endParaRPr lang="es-ES"/>
          </a:p>
        </p:txBody>
      </p:sp>
      <p:sp>
        <p:nvSpPr>
          <p:cNvPr id="89" name="Rectangle 1055"/>
          <p:cNvSpPr>
            <a:spLocks noChangeArrowheads="1"/>
          </p:cNvSpPr>
          <p:nvPr/>
        </p:nvSpPr>
        <p:spPr bwMode="auto">
          <a:xfrm>
            <a:off x="3163029" y="4647768"/>
            <a:ext cx="270000" cy="304800"/>
          </a:xfrm>
          <a:prstGeom prst="rect">
            <a:avLst/>
          </a:prstGeom>
          <a:solidFill>
            <a:srgbClr val="00B0F0"/>
          </a:solidFill>
          <a:ln w="9525">
            <a:noFill/>
            <a:miter lim="800000"/>
            <a:headEnd/>
            <a:tailEnd/>
          </a:ln>
        </p:spPr>
        <p:txBody>
          <a:bodyPr wrap="none" anchor="ctr"/>
          <a:lstStyle/>
          <a:p>
            <a:endParaRPr lang="es-ES"/>
          </a:p>
        </p:txBody>
      </p:sp>
      <p:sp>
        <p:nvSpPr>
          <p:cNvPr id="90" name="Rectangle 1055"/>
          <p:cNvSpPr>
            <a:spLocks noChangeArrowheads="1"/>
          </p:cNvSpPr>
          <p:nvPr/>
        </p:nvSpPr>
        <p:spPr bwMode="auto">
          <a:xfrm>
            <a:off x="3163029" y="4933520"/>
            <a:ext cx="270000" cy="304800"/>
          </a:xfrm>
          <a:prstGeom prst="rect">
            <a:avLst/>
          </a:prstGeom>
          <a:solidFill>
            <a:srgbClr val="00B0F0"/>
          </a:solidFill>
          <a:ln w="9525">
            <a:noFill/>
            <a:miter lim="800000"/>
            <a:headEnd/>
            <a:tailEnd/>
          </a:ln>
        </p:spPr>
        <p:txBody>
          <a:bodyPr wrap="none" anchor="ctr"/>
          <a:lstStyle/>
          <a:p>
            <a:endParaRPr lang="es-ES"/>
          </a:p>
        </p:txBody>
      </p:sp>
      <p:sp>
        <p:nvSpPr>
          <p:cNvPr id="91" name="Rectangle 1055"/>
          <p:cNvSpPr>
            <a:spLocks noChangeArrowheads="1"/>
          </p:cNvSpPr>
          <p:nvPr/>
        </p:nvSpPr>
        <p:spPr bwMode="auto">
          <a:xfrm>
            <a:off x="3163029" y="5219272"/>
            <a:ext cx="270000" cy="304800"/>
          </a:xfrm>
          <a:prstGeom prst="rect">
            <a:avLst/>
          </a:prstGeom>
          <a:solidFill>
            <a:srgbClr val="00B0F0"/>
          </a:solidFill>
          <a:ln w="9525">
            <a:noFill/>
            <a:miter lim="800000"/>
            <a:headEnd/>
            <a:tailEnd/>
          </a:ln>
        </p:spPr>
        <p:txBody>
          <a:bodyPr wrap="none" anchor="ctr"/>
          <a:lstStyle/>
          <a:p>
            <a:endParaRPr lang="es-ES"/>
          </a:p>
        </p:txBody>
      </p:sp>
      <p:sp>
        <p:nvSpPr>
          <p:cNvPr id="92" name="Rectangle 1055"/>
          <p:cNvSpPr>
            <a:spLocks noChangeArrowheads="1"/>
          </p:cNvSpPr>
          <p:nvPr/>
        </p:nvSpPr>
        <p:spPr bwMode="auto">
          <a:xfrm>
            <a:off x="3163029" y="5505024"/>
            <a:ext cx="270000" cy="304800"/>
          </a:xfrm>
          <a:prstGeom prst="rect">
            <a:avLst/>
          </a:prstGeom>
          <a:solidFill>
            <a:srgbClr val="00B0F0"/>
          </a:solidFill>
          <a:ln w="9525">
            <a:noFill/>
            <a:miter lim="800000"/>
            <a:headEnd/>
            <a:tailEnd/>
          </a:ln>
        </p:spPr>
        <p:txBody>
          <a:bodyPr wrap="none" anchor="ctr"/>
          <a:lstStyle/>
          <a:p>
            <a:endParaRPr lang="es-ES"/>
          </a:p>
        </p:txBody>
      </p:sp>
      <p:sp>
        <p:nvSpPr>
          <p:cNvPr id="93" name="Oval 55"/>
          <p:cNvSpPr>
            <a:spLocks noChangeArrowheads="1"/>
          </p:cNvSpPr>
          <p:nvPr/>
        </p:nvSpPr>
        <p:spPr bwMode="auto">
          <a:xfrm>
            <a:off x="2209059" y="2647375"/>
            <a:ext cx="152400" cy="152400"/>
          </a:xfrm>
          <a:prstGeom prst="ellipse">
            <a:avLst/>
          </a:prstGeom>
          <a:solidFill>
            <a:srgbClr val="FF0000"/>
          </a:solidFill>
          <a:ln w="9525">
            <a:solidFill>
              <a:schemeClr val="tx1"/>
            </a:solidFill>
            <a:round/>
            <a:headEnd/>
            <a:tailEnd/>
          </a:ln>
        </p:spPr>
        <p:txBody>
          <a:bodyPr wrap="none" anchor="ctr"/>
          <a:lstStyle/>
          <a:p>
            <a:endParaRPr lang="es-ES"/>
          </a:p>
        </p:txBody>
      </p:sp>
      <p:sp>
        <p:nvSpPr>
          <p:cNvPr id="94" name="Text Box 1036"/>
          <p:cNvSpPr txBox="1">
            <a:spLocks noChangeArrowheads="1"/>
          </p:cNvSpPr>
          <p:nvPr/>
        </p:nvSpPr>
        <p:spPr bwMode="auto">
          <a:xfrm>
            <a:off x="508100" y="2996952"/>
            <a:ext cx="1471612" cy="581025"/>
          </a:xfrm>
          <a:prstGeom prst="rect">
            <a:avLst/>
          </a:prstGeom>
          <a:noFill/>
          <a:ln w="9525">
            <a:noFill/>
            <a:miter lim="800000"/>
            <a:headEnd/>
            <a:tailEnd/>
          </a:ln>
        </p:spPr>
        <p:txBody>
          <a:bodyPr wrap="none">
            <a:spAutoFit/>
          </a:bodyPr>
          <a:lstStyle/>
          <a:p>
            <a:r>
              <a:rPr lang="es-ES_tradnl" sz="1600" b="1" dirty="0" smtClean="0">
                <a:latin typeface="Arial" charset="0"/>
              </a:rPr>
              <a:t>Aplicación</a:t>
            </a:r>
            <a:endParaRPr lang="es-ES_tradnl" sz="1600" b="1" dirty="0">
              <a:latin typeface="Arial" charset="0"/>
            </a:endParaRPr>
          </a:p>
          <a:p>
            <a:r>
              <a:rPr lang="es-ES_tradnl" sz="1600" b="1" dirty="0">
                <a:latin typeface="Arial" charset="0"/>
              </a:rPr>
              <a:t>escribe </a:t>
            </a:r>
            <a:r>
              <a:rPr lang="es-ES_tradnl" sz="1600" b="1" dirty="0" smtClean="0">
                <a:latin typeface="Arial" charset="0"/>
              </a:rPr>
              <a:t>3 </a:t>
            </a:r>
            <a:r>
              <a:rPr lang="es-ES_tradnl" sz="1600" b="1" dirty="0">
                <a:latin typeface="Arial" charset="0"/>
              </a:rPr>
              <a:t>KB</a:t>
            </a:r>
            <a:endParaRPr lang="es-ES" sz="1600" b="1" dirty="0">
              <a:latin typeface="Arial" charset="0"/>
            </a:endParaRPr>
          </a:p>
        </p:txBody>
      </p:sp>
      <p:sp>
        <p:nvSpPr>
          <p:cNvPr id="95" name="Line 1037"/>
          <p:cNvSpPr>
            <a:spLocks noChangeShapeType="1"/>
          </p:cNvSpPr>
          <p:nvPr/>
        </p:nvSpPr>
        <p:spPr bwMode="auto">
          <a:xfrm>
            <a:off x="1907704" y="3429000"/>
            <a:ext cx="257253" cy="191927"/>
          </a:xfrm>
          <a:prstGeom prst="line">
            <a:avLst/>
          </a:prstGeom>
          <a:noFill/>
          <a:ln w="9525">
            <a:solidFill>
              <a:schemeClr val="tx1"/>
            </a:solidFill>
            <a:round/>
            <a:headEnd/>
            <a:tailEnd type="triangle" w="med" len="med"/>
          </a:ln>
        </p:spPr>
        <p:txBody>
          <a:bodyPr/>
          <a:lstStyle/>
          <a:p>
            <a:endParaRPr lang="es-ES"/>
          </a:p>
        </p:txBody>
      </p:sp>
      <p:sp>
        <p:nvSpPr>
          <p:cNvPr id="96" name="Oval 55"/>
          <p:cNvSpPr>
            <a:spLocks noChangeArrowheads="1"/>
          </p:cNvSpPr>
          <p:nvPr/>
        </p:nvSpPr>
        <p:spPr bwMode="auto">
          <a:xfrm>
            <a:off x="2209059" y="3709218"/>
            <a:ext cx="152400" cy="152400"/>
          </a:xfrm>
          <a:prstGeom prst="ellipse">
            <a:avLst/>
          </a:prstGeom>
          <a:solidFill>
            <a:srgbClr val="FF0000"/>
          </a:solidFill>
          <a:ln w="9525">
            <a:solidFill>
              <a:schemeClr val="tx1"/>
            </a:solidFill>
            <a:round/>
            <a:headEnd/>
            <a:tailEnd/>
          </a:ln>
        </p:spPr>
        <p:txBody>
          <a:bodyPr wrap="none" anchor="ctr"/>
          <a:lstStyle/>
          <a:p>
            <a:endParaRPr lang="es-ES"/>
          </a:p>
        </p:txBody>
      </p:sp>
      <p:sp>
        <p:nvSpPr>
          <p:cNvPr id="100" name="Line 1031"/>
          <p:cNvSpPr>
            <a:spLocks noChangeShapeType="1"/>
          </p:cNvSpPr>
          <p:nvPr/>
        </p:nvSpPr>
        <p:spPr bwMode="auto">
          <a:xfrm rot="240000">
            <a:off x="3434889" y="4054398"/>
            <a:ext cx="2714644" cy="0"/>
          </a:xfrm>
          <a:prstGeom prst="line">
            <a:avLst/>
          </a:prstGeom>
          <a:noFill/>
          <a:ln w="9525">
            <a:solidFill>
              <a:schemeClr val="tx1"/>
            </a:solidFill>
            <a:round/>
            <a:headEnd/>
            <a:tailEnd type="stealth" w="lg" len="lg"/>
          </a:ln>
        </p:spPr>
        <p:txBody>
          <a:bodyPr/>
          <a:lstStyle/>
          <a:p>
            <a:endParaRPr lang="es-ES"/>
          </a:p>
        </p:txBody>
      </p:sp>
      <p:sp>
        <p:nvSpPr>
          <p:cNvPr id="101" name="Line 1046"/>
          <p:cNvSpPr>
            <a:spLocks noChangeShapeType="1"/>
          </p:cNvSpPr>
          <p:nvPr/>
        </p:nvSpPr>
        <p:spPr bwMode="auto">
          <a:xfrm rot="-240000" flipH="1">
            <a:off x="3431169" y="4414438"/>
            <a:ext cx="2714644" cy="0"/>
          </a:xfrm>
          <a:prstGeom prst="line">
            <a:avLst/>
          </a:prstGeom>
          <a:noFill/>
          <a:ln w="9525">
            <a:solidFill>
              <a:schemeClr val="tx1"/>
            </a:solidFill>
            <a:round/>
            <a:headEnd/>
            <a:tailEnd type="triangle" w="med" len="med"/>
          </a:ln>
        </p:spPr>
        <p:txBody>
          <a:bodyPr/>
          <a:lstStyle/>
          <a:p>
            <a:endParaRPr lang="es-ES"/>
          </a:p>
        </p:txBody>
      </p:sp>
      <p:sp>
        <p:nvSpPr>
          <p:cNvPr id="102" name="Line 1046"/>
          <p:cNvSpPr>
            <a:spLocks noChangeShapeType="1"/>
          </p:cNvSpPr>
          <p:nvPr/>
        </p:nvSpPr>
        <p:spPr bwMode="auto">
          <a:xfrm rot="-240000" flipH="1">
            <a:off x="3431169" y="5206526"/>
            <a:ext cx="2714644" cy="0"/>
          </a:xfrm>
          <a:prstGeom prst="line">
            <a:avLst/>
          </a:prstGeom>
          <a:noFill/>
          <a:ln w="9525">
            <a:solidFill>
              <a:schemeClr val="tx1"/>
            </a:solidFill>
            <a:round/>
            <a:headEnd/>
            <a:tailEnd type="triangle" w="med" len="med"/>
          </a:ln>
        </p:spPr>
        <p:txBody>
          <a:bodyPr/>
          <a:lstStyle/>
          <a:p>
            <a:endParaRPr lang="es-ES"/>
          </a:p>
        </p:txBody>
      </p:sp>
      <p:sp>
        <p:nvSpPr>
          <p:cNvPr id="103" name="Line 1031"/>
          <p:cNvSpPr>
            <a:spLocks noChangeShapeType="1"/>
          </p:cNvSpPr>
          <p:nvPr/>
        </p:nvSpPr>
        <p:spPr bwMode="auto">
          <a:xfrm rot="240000">
            <a:off x="3431169" y="5854598"/>
            <a:ext cx="2714644" cy="0"/>
          </a:xfrm>
          <a:prstGeom prst="line">
            <a:avLst/>
          </a:prstGeom>
          <a:noFill/>
          <a:ln w="9525">
            <a:solidFill>
              <a:schemeClr val="tx1"/>
            </a:solidFill>
            <a:round/>
            <a:headEnd/>
            <a:tailEnd type="stealth" w="lg" len="lg"/>
          </a:ln>
        </p:spPr>
        <p:txBody>
          <a:bodyPr/>
          <a:lstStyle/>
          <a:p>
            <a:endParaRPr lang="es-ES"/>
          </a:p>
        </p:txBody>
      </p:sp>
      <p:grpSp>
        <p:nvGrpSpPr>
          <p:cNvPr id="104" name="Group 1075"/>
          <p:cNvGrpSpPr>
            <a:grpSpLocks/>
          </p:cNvGrpSpPr>
          <p:nvPr/>
        </p:nvGrpSpPr>
        <p:grpSpPr bwMode="auto">
          <a:xfrm rot="360000">
            <a:off x="3946478" y="5485709"/>
            <a:ext cx="711201" cy="338138"/>
            <a:chOff x="2481" y="956"/>
            <a:chExt cx="448" cy="213"/>
          </a:xfrm>
        </p:grpSpPr>
        <p:sp>
          <p:nvSpPr>
            <p:cNvPr id="105" name="Rectangle 1076"/>
            <p:cNvSpPr>
              <a:spLocks noChangeArrowheads="1"/>
            </p:cNvSpPr>
            <p:nvPr/>
          </p:nvSpPr>
          <p:spPr bwMode="auto">
            <a:xfrm rot="21480000">
              <a:off x="2618" y="985"/>
              <a:ext cx="172" cy="175"/>
            </a:xfrm>
            <a:prstGeom prst="rect">
              <a:avLst/>
            </a:prstGeom>
            <a:solidFill>
              <a:srgbClr val="00B0F0"/>
            </a:solidFill>
            <a:ln w="9525">
              <a:solidFill>
                <a:schemeClr val="tx1"/>
              </a:solidFill>
              <a:miter lim="800000"/>
              <a:headEnd/>
              <a:tailEnd/>
            </a:ln>
          </p:spPr>
          <p:txBody>
            <a:bodyPr wrap="none" anchor="ctr"/>
            <a:lstStyle/>
            <a:p>
              <a:endParaRPr lang="es-ES"/>
            </a:p>
          </p:txBody>
        </p:sp>
        <p:sp>
          <p:nvSpPr>
            <p:cNvPr id="106" name="Text Box 1077"/>
            <p:cNvSpPr txBox="1">
              <a:spLocks noChangeArrowheads="1"/>
            </p:cNvSpPr>
            <p:nvPr/>
          </p:nvSpPr>
          <p:spPr bwMode="auto">
            <a:xfrm rot="21480000">
              <a:off x="2481" y="956"/>
              <a:ext cx="448" cy="213"/>
            </a:xfrm>
            <a:prstGeom prst="rect">
              <a:avLst/>
            </a:prstGeom>
            <a:noFill/>
            <a:ln w="9525">
              <a:noFill/>
              <a:miter lim="800000"/>
              <a:headEnd/>
              <a:tailEnd/>
            </a:ln>
          </p:spPr>
          <p:txBody>
            <a:bodyPr wrap="square">
              <a:spAutoFit/>
            </a:bodyPr>
            <a:lstStyle/>
            <a:p>
              <a:r>
                <a:rPr lang="es-ES_tradnl" sz="1600" b="1" dirty="0" smtClean="0">
                  <a:latin typeface="Arial" charset="0"/>
                </a:rPr>
                <a:t>    </a:t>
              </a:r>
              <a:r>
                <a:rPr lang="es-ES_tradnl" sz="1200" b="1" dirty="0" smtClean="0">
                  <a:latin typeface="Arial" charset="0"/>
                </a:rPr>
                <a:t>5</a:t>
              </a:r>
              <a:endParaRPr lang="es-ES" sz="1200" b="1" dirty="0">
                <a:latin typeface="Arial" charset="0"/>
              </a:endParaRPr>
            </a:p>
          </p:txBody>
        </p:sp>
      </p:grpSp>
      <p:sp>
        <p:nvSpPr>
          <p:cNvPr id="107" name="106 CuadroTexto"/>
          <p:cNvSpPr txBox="1"/>
          <p:nvPr/>
        </p:nvSpPr>
        <p:spPr>
          <a:xfrm>
            <a:off x="2905320" y="2787768"/>
            <a:ext cx="527709" cy="276999"/>
          </a:xfrm>
          <a:prstGeom prst="rect">
            <a:avLst/>
          </a:prstGeom>
          <a:noFill/>
        </p:spPr>
        <p:txBody>
          <a:bodyPr wrap="none" rtlCol="0">
            <a:spAutoFit/>
          </a:bodyPr>
          <a:lstStyle/>
          <a:p>
            <a:r>
              <a:rPr lang="es-ES" sz="1200" b="1" dirty="0" smtClean="0">
                <a:latin typeface="Arial" pitchFamily="34" charset="0"/>
                <a:cs typeface="Arial" pitchFamily="34" charset="0"/>
              </a:rPr>
              <a:t>2    1</a:t>
            </a:r>
            <a:endParaRPr lang="es-ES" sz="1200" b="1" dirty="0">
              <a:latin typeface="Arial" pitchFamily="34" charset="0"/>
              <a:cs typeface="Arial" pitchFamily="34" charset="0"/>
            </a:endParaRPr>
          </a:p>
        </p:txBody>
      </p:sp>
      <p:sp>
        <p:nvSpPr>
          <p:cNvPr id="110" name="109 CuadroTexto"/>
          <p:cNvSpPr txBox="1"/>
          <p:nvPr/>
        </p:nvSpPr>
        <p:spPr>
          <a:xfrm>
            <a:off x="6691534" y="3038627"/>
            <a:ext cx="527709" cy="276999"/>
          </a:xfrm>
          <a:prstGeom prst="rect">
            <a:avLst/>
          </a:prstGeom>
          <a:noFill/>
        </p:spPr>
        <p:txBody>
          <a:bodyPr wrap="none" rtlCol="0">
            <a:spAutoFit/>
          </a:bodyPr>
          <a:lstStyle/>
          <a:p>
            <a:r>
              <a:rPr lang="es-ES" sz="1200" b="1" dirty="0" smtClean="0">
                <a:latin typeface="Arial" pitchFamily="34" charset="0"/>
                <a:cs typeface="Arial" pitchFamily="34" charset="0"/>
              </a:rPr>
              <a:t>2    1</a:t>
            </a:r>
            <a:endParaRPr lang="es-ES" sz="1200" b="1" dirty="0">
              <a:latin typeface="Arial" pitchFamily="34" charset="0"/>
              <a:cs typeface="Arial" pitchFamily="34" charset="0"/>
            </a:endParaRPr>
          </a:p>
        </p:txBody>
      </p:sp>
      <p:sp>
        <p:nvSpPr>
          <p:cNvPr id="111" name="110 CuadroTexto"/>
          <p:cNvSpPr txBox="1"/>
          <p:nvPr/>
        </p:nvSpPr>
        <p:spPr>
          <a:xfrm>
            <a:off x="6691534" y="3324379"/>
            <a:ext cx="527709" cy="276999"/>
          </a:xfrm>
          <a:prstGeom prst="rect">
            <a:avLst/>
          </a:prstGeom>
          <a:noFill/>
        </p:spPr>
        <p:txBody>
          <a:bodyPr wrap="none" rtlCol="0">
            <a:spAutoFit/>
          </a:bodyPr>
          <a:lstStyle/>
          <a:p>
            <a:r>
              <a:rPr lang="es-ES" sz="1200" b="1" dirty="0" smtClean="0">
                <a:latin typeface="Arial" pitchFamily="34" charset="0"/>
                <a:cs typeface="Arial" pitchFamily="34" charset="0"/>
              </a:rPr>
              <a:t>2    1</a:t>
            </a:r>
            <a:endParaRPr lang="es-ES" sz="1200" b="1" dirty="0">
              <a:latin typeface="Arial" pitchFamily="34" charset="0"/>
              <a:cs typeface="Arial" pitchFamily="34" charset="0"/>
            </a:endParaRPr>
          </a:p>
        </p:txBody>
      </p:sp>
      <p:sp>
        <p:nvSpPr>
          <p:cNvPr id="112" name="111 CuadroTexto"/>
          <p:cNvSpPr txBox="1"/>
          <p:nvPr/>
        </p:nvSpPr>
        <p:spPr>
          <a:xfrm>
            <a:off x="6691534" y="3610131"/>
            <a:ext cx="527709" cy="276999"/>
          </a:xfrm>
          <a:prstGeom prst="rect">
            <a:avLst/>
          </a:prstGeom>
          <a:noFill/>
        </p:spPr>
        <p:txBody>
          <a:bodyPr wrap="none" rtlCol="0">
            <a:spAutoFit/>
          </a:bodyPr>
          <a:lstStyle/>
          <a:p>
            <a:r>
              <a:rPr lang="es-ES" sz="1200" b="1" dirty="0" smtClean="0">
                <a:latin typeface="Arial" pitchFamily="34" charset="0"/>
                <a:cs typeface="Arial" pitchFamily="34" charset="0"/>
              </a:rPr>
              <a:t>2    1</a:t>
            </a:r>
            <a:endParaRPr lang="es-ES" sz="1200" b="1" dirty="0">
              <a:latin typeface="Arial" pitchFamily="34" charset="0"/>
              <a:cs typeface="Arial" pitchFamily="34" charset="0"/>
            </a:endParaRPr>
          </a:p>
        </p:txBody>
      </p:sp>
      <p:sp>
        <p:nvSpPr>
          <p:cNvPr id="113" name="112 CuadroTexto"/>
          <p:cNvSpPr txBox="1"/>
          <p:nvPr/>
        </p:nvSpPr>
        <p:spPr>
          <a:xfrm>
            <a:off x="6691534" y="3895883"/>
            <a:ext cx="527709" cy="276999"/>
          </a:xfrm>
          <a:prstGeom prst="rect">
            <a:avLst/>
          </a:prstGeom>
          <a:noFill/>
        </p:spPr>
        <p:txBody>
          <a:bodyPr wrap="none" rtlCol="0">
            <a:spAutoFit/>
          </a:bodyPr>
          <a:lstStyle/>
          <a:p>
            <a:r>
              <a:rPr lang="es-ES" sz="1200" b="1" dirty="0" smtClean="0">
                <a:latin typeface="Arial" pitchFamily="34" charset="0"/>
                <a:cs typeface="Arial" pitchFamily="34" charset="0"/>
              </a:rPr>
              <a:t>2    1</a:t>
            </a:r>
            <a:endParaRPr lang="es-ES" sz="1200" b="1" dirty="0">
              <a:latin typeface="Arial" pitchFamily="34" charset="0"/>
              <a:cs typeface="Arial" pitchFamily="34" charset="0"/>
            </a:endParaRPr>
          </a:p>
        </p:txBody>
      </p:sp>
      <p:sp>
        <p:nvSpPr>
          <p:cNvPr id="114" name="113 CuadroTexto"/>
          <p:cNvSpPr txBox="1"/>
          <p:nvPr/>
        </p:nvSpPr>
        <p:spPr>
          <a:xfrm>
            <a:off x="1261588" y="2575937"/>
            <a:ext cx="936475" cy="276999"/>
          </a:xfrm>
          <a:prstGeom prst="rect">
            <a:avLst/>
          </a:prstGeom>
          <a:noFill/>
        </p:spPr>
        <p:txBody>
          <a:bodyPr wrap="none" rtlCol="0">
            <a:spAutoFit/>
          </a:bodyPr>
          <a:lstStyle/>
          <a:p>
            <a:r>
              <a:rPr lang="es-ES" sz="1200" b="1" dirty="0" err="1" smtClean="0">
                <a:latin typeface="Arial" pitchFamily="34" charset="0"/>
                <a:cs typeface="Arial" pitchFamily="34" charset="0"/>
              </a:rPr>
              <a:t>write</a:t>
            </a:r>
            <a:r>
              <a:rPr lang="es-ES" sz="1200" b="1" dirty="0" smtClean="0">
                <a:latin typeface="Arial" pitchFamily="34" charset="0"/>
                <a:cs typeface="Arial" pitchFamily="34" charset="0"/>
              </a:rPr>
              <a:t> 2 KB</a:t>
            </a:r>
            <a:endParaRPr lang="es-ES" sz="1200" b="1" dirty="0">
              <a:latin typeface="Arial" pitchFamily="34" charset="0"/>
              <a:cs typeface="Arial" pitchFamily="34" charset="0"/>
            </a:endParaRPr>
          </a:p>
        </p:txBody>
      </p:sp>
      <p:sp>
        <p:nvSpPr>
          <p:cNvPr id="115" name="114 CuadroTexto"/>
          <p:cNvSpPr txBox="1"/>
          <p:nvPr/>
        </p:nvSpPr>
        <p:spPr>
          <a:xfrm>
            <a:off x="1693636" y="3573016"/>
            <a:ext cx="576435" cy="461665"/>
          </a:xfrm>
          <a:prstGeom prst="rect">
            <a:avLst/>
          </a:prstGeom>
          <a:noFill/>
        </p:spPr>
        <p:txBody>
          <a:bodyPr wrap="square" rtlCol="0">
            <a:spAutoFit/>
          </a:bodyPr>
          <a:lstStyle/>
          <a:p>
            <a:r>
              <a:rPr lang="es-ES" sz="1200" b="1" dirty="0" err="1" smtClean="0">
                <a:latin typeface="Arial" pitchFamily="34" charset="0"/>
                <a:cs typeface="Arial" pitchFamily="34" charset="0"/>
              </a:rPr>
              <a:t>write</a:t>
            </a:r>
            <a:r>
              <a:rPr lang="es-ES" sz="1200" b="1" dirty="0" smtClean="0">
                <a:latin typeface="Arial" pitchFamily="34" charset="0"/>
                <a:cs typeface="Arial" pitchFamily="34" charset="0"/>
              </a:rPr>
              <a:t> 3 KB</a:t>
            </a:r>
            <a:endParaRPr lang="es-ES" sz="1200" b="1" dirty="0">
              <a:latin typeface="Arial" pitchFamily="34" charset="0"/>
              <a:cs typeface="Arial" pitchFamily="34" charset="0"/>
            </a:endParaRPr>
          </a:p>
        </p:txBody>
      </p:sp>
      <p:sp>
        <p:nvSpPr>
          <p:cNvPr id="116" name="115 CuadroTexto"/>
          <p:cNvSpPr txBox="1"/>
          <p:nvPr/>
        </p:nvSpPr>
        <p:spPr>
          <a:xfrm>
            <a:off x="7394622" y="4880193"/>
            <a:ext cx="901209" cy="276999"/>
          </a:xfrm>
          <a:prstGeom prst="rect">
            <a:avLst/>
          </a:prstGeom>
          <a:noFill/>
        </p:spPr>
        <p:txBody>
          <a:bodyPr wrap="none" rtlCol="0">
            <a:spAutoFit/>
          </a:bodyPr>
          <a:lstStyle/>
          <a:p>
            <a:r>
              <a:rPr lang="es-ES" sz="1200" b="1" dirty="0" err="1" smtClean="0">
                <a:latin typeface="Arial" pitchFamily="34" charset="0"/>
                <a:cs typeface="Arial" pitchFamily="34" charset="0"/>
              </a:rPr>
              <a:t>read</a:t>
            </a:r>
            <a:r>
              <a:rPr lang="es-ES" sz="1200" b="1" dirty="0" smtClean="0">
                <a:latin typeface="Arial" pitchFamily="34" charset="0"/>
                <a:cs typeface="Arial" pitchFamily="34" charset="0"/>
              </a:rPr>
              <a:t> 2 KB</a:t>
            </a:r>
            <a:endParaRPr lang="es-ES" sz="1200" b="1" dirty="0">
              <a:latin typeface="Arial" pitchFamily="34" charset="0"/>
              <a:cs typeface="Arial" pitchFamily="34" charset="0"/>
            </a:endParaRPr>
          </a:p>
        </p:txBody>
      </p:sp>
      <p:sp>
        <p:nvSpPr>
          <p:cNvPr id="122" name="121 CuadroTexto"/>
          <p:cNvSpPr txBox="1"/>
          <p:nvPr/>
        </p:nvSpPr>
        <p:spPr>
          <a:xfrm>
            <a:off x="3163403" y="4647768"/>
            <a:ext cx="269626" cy="276999"/>
          </a:xfrm>
          <a:prstGeom prst="rect">
            <a:avLst/>
          </a:prstGeom>
          <a:noFill/>
        </p:spPr>
        <p:txBody>
          <a:bodyPr wrap="none" rtlCol="0">
            <a:spAutoFit/>
          </a:bodyPr>
          <a:lstStyle/>
          <a:p>
            <a:r>
              <a:rPr lang="es-ES" sz="1200" b="1" dirty="0" smtClean="0">
                <a:latin typeface="Arial" pitchFamily="34" charset="0"/>
                <a:cs typeface="Arial" pitchFamily="34" charset="0"/>
              </a:rPr>
              <a:t>5</a:t>
            </a:r>
            <a:endParaRPr lang="es-ES" sz="1200" b="1" dirty="0">
              <a:latin typeface="Arial" pitchFamily="34" charset="0"/>
              <a:cs typeface="Arial" pitchFamily="34" charset="0"/>
            </a:endParaRPr>
          </a:p>
        </p:txBody>
      </p:sp>
      <p:sp>
        <p:nvSpPr>
          <p:cNvPr id="123" name="122 CuadroTexto"/>
          <p:cNvSpPr txBox="1"/>
          <p:nvPr/>
        </p:nvSpPr>
        <p:spPr>
          <a:xfrm>
            <a:off x="3163403" y="4942273"/>
            <a:ext cx="269626" cy="276999"/>
          </a:xfrm>
          <a:prstGeom prst="rect">
            <a:avLst/>
          </a:prstGeom>
          <a:noFill/>
        </p:spPr>
        <p:txBody>
          <a:bodyPr wrap="none" rtlCol="0">
            <a:spAutoFit/>
          </a:bodyPr>
          <a:lstStyle/>
          <a:p>
            <a:r>
              <a:rPr lang="es-ES" sz="1200" b="1" dirty="0" smtClean="0">
                <a:latin typeface="Arial" pitchFamily="34" charset="0"/>
                <a:cs typeface="Arial" pitchFamily="34" charset="0"/>
              </a:rPr>
              <a:t>5</a:t>
            </a:r>
            <a:endParaRPr lang="es-ES" sz="1200" b="1" dirty="0">
              <a:latin typeface="Arial" pitchFamily="34" charset="0"/>
              <a:cs typeface="Arial" pitchFamily="34" charset="0"/>
            </a:endParaRPr>
          </a:p>
        </p:txBody>
      </p:sp>
      <p:sp>
        <p:nvSpPr>
          <p:cNvPr id="124" name="123 CuadroTexto"/>
          <p:cNvSpPr txBox="1"/>
          <p:nvPr/>
        </p:nvSpPr>
        <p:spPr>
          <a:xfrm>
            <a:off x="3163403" y="5228025"/>
            <a:ext cx="269626" cy="276999"/>
          </a:xfrm>
          <a:prstGeom prst="rect">
            <a:avLst/>
          </a:prstGeom>
          <a:noFill/>
        </p:spPr>
        <p:txBody>
          <a:bodyPr wrap="none" rtlCol="0">
            <a:spAutoFit/>
          </a:bodyPr>
          <a:lstStyle/>
          <a:p>
            <a:r>
              <a:rPr lang="es-ES" sz="1200" b="1" dirty="0" smtClean="0">
                <a:latin typeface="Arial" pitchFamily="34" charset="0"/>
                <a:cs typeface="Arial" pitchFamily="34" charset="0"/>
              </a:rPr>
              <a:t>5</a:t>
            </a:r>
            <a:endParaRPr lang="es-ES" sz="1200" b="1" dirty="0">
              <a:latin typeface="Arial" pitchFamily="34" charset="0"/>
              <a:cs typeface="Arial" pitchFamily="34" charset="0"/>
            </a:endParaRPr>
          </a:p>
        </p:txBody>
      </p:sp>
      <p:sp>
        <p:nvSpPr>
          <p:cNvPr id="125" name="124 CuadroTexto"/>
          <p:cNvSpPr txBox="1"/>
          <p:nvPr/>
        </p:nvSpPr>
        <p:spPr>
          <a:xfrm>
            <a:off x="3163403" y="5513777"/>
            <a:ext cx="269626" cy="276999"/>
          </a:xfrm>
          <a:prstGeom prst="rect">
            <a:avLst/>
          </a:prstGeom>
          <a:noFill/>
        </p:spPr>
        <p:txBody>
          <a:bodyPr wrap="none" rtlCol="0">
            <a:spAutoFit/>
          </a:bodyPr>
          <a:lstStyle/>
          <a:p>
            <a:r>
              <a:rPr lang="es-ES" sz="1200" b="1" dirty="0" smtClean="0">
                <a:latin typeface="Arial" pitchFamily="34" charset="0"/>
                <a:cs typeface="Arial" pitchFamily="34" charset="0"/>
              </a:rPr>
              <a:t>5</a:t>
            </a:r>
            <a:endParaRPr lang="es-ES" sz="1200" b="1" dirty="0">
              <a:latin typeface="Arial" pitchFamily="34" charset="0"/>
              <a:cs typeface="Arial" pitchFamily="34" charset="0"/>
            </a:endParaRPr>
          </a:p>
        </p:txBody>
      </p:sp>
      <p:sp>
        <p:nvSpPr>
          <p:cNvPr id="126" name="Rectangle 1055"/>
          <p:cNvSpPr>
            <a:spLocks noChangeArrowheads="1"/>
          </p:cNvSpPr>
          <p:nvPr/>
        </p:nvSpPr>
        <p:spPr bwMode="auto">
          <a:xfrm>
            <a:off x="2893029" y="3073520"/>
            <a:ext cx="540000" cy="304800"/>
          </a:xfrm>
          <a:prstGeom prst="rect">
            <a:avLst/>
          </a:prstGeom>
          <a:solidFill>
            <a:srgbClr val="00B0F0"/>
          </a:solidFill>
          <a:ln w="9525">
            <a:noFill/>
            <a:miter lim="800000"/>
            <a:headEnd/>
            <a:tailEnd/>
          </a:ln>
        </p:spPr>
        <p:txBody>
          <a:bodyPr wrap="none" anchor="ctr"/>
          <a:lstStyle/>
          <a:p>
            <a:endParaRPr lang="es-ES"/>
          </a:p>
        </p:txBody>
      </p:sp>
      <p:sp>
        <p:nvSpPr>
          <p:cNvPr id="127" name="126 CuadroTexto"/>
          <p:cNvSpPr txBox="1"/>
          <p:nvPr/>
        </p:nvSpPr>
        <p:spPr>
          <a:xfrm>
            <a:off x="2905320" y="3092568"/>
            <a:ext cx="527709" cy="276999"/>
          </a:xfrm>
          <a:prstGeom prst="rect">
            <a:avLst/>
          </a:prstGeom>
          <a:noFill/>
        </p:spPr>
        <p:txBody>
          <a:bodyPr wrap="none" rtlCol="0">
            <a:spAutoFit/>
          </a:bodyPr>
          <a:lstStyle/>
          <a:p>
            <a:r>
              <a:rPr lang="es-ES" sz="1200" b="1" dirty="0" smtClean="0">
                <a:latin typeface="Arial" pitchFamily="34" charset="0"/>
                <a:cs typeface="Arial" pitchFamily="34" charset="0"/>
              </a:rPr>
              <a:t>2    1</a:t>
            </a:r>
            <a:endParaRPr lang="es-ES" sz="1200" b="1" dirty="0">
              <a:latin typeface="Arial" pitchFamily="34" charset="0"/>
              <a:cs typeface="Arial" pitchFamily="34" charset="0"/>
            </a:endParaRPr>
          </a:p>
        </p:txBody>
      </p:sp>
      <p:sp>
        <p:nvSpPr>
          <p:cNvPr id="130" name="129 CuadroTexto"/>
          <p:cNvSpPr txBox="1"/>
          <p:nvPr/>
        </p:nvSpPr>
        <p:spPr>
          <a:xfrm>
            <a:off x="6175367" y="4181635"/>
            <a:ext cx="1043876" cy="276999"/>
          </a:xfrm>
          <a:prstGeom prst="rect">
            <a:avLst/>
          </a:prstGeom>
          <a:noFill/>
        </p:spPr>
        <p:txBody>
          <a:bodyPr wrap="none" rtlCol="0">
            <a:spAutoFit/>
          </a:bodyPr>
          <a:lstStyle/>
          <a:p>
            <a:r>
              <a:rPr lang="es-ES" sz="1200" b="1" dirty="0" smtClean="0">
                <a:latin typeface="Arial" pitchFamily="34" charset="0"/>
                <a:cs typeface="Arial" pitchFamily="34" charset="0"/>
              </a:rPr>
              <a:t>4    3    2    1</a:t>
            </a:r>
            <a:endParaRPr lang="es-ES" sz="1200" b="1" dirty="0">
              <a:latin typeface="Arial" pitchFamily="34" charset="0"/>
              <a:cs typeface="Arial" pitchFamily="34" charset="0"/>
            </a:endParaRPr>
          </a:p>
        </p:txBody>
      </p:sp>
      <p:sp>
        <p:nvSpPr>
          <p:cNvPr id="131" name="130 CuadroTexto"/>
          <p:cNvSpPr txBox="1"/>
          <p:nvPr/>
        </p:nvSpPr>
        <p:spPr>
          <a:xfrm>
            <a:off x="6175367" y="4467387"/>
            <a:ext cx="1043876" cy="276999"/>
          </a:xfrm>
          <a:prstGeom prst="rect">
            <a:avLst/>
          </a:prstGeom>
          <a:noFill/>
        </p:spPr>
        <p:txBody>
          <a:bodyPr wrap="none" rtlCol="0">
            <a:spAutoFit/>
          </a:bodyPr>
          <a:lstStyle/>
          <a:p>
            <a:r>
              <a:rPr lang="es-ES" sz="1200" b="1" dirty="0" smtClean="0">
                <a:latin typeface="Arial" pitchFamily="34" charset="0"/>
                <a:cs typeface="Arial" pitchFamily="34" charset="0"/>
              </a:rPr>
              <a:t>4    3    2    1</a:t>
            </a:r>
            <a:endParaRPr lang="es-ES" sz="1200" b="1" dirty="0">
              <a:latin typeface="Arial" pitchFamily="34" charset="0"/>
              <a:cs typeface="Arial" pitchFamily="34" charset="0"/>
            </a:endParaRPr>
          </a:p>
        </p:txBody>
      </p:sp>
      <p:sp>
        <p:nvSpPr>
          <p:cNvPr id="132" name="131 CuadroTexto"/>
          <p:cNvSpPr txBox="1"/>
          <p:nvPr/>
        </p:nvSpPr>
        <p:spPr>
          <a:xfrm>
            <a:off x="6175367" y="4753139"/>
            <a:ext cx="1043876" cy="276999"/>
          </a:xfrm>
          <a:prstGeom prst="rect">
            <a:avLst/>
          </a:prstGeom>
          <a:noFill/>
        </p:spPr>
        <p:txBody>
          <a:bodyPr wrap="none" rtlCol="0">
            <a:spAutoFit/>
          </a:bodyPr>
          <a:lstStyle/>
          <a:p>
            <a:r>
              <a:rPr lang="es-ES" sz="1200" b="1" dirty="0" smtClean="0">
                <a:latin typeface="Arial" pitchFamily="34" charset="0"/>
                <a:cs typeface="Arial" pitchFamily="34" charset="0"/>
              </a:rPr>
              <a:t>4    3    2    1</a:t>
            </a:r>
            <a:endParaRPr lang="es-ES" sz="1200" b="1" dirty="0">
              <a:latin typeface="Arial" pitchFamily="34" charset="0"/>
              <a:cs typeface="Arial" pitchFamily="34" charset="0"/>
            </a:endParaRPr>
          </a:p>
        </p:txBody>
      </p:sp>
      <p:sp>
        <p:nvSpPr>
          <p:cNvPr id="134" name="133 CuadroTexto"/>
          <p:cNvSpPr txBox="1"/>
          <p:nvPr/>
        </p:nvSpPr>
        <p:spPr>
          <a:xfrm>
            <a:off x="6691534" y="5324643"/>
            <a:ext cx="527709" cy="276999"/>
          </a:xfrm>
          <a:prstGeom prst="rect">
            <a:avLst/>
          </a:prstGeom>
          <a:noFill/>
        </p:spPr>
        <p:txBody>
          <a:bodyPr wrap="none" rtlCol="0">
            <a:spAutoFit/>
          </a:bodyPr>
          <a:lstStyle/>
          <a:p>
            <a:r>
              <a:rPr lang="es-ES" sz="1200" b="1" dirty="0" smtClean="0">
                <a:latin typeface="Arial" pitchFamily="34" charset="0"/>
                <a:cs typeface="Arial" pitchFamily="34" charset="0"/>
              </a:rPr>
              <a:t>4    3</a:t>
            </a:r>
            <a:endParaRPr lang="es-ES" sz="1200" b="1" dirty="0">
              <a:latin typeface="Arial" pitchFamily="34" charset="0"/>
              <a:cs typeface="Arial" pitchFamily="34" charset="0"/>
            </a:endParaRPr>
          </a:p>
        </p:txBody>
      </p:sp>
      <p:sp>
        <p:nvSpPr>
          <p:cNvPr id="135" name="134 CuadroTexto"/>
          <p:cNvSpPr txBox="1"/>
          <p:nvPr/>
        </p:nvSpPr>
        <p:spPr>
          <a:xfrm>
            <a:off x="6691534" y="5610395"/>
            <a:ext cx="527709" cy="276999"/>
          </a:xfrm>
          <a:prstGeom prst="rect">
            <a:avLst/>
          </a:prstGeom>
          <a:noFill/>
        </p:spPr>
        <p:txBody>
          <a:bodyPr wrap="none" rtlCol="0">
            <a:spAutoFit/>
          </a:bodyPr>
          <a:lstStyle/>
          <a:p>
            <a:r>
              <a:rPr lang="es-ES" sz="1200" b="1" dirty="0" smtClean="0">
                <a:latin typeface="Arial" pitchFamily="34" charset="0"/>
                <a:cs typeface="Arial" pitchFamily="34" charset="0"/>
              </a:rPr>
              <a:t>4    3</a:t>
            </a:r>
            <a:endParaRPr lang="es-ES" sz="1200" b="1" dirty="0">
              <a:latin typeface="Arial" pitchFamily="34" charset="0"/>
              <a:cs typeface="Arial" pitchFamily="34" charset="0"/>
            </a:endParaRPr>
          </a:p>
        </p:txBody>
      </p:sp>
      <p:sp>
        <p:nvSpPr>
          <p:cNvPr id="137" name="136 CuadroTexto"/>
          <p:cNvSpPr txBox="1"/>
          <p:nvPr/>
        </p:nvSpPr>
        <p:spPr>
          <a:xfrm>
            <a:off x="6433425" y="5896955"/>
            <a:ext cx="785793" cy="276999"/>
          </a:xfrm>
          <a:prstGeom prst="rect">
            <a:avLst/>
          </a:prstGeom>
          <a:noFill/>
        </p:spPr>
        <p:txBody>
          <a:bodyPr wrap="none" rtlCol="0">
            <a:spAutoFit/>
          </a:bodyPr>
          <a:lstStyle/>
          <a:p>
            <a:r>
              <a:rPr lang="es-ES" sz="1200" b="1" dirty="0" smtClean="0">
                <a:latin typeface="Arial" pitchFamily="34" charset="0"/>
                <a:cs typeface="Arial" pitchFamily="34" charset="0"/>
              </a:rPr>
              <a:t>5    4    3</a:t>
            </a:r>
            <a:endParaRPr lang="es-ES" sz="1200" b="1" dirty="0">
              <a:latin typeface="Arial" pitchFamily="34" charset="0"/>
              <a:cs typeface="Arial" pitchFamily="34" charset="0"/>
            </a:endParaRPr>
          </a:p>
        </p:txBody>
      </p:sp>
      <p:sp>
        <p:nvSpPr>
          <p:cNvPr id="138" name="137 CuadroTexto"/>
          <p:cNvSpPr txBox="1"/>
          <p:nvPr/>
        </p:nvSpPr>
        <p:spPr>
          <a:xfrm>
            <a:off x="6433425" y="6182707"/>
            <a:ext cx="785793" cy="276999"/>
          </a:xfrm>
          <a:prstGeom prst="rect">
            <a:avLst/>
          </a:prstGeom>
          <a:noFill/>
        </p:spPr>
        <p:txBody>
          <a:bodyPr wrap="none" rtlCol="0">
            <a:spAutoFit/>
          </a:bodyPr>
          <a:lstStyle/>
          <a:p>
            <a:r>
              <a:rPr lang="es-ES" sz="1200" b="1" dirty="0" smtClean="0">
                <a:latin typeface="Arial" pitchFamily="34" charset="0"/>
                <a:cs typeface="Arial" pitchFamily="34" charset="0"/>
              </a:rPr>
              <a:t>5    4    3</a:t>
            </a:r>
            <a:endParaRPr lang="es-ES" sz="1200" b="1" dirty="0">
              <a:latin typeface="Arial" pitchFamily="34" charset="0"/>
              <a:cs typeface="Arial" pitchFamily="34" charset="0"/>
            </a:endParaRPr>
          </a:p>
        </p:txBody>
      </p:sp>
      <p:sp>
        <p:nvSpPr>
          <p:cNvPr id="139" name="Text Box 1043"/>
          <p:cNvSpPr txBox="1">
            <a:spLocks noChangeArrowheads="1"/>
          </p:cNvSpPr>
          <p:nvPr/>
        </p:nvSpPr>
        <p:spPr bwMode="auto">
          <a:xfrm rot="-240000">
            <a:off x="3855078" y="6001809"/>
            <a:ext cx="1943161" cy="307777"/>
          </a:xfrm>
          <a:prstGeom prst="rect">
            <a:avLst/>
          </a:prstGeom>
          <a:noFill/>
          <a:ln w="9525">
            <a:noFill/>
            <a:miter lim="800000"/>
            <a:headEnd/>
            <a:tailEnd/>
          </a:ln>
        </p:spPr>
        <p:txBody>
          <a:bodyPr wrap="none">
            <a:spAutoFit/>
          </a:bodyPr>
          <a:lstStyle/>
          <a:p>
            <a:r>
              <a:rPr lang="es-ES_tradnl" sz="1400" b="1" dirty="0" err="1" smtClean="0">
                <a:latin typeface="Arial" charset="0"/>
              </a:rPr>
              <a:t>Ack</a:t>
            </a:r>
            <a:r>
              <a:rPr lang="es-ES_tradnl" sz="1400" b="1" dirty="0" smtClean="0">
                <a:latin typeface="Arial" charset="0"/>
              </a:rPr>
              <a:t>=5000, </a:t>
            </a:r>
            <a:r>
              <a:rPr lang="es-ES_tradnl" sz="1400" b="1" dirty="0" err="1" smtClean="0">
                <a:latin typeface="Arial" charset="0"/>
              </a:rPr>
              <a:t>Win</a:t>
            </a:r>
            <a:r>
              <a:rPr lang="es-ES_tradnl" sz="1400" b="1" dirty="0" smtClean="0">
                <a:latin typeface="Arial" charset="0"/>
              </a:rPr>
              <a:t>=1000</a:t>
            </a:r>
            <a:endParaRPr lang="es-ES" sz="1400" b="1" dirty="0">
              <a:latin typeface="Arial" charset="0"/>
            </a:endParaRPr>
          </a:p>
        </p:txBody>
      </p:sp>
      <p:sp>
        <p:nvSpPr>
          <p:cNvPr id="140" name="Line 1046"/>
          <p:cNvSpPr>
            <a:spLocks noChangeShapeType="1"/>
          </p:cNvSpPr>
          <p:nvPr/>
        </p:nvSpPr>
        <p:spPr bwMode="auto">
          <a:xfrm rot="-240000" flipH="1">
            <a:off x="3431169" y="6286646"/>
            <a:ext cx="2714644" cy="0"/>
          </a:xfrm>
          <a:prstGeom prst="line">
            <a:avLst/>
          </a:prstGeom>
          <a:noFill/>
          <a:ln w="9525">
            <a:solidFill>
              <a:schemeClr val="tx1"/>
            </a:solidFill>
            <a:round/>
            <a:headEnd/>
            <a:tailEnd type="triangle" w="med" len="med"/>
          </a:ln>
        </p:spPr>
        <p:txBody>
          <a:bodyPr/>
          <a:lstStyle/>
          <a:p>
            <a:endParaRPr lang="es-ES"/>
          </a:p>
        </p:txBody>
      </p:sp>
      <p:sp>
        <p:nvSpPr>
          <p:cNvPr id="141" name="Rectangle 1055"/>
          <p:cNvSpPr>
            <a:spLocks noChangeArrowheads="1"/>
          </p:cNvSpPr>
          <p:nvPr/>
        </p:nvSpPr>
        <p:spPr bwMode="auto">
          <a:xfrm>
            <a:off x="3163029" y="5790776"/>
            <a:ext cx="270000" cy="304800"/>
          </a:xfrm>
          <a:prstGeom prst="rect">
            <a:avLst/>
          </a:prstGeom>
          <a:solidFill>
            <a:srgbClr val="00B0F0"/>
          </a:solidFill>
          <a:ln w="9525">
            <a:noFill/>
            <a:miter lim="800000"/>
            <a:headEnd/>
            <a:tailEnd/>
          </a:ln>
        </p:spPr>
        <p:txBody>
          <a:bodyPr wrap="none" anchor="ctr"/>
          <a:lstStyle/>
          <a:p>
            <a:endParaRPr lang="es-ES"/>
          </a:p>
        </p:txBody>
      </p:sp>
      <p:sp>
        <p:nvSpPr>
          <p:cNvPr id="142" name="141 CuadroTexto"/>
          <p:cNvSpPr txBox="1"/>
          <p:nvPr/>
        </p:nvSpPr>
        <p:spPr>
          <a:xfrm>
            <a:off x="3163403" y="5799529"/>
            <a:ext cx="269626" cy="276999"/>
          </a:xfrm>
          <a:prstGeom prst="rect">
            <a:avLst/>
          </a:prstGeom>
          <a:noFill/>
        </p:spPr>
        <p:txBody>
          <a:bodyPr wrap="none" rtlCol="0">
            <a:spAutoFit/>
          </a:bodyPr>
          <a:lstStyle/>
          <a:p>
            <a:r>
              <a:rPr lang="es-ES" sz="1200" b="1" dirty="0" smtClean="0">
                <a:latin typeface="Arial" pitchFamily="34" charset="0"/>
                <a:cs typeface="Arial" pitchFamily="34" charset="0"/>
              </a:rPr>
              <a:t>5</a:t>
            </a:r>
            <a:endParaRPr lang="es-ES" sz="1200" b="1" dirty="0">
              <a:latin typeface="Arial" pitchFamily="34" charset="0"/>
              <a:cs typeface="Arial" pitchFamily="34" charset="0"/>
            </a:endParaRPr>
          </a:p>
        </p:txBody>
      </p:sp>
      <p:sp>
        <p:nvSpPr>
          <p:cNvPr id="143" name="Rectangle 1055"/>
          <p:cNvSpPr>
            <a:spLocks noChangeArrowheads="1"/>
          </p:cNvSpPr>
          <p:nvPr/>
        </p:nvSpPr>
        <p:spPr bwMode="auto">
          <a:xfrm>
            <a:off x="3163029" y="6076528"/>
            <a:ext cx="270000" cy="304800"/>
          </a:xfrm>
          <a:prstGeom prst="rect">
            <a:avLst/>
          </a:prstGeom>
          <a:solidFill>
            <a:srgbClr val="00B0F0"/>
          </a:solidFill>
          <a:ln w="9525">
            <a:noFill/>
            <a:miter lim="800000"/>
            <a:headEnd/>
            <a:tailEnd/>
          </a:ln>
        </p:spPr>
        <p:txBody>
          <a:bodyPr wrap="none" anchor="ctr"/>
          <a:lstStyle/>
          <a:p>
            <a:endParaRPr lang="es-ES"/>
          </a:p>
        </p:txBody>
      </p:sp>
      <p:sp>
        <p:nvSpPr>
          <p:cNvPr id="144" name="143 CuadroTexto"/>
          <p:cNvSpPr txBox="1"/>
          <p:nvPr/>
        </p:nvSpPr>
        <p:spPr>
          <a:xfrm>
            <a:off x="3163403" y="6085281"/>
            <a:ext cx="269626" cy="276999"/>
          </a:xfrm>
          <a:prstGeom prst="rect">
            <a:avLst/>
          </a:prstGeom>
          <a:noFill/>
        </p:spPr>
        <p:txBody>
          <a:bodyPr wrap="none" rtlCol="0">
            <a:spAutoFit/>
          </a:bodyPr>
          <a:lstStyle/>
          <a:p>
            <a:r>
              <a:rPr lang="es-ES" sz="1200" b="1" dirty="0" smtClean="0">
                <a:latin typeface="Arial" pitchFamily="34" charset="0"/>
                <a:cs typeface="Arial" pitchFamily="34" charset="0"/>
              </a:rPr>
              <a:t>5</a:t>
            </a:r>
            <a:endParaRPr lang="es-ES" sz="1200" b="1" dirty="0">
              <a:latin typeface="Arial" pitchFamily="34" charset="0"/>
              <a:cs typeface="Arial" pitchFamily="34" charset="0"/>
            </a:endParaRPr>
          </a:p>
        </p:txBody>
      </p:sp>
      <p:sp>
        <p:nvSpPr>
          <p:cNvPr id="149" name="Rectangle 1055"/>
          <p:cNvSpPr>
            <a:spLocks noChangeArrowheads="1"/>
          </p:cNvSpPr>
          <p:nvPr/>
        </p:nvSpPr>
        <p:spPr bwMode="auto">
          <a:xfrm>
            <a:off x="2893029" y="3340224"/>
            <a:ext cx="540000" cy="304800"/>
          </a:xfrm>
          <a:prstGeom prst="rect">
            <a:avLst/>
          </a:prstGeom>
          <a:solidFill>
            <a:srgbClr val="00B0F0"/>
          </a:solidFill>
          <a:ln w="9525">
            <a:noFill/>
            <a:miter lim="800000"/>
            <a:headEnd/>
            <a:tailEnd/>
          </a:ln>
        </p:spPr>
        <p:txBody>
          <a:bodyPr wrap="none" anchor="ctr"/>
          <a:lstStyle/>
          <a:p>
            <a:endParaRPr lang="es-ES"/>
          </a:p>
        </p:txBody>
      </p:sp>
      <p:sp>
        <p:nvSpPr>
          <p:cNvPr id="150" name="149 CuadroTexto"/>
          <p:cNvSpPr txBox="1"/>
          <p:nvPr/>
        </p:nvSpPr>
        <p:spPr>
          <a:xfrm>
            <a:off x="2905320" y="3359272"/>
            <a:ext cx="527709" cy="276999"/>
          </a:xfrm>
          <a:prstGeom prst="rect">
            <a:avLst/>
          </a:prstGeom>
          <a:noFill/>
        </p:spPr>
        <p:txBody>
          <a:bodyPr wrap="none" rtlCol="0">
            <a:spAutoFit/>
          </a:bodyPr>
          <a:lstStyle/>
          <a:p>
            <a:r>
              <a:rPr lang="es-ES" sz="1200" b="1" dirty="0" smtClean="0">
                <a:latin typeface="Arial" pitchFamily="34" charset="0"/>
                <a:cs typeface="Arial" pitchFamily="34" charset="0"/>
              </a:rPr>
              <a:t>2    1</a:t>
            </a:r>
            <a:endParaRPr lang="es-ES" sz="1200" b="1" dirty="0">
              <a:latin typeface="Arial" pitchFamily="34" charset="0"/>
              <a:cs typeface="Arial" pitchFamily="34" charset="0"/>
            </a:endParaRPr>
          </a:p>
        </p:txBody>
      </p:sp>
      <p:sp>
        <p:nvSpPr>
          <p:cNvPr id="151" name="Rectangle 1055"/>
          <p:cNvSpPr>
            <a:spLocks noChangeArrowheads="1"/>
          </p:cNvSpPr>
          <p:nvPr/>
        </p:nvSpPr>
        <p:spPr bwMode="auto">
          <a:xfrm>
            <a:off x="2623029" y="4362016"/>
            <a:ext cx="810000" cy="304800"/>
          </a:xfrm>
          <a:prstGeom prst="rect">
            <a:avLst/>
          </a:prstGeom>
          <a:solidFill>
            <a:srgbClr val="00B0F0"/>
          </a:solidFill>
          <a:ln w="9525">
            <a:noFill/>
            <a:miter lim="800000"/>
            <a:headEnd/>
            <a:tailEnd/>
          </a:ln>
        </p:spPr>
        <p:txBody>
          <a:bodyPr wrap="none" anchor="ctr"/>
          <a:lstStyle/>
          <a:p>
            <a:endParaRPr lang="es-ES"/>
          </a:p>
        </p:txBody>
      </p:sp>
      <p:sp>
        <p:nvSpPr>
          <p:cNvPr id="152" name="151 CuadroTexto"/>
          <p:cNvSpPr txBox="1"/>
          <p:nvPr/>
        </p:nvSpPr>
        <p:spPr>
          <a:xfrm>
            <a:off x="2647211" y="4370769"/>
            <a:ext cx="785793" cy="276999"/>
          </a:xfrm>
          <a:prstGeom prst="rect">
            <a:avLst/>
          </a:prstGeom>
          <a:noFill/>
        </p:spPr>
        <p:txBody>
          <a:bodyPr wrap="none" rtlCol="0">
            <a:spAutoFit/>
          </a:bodyPr>
          <a:lstStyle/>
          <a:p>
            <a:r>
              <a:rPr lang="es-ES" sz="1200" b="1" dirty="0" smtClean="0">
                <a:latin typeface="Arial" pitchFamily="34" charset="0"/>
                <a:cs typeface="Arial" pitchFamily="34" charset="0"/>
              </a:rPr>
              <a:t>5    4    3</a:t>
            </a:r>
            <a:endParaRPr lang="es-ES" sz="1200" b="1" dirty="0">
              <a:latin typeface="Arial" pitchFamily="34" charset="0"/>
              <a:cs typeface="Arial" pitchFamily="34" charset="0"/>
            </a:endParaRPr>
          </a:p>
        </p:txBody>
      </p:sp>
      <p:sp>
        <p:nvSpPr>
          <p:cNvPr id="153" name="152 CuadroTexto"/>
          <p:cNvSpPr txBox="1"/>
          <p:nvPr/>
        </p:nvSpPr>
        <p:spPr>
          <a:xfrm>
            <a:off x="6691534" y="5030138"/>
            <a:ext cx="527709" cy="276999"/>
          </a:xfrm>
          <a:prstGeom prst="rect">
            <a:avLst/>
          </a:prstGeom>
          <a:noFill/>
        </p:spPr>
        <p:txBody>
          <a:bodyPr wrap="none" rtlCol="0">
            <a:spAutoFit/>
          </a:bodyPr>
          <a:lstStyle/>
          <a:p>
            <a:r>
              <a:rPr lang="es-ES" sz="1200" b="1" dirty="0" smtClean="0">
                <a:latin typeface="Arial" pitchFamily="34" charset="0"/>
                <a:cs typeface="Arial" pitchFamily="34" charset="0"/>
              </a:rPr>
              <a:t>4    3</a:t>
            </a:r>
            <a:endParaRPr lang="es-ES" sz="1200" b="1" dirty="0">
              <a:latin typeface="Arial" pitchFamily="34" charset="0"/>
              <a:cs typeface="Arial" pitchFamily="34" charset="0"/>
            </a:endParaRPr>
          </a:p>
        </p:txBody>
      </p:sp>
      <p:sp>
        <p:nvSpPr>
          <p:cNvPr id="118" name="Line 1046"/>
          <p:cNvSpPr>
            <a:spLocks noChangeShapeType="1"/>
          </p:cNvSpPr>
          <p:nvPr/>
        </p:nvSpPr>
        <p:spPr bwMode="auto">
          <a:xfrm rot="-240000" flipH="1">
            <a:off x="3418893" y="2457265"/>
            <a:ext cx="2714644" cy="0"/>
          </a:xfrm>
          <a:prstGeom prst="line">
            <a:avLst/>
          </a:prstGeom>
          <a:noFill/>
          <a:ln w="9525">
            <a:solidFill>
              <a:schemeClr val="tx1"/>
            </a:solidFill>
            <a:round/>
            <a:headEnd/>
            <a:tailEnd type="triangle" w="med" len="med"/>
          </a:ln>
        </p:spPr>
        <p:txBody>
          <a:bodyPr/>
          <a:lstStyle/>
          <a:p>
            <a:endParaRPr lang="es-ES"/>
          </a:p>
        </p:txBody>
      </p:sp>
      <p:sp>
        <p:nvSpPr>
          <p:cNvPr id="119" name="Line 1031"/>
          <p:cNvSpPr>
            <a:spLocks noChangeShapeType="1"/>
          </p:cNvSpPr>
          <p:nvPr/>
        </p:nvSpPr>
        <p:spPr bwMode="auto">
          <a:xfrm rot="240000">
            <a:off x="3447165" y="2011514"/>
            <a:ext cx="2714644" cy="0"/>
          </a:xfrm>
          <a:prstGeom prst="line">
            <a:avLst/>
          </a:prstGeom>
          <a:noFill/>
          <a:ln w="9525">
            <a:solidFill>
              <a:schemeClr val="tx1"/>
            </a:solidFill>
            <a:round/>
            <a:headEnd/>
            <a:tailEnd type="stealth" w="lg" len="lg"/>
          </a:ln>
        </p:spPr>
        <p:txBody>
          <a:bodyPr/>
          <a:lstStyle/>
          <a:p>
            <a:endParaRPr lang="es-ES"/>
          </a:p>
        </p:txBody>
      </p:sp>
      <p:sp>
        <p:nvSpPr>
          <p:cNvPr id="120" name="Text Box 1038"/>
          <p:cNvSpPr txBox="1">
            <a:spLocks noChangeArrowheads="1"/>
          </p:cNvSpPr>
          <p:nvPr/>
        </p:nvSpPr>
        <p:spPr bwMode="auto">
          <a:xfrm rot="240000">
            <a:off x="3860295" y="1725437"/>
            <a:ext cx="1938095" cy="307777"/>
          </a:xfrm>
          <a:prstGeom prst="rect">
            <a:avLst/>
          </a:prstGeom>
          <a:noFill/>
          <a:ln w="9525">
            <a:noFill/>
            <a:miter lim="800000"/>
            <a:headEnd/>
            <a:tailEnd/>
          </a:ln>
        </p:spPr>
        <p:txBody>
          <a:bodyPr wrap="none">
            <a:spAutoFit/>
          </a:bodyPr>
          <a:lstStyle/>
          <a:p>
            <a:r>
              <a:rPr lang="es-ES_tradnl" sz="1400" b="1" dirty="0" smtClean="0">
                <a:latin typeface="Arial" charset="0"/>
              </a:rPr>
              <a:t>SYN, ACK, MSS=500</a:t>
            </a:r>
            <a:endParaRPr lang="es-ES" sz="1400" b="1" dirty="0">
              <a:latin typeface="Arial" charset="0"/>
            </a:endParaRPr>
          </a:p>
        </p:txBody>
      </p:sp>
      <p:sp>
        <p:nvSpPr>
          <p:cNvPr id="121" name="Line 1046"/>
          <p:cNvSpPr>
            <a:spLocks noChangeShapeType="1"/>
          </p:cNvSpPr>
          <p:nvPr/>
        </p:nvSpPr>
        <p:spPr bwMode="auto">
          <a:xfrm rot="-240000" flipH="1">
            <a:off x="3418893" y="1567333"/>
            <a:ext cx="2714644" cy="0"/>
          </a:xfrm>
          <a:prstGeom prst="line">
            <a:avLst/>
          </a:prstGeom>
          <a:noFill/>
          <a:ln w="9525">
            <a:solidFill>
              <a:schemeClr val="tx1"/>
            </a:solidFill>
            <a:round/>
            <a:headEnd/>
            <a:tailEnd type="triangle" w="med" len="med"/>
          </a:ln>
        </p:spPr>
        <p:txBody>
          <a:bodyPr/>
          <a:lstStyle/>
          <a:p>
            <a:endParaRPr lang="es-ES"/>
          </a:p>
        </p:txBody>
      </p:sp>
      <p:sp>
        <p:nvSpPr>
          <p:cNvPr id="128" name="Text Box 1041"/>
          <p:cNvSpPr txBox="1">
            <a:spLocks noChangeArrowheads="1"/>
          </p:cNvSpPr>
          <p:nvPr/>
        </p:nvSpPr>
        <p:spPr bwMode="auto">
          <a:xfrm rot="-240000">
            <a:off x="4034216" y="1252019"/>
            <a:ext cx="1595309" cy="307777"/>
          </a:xfrm>
          <a:prstGeom prst="rect">
            <a:avLst/>
          </a:prstGeom>
          <a:noFill/>
          <a:ln w="9525">
            <a:noFill/>
            <a:miter lim="800000"/>
            <a:headEnd/>
            <a:tailEnd/>
          </a:ln>
        </p:spPr>
        <p:txBody>
          <a:bodyPr wrap="none">
            <a:spAutoFit/>
          </a:bodyPr>
          <a:lstStyle/>
          <a:p>
            <a:r>
              <a:rPr lang="es-ES_tradnl" sz="1400" b="1" dirty="0" smtClean="0">
                <a:latin typeface="Arial" charset="0"/>
              </a:rPr>
              <a:t>SYN, MSS= 2000</a:t>
            </a:r>
            <a:endParaRPr lang="es-ES" sz="1400" b="1" dirty="0">
              <a:latin typeface="Arial" charset="0"/>
            </a:endParaRPr>
          </a:p>
        </p:txBody>
      </p:sp>
      <p:sp>
        <p:nvSpPr>
          <p:cNvPr id="129" name="Text Box 1041"/>
          <p:cNvSpPr txBox="1">
            <a:spLocks noChangeArrowheads="1"/>
          </p:cNvSpPr>
          <p:nvPr/>
        </p:nvSpPr>
        <p:spPr bwMode="auto">
          <a:xfrm rot="-240000">
            <a:off x="3649515" y="2198002"/>
            <a:ext cx="1705916" cy="307777"/>
          </a:xfrm>
          <a:prstGeom prst="rect">
            <a:avLst/>
          </a:prstGeom>
          <a:noFill/>
          <a:ln w="9525">
            <a:noFill/>
            <a:miter lim="800000"/>
            <a:headEnd/>
            <a:tailEnd/>
          </a:ln>
        </p:spPr>
        <p:txBody>
          <a:bodyPr wrap="none">
            <a:spAutoFit/>
          </a:bodyPr>
          <a:lstStyle/>
          <a:p>
            <a:r>
              <a:rPr lang="es-ES_tradnl" sz="1400" b="1" dirty="0" smtClean="0">
                <a:latin typeface="Arial" charset="0"/>
              </a:rPr>
              <a:t>ACK=0, </a:t>
            </a:r>
            <a:r>
              <a:rPr lang="es-ES_tradnl" sz="1400" b="1" dirty="0" err="1" smtClean="0">
                <a:latin typeface="Arial" charset="0"/>
              </a:rPr>
              <a:t>Win</a:t>
            </a:r>
            <a:r>
              <a:rPr lang="es-ES_tradnl" sz="1400" b="1" dirty="0" smtClean="0">
                <a:latin typeface="Arial" charset="0"/>
              </a:rPr>
              <a:t>=4000</a:t>
            </a:r>
            <a:endParaRPr lang="es-ES" sz="1400" b="1" dirty="0">
              <a:latin typeface="Arial" charset="0"/>
            </a:endParaRPr>
          </a:p>
        </p:txBody>
      </p:sp>
      <p:sp>
        <p:nvSpPr>
          <p:cNvPr id="155" name="Rectangle 1055"/>
          <p:cNvSpPr>
            <a:spLocks noChangeArrowheads="1"/>
          </p:cNvSpPr>
          <p:nvPr/>
        </p:nvSpPr>
        <p:spPr bwMode="auto">
          <a:xfrm>
            <a:off x="2627784" y="4060304"/>
            <a:ext cx="810000" cy="304800"/>
          </a:xfrm>
          <a:prstGeom prst="rect">
            <a:avLst/>
          </a:prstGeom>
          <a:solidFill>
            <a:srgbClr val="00B0F0"/>
          </a:solidFill>
          <a:ln w="9525">
            <a:noFill/>
            <a:miter lim="800000"/>
            <a:headEnd/>
            <a:tailEnd/>
          </a:ln>
        </p:spPr>
        <p:txBody>
          <a:bodyPr wrap="none" anchor="ctr"/>
          <a:lstStyle/>
          <a:p>
            <a:endParaRPr lang="es-ES"/>
          </a:p>
        </p:txBody>
      </p:sp>
      <p:sp>
        <p:nvSpPr>
          <p:cNvPr id="156" name="155 CuadroTexto"/>
          <p:cNvSpPr txBox="1"/>
          <p:nvPr/>
        </p:nvSpPr>
        <p:spPr>
          <a:xfrm>
            <a:off x="2651966" y="4069057"/>
            <a:ext cx="785793" cy="276999"/>
          </a:xfrm>
          <a:prstGeom prst="rect">
            <a:avLst/>
          </a:prstGeom>
          <a:noFill/>
        </p:spPr>
        <p:txBody>
          <a:bodyPr wrap="none" rtlCol="0">
            <a:spAutoFit/>
          </a:bodyPr>
          <a:lstStyle/>
          <a:p>
            <a:r>
              <a:rPr lang="es-ES" sz="1200" b="1" dirty="0" smtClean="0">
                <a:latin typeface="Arial" pitchFamily="34" charset="0"/>
                <a:cs typeface="Arial" pitchFamily="34" charset="0"/>
              </a:rPr>
              <a:t>5    4    3</a:t>
            </a:r>
            <a:endParaRPr lang="es-ES" sz="1200" b="1" dirty="0">
              <a:latin typeface="Arial" pitchFamily="34" charset="0"/>
              <a:cs typeface="Arial" pitchFamily="34" charset="0"/>
            </a:endParaRPr>
          </a:p>
        </p:txBody>
      </p:sp>
      <p:sp>
        <p:nvSpPr>
          <p:cNvPr id="157" name="Rectangle 1055"/>
          <p:cNvSpPr>
            <a:spLocks noChangeArrowheads="1"/>
          </p:cNvSpPr>
          <p:nvPr/>
        </p:nvSpPr>
        <p:spPr bwMode="auto">
          <a:xfrm>
            <a:off x="2627784" y="3772272"/>
            <a:ext cx="810000" cy="304800"/>
          </a:xfrm>
          <a:prstGeom prst="rect">
            <a:avLst/>
          </a:prstGeom>
          <a:solidFill>
            <a:srgbClr val="00B0F0"/>
          </a:solidFill>
          <a:ln w="9525">
            <a:noFill/>
            <a:miter lim="800000"/>
            <a:headEnd/>
            <a:tailEnd/>
          </a:ln>
        </p:spPr>
        <p:txBody>
          <a:bodyPr wrap="none" anchor="ctr"/>
          <a:lstStyle/>
          <a:p>
            <a:endParaRPr lang="es-ES"/>
          </a:p>
        </p:txBody>
      </p:sp>
      <p:sp>
        <p:nvSpPr>
          <p:cNvPr id="158" name="157 CuadroTexto"/>
          <p:cNvSpPr txBox="1"/>
          <p:nvPr/>
        </p:nvSpPr>
        <p:spPr>
          <a:xfrm>
            <a:off x="2651966" y="3781025"/>
            <a:ext cx="785793" cy="276999"/>
          </a:xfrm>
          <a:prstGeom prst="rect">
            <a:avLst/>
          </a:prstGeom>
          <a:noFill/>
        </p:spPr>
        <p:txBody>
          <a:bodyPr wrap="none" rtlCol="0">
            <a:spAutoFit/>
          </a:bodyPr>
          <a:lstStyle/>
          <a:p>
            <a:r>
              <a:rPr lang="es-ES" sz="1200" b="1" dirty="0" smtClean="0">
                <a:latin typeface="Arial" pitchFamily="34" charset="0"/>
                <a:cs typeface="Arial" pitchFamily="34" charset="0"/>
              </a:rPr>
              <a:t>5    4    3</a:t>
            </a:r>
            <a:endParaRPr lang="es-ES" sz="1200" b="1" dirty="0">
              <a:latin typeface="Arial" pitchFamily="34" charset="0"/>
              <a:cs typeface="Arial" pitchFamily="34" charset="0"/>
            </a:endParaRPr>
          </a:p>
        </p:txBody>
      </p:sp>
    </p:spTree>
  </p:cSld>
  <p:clrMapOvr>
    <a:masterClrMapping/>
  </p:clrMapOvr>
  <p:transition>
    <p:cover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4"/>
          <p:cNvSpPr txBox="1">
            <a:spLocks noChangeArrowheads="1"/>
          </p:cNvSpPr>
          <p:nvPr/>
        </p:nvSpPr>
        <p:spPr bwMode="auto">
          <a:xfrm>
            <a:off x="5000625" y="2546335"/>
            <a:ext cx="866775" cy="396875"/>
          </a:xfrm>
          <a:prstGeom prst="rect">
            <a:avLst/>
          </a:prstGeom>
          <a:noFill/>
          <a:ln w="9525">
            <a:noFill/>
            <a:miter lim="800000"/>
            <a:headEnd/>
            <a:tailEnd/>
          </a:ln>
        </p:spPr>
        <p:txBody>
          <a:bodyPr wrap="none">
            <a:spAutoFit/>
          </a:bodyPr>
          <a:lstStyle/>
          <a:p>
            <a:r>
              <a:rPr lang="es-ES_tradnl" sz="2000"/>
              <a:t>32 bits</a:t>
            </a:r>
            <a:endParaRPr lang="es-ES" sz="2000"/>
          </a:p>
        </p:txBody>
      </p:sp>
      <p:sp>
        <p:nvSpPr>
          <p:cNvPr id="10243" name="Line 15"/>
          <p:cNvSpPr>
            <a:spLocks noChangeShapeType="1"/>
          </p:cNvSpPr>
          <p:nvPr/>
        </p:nvSpPr>
        <p:spPr bwMode="auto">
          <a:xfrm flipH="1">
            <a:off x="2590800" y="2714610"/>
            <a:ext cx="2362200" cy="0"/>
          </a:xfrm>
          <a:prstGeom prst="line">
            <a:avLst/>
          </a:prstGeom>
          <a:noFill/>
          <a:ln w="9525">
            <a:solidFill>
              <a:schemeClr val="tx1"/>
            </a:solidFill>
            <a:round/>
            <a:headEnd/>
            <a:tailEnd type="triangle" w="med" len="med"/>
          </a:ln>
        </p:spPr>
        <p:txBody>
          <a:bodyPr/>
          <a:lstStyle/>
          <a:p>
            <a:endParaRPr lang="es-ES"/>
          </a:p>
        </p:txBody>
      </p:sp>
      <p:sp>
        <p:nvSpPr>
          <p:cNvPr id="10244" name="Line 16"/>
          <p:cNvSpPr>
            <a:spLocks noChangeShapeType="1"/>
          </p:cNvSpPr>
          <p:nvPr/>
        </p:nvSpPr>
        <p:spPr bwMode="auto">
          <a:xfrm>
            <a:off x="5867400" y="2714610"/>
            <a:ext cx="2362200" cy="0"/>
          </a:xfrm>
          <a:prstGeom prst="line">
            <a:avLst/>
          </a:prstGeom>
          <a:noFill/>
          <a:ln w="9525">
            <a:solidFill>
              <a:schemeClr val="tx1"/>
            </a:solidFill>
            <a:round/>
            <a:headEnd/>
            <a:tailEnd type="triangle" w="med" len="med"/>
          </a:ln>
        </p:spPr>
        <p:txBody>
          <a:bodyPr/>
          <a:lstStyle/>
          <a:p>
            <a:endParaRPr lang="es-ES"/>
          </a:p>
        </p:txBody>
      </p:sp>
      <p:sp>
        <p:nvSpPr>
          <p:cNvPr id="560168" name="Rectangle 40"/>
          <p:cNvSpPr>
            <a:spLocks noChangeArrowheads="1"/>
          </p:cNvSpPr>
          <p:nvPr/>
        </p:nvSpPr>
        <p:spPr bwMode="auto">
          <a:xfrm>
            <a:off x="2593975" y="1670035"/>
            <a:ext cx="5635625" cy="1273175"/>
          </a:xfrm>
          <a:prstGeom prst="rect">
            <a:avLst/>
          </a:prstGeom>
          <a:solidFill>
            <a:schemeClr val="bg1"/>
          </a:solidFill>
          <a:ln w="9525">
            <a:noFill/>
            <a:miter lim="800000"/>
            <a:headEnd/>
            <a:tailEnd/>
          </a:ln>
        </p:spPr>
        <p:txBody>
          <a:bodyPr wrap="none" anchor="ctr"/>
          <a:lstStyle/>
          <a:p>
            <a:endParaRPr lang="es-ES"/>
          </a:p>
        </p:txBody>
      </p:sp>
      <p:graphicFrame>
        <p:nvGraphicFramePr>
          <p:cNvPr id="560145" name="Group 17"/>
          <p:cNvGraphicFramePr>
            <a:graphicFrameLocks noGrp="1"/>
          </p:cNvGraphicFramePr>
          <p:nvPr/>
        </p:nvGraphicFramePr>
        <p:xfrm>
          <a:off x="2590800" y="1662097"/>
          <a:ext cx="5638800" cy="1283018"/>
        </p:xfrm>
        <a:graphic>
          <a:graphicData uri="http://schemas.openxmlformats.org/drawingml/2006/table">
            <a:tbl>
              <a:tblPr/>
              <a:tblGrid>
                <a:gridCol w="1371600"/>
                <a:gridCol w="1447800"/>
                <a:gridCol w="2819400"/>
              </a:tblGrid>
              <a:tr h="368300">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Dirección IP de origen</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r>
              <a:tr h="369888">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Dirección IP de destino</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r>
              <a:tr h="490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0</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17</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Long. Datagrama UDP</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60130" name="Group 2"/>
          <p:cNvGraphicFramePr>
            <a:graphicFrameLocks noGrp="1"/>
          </p:cNvGraphicFramePr>
          <p:nvPr/>
        </p:nvGraphicFramePr>
        <p:xfrm>
          <a:off x="2590800" y="3049572"/>
          <a:ext cx="5638800" cy="792480"/>
        </p:xfrm>
        <a:graphic>
          <a:graphicData uri="http://schemas.openxmlformats.org/drawingml/2006/table">
            <a:tbl>
              <a:tblPr/>
              <a:tblGrid>
                <a:gridCol w="2819400"/>
                <a:gridCol w="2819400"/>
              </a:tblGrid>
              <a:tr h="368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Puerto de origen</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Puerto de destino</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Longitud datagrama UDP</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Checksum (opcional)</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271" name="Text Box 13"/>
          <p:cNvSpPr txBox="1">
            <a:spLocks noChangeArrowheads="1"/>
          </p:cNvSpPr>
          <p:nvPr/>
        </p:nvSpPr>
        <p:spPr bwMode="auto">
          <a:xfrm>
            <a:off x="2894013" y="423863"/>
            <a:ext cx="3765550" cy="701675"/>
          </a:xfrm>
          <a:prstGeom prst="rect">
            <a:avLst/>
          </a:prstGeom>
          <a:noFill/>
          <a:ln w="9525">
            <a:noFill/>
            <a:miter lim="800000"/>
            <a:headEnd/>
            <a:tailEnd/>
          </a:ln>
        </p:spPr>
        <p:txBody>
          <a:bodyPr wrap="none">
            <a:spAutoFit/>
          </a:bodyPr>
          <a:lstStyle/>
          <a:p>
            <a:r>
              <a:rPr lang="es-ES_tradnl" sz="4000"/>
              <a:t>La cabecera UDP</a:t>
            </a:r>
            <a:endParaRPr lang="es-ES" sz="4000"/>
          </a:p>
        </p:txBody>
      </p:sp>
      <p:sp>
        <p:nvSpPr>
          <p:cNvPr id="560159" name="AutoShape 31"/>
          <p:cNvSpPr>
            <a:spLocks/>
          </p:cNvSpPr>
          <p:nvPr/>
        </p:nvSpPr>
        <p:spPr bwMode="auto">
          <a:xfrm>
            <a:off x="2057400" y="1706547"/>
            <a:ext cx="304800" cy="1219200"/>
          </a:xfrm>
          <a:prstGeom prst="leftBrace">
            <a:avLst>
              <a:gd name="adj1" fmla="val 33333"/>
              <a:gd name="adj2" fmla="val 50000"/>
            </a:avLst>
          </a:prstGeom>
          <a:noFill/>
          <a:ln w="9525">
            <a:solidFill>
              <a:schemeClr val="tx1"/>
            </a:solidFill>
            <a:round/>
            <a:headEnd/>
            <a:tailEnd/>
          </a:ln>
        </p:spPr>
        <p:txBody>
          <a:bodyPr wrap="none" anchor="ctr"/>
          <a:lstStyle/>
          <a:p>
            <a:endParaRPr lang="es-ES"/>
          </a:p>
        </p:txBody>
      </p:sp>
      <p:sp>
        <p:nvSpPr>
          <p:cNvPr id="560160" name="Text Box 32"/>
          <p:cNvSpPr txBox="1">
            <a:spLocks noChangeArrowheads="1"/>
          </p:cNvSpPr>
          <p:nvPr/>
        </p:nvSpPr>
        <p:spPr bwMode="auto">
          <a:xfrm>
            <a:off x="185738" y="2131997"/>
            <a:ext cx="1795462" cy="336550"/>
          </a:xfrm>
          <a:prstGeom prst="rect">
            <a:avLst/>
          </a:prstGeom>
          <a:noFill/>
          <a:ln w="9525">
            <a:noFill/>
            <a:miter lim="800000"/>
            <a:headEnd/>
            <a:tailEnd/>
          </a:ln>
        </p:spPr>
        <p:txBody>
          <a:bodyPr wrap="none">
            <a:spAutoFit/>
          </a:bodyPr>
          <a:lstStyle/>
          <a:p>
            <a:r>
              <a:rPr lang="es-ES_tradnl" sz="1600" b="1">
                <a:latin typeface="Arial" charset="0"/>
              </a:rPr>
              <a:t>Pseudocabecera</a:t>
            </a:r>
            <a:endParaRPr lang="es-ES" sz="1600" b="1">
              <a:latin typeface="Arial" charset="0"/>
            </a:endParaRPr>
          </a:p>
        </p:txBody>
      </p:sp>
      <p:sp>
        <p:nvSpPr>
          <p:cNvPr id="10274" name="AutoShape 33"/>
          <p:cNvSpPr>
            <a:spLocks/>
          </p:cNvSpPr>
          <p:nvPr/>
        </p:nvSpPr>
        <p:spPr bwMode="auto">
          <a:xfrm>
            <a:off x="2057400" y="3078147"/>
            <a:ext cx="304800" cy="762000"/>
          </a:xfrm>
          <a:prstGeom prst="leftBrace">
            <a:avLst>
              <a:gd name="adj1" fmla="val 20833"/>
              <a:gd name="adj2" fmla="val 50000"/>
            </a:avLst>
          </a:prstGeom>
          <a:noFill/>
          <a:ln w="9525">
            <a:solidFill>
              <a:schemeClr val="tx1"/>
            </a:solidFill>
            <a:round/>
            <a:headEnd/>
            <a:tailEnd/>
          </a:ln>
        </p:spPr>
        <p:txBody>
          <a:bodyPr wrap="none" anchor="ctr"/>
          <a:lstStyle/>
          <a:p>
            <a:endParaRPr lang="es-ES"/>
          </a:p>
        </p:txBody>
      </p:sp>
      <p:sp>
        <p:nvSpPr>
          <p:cNvPr id="10275" name="Text Box 34"/>
          <p:cNvSpPr txBox="1">
            <a:spLocks noChangeArrowheads="1"/>
          </p:cNvSpPr>
          <p:nvPr/>
        </p:nvSpPr>
        <p:spPr bwMode="auto">
          <a:xfrm>
            <a:off x="838200" y="3274997"/>
            <a:ext cx="1096963" cy="336550"/>
          </a:xfrm>
          <a:prstGeom prst="rect">
            <a:avLst/>
          </a:prstGeom>
          <a:noFill/>
          <a:ln w="9525">
            <a:noFill/>
            <a:miter lim="800000"/>
            <a:headEnd/>
            <a:tailEnd/>
          </a:ln>
        </p:spPr>
        <p:txBody>
          <a:bodyPr wrap="none">
            <a:spAutoFit/>
          </a:bodyPr>
          <a:lstStyle/>
          <a:p>
            <a:r>
              <a:rPr lang="es-ES_tradnl" sz="1600" b="1">
                <a:latin typeface="Arial" charset="0"/>
              </a:rPr>
              <a:t>Cabecera</a:t>
            </a:r>
            <a:endParaRPr lang="es-ES" sz="1600" b="1">
              <a:latin typeface="Arial" charset="0"/>
            </a:endParaRPr>
          </a:p>
        </p:txBody>
      </p:sp>
      <p:sp>
        <p:nvSpPr>
          <p:cNvPr id="560163" name="Text Box 35"/>
          <p:cNvSpPr txBox="1">
            <a:spLocks noChangeArrowheads="1"/>
          </p:cNvSpPr>
          <p:nvPr/>
        </p:nvSpPr>
        <p:spPr bwMode="auto">
          <a:xfrm>
            <a:off x="914400" y="4286256"/>
            <a:ext cx="7761288" cy="2246769"/>
          </a:xfrm>
          <a:prstGeom prst="rect">
            <a:avLst/>
          </a:prstGeom>
          <a:noFill/>
          <a:ln w="9525">
            <a:noFill/>
            <a:miter lim="800000"/>
            <a:headEnd/>
            <a:tailEnd/>
          </a:ln>
        </p:spPr>
        <p:txBody>
          <a:bodyPr>
            <a:spAutoFit/>
          </a:bodyPr>
          <a:lstStyle/>
          <a:p>
            <a:r>
              <a:rPr lang="es-ES_tradnl" sz="2000" dirty="0"/>
              <a:t>La </a:t>
            </a:r>
            <a:r>
              <a:rPr lang="es-ES_tradnl" sz="2000" dirty="0" err="1"/>
              <a:t>pseudocabecera</a:t>
            </a:r>
            <a:r>
              <a:rPr lang="es-ES_tradnl" sz="2000" dirty="0"/>
              <a:t> se antepone a la cabecera UDP, pero solo a efectos de calcular el </a:t>
            </a:r>
            <a:r>
              <a:rPr lang="es-ES_tradnl" sz="2000" dirty="0" err="1"/>
              <a:t>checksum</a:t>
            </a:r>
            <a:r>
              <a:rPr lang="es-ES_tradnl" sz="2000" dirty="0"/>
              <a:t>, no se envía </a:t>
            </a:r>
            <a:r>
              <a:rPr lang="es-ES_tradnl" sz="2000" dirty="0" smtClean="0"/>
              <a:t>realmente (de </a:t>
            </a:r>
            <a:r>
              <a:rPr lang="es-ES_tradnl" sz="2000" dirty="0"/>
              <a:t>ahí su nombre). Permite </a:t>
            </a:r>
            <a:r>
              <a:rPr lang="es-ES_tradnl" sz="2000" dirty="0" smtClean="0"/>
              <a:t>al </a:t>
            </a:r>
            <a:r>
              <a:rPr lang="es-ES_tradnl" sz="2000" dirty="0"/>
              <a:t>UDP </a:t>
            </a:r>
            <a:r>
              <a:rPr lang="es-ES_tradnl" sz="2000" dirty="0" smtClean="0"/>
              <a:t>del receptor comprobar </a:t>
            </a:r>
            <a:r>
              <a:rPr lang="es-ES_tradnl" sz="2000" dirty="0"/>
              <a:t>que </a:t>
            </a:r>
            <a:r>
              <a:rPr lang="es-ES_tradnl" sz="2000" dirty="0" smtClean="0"/>
              <a:t>su nivel IP </a:t>
            </a:r>
            <a:r>
              <a:rPr lang="es-ES_tradnl" sz="2000" dirty="0"/>
              <a:t>no se ha equivocado </a:t>
            </a:r>
            <a:r>
              <a:rPr lang="es-ES_tradnl" sz="2000" dirty="0" smtClean="0"/>
              <a:t>y le ha pasado un datagrama que era para otra máquina.</a:t>
            </a:r>
            <a:endParaRPr lang="es-ES_tradnl" sz="2000" dirty="0"/>
          </a:p>
          <a:p>
            <a:endParaRPr lang="es-ES_tradnl" sz="2000" dirty="0"/>
          </a:p>
          <a:p>
            <a:r>
              <a:rPr lang="es-ES_tradnl" sz="2000" dirty="0"/>
              <a:t>El valor 17 </a:t>
            </a:r>
            <a:r>
              <a:rPr lang="es-ES_tradnl" sz="2000" dirty="0" smtClean="0"/>
              <a:t>en la </a:t>
            </a:r>
            <a:r>
              <a:rPr lang="es-ES_tradnl" sz="2000" dirty="0" err="1" smtClean="0"/>
              <a:t>pseudocabecera</a:t>
            </a:r>
            <a:r>
              <a:rPr lang="es-ES_tradnl" sz="2000" dirty="0" smtClean="0"/>
              <a:t> corresponde al valor para UDP del campo protocolo en la cabecera IP</a:t>
            </a:r>
            <a:endParaRPr lang="es-ES" sz="2000" dirty="0"/>
          </a:p>
        </p:txBody>
      </p:sp>
      <p:sp>
        <p:nvSpPr>
          <p:cNvPr id="560165" name="Text Box 37"/>
          <p:cNvSpPr txBox="1">
            <a:spLocks noChangeArrowheads="1"/>
          </p:cNvSpPr>
          <p:nvPr/>
        </p:nvSpPr>
        <p:spPr bwMode="auto">
          <a:xfrm>
            <a:off x="5014913" y="1285860"/>
            <a:ext cx="866775" cy="396875"/>
          </a:xfrm>
          <a:prstGeom prst="rect">
            <a:avLst/>
          </a:prstGeom>
          <a:noFill/>
          <a:ln w="9525">
            <a:noFill/>
            <a:miter lim="800000"/>
            <a:headEnd/>
            <a:tailEnd/>
          </a:ln>
        </p:spPr>
        <p:txBody>
          <a:bodyPr wrap="none">
            <a:spAutoFit/>
          </a:bodyPr>
          <a:lstStyle/>
          <a:p>
            <a:r>
              <a:rPr lang="es-ES_tradnl" sz="2000"/>
              <a:t>32 bits</a:t>
            </a:r>
            <a:endParaRPr lang="es-ES" sz="2000"/>
          </a:p>
        </p:txBody>
      </p:sp>
      <p:sp>
        <p:nvSpPr>
          <p:cNvPr id="560166" name="Line 38"/>
          <p:cNvSpPr>
            <a:spLocks noChangeShapeType="1"/>
          </p:cNvSpPr>
          <p:nvPr/>
        </p:nvSpPr>
        <p:spPr bwMode="auto">
          <a:xfrm flipH="1">
            <a:off x="2605088" y="1454135"/>
            <a:ext cx="2362200" cy="0"/>
          </a:xfrm>
          <a:prstGeom prst="line">
            <a:avLst/>
          </a:prstGeom>
          <a:noFill/>
          <a:ln w="9525">
            <a:solidFill>
              <a:schemeClr val="tx1"/>
            </a:solidFill>
            <a:round/>
            <a:headEnd/>
            <a:tailEnd type="triangle" w="med" len="med"/>
          </a:ln>
        </p:spPr>
        <p:txBody>
          <a:bodyPr/>
          <a:lstStyle/>
          <a:p>
            <a:endParaRPr lang="es-ES"/>
          </a:p>
        </p:txBody>
      </p:sp>
      <p:sp>
        <p:nvSpPr>
          <p:cNvPr id="560167" name="Line 39"/>
          <p:cNvSpPr>
            <a:spLocks noChangeShapeType="1"/>
          </p:cNvSpPr>
          <p:nvPr/>
        </p:nvSpPr>
        <p:spPr bwMode="auto">
          <a:xfrm>
            <a:off x="5881688" y="1454135"/>
            <a:ext cx="2362200" cy="0"/>
          </a:xfrm>
          <a:prstGeom prst="line">
            <a:avLst/>
          </a:prstGeom>
          <a:noFill/>
          <a:ln w="9525">
            <a:solidFill>
              <a:schemeClr val="tx1"/>
            </a:solidFill>
            <a:round/>
            <a:headEnd/>
            <a:tailEnd type="triangle" w="med" len="med"/>
          </a:ln>
        </p:spPr>
        <p:txBody>
          <a:bodyPr/>
          <a:lstStyle/>
          <a:p>
            <a:endParaRPr lang="es-ES"/>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01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01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01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016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01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015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601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0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68" grpId="0" animBg="1"/>
      <p:bldP spid="560159" grpId="0" animBg="1"/>
      <p:bldP spid="560160" grpId="0"/>
      <p:bldP spid="560163" grpId="0"/>
      <p:bldP spid="560165" grpId="0"/>
      <p:bldP spid="560166" grpId="0" animBg="1"/>
      <p:bldP spid="56016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26"/>
          <p:cNvSpPr>
            <a:spLocks noGrp="1" noChangeArrowheads="1"/>
          </p:cNvSpPr>
          <p:nvPr>
            <p:ph type="title"/>
          </p:nvPr>
        </p:nvSpPr>
        <p:spPr>
          <a:xfrm>
            <a:off x="685800" y="609600"/>
            <a:ext cx="7772400" cy="762000"/>
          </a:xfrm>
        </p:spPr>
        <p:txBody>
          <a:bodyPr/>
          <a:lstStyle/>
          <a:p>
            <a:pPr eaLnBrk="1" hangingPunct="1"/>
            <a:r>
              <a:rPr lang="es-ES_tradnl" sz="4000" dirty="0" smtClean="0"/>
              <a:t>Contracción de ventana</a:t>
            </a:r>
            <a:endParaRPr lang="es-ES" sz="4000" dirty="0" smtClean="0"/>
          </a:p>
        </p:txBody>
      </p:sp>
      <p:sp>
        <p:nvSpPr>
          <p:cNvPr id="63491" name="Rectangle 1027"/>
          <p:cNvSpPr>
            <a:spLocks noGrp="1" noChangeArrowheads="1"/>
          </p:cNvSpPr>
          <p:nvPr>
            <p:ph type="body" idx="1"/>
          </p:nvPr>
        </p:nvSpPr>
        <p:spPr>
          <a:xfrm>
            <a:off x="685800" y="1676400"/>
            <a:ext cx="7772400" cy="4495800"/>
          </a:xfrm>
        </p:spPr>
        <p:txBody>
          <a:bodyPr/>
          <a:lstStyle/>
          <a:p>
            <a:pPr eaLnBrk="1" hangingPunct="1"/>
            <a:r>
              <a:rPr lang="es-ES_tradnl" sz="2800" dirty="0" smtClean="0"/>
              <a:t>El TCP receptor nunca debería retirar el espacio en buffer que ya ha anunciado al emisor. Esto se llama ‘contraer la ventana’</a:t>
            </a:r>
          </a:p>
          <a:p>
            <a:pPr eaLnBrk="1" hangingPunct="1"/>
            <a:r>
              <a:rPr lang="es-ES_tradnl" sz="2800" dirty="0" smtClean="0"/>
              <a:t>Sin embargo cualquier TCP debe estar preparado por si el otro TCP contrae la ventana</a:t>
            </a:r>
          </a:p>
          <a:p>
            <a:pPr eaLnBrk="1" hangingPunct="1"/>
            <a:endParaRPr lang="es-ES_tradnl" sz="2800" dirty="0" smtClean="0"/>
          </a:p>
          <a:p>
            <a:pPr eaLnBrk="1" hangingPunct="1">
              <a:buFontTx/>
              <a:buNone/>
            </a:pPr>
            <a:r>
              <a:rPr lang="es-ES_tradnl" sz="2800" dirty="0" smtClean="0"/>
              <a:t>Recordemos la Ley de </a:t>
            </a:r>
            <a:r>
              <a:rPr lang="es-ES_tradnl" sz="2800" dirty="0" err="1" smtClean="0"/>
              <a:t>Postel</a:t>
            </a:r>
            <a:r>
              <a:rPr lang="es-ES_tradnl" sz="2800" dirty="0" smtClean="0"/>
              <a:t>:</a:t>
            </a:r>
          </a:p>
          <a:p>
            <a:pPr eaLnBrk="1" hangingPunct="1">
              <a:buFontTx/>
              <a:buNone/>
            </a:pPr>
            <a:r>
              <a:rPr lang="es-ES_tradnl" sz="2800" dirty="0" smtClean="0"/>
              <a:t>		</a:t>
            </a:r>
            <a:r>
              <a:rPr lang="es-ES_tradnl" sz="3000" i="1" dirty="0" smtClean="0"/>
              <a:t>‘Sé estricto al enviar y tolerante al recibir’</a:t>
            </a:r>
          </a:p>
        </p:txBody>
      </p:sp>
    </p:spTree>
  </p:cSld>
  <p:clrMapOvr>
    <a:masterClrMapping/>
  </p:clrMapOvr>
  <p:transition>
    <p:cover dir="ld"/>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050"/>
          <p:cNvSpPr>
            <a:spLocks noGrp="1" noChangeArrowheads="1"/>
          </p:cNvSpPr>
          <p:nvPr>
            <p:ph type="title"/>
          </p:nvPr>
        </p:nvSpPr>
        <p:spPr>
          <a:xfrm>
            <a:off x="685800" y="609600"/>
            <a:ext cx="7772400" cy="947738"/>
          </a:xfrm>
        </p:spPr>
        <p:txBody>
          <a:bodyPr/>
          <a:lstStyle/>
          <a:p>
            <a:pPr eaLnBrk="1" hangingPunct="1"/>
            <a:r>
              <a:rPr lang="es-ES" sz="4000" smtClean="0"/>
              <a:t>Funcionamiento en ‘pipeline’</a:t>
            </a:r>
          </a:p>
        </p:txBody>
      </p:sp>
      <p:sp>
        <p:nvSpPr>
          <p:cNvPr id="64515" name="Rectangle 2051"/>
          <p:cNvSpPr>
            <a:spLocks noGrp="1" noChangeArrowheads="1"/>
          </p:cNvSpPr>
          <p:nvPr>
            <p:ph type="body" idx="1"/>
          </p:nvPr>
        </p:nvSpPr>
        <p:spPr>
          <a:xfrm>
            <a:off x="685800" y="1844675"/>
            <a:ext cx="7772400" cy="4114800"/>
          </a:xfrm>
        </p:spPr>
        <p:txBody>
          <a:bodyPr/>
          <a:lstStyle/>
          <a:p>
            <a:pPr eaLnBrk="1" hangingPunct="1">
              <a:lnSpc>
                <a:spcPct val="90000"/>
              </a:lnSpc>
            </a:pPr>
            <a:r>
              <a:rPr lang="es-ES" sz="2400" dirty="0" smtClean="0"/>
              <a:t>Para mejorar la eficiencia TCP emplea un mecanismo de ventana deslizante, es decir puede enviar varios segmentos en secuencia, sin tener que esperar el ACK de uno para enviar el siguiente</a:t>
            </a:r>
          </a:p>
          <a:p>
            <a:pPr eaLnBrk="1" hangingPunct="1">
              <a:lnSpc>
                <a:spcPct val="90000"/>
              </a:lnSpc>
            </a:pPr>
            <a:r>
              <a:rPr lang="es-ES" sz="2400" dirty="0" smtClean="0"/>
              <a:t>Este mecanismo de ‘pipeline’ permite mejorar notablemente el rendimiento en redes con elevado retardo </a:t>
            </a:r>
          </a:p>
          <a:p>
            <a:pPr eaLnBrk="1" hangingPunct="1">
              <a:lnSpc>
                <a:spcPct val="90000"/>
              </a:lnSpc>
            </a:pPr>
            <a:r>
              <a:rPr lang="es-ES" sz="2400" dirty="0" smtClean="0"/>
              <a:t>El límite máximo en la cantidad de datos que se pueden enviar en un momento dado sin recibir ningún ACK lo fija el tamaño de ventana que anuncia el receptor en cada momento. De este modo el receptor ejerce control de flujo, es decir evita que el emisor le envíe más datos que la capacidad del buffer</a:t>
            </a:r>
          </a:p>
        </p:txBody>
      </p:sp>
    </p:spTree>
  </p:cSld>
  <p:clrMapOvr>
    <a:masterClrMapping/>
  </p:clrMapOvr>
  <p:transition>
    <p:cover dir="ld"/>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Text Box 5"/>
          <p:cNvSpPr txBox="1">
            <a:spLocks noChangeArrowheads="1"/>
          </p:cNvSpPr>
          <p:nvPr/>
        </p:nvSpPr>
        <p:spPr bwMode="auto">
          <a:xfrm>
            <a:off x="2597532" y="822623"/>
            <a:ext cx="960438" cy="396875"/>
          </a:xfrm>
          <a:prstGeom prst="rect">
            <a:avLst/>
          </a:prstGeom>
          <a:noFill/>
          <a:ln w="9525">
            <a:noFill/>
            <a:miter lim="800000"/>
            <a:headEnd/>
            <a:tailEnd/>
          </a:ln>
        </p:spPr>
        <p:txBody>
          <a:bodyPr wrap="none">
            <a:spAutoFit/>
          </a:bodyPr>
          <a:lstStyle/>
          <a:p>
            <a:r>
              <a:rPr lang="es-ES_tradnl" sz="2000" b="1" dirty="0">
                <a:latin typeface="Arial" charset="0"/>
              </a:rPr>
              <a:t>Host 1</a:t>
            </a:r>
            <a:endParaRPr lang="es-ES" sz="2000" b="1" dirty="0">
              <a:latin typeface="Arial" charset="0"/>
            </a:endParaRPr>
          </a:p>
        </p:txBody>
      </p:sp>
      <p:sp>
        <p:nvSpPr>
          <p:cNvPr id="65542" name="Text Box 6"/>
          <p:cNvSpPr txBox="1">
            <a:spLocks noChangeArrowheads="1"/>
          </p:cNvSpPr>
          <p:nvPr/>
        </p:nvSpPr>
        <p:spPr bwMode="auto">
          <a:xfrm>
            <a:off x="6890146" y="822623"/>
            <a:ext cx="960438" cy="396875"/>
          </a:xfrm>
          <a:prstGeom prst="rect">
            <a:avLst/>
          </a:prstGeom>
          <a:noFill/>
          <a:ln w="9525">
            <a:noFill/>
            <a:miter lim="800000"/>
            <a:headEnd/>
            <a:tailEnd/>
          </a:ln>
        </p:spPr>
        <p:txBody>
          <a:bodyPr wrap="none">
            <a:spAutoFit/>
          </a:bodyPr>
          <a:lstStyle/>
          <a:p>
            <a:r>
              <a:rPr lang="es-ES_tradnl" sz="2000" b="1">
                <a:latin typeface="Arial" charset="0"/>
              </a:rPr>
              <a:t>Host 2</a:t>
            </a:r>
            <a:endParaRPr lang="es-ES" sz="2000" b="1">
              <a:latin typeface="Arial" charset="0"/>
            </a:endParaRPr>
          </a:p>
        </p:txBody>
      </p:sp>
      <p:sp>
        <p:nvSpPr>
          <p:cNvPr id="65547" name="Text Box 11"/>
          <p:cNvSpPr txBox="1">
            <a:spLocks noChangeArrowheads="1"/>
          </p:cNvSpPr>
          <p:nvPr/>
        </p:nvSpPr>
        <p:spPr bwMode="auto">
          <a:xfrm>
            <a:off x="899592" y="260648"/>
            <a:ext cx="7599392" cy="424732"/>
          </a:xfrm>
          <a:prstGeom prst="rect">
            <a:avLst/>
          </a:prstGeom>
          <a:noFill/>
          <a:ln w="9525">
            <a:noFill/>
            <a:miter lim="800000"/>
            <a:headEnd/>
            <a:tailEnd/>
          </a:ln>
        </p:spPr>
        <p:txBody>
          <a:bodyPr wrap="square">
            <a:spAutoFit/>
          </a:bodyPr>
          <a:lstStyle/>
          <a:p>
            <a:pPr algn="ctr">
              <a:lnSpc>
                <a:spcPct val="60000"/>
              </a:lnSpc>
              <a:spcBef>
                <a:spcPct val="50000"/>
              </a:spcBef>
            </a:pPr>
            <a:r>
              <a:rPr lang="es-ES_tradnl" sz="3600" dirty="0">
                <a:latin typeface="Arial" charset="0"/>
              </a:rPr>
              <a:t>Funcionamiento en </a:t>
            </a:r>
            <a:r>
              <a:rPr lang="es-ES_tradnl" sz="3600" dirty="0" smtClean="0">
                <a:latin typeface="Arial" charset="0"/>
              </a:rPr>
              <a:t>pipeline de TCP</a:t>
            </a:r>
            <a:endParaRPr lang="es-ES" sz="3600" dirty="0">
              <a:latin typeface="Arial" charset="0"/>
            </a:endParaRPr>
          </a:p>
        </p:txBody>
      </p:sp>
      <p:sp>
        <p:nvSpPr>
          <p:cNvPr id="65548" name="Line 12"/>
          <p:cNvSpPr>
            <a:spLocks noChangeShapeType="1"/>
          </p:cNvSpPr>
          <p:nvPr/>
        </p:nvSpPr>
        <p:spPr bwMode="auto">
          <a:xfrm rot="180000">
            <a:off x="3407830" y="2157468"/>
            <a:ext cx="3375954" cy="8171"/>
          </a:xfrm>
          <a:prstGeom prst="line">
            <a:avLst/>
          </a:prstGeom>
          <a:noFill/>
          <a:ln w="9525">
            <a:solidFill>
              <a:schemeClr val="tx1"/>
            </a:solidFill>
            <a:round/>
            <a:headEnd/>
            <a:tailEnd type="stealth" w="lg" len="lg"/>
          </a:ln>
        </p:spPr>
        <p:txBody>
          <a:bodyPr/>
          <a:lstStyle/>
          <a:p>
            <a:endParaRPr lang="es-ES"/>
          </a:p>
        </p:txBody>
      </p:sp>
      <p:sp>
        <p:nvSpPr>
          <p:cNvPr id="65549" name="Text Box 13"/>
          <p:cNvSpPr txBox="1">
            <a:spLocks noChangeArrowheads="1"/>
          </p:cNvSpPr>
          <p:nvPr/>
        </p:nvSpPr>
        <p:spPr bwMode="auto">
          <a:xfrm rot="180000">
            <a:off x="4062073" y="1860839"/>
            <a:ext cx="716863" cy="307777"/>
          </a:xfrm>
          <a:prstGeom prst="rect">
            <a:avLst/>
          </a:prstGeom>
          <a:noFill/>
          <a:ln w="9525">
            <a:noFill/>
            <a:miter lim="800000"/>
            <a:headEnd/>
            <a:tailEnd/>
          </a:ln>
        </p:spPr>
        <p:txBody>
          <a:bodyPr wrap="none">
            <a:spAutoFit/>
          </a:bodyPr>
          <a:lstStyle/>
          <a:p>
            <a:r>
              <a:rPr lang="es-ES_tradnl" sz="1400" b="1" dirty="0" err="1" smtClean="0">
                <a:latin typeface="Arial" charset="0"/>
              </a:rPr>
              <a:t>Seq</a:t>
            </a:r>
            <a:r>
              <a:rPr lang="es-ES_tradnl" sz="1400" b="1" dirty="0" smtClean="0">
                <a:latin typeface="Arial" charset="0"/>
              </a:rPr>
              <a:t>=0</a:t>
            </a:r>
            <a:endParaRPr lang="es-ES" sz="1400" b="1" dirty="0">
              <a:latin typeface="Arial" charset="0"/>
            </a:endParaRPr>
          </a:p>
        </p:txBody>
      </p:sp>
      <p:sp>
        <p:nvSpPr>
          <p:cNvPr id="65551" name="Line 15"/>
          <p:cNvSpPr>
            <a:spLocks noChangeShapeType="1"/>
          </p:cNvSpPr>
          <p:nvPr/>
        </p:nvSpPr>
        <p:spPr bwMode="auto">
          <a:xfrm rot="-180000" flipH="1">
            <a:off x="3415094" y="2621774"/>
            <a:ext cx="3365664" cy="7420"/>
          </a:xfrm>
          <a:prstGeom prst="line">
            <a:avLst/>
          </a:prstGeom>
          <a:noFill/>
          <a:ln w="9525">
            <a:solidFill>
              <a:schemeClr val="tx1"/>
            </a:solidFill>
            <a:round/>
            <a:headEnd/>
            <a:tailEnd type="stealth" w="lg" len="lg"/>
          </a:ln>
        </p:spPr>
        <p:txBody>
          <a:bodyPr/>
          <a:lstStyle/>
          <a:p>
            <a:endParaRPr lang="es-ES"/>
          </a:p>
        </p:txBody>
      </p:sp>
      <p:sp>
        <p:nvSpPr>
          <p:cNvPr id="65552" name="Text Box 16"/>
          <p:cNvSpPr txBox="1">
            <a:spLocks noChangeArrowheads="1"/>
          </p:cNvSpPr>
          <p:nvPr/>
        </p:nvSpPr>
        <p:spPr bwMode="auto">
          <a:xfrm rot="-180000">
            <a:off x="3915160" y="2321417"/>
            <a:ext cx="1943161" cy="307777"/>
          </a:xfrm>
          <a:prstGeom prst="rect">
            <a:avLst/>
          </a:prstGeom>
          <a:noFill/>
          <a:ln w="9525">
            <a:noFill/>
            <a:miter lim="800000"/>
            <a:headEnd/>
            <a:tailEnd/>
          </a:ln>
        </p:spPr>
        <p:txBody>
          <a:bodyPr wrap="none">
            <a:spAutoFit/>
          </a:bodyPr>
          <a:lstStyle/>
          <a:p>
            <a:r>
              <a:rPr lang="es-ES_tradnl" sz="1400" b="1" dirty="0" err="1" smtClean="0">
                <a:latin typeface="Arial" charset="0"/>
              </a:rPr>
              <a:t>Ack</a:t>
            </a:r>
            <a:r>
              <a:rPr lang="es-ES_tradnl" sz="1400" b="1" dirty="0" smtClean="0">
                <a:latin typeface="Arial" charset="0"/>
              </a:rPr>
              <a:t>=1000, </a:t>
            </a:r>
            <a:r>
              <a:rPr lang="es-ES_tradnl" sz="1400" b="1" dirty="0" err="1" smtClean="0">
                <a:latin typeface="Arial" charset="0"/>
              </a:rPr>
              <a:t>Win</a:t>
            </a:r>
            <a:r>
              <a:rPr lang="es-ES_tradnl" sz="1400" b="1" dirty="0" smtClean="0">
                <a:latin typeface="Arial" charset="0"/>
              </a:rPr>
              <a:t>=3000</a:t>
            </a:r>
            <a:endParaRPr lang="es-ES" sz="1400" b="1" dirty="0">
              <a:latin typeface="Arial" charset="0"/>
            </a:endParaRPr>
          </a:p>
        </p:txBody>
      </p:sp>
      <p:sp>
        <p:nvSpPr>
          <p:cNvPr id="65553" name="Line 18"/>
          <p:cNvSpPr>
            <a:spLocks noChangeShapeType="1"/>
          </p:cNvSpPr>
          <p:nvPr/>
        </p:nvSpPr>
        <p:spPr bwMode="auto">
          <a:xfrm rot="180000">
            <a:off x="3407830" y="3074736"/>
            <a:ext cx="3375954" cy="744"/>
          </a:xfrm>
          <a:prstGeom prst="line">
            <a:avLst/>
          </a:prstGeom>
          <a:noFill/>
          <a:ln w="9525">
            <a:solidFill>
              <a:schemeClr val="tx1"/>
            </a:solidFill>
            <a:round/>
            <a:headEnd/>
            <a:tailEnd type="stealth" w="lg" len="lg"/>
          </a:ln>
        </p:spPr>
        <p:txBody>
          <a:bodyPr/>
          <a:lstStyle/>
          <a:p>
            <a:endParaRPr lang="es-ES"/>
          </a:p>
        </p:txBody>
      </p:sp>
      <p:sp>
        <p:nvSpPr>
          <p:cNvPr id="65554" name="Text Box 19"/>
          <p:cNvSpPr txBox="1">
            <a:spLocks noChangeArrowheads="1"/>
          </p:cNvSpPr>
          <p:nvPr/>
        </p:nvSpPr>
        <p:spPr bwMode="auto">
          <a:xfrm rot="180000">
            <a:off x="3908032" y="2748041"/>
            <a:ext cx="1015021" cy="307777"/>
          </a:xfrm>
          <a:prstGeom prst="rect">
            <a:avLst/>
          </a:prstGeom>
          <a:noFill/>
          <a:ln w="9525">
            <a:noFill/>
            <a:miter lim="800000"/>
            <a:headEnd/>
            <a:tailEnd/>
          </a:ln>
        </p:spPr>
        <p:txBody>
          <a:bodyPr wrap="none">
            <a:spAutoFit/>
          </a:bodyPr>
          <a:lstStyle/>
          <a:p>
            <a:r>
              <a:rPr lang="es-ES_tradnl" sz="1400" b="1" dirty="0" err="1" smtClean="0">
                <a:latin typeface="Arial" charset="0"/>
              </a:rPr>
              <a:t>Seq</a:t>
            </a:r>
            <a:r>
              <a:rPr lang="es-ES_tradnl" sz="1400" b="1" dirty="0" smtClean="0">
                <a:latin typeface="Arial" charset="0"/>
              </a:rPr>
              <a:t>=1000</a:t>
            </a:r>
            <a:endParaRPr lang="es-ES" sz="1400" b="1" dirty="0">
              <a:latin typeface="Arial" charset="0"/>
            </a:endParaRPr>
          </a:p>
        </p:txBody>
      </p:sp>
      <p:sp>
        <p:nvSpPr>
          <p:cNvPr id="65555" name="Text Box 20"/>
          <p:cNvSpPr txBox="1">
            <a:spLocks noChangeArrowheads="1"/>
          </p:cNvSpPr>
          <p:nvPr/>
        </p:nvSpPr>
        <p:spPr bwMode="auto">
          <a:xfrm rot="180000">
            <a:off x="3908032" y="3229471"/>
            <a:ext cx="1015021" cy="307777"/>
          </a:xfrm>
          <a:prstGeom prst="rect">
            <a:avLst/>
          </a:prstGeom>
          <a:noFill/>
          <a:ln w="9525">
            <a:noFill/>
            <a:miter lim="800000"/>
            <a:headEnd/>
            <a:tailEnd/>
          </a:ln>
        </p:spPr>
        <p:txBody>
          <a:bodyPr wrap="none">
            <a:spAutoFit/>
          </a:bodyPr>
          <a:lstStyle/>
          <a:p>
            <a:r>
              <a:rPr lang="es-ES_tradnl" sz="1400" b="1" dirty="0" err="1" smtClean="0">
                <a:latin typeface="Arial" charset="0"/>
              </a:rPr>
              <a:t>Seq</a:t>
            </a:r>
            <a:r>
              <a:rPr lang="es-ES_tradnl" sz="1400" b="1" dirty="0" smtClean="0">
                <a:latin typeface="Arial" charset="0"/>
              </a:rPr>
              <a:t>=2000</a:t>
            </a:r>
            <a:endParaRPr lang="es-ES" sz="1400" b="1" dirty="0">
              <a:latin typeface="Arial" charset="0"/>
            </a:endParaRPr>
          </a:p>
        </p:txBody>
      </p:sp>
      <p:sp>
        <p:nvSpPr>
          <p:cNvPr id="65556" name="Text Box 21"/>
          <p:cNvSpPr txBox="1">
            <a:spLocks noChangeArrowheads="1"/>
          </p:cNvSpPr>
          <p:nvPr/>
        </p:nvSpPr>
        <p:spPr bwMode="auto">
          <a:xfrm rot="180000">
            <a:off x="3908032" y="3658099"/>
            <a:ext cx="1015021" cy="307777"/>
          </a:xfrm>
          <a:prstGeom prst="rect">
            <a:avLst/>
          </a:prstGeom>
          <a:noFill/>
          <a:ln w="9525">
            <a:noFill/>
            <a:miter lim="800000"/>
            <a:headEnd/>
            <a:tailEnd/>
          </a:ln>
        </p:spPr>
        <p:txBody>
          <a:bodyPr wrap="none">
            <a:spAutoFit/>
          </a:bodyPr>
          <a:lstStyle/>
          <a:p>
            <a:r>
              <a:rPr lang="es-ES_tradnl" sz="1400" b="1" dirty="0" err="1" smtClean="0">
                <a:latin typeface="Arial" charset="0"/>
              </a:rPr>
              <a:t>Seq</a:t>
            </a:r>
            <a:r>
              <a:rPr lang="es-ES_tradnl" sz="1400" b="1" dirty="0" smtClean="0">
                <a:latin typeface="Arial" charset="0"/>
              </a:rPr>
              <a:t>=3000</a:t>
            </a:r>
            <a:endParaRPr lang="es-ES" sz="1400" b="1" dirty="0">
              <a:latin typeface="Arial" charset="0"/>
            </a:endParaRPr>
          </a:p>
        </p:txBody>
      </p:sp>
      <p:sp>
        <p:nvSpPr>
          <p:cNvPr id="65557" name="Line 22"/>
          <p:cNvSpPr>
            <a:spLocks noChangeShapeType="1"/>
          </p:cNvSpPr>
          <p:nvPr/>
        </p:nvSpPr>
        <p:spPr bwMode="auto">
          <a:xfrm rot="180000" flipV="1">
            <a:off x="3416456" y="3991471"/>
            <a:ext cx="3367328" cy="1438"/>
          </a:xfrm>
          <a:prstGeom prst="line">
            <a:avLst/>
          </a:prstGeom>
          <a:noFill/>
          <a:ln w="9525">
            <a:solidFill>
              <a:schemeClr val="tx1"/>
            </a:solidFill>
            <a:round/>
            <a:headEnd/>
            <a:tailEnd type="stealth" w="lg" len="lg"/>
          </a:ln>
        </p:spPr>
        <p:txBody>
          <a:bodyPr/>
          <a:lstStyle/>
          <a:p>
            <a:endParaRPr lang="es-ES"/>
          </a:p>
        </p:txBody>
      </p:sp>
      <p:sp>
        <p:nvSpPr>
          <p:cNvPr id="65558" name="Line 23"/>
          <p:cNvSpPr>
            <a:spLocks noChangeShapeType="1"/>
          </p:cNvSpPr>
          <p:nvPr/>
        </p:nvSpPr>
        <p:spPr bwMode="auto">
          <a:xfrm rot="180000">
            <a:off x="3407830" y="3529509"/>
            <a:ext cx="3375954" cy="9524"/>
          </a:xfrm>
          <a:prstGeom prst="line">
            <a:avLst/>
          </a:prstGeom>
          <a:noFill/>
          <a:ln w="9525">
            <a:solidFill>
              <a:schemeClr val="tx1"/>
            </a:solidFill>
            <a:round/>
            <a:headEnd/>
            <a:tailEnd type="stealth" w="lg" len="lg"/>
          </a:ln>
        </p:spPr>
        <p:txBody>
          <a:bodyPr/>
          <a:lstStyle/>
          <a:p>
            <a:endParaRPr lang="es-ES"/>
          </a:p>
        </p:txBody>
      </p:sp>
      <p:sp>
        <p:nvSpPr>
          <p:cNvPr id="65563" name="Line 28"/>
          <p:cNvSpPr>
            <a:spLocks noChangeShapeType="1"/>
          </p:cNvSpPr>
          <p:nvPr/>
        </p:nvSpPr>
        <p:spPr bwMode="auto">
          <a:xfrm rot="-180000" flipH="1">
            <a:off x="3398450" y="5260031"/>
            <a:ext cx="3383005" cy="24675"/>
          </a:xfrm>
          <a:prstGeom prst="line">
            <a:avLst/>
          </a:prstGeom>
          <a:noFill/>
          <a:ln w="9525">
            <a:solidFill>
              <a:schemeClr val="tx1"/>
            </a:solidFill>
            <a:round/>
            <a:headEnd/>
            <a:tailEnd type="stealth" w="lg" len="lg"/>
          </a:ln>
        </p:spPr>
        <p:txBody>
          <a:bodyPr/>
          <a:lstStyle/>
          <a:p>
            <a:endParaRPr lang="es-ES"/>
          </a:p>
        </p:txBody>
      </p:sp>
      <p:sp>
        <p:nvSpPr>
          <p:cNvPr id="65564" name="Text Box 29"/>
          <p:cNvSpPr txBox="1">
            <a:spLocks noChangeArrowheads="1"/>
          </p:cNvSpPr>
          <p:nvPr/>
        </p:nvSpPr>
        <p:spPr bwMode="auto">
          <a:xfrm rot="-180000">
            <a:off x="3915160" y="4964623"/>
            <a:ext cx="1943161" cy="307777"/>
          </a:xfrm>
          <a:prstGeom prst="rect">
            <a:avLst/>
          </a:prstGeom>
          <a:noFill/>
          <a:ln w="9525">
            <a:noFill/>
            <a:miter lim="800000"/>
            <a:headEnd/>
            <a:tailEnd/>
          </a:ln>
        </p:spPr>
        <p:txBody>
          <a:bodyPr wrap="none">
            <a:spAutoFit/>
          </a:bodyPr>
          <a:lstStyle/>
          <a:p>
            <a:r>
              <a:rPr lang="es-ES_tradnl" sz="1400" b="1" dirty="0" err="1" smtClean="0">
                <a:latin typeface="Arial" charset="0"/>
              </a:rPr>
              <a:t>Ack</a:t>
            </a:r>
            <a:r>
              <a:rPr lang="es-ES_tradnl" sz="1400" b="1" dirty="0" smtClean="0">
                <a:latin typeface="Arial" charset="0"/>
              </a:rPr>
              <a:t>=4000, </a:t>
            </a:r>
            <a:r>
              <a:rPr lang="es-ES_tradnl" sz="1400" b="1" dirty="0" err="1" smtClean="0">
                <a:latin typeface="Arial" charset="0"/>
              </a:rPr>
              <a:t>Win</a:t>
            </a:r>
            <a:r>
              <a:rPr lang="es-ES_tradnl" sz="1400" b="1" dirty="0" smtClean="0">
                <a:latin typeface="Arial" charset="0"/>
              </a:rPr>
              <a:t>=2000</a:t>
            </a:r>
            <a:endParaRPr lang="es-ES" sz="1400" b="1" dirty="0">
              <a:latin typeface="Arial" charset="0"/>
            </a:endParaRPr>
          </a:p>
        </p:txBody>
      </p:sp>
      <p:sp>
        <p:nvSpPr>
          <p:cNvPr id="65565" name="Line 30"/>
          <p:cNvSpPr>
            <a:spLocks noChangeShapeType="1"/>
          </p:cNvSpPr>
          <p:nvPr/>
        </p:nvSpPr>
        <p:spPr bwMode="auto">
          <a:xfrm rot="180000" flipV="1">
            <a:off x="3416456" y="5715298"/>
            <a:ext cx="3367328" cy="8626"/>
          </a:xfrm>
          <a:prstGeom prst="line">
            <a:avLst/>
          </a:prstGeom>
          <a:noFill/>
          <a:ln w="9525">
            <a:solidFill>
              <a:schemeClr val="tx1"/>
            </a:solidFill>
            <a:round/>
            <a:headEnd/>
            <a:tailEnd type="stealth" w="lg" len="lg"/>
          </a:ln>
        </p:spPr>
        <p:txBody>
          <a:bodyPr/>
          <a:lstStyle/>
          <a:p>
            <a:endParaRPr lang="es-ES"/>
          </a:p>
        </p:txBody>
      </p:sp>
      <p:sp>
        <p:nvSpPr>
          <p:cNvPr id="65567" name="Text Box 32"/>
          <p:cNvSpPr txBox="1">
            <a:spLocks noChangeArrowheads="1"/>
          </p:cNvSpPr>
          <p:nvPr/>
        </p:nvSpPr>
        <p:spPr bwMode="auto">
          <a:xfrm rot="180000">
            <a:off x="3915160" y="5415276"/>
            <a:ext cx="1015021" cy="307777"/>
          </a:xfrm>
          <a:prstGeom prst="rect">
            <a:avLst/>
          </a:prstGeom>
          <a:noFill/>
          <a:ln w="9525">
            <a:noFill/>
            <a:miter lim="800000"/>
            <a:headEnd/>
            <a:tailEnd/>
          </a:ln>
        </p:spPr>
        <p:txBody>
          <a:bodyPr wrap="none">
            <a:spAutoFit/>
          </a:bodyPr>
          <a:lstStyle/>
          <a:p>
            <a:r>
              <a:rPr lang="es-ES_tradnl" sz="1400" b="1" dirty="0" err="1" smtClean="0">
                <a:latin typeface="Arial" charset="0"/>
              </a:rPr>
              <a:t>Seq</a:t>
            </a:r>
            <a:r>
              <a:rPr lang="es-ES_tradnl" sz="1400" b="1" dirty="0" smtClean="0">
                <a:latin typeface="Arial" charset="0"/>
              </a:rPr>
              <a:t>=4000</a:t>
            </a:r>
            <a:endParaRPr lang="es-ES" sz="1400" b="1" dirty="0">
              <a:latin typeface="Arial" charset="0"/>
            </a:endParaRPr>
          </a:p>
        </p:txBody>
      </p:sp>
      <p:sp>
        <p:nvSpPr>
          <p:cNvPr id="65568" name="Text Box 33"/>
          <p:cNvSpPr txBox="1">
            <a:spLocks noChangeArrowheads="1"/>
          </p:cNvSpPr>
          <p:nvPr/>
        </p:nvSpPr>
        <p:spPr bwMode="auto">
          <a:xfrm rot="-180000">
            <a:off x="3915160" y="5990178"/>
            <a:ext cx="1943161" cy="307777"/>
          </a:xfrm>
          <a:prstGeom prst="rect">
            <a:avLst/>
          </a:prstGeom>
          <a:noFill/>
          <a:ln w="9525">
            <a:noFill/>
            <a:miter lim="800000"/>
            <a:headEnd/>
            <a:tailEnd/>
          </a:ln>
        </p:spPr>
        <p:txBody>
          <a:bodyPr wrap="none">
            <a:spAutoFit/>
          </a:bodyPr>
          <a:lstStyle/>
          <a:p>
            <a:r>
              <a:rPr lang="es-ES_tradnl" sz="1400" b="1" dirty="0" err="1" smtClean="0">
                <a:latin typeface="Arial" charset="0"/>
              </a:rPr>
              <a:t>Ack</a:t>
            </a:r>
            <a:r>
              <a:rPr lang="es-ES_tradnl" sz="1400" b="1" dirty="0" smtClean="0">
                <a:latin typeface="Arial" charset="0"/>
              </a:rPr>
              <a:t>=5000, </a:t>
            </a:r>
            <a:r>
              <a:rPr lang="es-ES_tradnl" sz="1400" b="1" dirty="0" err="1" smtClean="0">
                <a:latin typeface="Arial" charset="0"/>
              </a:rPr>
              <a:t>Win</a:t>
            </a:r>
            <a:r>
              <a:rPr lang="es-ES_tradnl" sz="1400" b="1" dirty="0" smtClean="0">
                <a:latin typeface="Arial" charset="0"/>
              </a:rPr>
              <a:t>=3000</a:t>
            </a:r>
            <a:endParaRPr lang="es-ES" sz="1400" b="1" dirty="0">
              <a:latin typeface="Arial" charset="0"/>
            </a:endParaRPr>
          </a:p>
        </p:txBody>
      </p:sp>
      <p:sp>
        <p:nvSpPr>
          <p:cNvPr id="65571" name="Text Box 46"/>
          <p:cNvSpPr txBox="1">
            <a:spLocks noChangeArrowheads="1"/>
          </p:cNvSpPr>
          <p:nvPr/>
        </p:nvSpPr>
        <p:spPr bwMode="auto">
          <a:xfrm rot="-180000">
            <a:off x="3984670" y="4107367"/>
            <a:ext cx="1645002" cy="307777"/>
          </a:xfrm>
          <a:prstGeom prst="rect">
            <a:avLst/>
          </a:prstGeom>
          <a:noFill/>
          <a:ln w="9525">
            <a:noFill/>
            <a:miter lim="800000"/>
            <a:headEnd/>
            <a:tailEnd/>
          </a:ln>
        </p:spPr>
        <p:txBody>
          <a:bodyPr wrap="none">
            <a:spAutoFit/>
          </a:bodyPr>
          <a:lstStyle/>
          <a:p>
            <a:r>
              <a:rPr lang="es-ES_tradnl" sz="1400" b="1" dirty="0" err="1" smtClean="0">
                <a:latin typeface="Arial" charset="0"/>
              </a:rPr>
              <a:t>Ack</a:t>
            </a:r>
            <a:r>
              <a:rPr lang="es-ES_tradnl" sz="1400" b="1" dirty="0" smtClean="0">
                <a:latin typeface="Arial" charset="0"/>
              </a:rPr>
              <a:t>=4000, </a:t>
            </a:r>
            <a:r>
              <a:rPr lang="es-ES_tradnl" sz="1400" b="1" dirty="0" err="1">
                <a:latin typeface="Arial" charset="0"/>
              </a:rPr>
              <a:t>Win</a:t>
            </a:r>
            <a:r>
              <a:rPr lang="es-ES_tradnl" sz="1400" b="1" dirty="0">
                <a:latin typeface="Arial" charset="0"/>
              </a:rPr>
              <a:t>=0</a:t>
            </a:r>
            <a:endParaRPr lang="es-ES" sz="1400" b="1" dirty="0">
              <a:latin typeface="Arial" charset="0"/>
            </a:endParaRPr>
          </a:p>
        </p:txBody>
      </p:sp>
      <p:sp>
        <p:nvSpPr>
          <p:cNvPr id="65572" name="Line 47"/>
          <p:cNvSpPr>
            <a:spLocks noChangeShapeType="1"/>
          </p:cNvSpPr>
          <p:nvPr/>
        </p:nvSpPr>
        <p:spPr bwMode="auto">
          <a:xfrm rot="-180000" flipH="1">
            <a:off x="3398714" y="4406007"/>
            <a:ext cx="3382562" cy="14607"/>
          </a:xfrm>
          <a:prstGeom prst="line">
            <a:avLst/>
          </a:prstGeom>
          <a:noFill/>
          <a:ln w="9525">
            <a:solidFill>
              <a:schemeClr val="tx1"/>
            </a:solidFill>
            <a:round/>
            <a:headEnd/>
            <a:tailEnd type="stealth" w="lg" len="lg"/>
          </a:ln>
        </p:spPr>
        <p:txBody>
          <a:bodyPr/>
          <a:lstStyle/>
          <a:p>
            <a:endParaRPr lang="es-ES"/>
          </a:p>
        </p:txBody>
      </p:sp>
      <p:sp>
        <p:nvSpPr>
          <p:cNvPr id="65581" name="Text Box 61"/>
          <p:cNvSpPr txBox="1">
            <a:spLocks noChangeArrowheads="1"/>
          </p:cNvSpPr>
          <p:nvPr/>
        </p:nvSpPr>
        <p:spPr bwMode="auto">
          <a:xfrm>
            <a:off x="7129870" y="3821615"/>
            <a:ext cx="1040670" cy="276999"/>
          </a:xfrm>
          <a:prstGeom prst="rect">
            <a:avLst/>
          </a:prstGeom>
          <a:noFill/>
          <a:ln w="9525">
            <a:noFill/>
            <a:miter lim="800000"/>
            <a:headEnd/>
            <a:tailEnd/>
          </a:ln>
        </p:spPr>
        <p:txBody>
          <a:bodyPr wrap="none">
            <a:spAutoFit/>
          </a:bodyPr>
          <a:lstStyle/>
          <a:p>
            <a:r>
              <a:rPr lang="es-ES_tradnl" sz="1200" b="1" dirty="0">
                <a:latin typeface="Arial" charset="0"/>
              </a:rPr>
              <a:t>Buffer lleno</a:t>
            </a:r>
            <a:endParaRPr lang="es-ES" sz="1200" b="1" dirty="0">
              <a:latin typeface="Arial" charset="0"/>
            </a:endParaRPr>
          </a:p>
        </p:txBody>
      </p:sp>
      <p:sp>
        <p:nvSpPr>
          <p:cNvPr id="65582" name="Line 62"/>
          <p:cNvSpPr>
            <a:spLocks noChangeShapeType="1"/>
          </p:cNvSpPr>
          <p:nvPr/>
        </p:nvSpPr>
        <p:spPr bwMode="auto">
          <a:xfrm flipH="1">
            <a:off x="6839346" y="3557888"/>
            <a:ext cx="290524" cy="60718"/>
          </a:xfrm>
          <a:prstGeom prst="line">
            <a:avLst/>
          </a:prstGeom>
          <a:noFill/>
          <a:ln w="9525">
            <a:solidFill>
              <a:schemeClr val="tx1"/>
            </a:solidFill>
            <a:round/>
            <a:headEnd/>
            <a:tailEnd type="triangle" w="med" len="med"/>
          </a:ln>
        </p:spPr>
        <p:txBody>
          <a:bodyPr/>
          <a:lstStyle/>
          <a:p>
            <a:endParaRPr lang="es-ES"/>
          </a:p>
        </p:txBody>
      </p:sp>
      <p:sp>
        <p:nvSpPr>
          <p:cNvPr id="65583" name="Text Box 63"/>
          <p:cNvSpPr txBox="1">
            <a:spLocks noChangeArrowheads="1"/>
          </p:cNvSpPr>
          <p:nvPr/>
        </p:nvSpPr>
        <p:spPr bwMode="auto">
          <a:xfrm>
            <a:off x="7108569" y="3392987"/>
            <a:ext cx="902811" cy="276999"/>
          </a:xfrm>
          <a:prstGeom prst="rect">
            <a:avLst/>
          </a:prstGeom>
          <a:noFill/>
          <a:ln w="9525">
            <a:noFill/>
            <a:miter lim="800000"/>
            <a:headEnd/>
            <a:tailEnd/>
          </a:ln>
        </p:spPr>
        <p:txBody>
          <a:bodyPr wrap="none">
            <a:spAutoFit/>
          </a:bodyPr>
          <a:lstStyle/>
          <a:p>
            <a:r>
              <a:rPr lang="es-ES_tradnl" sz="1200" b="1" dirty="0" smtClean="0">
                <a:latin typeface="Arial" charset="0"/>
              </a:rPr>
              <a:t>1 KB libre</a:t>
            </a:r>
            <a:endParaRPr lang="es-ES" sz="1200" b="1" dirty="0">
              <a:latin typeface="Arial" charset="0"/>
            </a:endParaRPr>
          </a:p>
        </p:txBody>
      </p:sp>
      <p:sp>
        <p:nvSpPr>
          <p:cNvPr id="65585" name="Text Box 65"/>
          <p:cNvSpPr txBox="1">
            <a:spLocks noChangeArrowheads="1"/>
          </p:cNvSpPr>
          <p:nvPr/>
        </p:nvSpPr>
        <p:spPr bwMode="auto">
          <a:xfrm>
            <a:off x="7129870" y="2914946"/>
            <a:ext cx="987771" cy="276999"/>
          </a:xfrm>
          <a:prstGeom prst="rect">
            <a:avLst/>
          </a:prstGeom>
          <a:noFill/>
          <a:ln w="9525">
            <a:noFill/>
            <a:miter lim="800000"/>
            <a:headEnd/>
            <a:tailEnd/>
          </a:ln>
        </p:spPr>
        <p:txBody>
          <a:bodyPr wrap="none">
            <a:spAutoFit/>
          </a:bodyPr>
          <a:lstStyle/>
          <a:p>
            <a:r>
              <a:rPr lang="es-ES_tradnl" sz="1200" b="1" dirty="0" smtClean="0">
                <a:latin typeface="Arial" charset="0"/>
              </a:rPr>
              <a:t>2 KB </a:t>
            </a:r>
            <a:r>
              <a:rPr lang="es-ES_tradnl" sz="1200" b="1" dirty="0">
                <a:latin typeface="Arial" charset="0"/>
              </a:rPr>
              <a:t>libres</a:t>
            </a:r>
            <a:endParaRPr lang="es-ES" sz="1200" b="1" dirty="0">
              <a:latin typeface="Arial" charset="0"/>
            </a:endParaRPr>
          </a:p>
        </p:txBody>
      </p:sp>
      <p:sp>
        <p:nvSpPr>
          <p:cNvPr id="65587" name="Text Box 67"/>
          <p:cNvSpPr txBox="1">
            <a:spLocks noChangeArrowheads="1"/>
          </p:cNvSpPr>
          <p:nvPr/>
        </p:nvSpPr>
        <p:spPr bwMode="auto">
          <a:xfrm>
            <a:off x="7129870" y="2035665"/>
            <a:ext cx="987771" cy="276999"/>
          </a:xfrm>
          <a:prstGeom prst="rect">
            <a:avLst/>
          </a:prstGeom>
          <a:noFill/>
          <a:ln w="9525">
            <a:noFill/>
            <a:miter lim="800000"/>
            <a:headEnd/>
            <a:tailEnd/>
          </a:ln>
        </p:spPr>
        <p:txBody>
          <a:bodyPr wrap="none">
            <a:spAutoFit/>
          </a:bodyPr>
          <a:lstStyle/>
          <a:p>
            <a:r>
              <a:rPr lang="es-ES_tradnl" sz="1200" b="1" dirty="0" smtClean="0">
                <a:latin typeface="Arial" charset="0"/>
              </a:rPr>
              <a:t>3 KB </a:t>
            </a:r>
            <a:r>
              <a:rPr lang="es-ES_tradnl" sz="1200" b="1" dirty="0">
                <a:latin typeface="Arial" charset="0"/>
              </a:rPr>
              <a:t>libres</a:t>
            </a:r>
            <a:endParaRPr lang="es-ES" sz="1200" b="1" dirty="0">
              <a:latin typeface="Arial" charset="0"/>
            </a:endParaRPr>
          </a:p>
        </p:txBody>
      </p:sp>
      <p:sp>
        <p:nvSpPr>
          <p:cNvPr id="65589" name="Text Box 69"/>
          <p:cNvSpPr txBox="1">
            <a:spLocks noChangeArrowheads="1"/>
          </p:cNvSpPr>
          <p:nvPr/>
        </p:nvSpPr>
        <p:spPr bwMode="auto">
          <a:xfrm>
            <a:off x="7129870" y="1414748"/>
            <a:ext cx="987771" cy="276999"/>
          </a:xfrm>
          <a:prstGeom prst="rect">
            <a:avLst/>
          </a:prstGeom>
          <a:noFill/>
          <a:ln w="9525">
            <a:noFill/>
            <a:miter lim="800000"/>
            <a:headEnd/>
            <a:tailEnd/>
          </a:ln>
        </p:spPr>
        <p:txBody>
          <a:bodyPr wrap="none">
            <a:spAutoFit/>
          </a:bodyPr>
          <a:lstStyle/>
          <a:p>
            <a:r>
              <a:rPr lang="es-ES_tradnl" sz="1200" b="1" dirty="0" smtClean="0">
                <a:latin typeface="Arial" charset="0"/>
              </a:rPr>
              <a:t>4 KB </a:t>
            </a:r>
            <a:r>
              <a:rPr lang="es-ES_tradnl" sz="1200" b="1" dirty="0">
                <a:latin typeface="Arial" charset="0"/>
              </a:rPr>
              <a:t>libres</a:t>
            </a:r>
            <a:endParaRPr lang="es-ES" sz="1200" b="1" dirty="0">
              <a:latin typeface="Arial" charset="0"/>
            </a:endParaRPr>
          </a:p>
        </p:txBody>
      </p:sp>
      <p:sp>
        <p:nvSpPr>
          <p:cNvPr id="54" name="Text Box 14"/>
          <p:cNvSpPr txBox="1">
            <a:spLocks noChangeArrowheads="1"/>
          </p:cNvSpPr>
          <p:nvPr/>
        </p:nvSpPr>
        <p:spPr bwMode="auto">
          <a:xfrm rot="180000">
            <a:off x="4937989" y="1857248"/>
            <a:ext cx="641522" cy="307777"/>
          </a:xfrm>
          <a:prstGeom prst="rect">
            <a:avLst/>
          </a:prstGeom>
          <a:solidFill>
            <a:srgbClr val="00B0F0"/>
          </a:solidFill>
          <a:ln w="9525">
            <a:solidFill>
              <a:schemeClr val="tx1"/>
            </a:solidFill>
            <a:miter lim="800000"/>
            <a:headEnd/>
            <a:tailEnd/>
          </a:ln>
        </p:spPr>
        <p:txBody>
          <a:bodyPr wrap="none">
            <a:spAutoFit/>
          </a:bodyPr>
          <a:lstStyle/>
          <a:p>
            <a:r>
              <a:rPr lang="es-ES_tradnl" sz="1400" b="1" dirty="0" smtClean="0">
                <a:latin typeface="Arial" charset="0"/>
              </a:rPr>
              <a:t>0-999</a:t>
            </a:r>
            <a:endParaRPr lang="es-ES" sz="1400" b="1" dirty="0">
              <a:latin typeface="Arial" charset="0"/>
            </a:endParaRPr>
          </a:p>
        </p:txBody>
      </p:sp>
      <p:sp>
        <p:nvSpPr>
          <p:cNvPr id="56" name="Text Box 14"/>
          <p:cNvSpPr txBox="1">
            <a:spLocks noChangeArrowheads="1"/>
          </p:cNvSpPr>
          <p:nvPr/>
        </p:nvSpPr>
        <p:spPr bwMode="auto">
          <a:xfrm rot="180000">
            <a:off x="4950598" y="2781998"/>
            <a:ext cx="1088760" cy="307777"/>
          </a:xfrm>
          <a:prstGeom prst="rect">
            <a:avLst/>
          </a:prstGeom>
          <a:solidFill>
            <a:srgbClr val="00B0F0"/>
          </a:solidFill>
          <a:ln w="9525">
            <a:solidFill>
              <a:schemeClr val="tx1"/>
            </a:solidFill>
            <a:miter lim="800000"/>
            <a:headEnd/>
            <a:tailEnd/>
          </a:ln>
        </p:spPr>
        <p:txBody>
          <a:bodyPr wrap="none">
            <a:spAutoFit/>
          </a:bodyPr>
          <a:lstStyle/>
          <a:p>
            <a:r>
              <a:rPr lang="es-ES_tradnl" sz="1400" b="1" dirty="0" smtClean="0">
                <a:latin typeface="Arial" charset="0"/>
              </a:rPr>
              <a:t>1000-1999 </a:t>
            </a:r>
            <a:endParaRPr lang="es-ES" sz="1400" b="1" dirty="0">
              <a:latin typeface="Arial" charset="0"/>
            </a:endParaRPr>
          </a:p>
        </p:txBody>
      </p:sp>
      <p:sp>
        <p:nvSpPr>
          <p:cNvPr id="57" name="Text Box 14"/>
          <p:cNvSpPr txBox="1">
            <a:spLocks noChangeArrowheads="1"/>
          </p:cNvSpPr>
          <p:nvPr/>
        </p:nvSpPr>
        <p:spPr bwMode="auto">
          <a:xfrm rot="180000">
            <a:off x="4988973" y="3259259"/>
            <a:ext cx="1088760" cy="307777"/>
          </a:xfrm>
          <a:prstGeom prst="rect">
            <a:avLst/>
          </a:prstGeom>
          <a:solidFill>
            <a:srgbClr val="00B0F0"/>
          </a:solidFill>
          <a:ln w="9525">
            <a:solidFill>
              <a:schemeClr val="tx1"/>
            </a:solidFill>
            <a:miter lim="800000"/>
            <a:headEnd/>
            <a:tailEnd/>
          </a:ln>
        </p:spPr>
        <p:txBody>
          <a:bodyPr wrap="none">
            <a:spAutoFit/>
          </a:bodyPr>
          <a:lstStyle/>
          <a:p>
            <a:r>
              <a:rPr lang="es-ES_tradnl" sz="1400" b="1" dirty="0" smtClean="0">
                <a:latin typeface="Arial" charset="0"/>
              </a:rPr>
              <a:t>2000-2999 </a:t>
            </a:r>
            <a:endParaRPr lang="es-ES" sz="1400" b="1" dirty="0">
              <a:latin typeface="Arial" charset="0"/>
            </a:endParaRPr>
          </a:p>
        </p:txBody>
      </p:sp>
      <p:sp>
        <p:nvSpPr>
          <p:cNvPr id="58" name="Text Box 14"/>
          <p:cNvSpPr txBox="1">
            <a:spLocks noChangeArrowheads="1"/>
          </p:cNvSpPr>
          <p:nvPr/>
        </p:nvSpPr>
        <p:spPr bwMode="auto">
          <a:xfrm rot="180000">
            <a:off x="4901857" y="3707347"/>
            <a:ext cx="1071095" cy="307777"/>
          </a:xfrm>
          <a:prstGeom prst="rect">
            <a:avLst/>
          </a:prstGeom>
          <a:solidFill>
            <a:srgbClr val="00B0F0"/>
          </a:solidFill>
          <a:ln w="9525">
            <a:solidFill>
              <a:schemeClr val="tx1"/>
            </a:solidFill>
            <a:miter lim="800000"/>
            <a:headEnd/>
            <a:tailEnd/>
          </a:ln>
        </p:spPr>
        <p:txBody>
          <a:bodyPr wrap="square">
            <a:spAutoFit/>
          </a:bodyPr>
          <a:lstStyle/>
          <a:p>
            <a:r>
              <a:rPr lang="es-ES_tradnl" sz="1400" b="1" dirty="0" smtClean="0">
                <a:latin typeface="Arial" charset="0"/>
              </a:rPr>
              <a:t>3000-3999</a:t>
            </a:r>
            <a:endParaRPr lang="es-ES" sz="1400" b="1" dirty="0">
              <a:latin typeface="Arial" charset="0"/>
            </a:endParaRPr>
          </a:p>
        </p:txBody>
      </p:sp>
      <p:sp>
        <p:nvSpPr>
          <p:cNvPr id="59" name="Text Box 14"/>
          <p:cNvSpPr txBox="1">
            <a:spLocks noChangeArrowheads="1"/>
          </p:cNvSpPr>
          <p:nvPr/>
        </p:nvSpPr>
        <p:spPr bwMode="auto">
          <a:xfrm rot="180000">
            <a:off x="4965751" y="5425733"/>
            <a:ext cx="1039067" cy="307777"/>
          </a:xfrm>
          <a:prstGeom prst="rect">
            <a:avLst/>
          </a:prstGeom>
          <a:solidFill>
            <a:srgbClr val="00B0F0"/>
          </a:solidFill>
          <a:ln w="9525">
            <a:solidFill>
              <a:schemeClr val="tx1"/>
            </a:solidFill>
            <a:miter lim="800000"/>
            <a:headEnd/>
            <a:tailEnd/>
          </a:ln>
        </p:spPr>
        <p:txBody>
          <a:bodyPr wrap="none">
            <a:spAutoFit/>
          </a:bodyPr>
          <a:lstStyle/>
          <a:p>
            <a:r>
              <a:rPr lang="es-ES_tradnl" sz="1400" b="1" dirty="0" smtClean="0">
                <a:latin typeface="Arial" charset="0"/>
              </a:rPr>
              <a:t>4000-4999</a:t>
            </a:r>
            <a:endParaRPr lang="es-ES" sz="1400" b="1" dirty="0">
              <a:latin typeface="Arial" charset="0"/>
            </a:endParaRPr>
          </a:p>
        </p:txBody>
      </p:sp>
      <p:sp>
        <p:nvSpPr>
          <p:cNvPr id="61" name="Oval 55"/>
          <p:cNvSpPr>
            <a:spLocks noChangeArrowheads="1"/>
          </p:cNvSpPr>
          <p:nvPr/>
        </p:nvSpPr>
        <p:spPr bwMode="auto">
          <a:xfrm>
            <a:off x="3262694" y="2833984"/>
            <a:ext cx="152400" cy="152400"/>
          </a:xfrm>
          <a:prstGeom prst="ellipse">
            <a:avLst/>
          </a:prstGeom>
          <a:solidFill>
            <a:srgbClr val="FF0000"/>
          </a:solidFill>
          <a:ln w="9525">
            <a:solidFill>
              <a:schemeClr val="tx1"/>
            </a:solidFill>
            <a:round/>
            <a:headEnd/>
            <a:tailEnd/>
          </a:ln>
        </p:spPr>
        <p:txBody>
          <a:bodyPr wrap="none" anchor="ctr"/>
          <a:lstStyle/>
          <a:p>
            <a:endParaRPr lang="es-ES"/>
          </a:p>
        </p:txBody>
      </p:sp>
      <p:sp>
        <p:nvSpPr>
          <p:cNvPr id="62" name="Oval 55"/>
          <p:cNvSpPr>
            <a:spLocks noChangeArrowheads="1"/>
          </p:cNvSpPr>
          <p:nvPr/>
        </p:nvSpPr>
        <p:spPr bwMode="auto">
          <a:xfrm>
            <a:off x="3262694" y="1961968"/>
            <a:ext cx="152400" cy="152400"/>
          </a:xfrm>
          <a:prstGeom prst="ellipse">
            <a:avLst/>
          </a:prstGeom>
          <a:solidFill>
            <a:srgbClr val="FF0000"/>
          </a:solidFill>
          <a:ln w="9525">
            <a:solidFill>
              <a:schemeClr val="tx1"/>
            </a:solidFill>
            <a:round/>
            <a:headEnd/>
            <a:tailEnd/>
          </a:ln>
        </p:spPr>
        <p:txBody>
          <a:bodyPr wrap="none" anchor="ctr"/>
          <a:lstStyle/>
          <a:p>
            <a:endParaRPr lang="es-ES"/>
          </a:p>
        </p:txBody>
      </p:sp>
      <p:sp>
        <p:nvSpPr>
          <p:cNvPr id="63" name="Text Box 50"/>
          <p:cNvSpPr txBox="1">
            <a:spLocks noChangeArrowheads="1"/>
          </p:cNvSpPr>
          <p:nvPr/>
        </p:nvSpPr>
        <p:spPr bwMode="auto">
          <a:xfrm>
            <a:off x="1700582" y="1268760"/>
            <a:ext cx="1088760" cy="738664"/>
          </a:xfrm>
          <a:prstGeom prst="rect">
            <a:avLst/>
          </a:prstGeom>
          <a:noFill/>
          <a:ln w="9525">
            <a:noFill/>
            <a:miter lim="800000"/>
            <a:headEnd/>
            <a:tailEnd/>
          </a:ln>
        </p:spPr>
        <p:txBody>
          <a:bodyPr wrap="none">
            <a:spAutoFit/>
          </a:bodyPr>
          <a:lstStyle/>
          <a:p>
            <a:pPr algn="r"/>
            <a:r>
              <a:rPr lang="es-ES_tradnl" sz="1400" b="1" dirty="0" smtClean="0">
                <a:latin typeface="Arial" charset="0"/>
              </a:rPr>
              <a:t>Aplicación</a:t>
            </a:r>
          </a:p>
          <a:p>
            <a:pPr algn="r"/>
            <a:r>
              <a:rPr lang="es-ES_tradnl" sz="1400" b="1" dirty="0" smtClean="0">
                <a:latin typeface="Arial" charset="0"/>
              </a:rPr>
              <a:t>escribe</a:t>
            </a:r>
            <a:endParaRPr lang="es-ES_tradnl" sz="1400" b="1" dirty="0">
              <a:latin typeface="Arial" charset="0"/>
            </a:endParaRPr>
          </a:p>
          <a:p>
            <a:pPr algn="r"/>
            <a:r>
              <a:rPr lang="es-ES_tradnl" sz="1400" b="1" dirty="0" smtClean="0">
                <a:latin typeface="Arial" charset="0"/>
              </a:rPr>
              <a:t>1 KB</a:t>
            </a:r>
            <a:endParaRPr lang="es-ES" sz="1400" b="1" dirty="0">
              <a:latin typeface="Arial" charset="0"/>
            </a:endParaRPr>
          </a:p>
        </p:txBody>
      </p:sp>
      <p:sp>
        <p:nvSpPr>
          <p:cNvPr id="64" name="Line 62"/>
          <p:cNvSpPr>
            <a:spLocks noChangeShapeType="1"/>
          </p:cNvSpPr>
          <p:nvPr/>
        </p:nvSpPr>
        <p:spPr bwMode="auto">
          <a:xfrm>
            <a:off x="2843590" y="1771938"/>
            <a:ext cx="357190" cy="214314"/>
          </a:xfrm>
          <a:prstGeom prst="line">
            <a:avLst/>
          </a:prstGeom>
          <a:noFill/>
          <a:ln w="9525">
            <a:solidFill>
              <a:schemeClr val="tx1"/>
            </a:solidFill>
            <a:round/>
            <a:headEnd/>
            <a:tailEnd type="triangle" w="med" len="med"/>
          </a:ln>
        </p:spPr>
        <p:txBody>
          <a:bodyPr/>
          <a:lstStyle/>
          <a:p>
            <a:endParaRPr lang="es-ES"/>
          </a:p>
        </p:txBody>
      </p:sp>
      <p:sp>
        <p:nvSpPr>
          <p:cNvPr id="65" name="Text Box 50"/>
          <p:cNvSpPr txBox="1">
            <a:spLocks noChangeArrowheads="1"/>
          </p:cNvSpPr>
          <p:nvPr/>
        </p:nvSpPr>
        <p:spPr bwMode="auto">
          <a:xfrm>
            <a:off x="1843458" y="2843508"/>
            <a:ext cx="1088760" cy="738664"/>
          </a:xfrm>
          <a:prstGeom prst="rect">
            <a:avLst/>
          </a:prstGeom>
          <a:noFill/>
          <a:ln w="9525">
            <a:noFill/>
            <a:miter lim="800000"/>
            <a:headEnd/>
            <a:tailEnd/>
          </a:ln>
        </p:spPr>
        <p:txBody>
          <a:bodyPr wrap="none">
            <a:spAutoFit/>
          </a:bodyPr>
          <a:lstStyle/>
          <a:p>
            <a:pPr algn="r"/>
            <a:r>
              <a:rPr lang="es-ES_tradnl" sz="1400" b="1" dirty="0" smtClean="0">
                <a:latin typeface="Arial" charset="0"/>
              </a:rPr>
              <a:t>Aplicación</a:t>
            </a:r>
          </a:p>
          <a:p>
            <a:pPr algn="r"/>
            <a:r>
              <a:rPr lang="es-ES_tradnl" sz="1400" b="1" dirty="0" smtClean="0">
                <a:latin typeface="Arial" charset="0"/>
              </a:rPr>
              <a:t>escribe</a:t>
            </a:r>
            <a:endParaRPr lang="es-ES_tradnl" sz="1400" b="1" dirty="0">
              <a:latin typeface="Arial" charset="0"/>
            </a:endParaRPr>
          </a:p>
          <a:p>
            <a:pPr algn="r"/>
            <a:r>
              <a:rPr lang="es-ES_tradnl" sz="1400" b="1" dirty="0" smtClean="0">
                <a:latin typeface="Arial" charset="0"/>
              </a:rPr>
              <a:t>4 KB</a:t>
            </a:r>
            <a:endParaRPr lang="es-ES" sz="1400" b="1" dirty="0">
              <a:latin typeface="Arial" charset="0"/>
            </a:endParaRPr>
          </a:p>
        </p:txBody>
      </p:sp>
      <p:sp>
        <p:nvSpPr>
          <p:cNvPr id="66" name="Line 62"/>
          <p:cNvSpPr>
            <a:spLocks noChangeShapeType="1"/>
          </p:cNvSpPr>
          <p:nvPr/>
        </p:nvSpPr>
        <p:spPr bwMode="auto">
          <a:xfrm flipV="1">
            <a:off x="2915028" y="2914946"/>
            <a:ext cx="285752" cy="142876"/>
          </a:xfrm>
          <a:prstGeom prst="line">
            <a:avLst/>
          </a:prstGeom>
          <a:noFill/>
          <a:ln w="9525">
            <a:solidFill>
              <a:schemeClr val="tx1"/>
            </a:solidFill>
            <a:round/>
            <a:headEnd/>
            <a:tailEnd type="triangle" w="med" len="med"/>
          </a:ln>
        </p:spPr>
        <p:txBody>
          <a:bodyPr/>
          <a:lstStyle/>
          <a:p>
            <a:endParaRPr lang="es-ES" sz="1400" b="1"/>
          </a:p>
        </p:txBody>
      </p:sp>
      <p:sp>
        <p:nvSpPr>
          <p:cNvPr id="73" name="Line 8"/>
          <p:cNvSpPr>
            <a:spLocks noChangeShapeType="1"/>
          </p:cNvSpPr>
          <p:nvPr/>
        </p:nvSpPr>
        <p:spPr bwMode="auto">
          <a:xfrm rot="-180000" flipH="1" flipV="1">
            <a:off x="3448557" y="1698214"/>
            <a:ext cx="3339371" cy="5696"/>
          </a:xfrm>
          <a:prstGeom prst="line">
            <a:avLst/>
          </a:prstGeom>
          <a:noFill/>
          <a:ln w="9525">
            <a:solidFill>
              <a:schemeClr val="tx1"/>
            </a:solidFill>
            <a:round/>
            <a:headEnd/>
            <a:tailEnd type="stealth" w="lg" len="lg"/>
          </a:ln>
        </p:spPr>
        <p:txBody>
          <a:bodyPr/>
          <a:lstStyle/>
          <a:p>
            <a:endParaRPr lang="es-ES" sz="1400"/>
          </a:p>
        </p:txBody>
      </p:sp>
      <p:sp>
        <p:nvSpPr>
          <p:cNvPr id="74" name="Text Box 10"/>
          <p:cNvSpPr txBox="1">
            <a:spLocks noChangeArrowheads="1"/>
          </p:cNvSpPr>
          <p:nvPr/>
        </p:nvSpPr>
        <p:spPr bwMode="auto">
          <a:xfrm rot="-180000">
            <a:off x="4111947" y="1414748"/>
            <a:ext cx="1645002" cy="307777"/>
          </a:xfrm>
          <a:prstGeom prst="rect">
            <a:avLst/>
          </a:prstGeom>
          <a:noFill/>
          <a:ln w="9525">
            <a:noFill/>
            <a:miter lim="800000"/>
            <a:headEnd/>
            <a:tailEnd/>
          </a:ln>
        </p:spPr>
        <p:txBody>
          <a:bodyPr wrap="none">
            <a:spAutoFit/>
          </a:bodyPr>
          <a:lstStyle/>
          <a:p>
            <a:r>
              <a:rPr lang="es-ES_tradnl" sz="1400" b="1" dirty="0" err="1" smtClean="0">
                <a:latin typeface="Arial" charset="0"/>
              </a:rPr>
              <a:t>Ack</a:t>
            </a:r>
            <a:r>
              <a:rPr lang="es-ES_tradnl" sz="1400" b="1" dirty="0" smtClean="0">
                <a:latin typeface="Arial" charset="0"/>
              </a:rPr>
              <a:t>=0, </a:t>
            </a:r>
            <a:r>
              <a:rPr lang="es-ES_tradnl" sz="1400" b="1" dirty="0" err="1" smtClean="0">
                <a:latin typeface="Arial" charset="0"/>
              </a:rPr>
              <a:t>Win</a:t>
            </a:r>
            <a:r>
              <a:rPr lang="es-ES_tradnl" sz="1400" b="1" dirty="0" smtClean="0">
                <a:latin typeface="Arial" charset="0"/>
              </a:rPr>
              <a:t>=4000</a:t>
            </a:r>
            <a:endParaRPr lang="es-ES" sz="1400" b="1" dirty="0">
              <a:latin typeface="Arial" charset="0"/>
            </a:endParaRPr>
          </a:p>
        </p:txBody>
      </p:sp>
      <p:cxnSp>
        <p:nvCxnSpPr>
          <p:cNvPr id="76" name="75 Conector recto"/>
          <p:cNvCxnSpPr/>
          <p:nvPr/>
        </p:nvCxnSpPr>
        <p:spPr>
          <a:xfrm rot="16200000" flipH="1">
            <a:off x="843325" y="3843639"/>
            <a:ext cx="5143536" cy="1"/>
          </a:xfrm>
          <a:prstGeom prst="line">
            <a:avLst/>
          </a:prstGeom>
        </p:spPr>
        <p:style>
          <a:lnRef idx="2">
            <a:schemeClr val="dk1"/>
          </a:lnRef>
          <a:fillRef idx="0">
            <a:schemeClr val="dk1"/>
          </a:fillRef>
          <a:effectRef idx="1">
            <a:schemeClr val="dk1"/>
          </a:effectRef>
          <a:fontRef idx="minor">
            <a:schemeClr val="tx1"/>
          </a:fontRef>
        </p:style>
      </p:cxnSp>
      <p:cxnSp>
        <p:nvCxnSpPr>
          <p:cNvPr id="78" name="77 Conector recto"/>
          <p:cNvCxnSpPr/>
          <p:nvPr/>
        </p:nvCxnSpPr>
        <p:spPr>
          <a:xfrm rot="16200000" flipH="1">
            <a:off x="4200913" y="3843640"/>
            <a:ext cx="5143536" cy="1"/>
          </a:xfrm>
          <a:prstGeom prst="line">
            <a:avLst/>
          </a:prstGeom>
        </p:spPr>
        <p:style>
          <a:lnRef idx="2">
            <a:schemeClr val="dk1"/>
          </a:lnRef>
          <a:fillRef idx="0">
            <a:schemeClr val="dk1"/>
          </a:fillRef>
          <a:effectRef idx="1">
            <a:schemeClr val="dk1"/>
          </a:effectRef>
          <a:fontRef idx="minor">
            <a:schemeClr val="tx1"/>
          </a:fontRef>
        </p:style>
      </p:cxnSp>
      <p:sp>
        <p:nvSpPr>
          <p:cNvPr id="79" name="AutoShape 53"/>
          <p:cNvSpPr>
            <a:spLocks/>
          </p:cNvSpPr>
          <p:nvPr/>
        </p:nvSpPr>
        <p:spPr bwMode="auto">
          <a:xfrm>
            <a:off x="3110294" y="3920778"/>
            <a:ext cx="147104" cy="1351622"/>
          </a:xfrm>
          <a:prstGeom prst="leftBrace">
            <a:avLst>
              <a:gd name="adj1" fmla="val 30512"/>
              <a:gd name="adj2" fmla="val 50000"/>
            </a:avLst>
          </a:prstGeom>
          <a:noFill/>
          <a:ln w="9525">
            <a:solidFill>
              <a:schemeClr val="tx1"/>
            </a:solidFill>
            <a:round/>
            <a:headEnd/>
            <a:tailEnd/>
          </a:ln>
        </p:spPr>
        <p:txBody>
          <a:bodyPr wrap="none" anchor="ctr"/>
          <a:lstStyle/>
          <a:p>
            <a:endParaRPr lang="es-ES"/>
          </a:p>
        </p:txBody>
      </p:sp>
      <p:sp>
        <p:nvSpPr>
          <p:cNvPr id="80" name="Text Box 54"/>
          <p:cNvSpPr txBox="1">
            <a:spLocks noChangeArrowheads="1"/>
          </p:cNvSpPr>
          <p:nvPr/>
        </p:nvSpPr>
        <p:spPr bwMode="auto">
          <a:xfrm rot="-5400000">
            <a:off x="2403949" y="4475570"/>
            <a:ext cx="1143008" cy="307777"/>
          </a:xfrm>
          <a:prstGeom prst="rect">
            <a:avLst/>
          </a:prstGeom>
          <a:noFill/>
          <a:ln w="9525">
            <a:noFill/>
            <a:miter lim="800000"/>
            <a:headEnd/>
            <a:tailEnd/>
          </a:ln>
        </p:spPr>
        <p:txBody>
          <a:bodyPr wrap="square">
            <a:spAutoFit/>
          </a:bodyPr>
          <a:lstStyle/>
          <a:p>
            <a:r>
              <a:rPr lang="es-ES_tradnl" sz="1400" b="1" dirty="0" smtClean="0">
                <a:latin typeface="Arial" charset="0"/>
              </a:rPr>
              <a:t>Bloqueado</a:t>
            </a:r>
            <a:endParaRPr lang="es-ES" sz="1400" b="1" dirty="0">
              <a:latin typeface="Arial" charset="0"/>
            </a:endParaRPr>
          </a:p>
        </p:txBody>
      </p:sp>
      <p:sp>
        <p:nvSpPr>
          <p:cNvPr id="81" name="Line 62"/>
          <p:cNvSpPr>
            <a:spLocks noChangeShapeType="1"/>
          </p:cNvSpPr>
          <p:nvPr/>
        </p:nvSpPr>
        <p:spPr bwMode="auto">
          <a:xfrm flipH="1">
            <a:off x="6844118" y="3068542"/>
            <a:ext cx="290524" cy="60718"/>
          </a:xfrm>
          <a:prstGeom prst="line">
            <a:avLst/>
          </a:prstGeom>
          <a:noFill/>
          <a:ln w="9525">
            <a:solidFill>
              <a:schemeClr val="tx1"/>
            </a:solidFill>
            <a:round/>
            <a:headEnd/>
            <a:tailEnd type="triangle" w="med" len="med"/>
          </a:ln>
        </p:spPr>
        <p:txBody>
          <a:bodyPr/>
          <a:lstStyle/>
          <a:p>
            <a:endParaRPr lang="es-ES"/>
          </a:p>
        </p:txBody>
      </p:sp>
      <p:sp>
        <p:nvSpPr>
          <p:cNvPr id="82" name="Line 62"/>
          <p:cNvSpPr>
            <a:spLocks noChangeShapeType="1"/>
          </p:cNvSpPr>
          <p:nvPr/>
        </p:nvSpPr>
        <p:spPr bwMode="auto">
          <a:xfrm flipH="1">
            <a:off x="6844118" y="2200566"/>
            <a:ext cx="290524" cy="60718"/>
          </a:xfrm>
          <a:prstGeom prst="line">
            <a:avLst/>
          </a:prstGeom>
          <a:noFill/>
          <a:ln w="9525">
            <a:solidFill>
              <a:schemeClr val="tx1"/>
            </a:solidFill>
            <a:round/>
            <a:headEnd/>
            <a:tailEnd type="triangle" w="med" len="med"/>
          </a:ln>
        </p:spPr>
        <p:txBody>
          <a:bodyPr/>
          <a:lstStyle/>
          <a:p>
            <a:endParaRPr lang="es-ES"/>
          </a:p>
        </p:txBody>
      </p:sp>
      <p:sp>
        <p:nvSpPr>
          <p:cNvPr id="83" name="Line 62"/>
          <p:cNvSpPr>
            <a:spLocks noChangeShapeType="1"/>
          </p:cNvSpPr>
          <p:nvPr/>
        </p:nvSpPr>
        <p:spPr bwMode="auto">
          <a:xfrm flipH="1">
            <a:off x="6844118" y="1557624"/>
            <a:ext cx="290524" cy="60718"/>
          </a:xfrm>
          <a:prstGeom prst="line">
            <a:avLst/>
          </a:prstGeom>
          <a:noFill/>
          <a:ln w="9525">
            <a:solidFill>
              <a:schemeClr val="tx1"/>
            </a:solidFill>
            <a:round/>
            <a:headEnd/>
            <a:tailEnd type="triangle" w="med" len="med"/>
          </a:ln>
        </p:spPr>
        <p:txBody>
          <a:bodyPr/>
          <a:lstStyle/>
          <a:p>
            <a:endParaRPr lang="es-ES"/>
          </a:p>
        </p:txBody>
      </p:sp>
      <p:sp>
        <p:nvSpPr>
          <p:cNvPr id="84" name="Line 62"/>
          <p:cNvSpPr>
            <a:spLocks noChangeShapeType="1"/>
          </p:cNvSpPr>
          <p:nvPr/>
        </p:nvSpPr>
        <p:spPr bwMode="auto">
          <a:xfrm flipH="1">
            <a:off x="6844118" y="3997236"/>
            <a:ext cx="290524" cy="60718"/>
          </a:xfrm>
          <a:prstGeom prst="line">
            <a:avLst/>
          </a:prstGeom>
          <a:noFill/>
          <a:ln w="9525">
            <a:solidFill>
              <a:schemeClr val="tx1"/>
            </a:solidFill>
            <a:round/>
            <a:headEnd/>
            <a:tailEnd type="triangle" w="med" len="med"/>
          </a:ln>
        </p:spPr>
        <p:txBody>
          <a:bodyPr/>
          <a:lstStyle/>
          <a:p>
            <a:endParaRPr lang="es-ES"/>
          </a:p>
        </p:txBody>
      </p:sp>
      <p:sp>
        <p:nvSpPr>
          <p:cNvPr id="60" name="Oval 54"/>
          <p:cNvSpPr>
            <a:spLocks noChangeArrowheads="1"/>
          </p:cNvSpPr>
          <p:nvPr/>
        </p:nvSpPr>
        <p:spPr bwMode="auto">
          <a:xfrm>
            <a:off x="6772680" y="4989556"/>
            <a:ext cx="152400" cy="152400"/>
          </a:xfrm>
          <a:prstGeom prst="ellipse">
            <a:avLst/>
          </a:prstGeom>
          <a:solidFill>
            <a:srgbClr val="00FF00"/>
          </a:solidFill>
          <a:ln w="9525">
            <a:solidFill>
              <a:schemeClr val="tx1"/>
            </a:solidFill>
            <a:round/>
            <a:headEnd/>
            <a:tailEnd/>
          </a:ln>
        </p:spPr>
        <p:txBody>
          <a:bodyPr wrap="none" anchor="ctr"/>
          <a:lstStyle/>
          <a:p>
            <a:endParaRPr lang="es-ES"/>
          </a:p>
        </p:txBody>
      </p:sp>
      <p:sp>
        <p:nvSpPr>
          <p:cNvPr id="75" name="Oval 55"/>
          <p:cNvSpPr>
            <a:spLocks noChangeArrowheads="1"/>
          </p:cNvSpPr>
          <p:nvPr/>
        </p:nvSpPr>
        <p:spPr bwMode="auto">
          <a:xfrm>
            <a:off x="6772680" y="5963626"/>
            <a:ext cx="152400" cy="152400"/>
          </a:xfrm>
          <a:prstGeom prst="ellipse">
            <a:avLst/>
          </a:prstGeom>
          <a:solidFill>
            <a:srgbClr val="00FF00"/>
          </a:solidFill>
          <a:ln w="9525">
            <a:solidFill>
              <a:schemeClr val="tx1"/>
            </a:solidFill>
            <a:round/>
            <a:headEnd/>
            <a:tailEnd/>
          </a:ln>
        </p:spPr>
        <p:txBody>
          <a:bodyPr wrap="none" anchor="ctr"/>
          <a:lstStyle/>
          <a:p>
            <a:endParaRPr lang="es-ES"/>
          </a:p>
        </p:txBody>
      </p:sp>
      <p:sp>
        <p:nvSpPr>
          <p:cNvPr id="77" name="Line 56"/>
          <p:cNvSpPr>
            <a:spLocks noChangeShapeType="1"/>
          </p:cNvSpPr>
          <p:nvPr/>
        </p:nvSpPr>
        <p:spPr bwMode="auto">
          <a:xfrm flipH="1">
            <a:off x="7001814" y="6021288"/>
            <a:ext cx="792088" cy="0"/>
          </a:xfrm>
          <a:prstGeom prst="line">
            <a:avLst/>
          </a:prstGeom>
          <a:noFill/>
          <a:ln w="9525">
            <a:solidFill>
              <a:schemeClr val="tx1"/>
            </a:solidFill>
            <a:round/>
            <a:headEnd/>
            <a:tailEnd type="triangle" w="med" len="med"/>
          </a:ln>
        </p:spPr>
        <p:txBody>
          <a:bodyPr/>
          <a:lstStyle/>
          <a:p>
            <a:endParaRPr lang="es-ES"/>
          </a:p>
        </p:txBody>
      </p:sp>
      <p:sp>
        <p:nvSpPr>
          <p:cNvPr id="85" name="Text Box 50"/>
          <p:cNvSpPr txBox="1">
            <a:spLocks noChangeArrowheads="1"/>
          </p:cNvSpPr>
          <p:nvPr/>
        </p:nvSpPr>
        <p:spPr bwMode="auto">
          <a:xfrm>
            <a:off x="7793902" y="5733256"/>
            <a:ext cx="1098578" cy="523220"/>
          </a:xfrm>
          <a:prstGeom prst="rect">
            <a:avLst/>
          </a:prstGeom>
          <a:noFill/>
          <a:ln w="9525">
            <a:noFill/>
            <a:miter lim="800000"/>
            <a:headEnd/>
            <a:tailEnd/>
          </a:ln>
        </p:spPr>
        <p:txBody>
          <a:bodyPr wrap="square">
            <a:spAutoFit/>
          </a:bodyPr>
          <a:lstStyle/>
          <a:p>
            <a:r>
              <a:rPr lang="es-ES_tradnl" sz="1400" b="1" dirty="0">
                <a:latin typeface="Arial" charset="0"/>
              </a:rPr>
              <a:t>Aplicación </a:t>
            </a:r>
            <a:r>
              <a:rPr lang="es-ES_tradnl" sz="1400" b="1" dirty="0" smtClean="0">
                <a:latin typeface="Arial" charset="0"/>
              </a:rPr>
              <a:t>lee 2 KB</a:t>
            </a:r>
            <a:endParaRPr lang="es-ES" sz="1400" b="1" dirty="0">
              <a:latin typeface="Arial" charset="0"/>
            </a:endParaRPr>
          </a:p>
        </p:txBody>
      </p:sp>
      <p:sp>
        <p:nvSpPr>
          <p:cNvPr id="86" name="Line 56"/>
          <p:cNvSpPr>
            <a:spLocks noChangeShapeType="1"/>
          </p:cNvSpPr>
          <p:nvPr/>
        </p:nvSpPr>
        <p:spPr bwMode="auto">
          <a:xfrm flipH="1">
            <a:off x="6929806" y="4640858"/>
            <a:ext cx="325448" cy="338596"/>
          </a:xfrm>
          <a:prstGeom prst="line">
            <a:avLst/>
          </a:prstGeom>
          <a:noFill/>
          <a:ln w="9525">
            <a:solidFill>
              <a:schemeClr val="tx1"/>
            </a:solidFill>
            <a:round/>
            <a:headEnd/>
            <a:tailEnd type="triangle" w="med" len="med"/>
          </a:ln>
        </p:spPr>
        <p:txBody>
          <a:bodyPr/>
          <a:lstStyle/>
          <a:p>
            <a:endParaRPr lang="es-ES"/>
          </a:p>
        </p:txBody>
      </p:sp>
      <p:sp>
        <p:nvSpPr>
          <p:cNvPr id="87" name="Text Box 50"/>
          <p:cNvSpPr txBox="1">
            <a:spLocks noChangeArrowheads="1"/>
          </p:cNvSpPr>
          <p:nvPr/>
        </p:nvSpPr>
        <p:spPr bwMode="auto">
          <a:xfrm>
            <a:off x="7255254" y="4280818"/>
            <a:ext cx="1098578" cy="523220"/>
          </a:xfrm>
          <a:prstGeom prst="rect">
            <a:avLst/>
          </a:prstGeom>
          <a:noFill/>
          <a:ln w="9525">
            <a:noFill/>
            <a:miter lim="800000"/>
            <a:headEnd/>
            <a:tailEnd/>
          </a:ln>
        </p:spPr>
        <p:txBody>
          <a:bodyPr wrap="square">
            <a:spAutoFit/>
          </a:bodyPr>
          <a:lstStyle/>
          <a:p>
            <a:r>
              <a:rPr lang="es-ES_tradnl" sz="1400" b="1" dirty="0">
                <a:latin typeface="Arial" charset="0"/>
              </a:rPr>
              <a:t>Aplicación </a:t>
            </a:r>
            <a:r>
              <a:rPr lang="es-ES_tradnl" sz="1400" b="1" dirty="0" smtClean="0">
                <a:latin typeface="Arial" charset="0"/>
              </a:rPr>
              <a:t>lee 2 KB</a:t>
            </a:r>
            <a:endParaRPr lang="es-ES" sz="1400" b="1" dirty="0">
              <a:latin typeface="Arial" charset="0"/>
            </a:endParaRPr>
          </a:p>
        </p:txBody>
      </p:sp>
      <p:sp>
        <p:nvSpPr>
          <p:cNvPr id="67" name="Text Box 65"/>
          <p:cNvSpPr txBox="1">
            <a:spLocks noChangeArrowheads="1"/>
          </p:cNvSpPr>
          <p:nvPr/>
        </p:nvSpPr>
        <p:spPr bwMode="auto">
          <a:xfrm>
            <a:off x="7143550" y="5000898"/>
            <a:ext cx="987771" cy="276999"/>
          </a:xfrm>
          <a:prstGeom prst="rect">
            <a:avLst/>
          </a:prstGeom>
          <a:noFill/>
          <a:ln w="9525">
            <a:noFill/>
            <a:miter lim="800000"/>
            <a:headEnd/>
            <a:tailEnd/>
          </a:ln>
        </p:spPr>
        <p:txBody>
          <a:bodyPr wrap="none">
            <a:spAutoFit/>
          </a:bodyPr>
          <a:lstStyle/>
          <a:p>
            <a:r>
              <a:rPr lang="es-ES_tradnl" sz="1200" b="1" dirty="0" smtClean="0">
                <a:latin typeface="Arial" charset="0"/>
              </a:rPr>
              <a:t>2 KB </a:t>
            </a:r>
            <a:r>
              <a:rPr lang="es-ES_tradnl" sz="1200" b="1" dirty="0">
                <a:latin typeface="Arial" charset="0"/>
              </a:rPr>
              <a:t>libres</a:t>
            </a:r>
            <a:endParaRPr lang="es-ES" sz="1200" b="1" dirty="0">
              <a:latin typeface="Arial" charset="0"/>
            </a:endParaRPr>
          </a:p>
        </p:txBody>
      </p:sp>
      <p:sp>
        <p:nvSpPr>
          <p:cNvPr id="68" name="Line 62"/>
          <p:cNvSpPr>
            <a:spLocks noChangeShapeType="1"/>
          </p:cNvSpPr>
          <p:nvPr/>
        </p:nvSpPr>
        <p:spPr bwMode="auto">
          <a:xfrm flipH="1">
            <a:off x="6857798" y="5154494"/>
            <a:ext cx="290524" cy="60718"/>
          </a:xfrm>
          <a:prstGeom prst="line">
            <a:avLst/>
          </a:prstGeom>
          <a:noFill/>
          <a:ln w="9525">
            <a:solidFill>
              <a:schemeClr val="tx1"/>
            </a:solidFill>
            <a:round/>
            <a:headEnd/>
            <a:tailEnd type="triangle" w="med" len="med"/>
          </a:ln>
        </p:spPr>
        <p:txBody>
          <a:bodyPr/>
          <a:lstStyle/>
          <a:p>
            <a:endParaRPr lang="es-ES"/>
          </a:p>
        </p:txBody>
      </p:sp>
      <p:sp>
        <p:nvSpPr>
          <p:cNvPr id="69" name="Line 28"/>
          <p:cNvSpPr>
            <a:spLocks noChangeShapeType="1"/>
          </p:cNvSpPr>
          <p:nvPr/>
        </p:nvSpPr>
        <p:spPr bwMode="auto">
          <a:xfrm rot="-180000" flipH="1" flipV="1">
            <a:off x="3399196" y="6292867"/>
            <a:ext cx="3380397" cy="3768"/>
          </a:xfrm>
          <a:prstGeom prst="line">
            <a:avLst/>
          </a:prstGeom>
          <a:noFill/>
          <a:ln w="9525">
            <a:solidFill>
              <a:schemeClr val="tx1"/>
            </a:solidFill>
            <a:round/>
            <a:headEnd/>
            <a:tailEnd type="stealth" w="lg" len="lg"/>
          </a:ln>
        </p:spPr>
        <p:txBody>
          <a:bodyPr/>
          <a:lstStyle/>
          <a:p>
            <a:endParaRPr lang="es-ES"/>
          </a:p>
        </p:txBody>
      </p:sp>
      <p:sp>
        <p:nvSpPr>
          <p:cNvPr id="70" name="Text Box 65"/>
          <p:cNvSpPr txBox="1">
            <a:spLocks noChangeArrowheads="1"/>
          </p:cNvSpPr>
          <p:nvPr/>
        </p:nvSpPr>
        <p:spPr bwMode="auto">
          <a:xfrm>
            <a:off x="6929806" y="6237312"/>
            <a:ext cx="987771" cy="276999"/>
          </a:xfrm>
          <a:prstGeom prst="rect">
            <a:avLst/>
          </a:prstGeom>
          <a:noFill/>
          <a:ln w="9525">
            <a:noFill/>
            <a:miter lim="800000"/>
            <a:headEnd/>
            <a:tailEnd/>
          </a:ln>
        </p:spPr>
        <p:txBody>
          <a:bodyPr wrap="none">
            <a:spAutoFit/>
          </a:bodyPr>
          <a:lstStyle/>
          <a:p>
            <a:r>
              <a:rPr lang="es-ES_tradnl" sz="1200" b="1" dirty="0" smtClean="0">
                <a:latin typeface="Arial" charset="0"/>
              </a:rPr>
              <a:t>3 KB </a:t>
            </a:r>
            <a:r>
              <a:rPr lang="es-ES_tradnl" sz="1200" b="1" dirty="0">
                <a:latin typeface="Arial" charset="0"/>
              </a:rPr>
              <a:t>libres</a:t>
            </a:r>
            <a:endParaRPr lang="es-ES" sz="1200" b="1" dirty="0">
              <a:latin typeface="Arial" charset="0"/>
            </a:endParaRPr>
          </a:p>
        </p:txBody>
      </p:sp>
      <p:sp>
        <p:nvSpPr>
          <p:cNvPr id="71" name="Line 62"/>
          <p:cNvSpPr>
            <a:spLocks noChangeShapeType="1"/>
          </p:cNvSpPr>
          <p:nvPr/>
        </p:nvSpPr>
        <p:spPr bwMode="auto">
          <a:xfrm flipH="1" flipV="1">
            <a:off x="6857798" y="6174626"/>
            <a:ext cx="144016" cy="134693"/>
          </a:xfrm>
          <a:prstGeom prst="line">
            <a:avLst/>
          </a:prstGeom>
          <a:noFill/>
          <a:ln w="9525">
            <a:solidFill>
              <a:schemeClr val="tx1"/>
            </a:solidFill>
            <a:round/>
            <a:headEnd/>
            <a:tailEnd type="triangle" w="med" len="med"/>
          </a:ln>
        </p:spPr>
        <p:txBody>
          <a:bodyPr/>
          <a:lstStyle/>
          <a:p>
            <a:endParaRPr lang="es-ES"/>
          </a:p>
        </p:txBody>
      </p:sp>
      <p:sp>
        <p:nvSpPr>
          <p:cNvPr id="72" name="Text Box 65"/>
          <p:cNvSpPr txBox="1">
            <a:spLocks noChangeArrowheads="1"/>
          </p:cNvSpPr>
          <p:nvPr/>
        </p:nvSpPr>
        <p:spPr bwMode="auto">
          <a:xfrm>
            <a:off x="7215558" y="5445224"/>
            <a:ext cx="902811" cy="276999"/>
          </a:xfrm>
          <a:prstGeom prst="rect">
            <a:avLst/>
          </a:prstGeom>
          <a:noFill/>
          <a:ln w="9525">
            <a:noFill/>
            <a:miter lim="800000"/>
            <a:headEnd/>
            <a:tailEnd/>
          </a:ln>
        </p:spPr>
        <p:txBody>
          <a:bodyPr wrap="none">
            <a:spAutoFit/>
          </a:bodyPr>
          <a:lstStyle/>
          <a:p>
            <a:r>
              <a:rPr lang="es-ES_tradnl" sz="1200" b="1" dirty="0" smtClean="0">
                <a:latin typeface="Arial" charset="0"/>
              </a:rPr>
              <a:t>1 KB libre</a:t>
            </a:r>
            <a:endParaRPr lang="es-ES" sz="1200" b="1" dirty="0">
              <a:latin typeface="Arial" charset="0"/>
            </a:endParaRPr>
          </a:p>
        </p:txBody>
      </p:sp>
      <p:sp>
        <p:nvSpPr>
          <p:cNvPr id="88" name="Line 62"/>
          <p:cNvSpPr>
            <a:spLocks noChangeShapeType="1"/>
          </p:cNvSpPr>
          <p:nvPr/>
        </p:nvSpPr>
        <p:spPr bwMode="auto">
          <a:xfrm flipH="1">
            <a:off x="6857798" y="5661248"/>
            <a:ext cx="360040" cy="216023"/>
          </a:xfrm>
          <a:prstGeom prst="line">
            <a:avLst/>
          </a:prstGeom>
          <a:noFill/>
          <a:ln w="9525">
            <a:solidFill>
              <a:schemeClr val="tx1"/>
            </a:solidFill>
            <a:round/>
            <a:headEnd/>
            <a:tailEnd type="triangle" w="med" len="med"/>
          </a:ln>
        </p:spPr>
        <p:txBody>
          <a:bodyPr/>
          <a:lstStyle/>
          <a:p>
            <a:endParaRPr lang="es-ES"/>
          </a:p>
        </p:txBody>
      </p:sp>
      <p:sp>
        <p:nvSpPr>
          <p:cNvPr id="89" name="Text Box 50"/>
          <p:cNvSpPr txBox="1">
            <a:spLocks noChangeArrowheads="1"/>
          </p:cNvSpPr>
          <p:nvPr/>
        </p:nvSpPr>
        <p:spPr bwMode="auto">
          <a:xfrm>
            <a:off x="179512" y="4509120"/>
            <a:ext cx="2429814" cy="1169551"/>
          </a:xfrm>
          <a:prstGeom prst="rect">
            <a:avLst/>
          </a:prstGeom>
          <a:noFill/>
          <a:ln w="9525">
            <a:noFill/>
            <a:miter lim="800000"/>
            <a:headEnd/>
            <a:tailEnd/>
          </a:ln>
        </p:spPr>
        <p:txBody>
          <a:bodyPr wrap="square">
            <a:spAutoFit/>
          </a:bodyPr>
          <a:lstStyle/>
          <a:p>
            <a:pPr algn="r"/>
            <a:r>
              <a:rPr lang="es-ES_tradnl" sz="1400" b="1" dirty="0" smtClean="0">
                <a:latin typeface="Arial" charset="0"/>
              </a:rPr>
              <a:t>En estos ejemplos se suponen segmentos de 1000 bytes. El número indica la posición relativa  de cada segmento.</a:t>
            </a:r>
          </a:p>
        </p:txBody>
      </p:sp>
      <p:sp>
        <p:nvSpPr>
          <p:cNvPr id="90" name="Text Box 50"/>
          <p:cNvSpPr txBox="1">
            <a:spLocks noChangeArrowheads="1"/>
          </p:cNvSpPr>
          <p:nvPr/>
        </p:nvSpPr>
        <p:spPr bwMode="auto">
          <a:xfrm>
            <a:off x="323528" y="2060848"/>
            <a:ext cx="2438198" cy="646331"/>
          </a:xfrm>
          <a:prstGeom prst="rect">
            <a:avLst/>
          </a:prstGeom>
          <a:noFill/>
          <a:ln w="9525">
            <a:solidFill>
              <a:schemeClr val="tx1"/>
            </a:solidFill>
            <a:miter lim="800000"/>
            <a:headEnd/>
            <a:tailEnd/>
          </a:ln>
        </p:spPr>
        <p:txBody>
          <a:bodyPr wrap="square">
            <a:spAutoFit/>
          </a:bodyPr>
          <a:lstStyle/>
          <a:p>
            <a:pPr algn="r"/>
            <a:r>
              <a:rPr lang="es-ES_tradnl" sz="1200" b="1" dirty="0" smtClean="0">
                <a:latin typeface="Arial" charset="0"/>
              </a:rPr>
              <a:t>He recibido bien hasta el byte 999 inclusive. El siguiente que me envíes debería ser el 1000</a:t>
            </a:r>
          </a:p>
        </p:txBody>
      </p:sp>
      <p:sp>
        <p:nvSpPr>
          <p:cNvPr id="91" name="90 Rectángulo"/>
          <p:cNvSpPr/>
          <p:nvPr/>
        </p:nvSpPr>
        <p:spPr>
          <a:xfrm rot="-180000">
            <a:off x="3850214" y="2363140"/>
            <a:ext cx="1048605" cy="2626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3" name="Line 62"/>
          <p:cNvSpPr>
            <a:spLocks noChangeShapeType="1"/>
          </p:cNvSpPr>
          <p:nvPr/>
        </p:nvSpPr>
        <p:spPr bwMode="auto">
          <a:xfrm>
            <a:off x="2771800" y="2492896"/>
            <a:ext cx="936104" cy="0"/>
          </a:xfrm>
          <a:prstGeom prst="line">
            <a:avLst/>
          </a:prstGeom>
          <a:noFill/>
          <a:ln w="9525">
            <a:solidFill>
              <a:schemeClr val="tx1"/>
            </a:solidFill>
            <a:round/>
            <a:headEnd/>
            <a:tailEnd type="triangle" w="med" len="med"/>
          </a:ln>
        </p:spPr>
        <p:txBody>
          <a:bodyPr/>
          <a:lstStyle/>
          <a:p>
            <a:endParaRPr lang="es-ES"/>
          </a:p>
        </p:txBody>
      </p:sp>
    </p:spTree>
  </p:cSld>
  <p:clrMapOvr>
    <a:masterClrMapping/>
  </p:clrMapOvr>
  <p:transition>
    <p:cover dir="ld"/>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609600"/>
            <a:ext cx="7772400" cy="947738"/>
          </a:xfrm>
        </p:spPr>
        <p:txBody>
          <a:bodyPr/>
          <a:lstStyle/>
          <a:p>
            <a:pPr eaLnBrk="1" hangingPunct="1"/>
            <a:r>
              <a:rPr lang="es-ES" sz="4000" smtClean="0"/>
              <a:t>Pérdida y reenvío de segmentos</a:t>
            </a:r>
          </a:p>
        </p:txBody>
      </p:sp>
      <p:sp>
        <p:nvSpPr>
          <p:cNvPr id="66563" name="Rectangle 3"/>
          <p:cNvSpPr>
            <a:spLocks noGrp="1" noChangeArrowheads="1"/>
          </p:cNvSpPr>
          <p:nvPr>
            <p:ph type="body" idx="1"/>
          </p:nvPr>
        </p:nvSpPr>
        <p:spPr>
          <a:xfrm>
            <a:off x="685800" y="1844675"/>
            <a:ext cx="7772400" cy="4114800"/>
          </a:xfrm>
        </p:spPr>
        <p:txBody>
          <a:bodyPr/>
          <a:lstStyle/>
          <a:p>
            <a:pPr eaLnBrk="1" hangingPunct="1">
              <a:lnSpc>
                <a:spcPct val="90000"/>
              </a:lnSpc>
            </a:pPr>
            <a:r>
              <a:rPr lang="es-ES" sz="2800" dirty="0" smtClean="0"/>
              <a:t>Un paquete IP puede perderse por diversos motivos. En ese caso el segmento TCP correspondiente no llegará a su destino</a:t>
            </a:r>
          </a:p>
          <a:p>
            <a:pPr eaLnBrk="1" hangingPunct="1">
              <a:lnSpc>
                <a:spcPct val="90000"/>
              </a:lnSpc>
            </a:pPr>
            <a:r>
              <a:rPr lang="es-ES" sz="2800" dirty="0" smtClean="0"/>
              <a:t>Cuando TCP envía un segmento espera recibir el ACK dentro de un tiempo razonable; si no se recibe se reenvía el segmento.</a:t>
            </a:r>
          </a:p>
          <a:p>
            <a:pPr eaLnBrk="1" hangingPunct="1">
              <a:lnSpc>
                <a:spcPct val="90000"/>
              </a:lnSpc>
            </a:pPr>
            <a:r>
              <a:rPr lang="es-ES" sz="2800" dirty="0" smtClean="0"/>
              <a:t>Si un segmento llega al TCP de destino pero su </a:t>
            </a:r>
            <a:r>
              <a:rPr lang="es-ES" sz="2800" dirty="0" err="1" smtClean="0"/>
              <a:t>checksum</a:t>
            </a:r>
            <a:r>
              <a:rPr lang="es-ES" sz="2800" dirty="0" smtClean="0"/>
              <a:t> no es correcto se descarta y se actúa como si se hubiera perdido, es decir no se envía ningún mensaje informativo.</a:t>
            </a:r>
          </a:p>
        </p:txBody>
      </p:sp>
    </p:spTree>
  </p:cSld>
  <p:clrMapOvr>
    <a:masterClrMapping/>
  </p:clrMapOvr>
  <p:transition>
    <p:cover dir="ld"/>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Text Box 5"/>
          <p:cNvSpPr txBox="1">
            <a:spLocks noChangeArrowheads="1"/>
          </p:cNvSpPr>
          <p:nvPr/>
        </p:nvSpPr>
        <p:spPr bwMode="auto">
          <a:xfrm>
            <a:off x="1793123" y="701954"/>
            <a:ext cx="960437" cy="396875"/>
          </a:xfrm>
          <a:prstGeom prst="rect">
            <a:avLst/>
          </a:prstGeom>
          <a:noFill/>
          <a:ln w="9525">
            <a:noFill/>
            <a:miter lim="800000"/>
            <a:headEnd/>
            <a:tailEnd/>
          </a:ln>
        </p:spPr>
        <p:txBody>
          <a:bodyPr wrap="none">
            <a:spAutoFit/>
          </a:bodyPr>
          <a:lstStyle/>
          <a:p>
            <a:r>
              <a:rPr lang="es-ES_tradnl" sz="2000" b="1">
                <a:latin typeface="Arial" charset="0"/>
              </a:rPr>
              <a:t>Host 1</a:t>
            </a:r>
            <a:endParaRPr lang="es-ES" sz="2000" b="1">
              <a:latin typeface="Arial" charset="0"/>
            </a:endParaRPr>
          </a:p>
        </p:txBody>
      </p:sp>
      <p:sp>
        <p:nvSpPr>
          <p:cNvPr id="67590" name="Text Box 6"/>
          <p:cNvSpPr txBox="1">
            <a:spLocks noChangeArrowheads="1"/>
          </p:cNvSpPr>
          <p:nvPr/>
        </p:nvSpPr>
        <p:spPr bwMode="auto">
          <a:xfrm>
            <a:off x="5396766" y="701954"/>
            <a:ext cx="960437" cy="396875"/>
          </a:xfrm>
          <a:prstGeom prst="rect">
            <a:avLst/>
          </a:prstGeom>
          <a:noFill/>
          <a:ln w="9525">
            <a:noFill/>
            <a:miter lim="800000"/>
            <a:headEnd/>
            <a:tailEnd/>
          </a:ln>
        </p:spPr>
        <p:txBody>
          <a:bodyPr wrap="none">
            <a:spAutoFit/>
          </a:bodyPr>
          <a:lstStyle/>
          <a:p>
            <a:r>
              <a:rPr lang="es-ES_tradnl" sz="2000" b="1" dirty="0">
                <a:latin typeface="Arial" charset="0"/>
              </a:rPr>
              <a:t>Host 2</a:t>
            </a:r>
            <a:endParaRPr lang="es-ES" sz="2000" b="1" dirty="0">
              <a:latin typeface="Arial" charset="0"/>
            </a:endParaRPr>
          </a:p>
        </p:txBody>
      </p:sp>
      <p:sp>
        <p:nvSpPr>
          <p:cNvPr id="67592" name="Line 8"/>
          <p:cNvSpPr>
            <a:spLocks noChangeShapeType="1"/>
          </p:cNvSpPr>
          <p:nvPr/>
        </p:nvSpPr>
        <p:spPr bwMode="auto">
          <a:xfrm rot="-180000" flipH="1">
            <a:off x="2551082" y="1346082"/>
            <a:ext cx="3298348" cy="7771"/>
          </a:xfrm>
          <a:prstGeom prst="line">
            <a:avLst/>
          </a:prstGeom>
          <a:noFill/>
          <a:ln w="9525">
            <a:solidFill>
              <a:schemeClr val="tx1"/>
            </a:solidFill>
            <a:round/>
            <a:headEnd/>
            <a:tailEnd type="stealth" w="lg" len="lg"/>
          </a:ln>
        </p:spPr>
        <p:txBody>
          <a:bodyPr/>
          <a:lstStyle/>
          <a:p>
            <a:endParaRPr lang="es-ES" sz="1400"/>
          </a:p>
        </p:txBody>
      </p:sp>
      <p:sp>
        <p:nvSpPr>
          <p:cNvPr id="67594" name="Text Box 10"/>
          <p:cNvSpPr txBox="1">
            <a:spLocks noChangeArrowheads="1"/>
          </p:cNvSpPr>
          <p:nvPr/>
        </p:nvSpPr>
        <p:spPr bwMode="auto">
          <a:xfrm rot="-180000">
            <a:off x="3316932" y="1037119"/>
            <a:ext cx="1645002" cy="307777"/>
          </a:xfrm>
          <a:prstGeom prst="rect">
            <a:avLst/>
          </a:prstGeom>
          <a:noFill/>
          <a:ln w="9525">
            <a:noFill/>
            <a:miter lim="800000"/>
            <a:headEnd/>
            <a:tailEnd/>
          </a:ln>
        </p:spPr>
        <p:txBody>
          <a:bodyPr wrap="none">
            <a:spAutoFit/>
          </a:bodyPr>
          <a:lstStyle/>
          <a:p>
            <a:r>
              <a:rPr lang="es-ES_tradnl" sz="1400" b="1" dirty="0" err="1" smtClean="0">
                <a:latin typeface="Arial" charset="0"/>
              </a:rPr>
              <a:t>Ack</a:t>
            </a:r>
            <a:r>
              <a:rPr lang="es-ES_tradnl" sz="1400" b="1" dirty="0" smtClean="0">
                <a:latin typeface="Arial" charset="0"/>
              </a:rPr>
              <a:t>=0, </a:t>
            </a:r>
            <a:r>
              <a:rPr lang="es-ES_tradnl" sz="1400" b="1" dirty="0" err="1" smtClean="0">
                <a:latin typeface="Arial" charset="0"/>
              </a:rPr>
              <a:t>Win</a:t>
            </a:r>
            <a:r>
              <a:rPr lang="es-ES_tradnl" sz="1400" b="1" dirty="0" smtClean="0">
                <a:latin typeface="Arial" charset="0"/>
              </a:rPr>
              <a:t>=4000</a:t>
            </a:r>
            <a:endParaRPr lang="es-ES" sz="1400" b="1" dirty="0">
              <a:latin typeface="Arial" charset="0"/>
            </a:endParaRPr>
          </a:p>
        </p:txBody>
      </p:sp>
      <p:sp>
        <p:nvSpPr>
          <p:cNvPr id="67595" name="Text Box 11"/>
          <p:cNvSpPr txBox="1">
            <a:spLocks noChangeArrowheads="1"/>
          </p:cNvSpPr>
          <p:nvPr/>
        </p:nvSpPr>
        <p:spPr bwMode="auto">
          <a:xfrm>
            <a:off x="467544" y="260648"/>
            <a:ext cx="7429552" cy="424732"/>
          </a:xfrm>
          <a:prstGeom prst="rect">
            <a:avLst/>
          </a:prstGeom>
          <a:noFill/>
          <a:ln w="9525">
            <a:noFill/>
            <a:miter lim="800000"/>
            <a:headEnd/>
            <a:tailEnd/>
          </a:ln>
        </p:spPr>
        <p:txBody>
          <a:bodyPr wrap="square">
            <a:spAutoFit/>
          </a:bodyPr>
          <a:lstStyle/>
          <a:p>
            <a:pPr algn="ctr">
              <a:lnSpc>
                <a:spcPct val="60000"/>
              </a:lnSpc>
              <a:spcBef>
                <a:spcPct val="50000"/>
              </a:spcBef>
            </a:pPr>
            <a:r>
              <a:rPr lang="es-ES_tradnl" sz="3600" dirty="0">
                <a:latin typeface="Arial" charset="0"/>
              </a:rPr>
              <a:t>Pérdida de un segmento de datos</a:t>
            </a:r>
            <a:endParaRPr lang="es-ES" sz="3600" dirty="0">
              <a:latin typeface="Arial" charset="0"/>
            </a:endParaRPr>
          </a:p>
        </p:txBody>
      </p:sp>
      <p:sp>
        <p:nvSpPr>
          <p:cNvPr id="67596" name="Line 12"/>
          <p:cNvSpPr>
            <a:spLocks noChangeShapeType="1"/>
          </p:cNvSpPr>
          <p:nvPr/>
        </p:nvSpPr>
        <p:spPr bwMode="auto">
          <a:xfrm rot="180000">
            <a:off x="2539246" y="1702086"/>
            <a:ext cx="3319474" cy="8"/>
          </a:xfrm>
          <a:prstGeom prst="line">
            <a:avLst/>
          </a:prstGeom>
          <a:noFill/>
          <a:ln w="9525">
            <a:solidFill>
              <a:schemeClr val="tx1"/>
            </a:solidFill>
            <a:round/>
            <a:headEnd/>
            <a:tailEnd type="stealth" w="lg" len="lg"/>
          </a:ln>
        </p:spPr>
        <p:txBody>
          <a:bodyPr/>
          <a:lstStyle/>
          <a:p>
            <a:endParaRPr lang="es-ES" sz="1400"/>
          </a:p>
        </p:txBody>
      </p:sp>
      <p:sp>
        <p:nvSpPr>
          <p:cNvPr id="67597" name="Text Box 13"/>
          <p:cNvSpPr txBox="1">
            <a:spLocks noChangeArrowheads="1"/>
          </p:cNvSpPr>
          <p:nvPr/>
        </p:nvSpPr>
        <p:spPr bwMode="auto">
          <a:xfrm rot="180000">
            <a:off x="3315345" y="1416334"/>
            <a:ext cx="716863" cy="307777"/>
          </a:xfrm>
          <a:prstGeom prst="rect">
            <a:avLst/>
          </a:prstGeom>
          <a:noFill/>
          <a:ln w="9525">
            <a:noFill/>
            <a:miter lim="800000"/>
            <a:headEnd/>
            <a:tailEnd/>
          </a:ln>
        </p:spPr>
        <p:txBody>
          <a:bodyPr wrap="none">
            <a:spAutoFit/>
          </a:bodyPr>
          <a:lstStyle/>
          <a:p>
            <a:r>
              <a:rPr lang="es-ES_tradnl" sz="1400" b="1" dirty="0" err="1" smtClean="0">
                <a:latin typeface="Arial" charset="0"/>
              </a:rPr>
              <a:t>Seq</a:t>
            </a:r>
            <a:r>
              <a:rPr lang="es-ES_tradnl" sz="1400" b="1" dirty="0" smtClean="0">
                <a:latin typeface="Arial" charset="0"/>
              </a:rPr>
              <a:t>=0</a:t>
            </a:r>
            <a:endParaRPr lang="es-ES" sz="1400" b="1" dirty="0">
              <a:latin typeface="Arial" charset="0"/>
            </a:endParaRPr>
          </a:p>
        </p:txBody>
      </p:sp>
      <p:sp>
        <p:nvSpPr>
          <p:cNvPr id="67599" name="Line 15"/>
          <p:cNvSpPr>
            <a:spLocks noChangeShapeType="1"/>
          </p:cNvSpPr>
          <p:nvPr/>
        </p:nvSpPr>
        <p:spPr bwMode="auto">
          <a:xfrm rot="-180000" flipH="1" flipV="1">
            <a:off x="2539795" y="2108421"/>
            <a:ext cx="3300263" cy="26973"/>
          </a:xfrm>
          <a:prstGeom prst="line">
            <a:avLst/>
          </a:prstGeom>
          <a:noFill/>
          <a:ln w="9525">
            <a:solidFill>
              <a:schemeClr val="tx1"/>
            </a:solidFill>
            <a:round/>
            <a:headEnd/>
            <a:tailEnd type="stealth" w="lg" len="lg"/>
          </a:ln>
        </p:spPr>
        <p:txBody>
          <a:bodyPr/>
          <a:lstStyle/>
          <a:p>
            <a:endParaRPr lang="es-ES" sz="1400"/>
          </a:p>
        </p:txBody>
      </p:sp>
      <p:sp>
        <p:nvSpPr>
          <p:cNvPr id="67600" name="Text Box 16"/>
          <p:cNvSpPr txBox="1">
            <a:spLocks noChangeArrowheads="1"/>
          </p:cNvSpPr>
          <p:nvPr/>
        </p:nvSpPr>
        <p:spPr bwMode="auto">
          <a:xfrm rot="-180000">
            <a:off x="3166266" y="1773524"/>
            <a:ext cx="1943161" cy="307777"/>
          </a:xfrm>
          <a:prstGeom prst="rect">
            <a:avLst/>
          </a:prstGeom>
          <a:noFill/>
          <a:ln w="9525">
            <a:noFill/>
            <a:miter lim="800000"/>
            <a:headEnd/>
            <a:tailEnd/>
          </a:ln>
        </p:spPr>
        <p:txBody>
          <a:bodyPr wrap="none">
            <a:spAutoFit/>
          </a:bodyPr>
          <a:lstStyle/>
          <a:p>
            <a:r>
              <a:rPr lang="es-ES_tradnl" sz="1400" b="1" dirty="0" err="1" smtClean="0">
                <a:latin typeface="Arial" charset="0"/>
              </a:rPr>
              <a:t>Ack</a:t>
            </a:r>
            <a:r>
              <a:rPr lang="es-ES_tradnl" sz="1400" b="1" dirty="0" smtClean="0">
                <a:latin typeface="Arial" charset="0"/>
              </a:rPr>
              <a:t>=1000, </a:t>
            </a:r>
            <a:r>
              <a:rPr lang="es-ES_tradnl" sz="1400" b="1" dirty="0" err="1" smtClean="0">
                <a:latin typeface="Arial" charset="0"/>
              </a:rPr>
              <a:t>Win</a:t>
            </a:r>
            <a:r>
              <a:rPr lang="es-ES_tradnl" sz="1400" b="1" dirty="0" smtClean="0">
                <a:latin typeface="Arial" charset="0"/>
              </a:rPr>
              <a:t>=3000</a:t>
            </a:r>
            <a:endParaRPr lang="es-ES" sz="1400" b="1" dirty="0">
              <a:latin typeface="Arial" charset="0"/>
            </a:endParaRPr>
          </a:p>
        </p:txBody>
      </p:sp>
      <p:sp>
        <p:nvSpPr>
          <p:cNvPr id="67601" name="Line 18"/>
          <p:cNvSpPr>
            <a:spLocks noChangeShapeType="1"/>
          </p:cNvSpPr>
          <p:nvPr/>
        </p:nvSpPr>
        <p:spPr bwMode="auto">
          <a:xfrm rot="180000" flipV="1">
            <a:off x="2555472" y="2511915"/>
            <a:ext cx="3303247" cy="4033"/>
          </a:xfrm>
          <a:prstGeom prst="line">
            <a:avLst/>
          </a:prstGeom>
          <a:noFill/>
          <a:ln w="9525">
            <a:solidFill>
              <a:schemeClr val="tx1"/>
            </a:solidFill>
            <a:round/>
            <a:headEnd/>
            <a:tailEnd type="stealth" w="lg" len="lg"/>
          </a:ln>
        </p:spPr>
        <p:txBody>
          <a:bodyPr/>
          <a:lstStyle/>
          <a:p>
            <a:endParaRPr lang="es-ES" sz="1400"/>
          </a:p>
        </p:txBody>
      </p:sp>
      <p:sp>
        <p:nvSpPr>
          <p:cNvPr id="67602" name="Text Box 19"/>
          <p:cNvSpPr txBox="1">
            <a:spLocks noChangeArrowheads="1"/>
          </p:cNvSpPr>
          <p:nvPr/>
        </p:nvSpPr>
        <p:spPr bwMode="auto">
          <a:xfrm rot="180000">
            <a:off x="3166266" y="2202152"/>
            <a:ext cx="1015021" cy="307777"/>
          </a:xfrm>
          <a:prstGeom prst="rect">
            <a:avLst/>
          </a:prstGeom>
          <a:noFill/>
          <a:ln w="9525">
            <a:noFill/>
            <a:miter lim="800000"/>
            <a:headEnd/>
            <a:tailEnd/>
          </a:ln>
        </p:spPr>
        <p:txBody>
          <a:bodyPr wrap="none">
            <a:spAutoFit/>
          </a:bodyPr>
          <a:lstStyle/>
          <a:p>
            <a:r>
              <a:rPr lang="es-ES_tradnl" sz="1400" b="1" dirty="0" err="1" smtClean="0">
                <a:latin typeface="Arial" charset="0"/>
              </a:rPr>
              <a:t>Seq</a:t>
            </a:r>
            <a:r>
              <a:rPr lang="es-ES_tradnl" sz="1400" b="1" dirty="0" smtClean="0">
                <a:latin typeface="Arial" charset="0"/>
              </a:rPr>
              <a:t>=1000</a:t>
            </a:r>
            <a:endParaRPr lang="es-ES" sz="1400" b="1" dirty="0">
              <a:latin typeface="Arial" charset="0"/>
            </a:endParaRPr>
          </a:p>
        </p:txBody>
      </p:sp>
      <p:sp>
        <p:nvSpPr>
          <p:cNvPr id="67603" name="Text Box 20"/>
          <p:cNvSpPr txBox="1">
            <a:spLocks noChangeArrowheads="1"/>
          </p:cNvSpPr>
          <p:nvPr/>
        </p:nvSpPr>
        <p:spPr bwMode="auto">
          <a:xfrm rot="180000">
            <a:off x="2995183" y="2702218"/>
            <a:ext cx="1015021" cy="307777"/>
          </a:xfrm>
          <a:prstGeom prst="rect">
            <a:avLst/>
          </a:prstGeom>
          <a:noFill/>
          <a:ln w="9525">
            <a:noFill/>
            <a:miter lim="800000"/>
            <a:headEnd/>
            <a:tailEnd/>
          </a:ln>
        </p:spPr>
        <p:txBody>
          <a:bodyPr wrap="none">
            <a:spAutoFit/>
          </a:bodyPr>
          <a:lstStyle/>
          <a:p>
            <a:r>
              <a:rPr lang="es-ES_tradnl" sz="1400" b="1" dirty="0" err="1" smtClean="0">
                <a:latin typeface="Arial" charset="0"/>
              </a:rPr>
              <a:t>Seq</a:t>
            </a:r>
            <a:r>
              <a:rPr lang="es-ES_tradnl" sz="1400" b="1" dirty="0" smtClean="0">
                <a:latin typeface="Arial" charset="0"/>
              </a:rPr>
              <a:t>=2000</a:t>
            </a:r>
            <a:endParaRPr lang="es-ES" sz="1400" b="1" dirty="0">
              <a:latin typeface="Arial" charset="0"/>
            </a:endParaRPr>
          </a:p>
        </p:txBody>
      </p:sp>
      <p:sp>
        <p:nvSpPr>
          <p:cNvPr id="67604" name="Text Box 21"/>
          <p:cNvSpPr txBox="1">
            <a:spLocks noChangeArrowheads="1"/>
          </p:cNvSpPr>
          <p:nvPr/>
        </p:nvSpPr>
        <p:spPr bwMode="auto">
          <a:xfrm rot="180000">
            <a:off x="3166266" y="3130846"/>
            <a:ext cx="1015021" cy="307777"/>
          </a:xfrm>
          <a:prstGeom prst="rect">
            <a:avLst/>
          </a:prstGeom>
          <a:noFill/>
          <a:ln w="9525">
            <a:noFill/>
            <a:miter lim="800000"/>
            <a:headEnd/>
            <a:tailEnd/>
          </a:ln>
        </p:spPr>
        <p:txBody>
          <a:bodyPr wrap="none">
            <a:spAutoFit/>
          </a:bodyPr>
          <a:lstStyle/>
          <a:p>
            <a:r>
              <a:rPr lang="es-ES_tradnl" sz="1400" b="1" dirty="0" err="1" smtClean="0">
                <a:latin typeface="Arial" charset="0"/>
              </a:rPr>
              <a:t>Seq</a:t>
            </a:r>
            <a:r>
              <a:rPr lang="es-ES_tradnl" sz="1400" b="1" dirty="0" smtClean="0">
                <a:latin typeface="Arial" charset="0"/>
              </a:rPr>
              <a:t>=3000</a:t>
            </a:r>
            <a:endParaRPr lang="es-ES" sz="1400" b="1" dirty="0">
              <a:latin typeface="Arial" charset="0"/>
            </a:endParaRPr>
          </a:p>
        </p:txBody>
      </p:sp>
      <p:sp>
        <p:nvSpPr>
          <p:cNvPr id="67605" name="Line 22"/>
          <p:cNvSpPr>
            <a:spLocks noChangeShapeType="1"/>
          </p:cNvSpPr>
          <p:nvPr/>
        </p:nvSpPr>
        <p:spPr bwMode="auto">
          <a:xfrm rot="180000" flipV="1">
            <a:off x="2549864" y="3418184"/>
            <a:ext cx="3308856" cy="7528"/>
          </a:xfrm>
          <a:prstGeom prst="line">
            <a:avLst/>
          </a:prstGeom>
          <a:noFill/>
          <a:ln w="9525">
            <a:solidFill>
              <a:schemeClr val="tx1"/>
            </a:solidFill>
            <a:round/>
            <a:headEnd/>
            <a:tailEnd type="stealth" w="lg" len="lg"/>
          </a:ln>
        </p:spPr>
        <p:txBody>
          <a:bodyPr/>
          <a:lstStyle/>
          <a:p>
            <a:endParaRPr lang="es-ES" sz="1400"/>
          </a:p>
        </p:txBody>
      </p:sp>
      <p:sp>
        <p:nvSpPr>
          <p:cNvPr id="67606" name="Line 23"/>
          <p:cNvSpPr>
            <a:spLocks noChangeShapeType="1"/>
          </p:cNvSpPr>
          <p:nvPr/>
        </p:nvSpPr>
        <p:spPr bwMode="auto">
          <a:xfrm rot="180000">
            <a:off x="2555473" y="2990594"/>
            <a:ext cx="2750797" cy="6487"/>
          </a:xfrm>
          <a:prstGeom prst="line">
            <a:avLst/>
          </a:prstGeom>
          <a:noFill/>
          <a:ln w="9525">
            <a:solidFill>
              <a:schemeClr val="tx1"/>
            </a:solidFill>
            <a:round/>
            <a:headEnd/>
            <a:tailEnd type="stealth" w="lg" len="lg"/>
          </a:ln>
        </p:spPr>
        <p:txBody>
          <a:bodyPr/>
          <a:lstStyle/>
          <a:p>
            <a:endParaRPr lang="es-ES" sz="1400"/>
          </a:p>
        </p:txBody>
      </p:sp>
      <p:sp>
        <p:nvSpPr>
          <p:cNvPr id="67611" name="Line 28"/>
          <p:cNvSpPr>
            <a:spLocks noChangeShapeType="1"/>
          </p:cNvSpPr>
          <p:nvPr/>
        </p:nvSpPr>
        <p:spPr bwMode="auto">
          <a:xfrm rot="-180000" flipH="1">
            <a:off x="2550909" y="5406709"/>
            <a:ext cx="3297713" cy="14341"/>
          </a:xfrm>
          <a:prstGeom prst="line">
            <a:avLst/>
          </a:prstGeom>
          <a:noFill/>
          <a:ln w="9525">
            <a:solidFill>
              <a:schemeClr val="tx1"/>
            </a:solidFill>
            <a:round/>
            <a:headEnd/>
            <a:tailEnd type="stealth" w="lg" len="lg"/>
          </a:ln>
        </p:spPr>
        <p:txBody>
          <a:bodyPr/>
          <a:lstStyle/>
          <a:p>
            <a:endParaRPr lang="es-ES" sz="1400"/>
          </a:p>
        </p:txBody>
      </p:sp>
      <p:sp>
        <p:nvSpPr>
          <p:cNvPr id="67612" name="Text Box 29"/>
          <p:cNvSpPr txBox="1">
            <a:spLocks noChangeArrowheads="1"/>
          </p:cNvSpPr>
          <p:nvPr/>
        </p:nvSpPr>
        <p:spPr bwMode="auto">
          <a:xfrm rot="-180000">
            <a:off x="3167853" y="5109085"/>
            <a:ext cx="1943161" cy="307777"/>
          </a:xfrm>
          <a:prstGeom prst="rect">
            <a:avLst/>
          </a:prstGeom>
          <a:noFill/>
          <a:ln w="9525">
            <a:noFill/>
            <a:miter lim="800000"/>
            <a:headEnd/>
            <a:tailEnd/>
          </a:ln>
        </p:spPr>
        <p:txBody>
          <a:bodyPr wrap="none">
            <a:spAutoFit/>
          </a:bodyPr>
          <a:lstStyle/>
          <a:p>
            <a:r>
              <a:rPr lang="es-ES_tradnl" sz="1400" b="1" dirty="0" err="1" smtClean="0">
                <a:latin typeface="Arial" charset="0"/>
              </a:rPr>
              <a:t>Ack</a:t>
            </a:r>
            <a:r>
              <a:rPr lang="es-ES_tradnl" sz="1400" b="1" dirty="0" smtClean="0">
                <a:latin typeface="Arial" charset="0"/>
              </a:rPr>
              <a:t>=4000, </a:t>
            </a:r>
            <a:r>
              <a:rPr lang="es-ES_tradnl" sz="1400" b="1" dirty="0" err="1" smtClean="0">
                <a:latin typeface="Arial" charset="0"/>
              </a:rPr>
              <a:t>Win</a:t>
            </a:r>
            <a:r>
              <a:rPr lang="es-ES_tradnl" sz="1400" b="1" dirty="0" smtClean="0">
                <a:latin typeface="Arial" charset="0"/>
              </a:rPr>
              <a:t>=2000</a:t>
            </a:r>
            <a:endParaRPr lang="es-ES" sz="1400" b="1" dirty="0">
              <a:latin typeface="Arial" charset="0"/>
            </a:endParaRPr>
          </a:p>
        </p:txBody>
      </p:sp>
      <p:sp>
        <p:nvSpPr>
          <p:cNvPr id="67613" name="Line 30"/>
          <p:cNvSpPr>
            <a:spLocks noChangeShapeType="1"/>
          </p:cNvSpPr>
          <p:nvPr/>
        </p:nvSpPr>
        <p:spPr bwMode="auto">
          <a:xfrm rot="180000">
            <a:off x="2555472" y="5834614"/>
            <a:ext cx="3303247" cy="7899"/>
          </a:xfrm>
          <a:prstGeom prst="line">
            <a:avLst/>
          </a:prstGeom>
          <a:noFill/>
          <a:ln w="9525">
            <a:solidFill>
              <a:schemeClr val="tx1"/>
            </a:solidFill>
            <a:round/>
            <a:headEnd/>
            <a:tailEnd type="stealth" w="lg" len="lg"/>
          </a:ln>
        </p:spPr>
        <p:txBody>
          <a:bodyPr/>
          <a:lstStyle/>
          <a:p>
            <a:endParaRPr lang="es-ES" sz="1400"/>
          </a:p>
        </p:txBody>
      </p:sp>
      <p:sp>
        <p:nvSpPr>
          <p:cNvPr id="67615" name="Text Box 32"/>
          <p:cNvSpPr txBox="1">
            <a:spLocks noChangeArrowheads="1"/>
          </p:cNvSpPr>
          <p:nvPr/>
        </p:nvSpPr>
        <p:spPr bwMode="auto">
          <a:xfrm rot="180000">
            <a:off x="3166266" y="5537713"/>
            <a:ext cx="1015021" cy="307777"/>
          </a:xfrm>
          <a:prstGeom prst="rect">
            <a:avLst/>
          </a:prstGeom>
          <a:noFill/>
          <a:ln w="9525">
            <a:noFill/>
            <a:miter lim="800000"/>
            <a:headEnd/>
            <a:tailEnd/>
          </a:ln>
        </p:spPr>
        <p:txBody>
          <a:bodyPr wrap="none">
            <a:spAutoFit/>
          </a:bodyPr>
          <a:lstStyle/>
          <a:p>
            <a:r>
              <a:rPr lang="es-ES_tradnl" sz="1400" b="1" dirty="0" err="1" smtClean="0">
                <a:latin typeface="Arial" charset="0"/>
              </a:rPr>
              <a:t>Seq</a:t>
            </a:r>
            <a:r>
              <a:rPr lang="es-ES_tradnl" sz="1400" b="1" dirty="0" smtClean="0">
                <a:latin typeface="Arial" charset="0"/>
              </a:rPr>
              <a:t>=4000</a:t>
            </a:r>
            <a:endParaRPr lang="es-ES" sz="1400" b="1" dirty="0">
              <a:latin typeface="Arial" charset="0"/>
            </a:endParaRPr>
          </a:p>
        </p:txBody>
      </p:sp>
      <p:sp>
        <p:nvSpPr>
          <p:cNvPr id="67616" name="Text Box 33"/>
          <p:cNvSpPr txBox="1">
            <a:spLocks noChangeArrowheads="1"/>
          </p:cNvSpPr>
          <p:nvPr/>
        </p:nvSpPr>
        <p:spPr bwMode="auto">
          <a:xfrm rot="-180000">
            <a:off x="3166266" y="5988366"/>
            <a:ext cx="1893467" cy="307777"/>
          </a:xfrm>
          <a:prstGeom prst="rect">
            <a:avLst/>
          </a:prstGeom>
          <a:noFill/>
          <a:ln w="9525">
            <a:noFill/>
            <a:miter lim="800000"/>
            <a:headEnd/>
            <a:tailEnd/>
          </a:ln>
        </p:spPr>
        <p:txBody>
          <a:bodyPr wrap="none">
            <a:spAutoFit/>
          </a:bodyPr>
          <a:lstStyle/>
          <a:p>
            <a:r>
              <a:rPr lang="es-ES_tradnl" sz="1400" b="1" dirty="0" err="1" smtClean="0">
                <a:latin typeface="Arial" charset="0"/>
              </a:rPr>
              <a:t>Ack</a:t>
            </a:r>
            <a:r>
              <a:rPr lang="es-ES_tradnl" sz="1400" b="1" dirty="0" smtClean="0">
                <a:latin typeface="Arial" charset="0"/>
              </a:rPr>
              <a:t>=5000 </a:t>
            </a:r>
            <a:r>
              <a:rPr lang="es-ES_tradnl" sz="1400" b="1" dirty="0" err="1" smtClean="0">
                <a:latin typeface="Arial" charset="0"/>
              </a:rPr>
              <a:t>Win</a:t>
            </a:r>
            <a:r>
              <a:rPr lang="es-ES_tradnl" sz="1400" b="1" dirty="0" smtClean="0">
                <a:latin typeface="Arial" charset="0"/>
              </a:rPr>
              <a:t>=3000</a:t>
            </a:r>
            <a:endParaRPr lang="es-ES" sz="1400" b="1" dirty="0">
              <a:latin typeface="Arial" charset="0"/>
            </a:endParaRPr>
          </a:p>
        </p:txBody>
      </p:sp>
      <p:sp>
        <p:nvSpPr>
          <p:cNvPr id="67619" name="Text Box 46"/>
          <p:cNvSpPr txBox="1">
            <a:spLocks noChangeArrowheads="1"/>
          </p:cNvSpPr>
          <p:nvPr/>
        </p:nvSpPr>
        <p:spPr bwMode="auto">
          <a:xfrm rot="-180000">
            <a:off x="3166266" y="3488036"/>
            <a:ext cx="1893467" cy="307777"/>
          </a:xfrm>
          <a:prstGeom prst="rect">
            <a:avLst/>
          </a:prstGeom>
          <a:noFill/>
          <a:ln w="9525">
            <a:noFill/>
            <a:miter lim="800000"/>
            <a:headEnd/>
            <a:tailEnd/>
          </a:ln>
        </p:spPr>
        <p:txBody>
          <a:bodyPr wrap="none">
            <a:spAutoFit/>
          </a:bodyPr>
          <a:lstStyle/>
          <a:p>
            <a:r>
              <a:rPr lang="es-ES_tradnl" sz="1400" b="1" dirty="0" err="1" smtClean="0">
                <a:latin typeface="Arial" charset="0"/>
              </a:rPr>
              <a:t>Ack</a:t>
            </a:r>
            <a:r>
              <a:rPr lang="es-ES_tradnl" sz="1400" b="1" dirty="0" smtClean="0">
                <a:latin typeface="Arial" charset="0"/>
              </a:rPr>
              <a:t>=2000 </a:t>
            </a:r>
            <a:r>
              <a:rPr lang="es-ES_tradnl" sz="1400" b="1" dirty="0" err="1" smtClean="0">
                <a:latin typeface="Arial" charset="0"/>
              </a:rPr>
              <a:t>Win</a:t>
            </a:r>
            <a:r>
              <a:rPr lang="es-ES_tradnl" sz="1400" b="1" dirty="0" smtClean="0">
                <a:latin typeface="Arial" charset="0"/>
              </a:rPr>
              <a:t>=2000</a:t>
            </a:r>
            <a:endParaRPr lang="es-ES" sz="1400" b="1" dirty="0">
              <a:latin typeface="Arial" charset="0"/>
            </a:endParaRPr>
          </a:p>
        </p:txBody>
      </p:sp>
      <p:sp>
        <p:nvSpPr>
          <p:cNvPr id="67620" name="Line 47"/>
          <p:cNvSpPr>
            <a:spLocks noChangeShapeType="1"/>
          </p:cNvSpPr>
          <p:nvPr/>
        </p:nvSpPr>
        <p:spPr bwMode="auto">
          <a:xfrm rot="-180000" flipH="1">
            <a:off x="2541425" y="3779465"/>
            <a:ext cx="3307345" cy="12557"/>
          </a:xfrm>
          <a:prstGeom prst="line">
            <a:avLst/>
          </a:prstGeom>
          <a:noFill/>
          <a:ln w="9525">
            <a:solidFill>
              <a:schemeClr val="tx1"/>
            </a:solidFill>
            <a:round/>
            <a:headEnd/>
            <a:tailEnd type="stealth" w="lg" len="lg"/>
          </a:ln>
        </p:spPr>
        <p:txBody>
          <a:bodyPr/>
          <a:lstStyle/>
          <a:p>
            <a:endParaRPr lang="es-ES" sz="1400"/>
          </a:p>
        </p:txBody>
      </p:sp>
      <p:sp>
        <p:nvSpPr>
          <p:cNvPr id="67621" name="AutoShape 50"/>
          <p:cNvSpPr>
            <a:spLocks noChangeArrowheads="1"/>
          </p:cNvSpPr>
          <p:nvPr/>
        </p:nvSpPr>
        <p:spPr bwMode="auto">
          <a:xfrm>
            <a:off x="5325328" y="2836744"/>
            <a:ext cx="304800" cy="304800"/>
          </a:xfrm>
          <a:prstGeom prst="irregularSeal1">
            <a:avLst/>
          </a:prstGeom>
          <a:solidFill>
            <a:srgbClr val="FF0000"/>
          </a:solidFill>
          <a:ln w="9525">
            <a:solidFill>
              <a:schemeClr val="tx1"/>
            </a:solidFill>
            <a:miter lim="800000"/>
            <a:headEnd/>
            <a:tailEnd/>
          </a:ln>
        </p:spPr>
        <p:txBody>
          <a:bodyPr wrap="none" anchor="ctr"/>
          <a:lstStyle/>
          <a:p>
            <a:endParaRPr lang="es-ES" sz="1400"/>
          </a:p>
        </p:txBody>
      </p:sp>
      <p:sp>
        <p:nvSpPr>
          <p:cNvPr id="67622" name="Line 51"/>
          <p:cNvSpPr>
            <a:spLocks noChangeShapeType="1"/>
          </p:cNvSpPr>
          <p:nvPr/>
        </p:nvSpPr>
        <p:spPr bwMode="auto">
          <a:xfrm rot="180000">
            <a:off x="2561082" y="4154895"/>
            <a:ext cx="3297637" cy="4451"/>
          </a:xfrm>
          <a:prstGeom prst="line">
            <a:avLst/>
          </a:prstGeom>
          <a:noFill/>
          <a:ln w="9525">
            <a:solidFill>
              <a:schemeClr val="tx1"/>
            </a:solidFill>
            <a:round/>
            <a:headEnd/>
            <a:tailEnd type="stealth" w="lg" len="lg"/>
          </a:ln>
        </p:spPr>
        <p:txBody>
          <a:bodyPr/>
          <a:lstStyle/>
          <a:p>
            <a:endParaRPr lang="es-ES" sz="1400"/>
          </a:p>
        </p:txBody>
      </p:sp>
      <p:sp>
        <p:nvSpPr>
          <p:cNvPr id="67623" name="Text Box 52"/>
          <p:cNvSpPr txBox="1">
            <a:spLocks noChangeArrowheads="1"/>
          </p:cNvSpPr>
          <p:nvPr/>
        </p:nvSpPr>
        <p:spPr bwMode="auto">
          <a:xfrm rot="180000">
            <a:off x="3166266" y="3854546"/>
            <a:ext cx="1015021" cy="307777"/>
          </a:xfrm>
          <a:prstGeom prst="rect">
            <a:avLst/>
          </a:prstGeom>
          <a:noFill/>
          <a:ln w="9525">
            <a:noFill/>
            <a:miter lim="800000"/>
            <a:headEnd/>
            <a:tailEnd/>
          </a:ln>
        </p:spPr>
        <p:txBody>
          <a:bodyPr wrap="none">
            <a:spAutoFit/>
          </a:bodyPr>
          <a:lstStyle/>
          <a:p>
            <a:r>
              <a:rPr lang="es-ES_tradnl" sz="1400" b="1" dirty="0" err="1" smtClean="0">
                <a:latin typeface="Arial" charset="0"/>
              </a:rPr>
              <a:t>Seq</a:t>
            </a:r>
            <a:r>
              <a:rPr lang="es-ES_tradnl" sz="1400" b="1" dirty="0" smtClean="0">
                <a:latin typeface="Arial" charset="0"/>
              </a:rPr>
              <a:t>=2000</a:t>
            </a:r>
            <a:endParaRPr lang="es-ES" sz="1400" b="1" dirty="0">
              <a:latin typeface="Arial" charset="0"/>
            </a:endParaRPr>
          </a:p>
        </p:txBody>
      </p:sp>
      <p:sp>
        <p:nvSpPr>
          <p:cNvPr id="67624" name="AutoShape 53"/>
          <p:cNvSpPr>
            <a:spLocks/>
          </p:cNvSpPr>
          <p:nvPr/>
        </p:nvSpPr>
        <p:spPr bwMode="auto">
          <a:xfrm>
            <a:off x="1734380" y="2987970"/>
            <a:ext cx="233362" cy="1116012"/>
          </a:xfrm>
          <a:prstGeom prst="leftBrace">
            <a:avLst>
              <a:gd name="adj1" fmla="val 30512"/>
              <a:gd name="adj2" fmla="val 50000"/>
            </a:avLst>
          </a:prstGeom>
          <a:noFill/>
          <a:ln w="9525">
            <a:solidFill>
              <a:schemeClr val="tx1"/>
            </a:solidFill>
            <a:round/>
            <a:headEnd/>
            <a:tailEnd/>
          </a:ln>
        </p:spPr>
        <p:txBody>
          <a:bodyPr wrap="none" anchor="ctr"/>
          <a:lstStyle/>
          <a:p>
            <a:endParaRPr lang="es-ES"/>
          </a:p>
        </p:txBody>
      </p:sp>
      <p:sp>
        <p:nvSpPr>
          <p:cNvPr id="67626" name="Line 55"/>
          <p:cNvSpPr>
            <a:spLocks noChangeShapeType="1"/>
          </p:cNvSpPr>
          <p:nvPr/>
        </p:nvSpPr>
        <p:spPr bwMode="auto">
          <a:xfrm rot="180000">
            <a:off x="2555472" y="4550007"/>
            <a:ext cx="3303247" cy="6214"/>
          </a:xfrm>
          <a:prstGeom prst="line">
            <a:avLst/>
          </a:prstGeom>
          <a:noFill/>
          <a:ln w="9525">
            <a:solidFill>
              <a:schemeClr val="tx1"/>
            </a:solidFill>
            <a:round/>
            <a:headEnd/>
            <a:tailEnd type="stealth" w="lg" len="lg"/>
          </a:ln>
        </p:spPr>
        <p:txBody>
          <a:bodyPr/>
          <a:lstStyle/>
          <a:p>
            <a:endParaRPr lang="es-ES" sz="1400"/>
          </a:p>
        </p:txBody>
      </p:sp>
      <p:sp>
        <p:nvSpPr>
          <p:cNvPr id="67627" name="Text Box 56"/>
          <p:cNvSpPr txBox="1">
            <a:spLocks noChangeArrowheads="1"/>
          </p:cNvSpPr>
          <p:nvPr/>
        </p:nvSpPr>
        <p:spPr bwMode="auto">
          <a:xfrm rot="180000">
            <a:off x="3166266" y="4273854"/>
            <a:ext cx="1015021" cy="307777"/>
          </a:xfrm>
          <a:prstGeom prst="rect">
            <a:avLst/>
          </a:prstGeom>
          <a:noFill/>
          <a:ln w="9525">
            <a:noFill/>
            <a:miter lim="800000"/>
            <a:headEnd/>
            <a:tailEnd/>
          </a:ln>
        </p:spPr>
        <p:txBody>
          <a:bodyPr wrap="none">
            <a:spAutoFit/>
          </a:bodyPr>
          <a:lstStyle/>
          <a:p>
            <a:r>
              <a:rPr lang="es-ES_tradnl" sz="1400" b="1" dirty="0" err="1" smtClean="0">
                <a:latin typeface="Arial" charset="0"/>
              </a:rPr>
              <a:t>Seq</a:t>
            </a:r>
            <a:r>
              <a:rPr lang="es-ES_tradnl" sz="1400" b="1" dirty="0" smtClean="0">
                <a:latin typeface="Arial" charset="0"/>
              </a:rPr>
              <a:t>=3000</a:t>
            </a:r>
            <a:endParaRPr lang="es-ES" sz="1400" b="1" dirty="0">
              <a:latin typeface="Arial" charset="0"/>
            </a:endParaRPr>
          </a:p>
        </p:txBody>
      </p:sp>
      <p:sp>
        <p:nvSpPr>
          <p:cNvPr id="67628" name="Text Box 57"/>
          <p:cNvSpPr txBox="1">
            <a:spLocks noChangeArrowheads="1"/>
          </p:cNvSpPr>
          <p:nvPr/>
        </p:nvSpPr>
        <p:spPr bwMode="auto">
          <a:xfrm>
            <a:off x="5825394" y="3265784"/>
            <a:ext cx="949298" cy="307777"/>
          </a:xfrm>
          <a:prstGeom prst="rect">
            <a:avLst/>
          </a:prstGeom>
          <a:noFill/>
          <a:ln w="9525">
            <a:noFill/>
            <a:miter lim="800000"/>
            <a:headEnd/>
            <a:tailEnd/>
          </a:ln>
        </p:spPr>
        <p:txBody>
          <a:bodyPr wrap="none">
            <a:spAutoFit/>
          </a:bodyPr>
          <a:lstStyle/>
          <a:p>
            <a:pPr algn="ctr"/>
            <a:r>
              <a:rPr lang="es-ES_tradnl" sz="1400" b="1" dirty="0">
                <a:latin typeface="Arial" charset="0"/>
              </a:rPr>
              <a:t>Ignorado</a:t>
            </a:r>
            <a:endParaRPr lang="es-ES" sz="1400" b="1" dirty="0">
              <a:latin typeface="Arial" charset="0"/>
            </a:endParaRPr>
          </a:p>
        </p:txBody>
      </p:sp>
      <p:sp>
        <p:nvSpPr>
          <p:cNvPr id="67630" name="AutoShape 59"/>
          <p:cNvSpPr>
            <a:spLocks/>
          </p:cNvSpPr>
          <p:nvPr/>
        </p:nvSpPr>
        <p:spPr bwMode="auto">
          <a:xfrm>
            <a:off x="1305752" y="3397555"/>
            <a:ext cx="233362" cy="1162051"/>
          </a:xfrm>
          <a:prstGeom prst="leftBrace">
            <a:avLst>
              <a:gd name="adj1" fmla="val 27865"/>
              <a:gd name="adj2" fmla="val 50000"/>
            </a:avLst>
          </a:prstGeom>
          <a:noFill/>
          <a:ln w="9525">
            <a:solidFill>
              <a:schemeClr val="tx1"/>
            </a:solidFill>
            <a:round/>
            <a:headEnd/>
            <a:tailEnd/>
          </a:ln>
        </p:spPr>
        <p:txBody>
          <a:bodyPr wrap="none" anchor="ctr"/>
          <a:lstStyle/>
          <a:p>
            <a:endParaRPr lang="es-ES"/>
          </a:p>
        </p:txBody>
      </p:sp>
      <p:sp>
        <p:nvSpPr>
          <p:cNvPr id="67631" name="Text Box 60"/>
          <p:cNvSpPr txBox="1">
            <a:spLocks noChangeArrowheads="1"/>
          </p:cNvSpPr>
          <p:nvPr/>
        </p:nvSpPr>
        <p:spPr bwMode="auto">
          <a:xfrm rot="-5400000">
            <a:off x="1232427" y="3415508"/>
            <a:ext cx="877100" cy="307777"/>
          </a:xfrm>
          <a:prstGeom prst="rect">
            <a:avLst/>
          </a:prstGeom>
          <a:noFill/>
          <a:ln w="9525">
            <a:noFill/>
            <a:miter lim="800000"/>
            <a:headEnd/>
            <a:tailEnd/>
          </a:ln>
        </p:spPr>
        <p:txBody>
          <a:bodyPr wrap="none">
            <a:spAutoFit/>
          </a:bodyPr>
          <a:lstStyle/>
          <a:p>
            <a:r>
              <a:rPr lang="es-ES_tradnl" sz="1400" b="1" dirty="0" err="1">
                <a:latin typeface="Arial" charset="0"/>
              </a:rPr>
              <a:t>Timeout</a:t>
            </a:r>
            <a:endParaRPr lang="es-ES" sz="1400" b="1" dirty="0">
              <a:latin typeface="Arial" charset="0"/>
            </a:endParaRPr>
          </a:p>
        </p:txBody>
      </p:sp>
      <p:sp>
        <p:nvSpPr>
          <p:cNvPr id="67640" name="Line 73"/>
          <p:cNvSpPr>
            <a:spLocks noChangeShapeType="1"/>
          </p:cNvSpPr>
          <p:nvPr/>
        </p:nvSpPr>
        <p:spPr bwMode="auto">
          <a:xfrm rot="-180000" flipH="1">
            <a:off x="2560777" y="4900135"/>
            <a:ext cx="3293421" cy="1335"/>
          </a:xfrm>
          <a:prstGeom prst="line">
            <a:avLst/>
          </a:prstGeom>
          <a:noFill/>
          <a:ln w="9525">
            <a:solidFill>
              <a:schemeClr val="tx1"/>
            </a:solidFill>
            <a:round/>
            <a:headEnd/>
            <a:tailEnd type="stealth" w="lg" len="lg"/>
          </a:ln>
        </p:spPr>
        <p:txBody>
          <a:bodyPr/>
          <a:lstStyle/>
          <a:p>
            <a:endParaRPr lang="es-ES" sz="1400"/>
          </a:p>
        </p:txBody>
      </p:sp>
      <p:sp>
        <p:nvSpPr>
          <p:cNvPr id="67641" name="Text Box 74"/>
          <p:cNvSpPr txBox="1">
            <a:spLocks noChangeArrowheads="1"/>
          </p:cNvSpPr>
          <p:nvPr/>
        </p:nvSpPr>
        <p:spPr bwMode="auto">
          <a:xfrm rot="-180000">
            <a:off x="3167853" y="4623964"/>
            <a:ext cx="1645002" cy="307777"/>
          </a:xfrm>
          <a:prstGeom prst="rect">
            <a:avLst/>
          </a:prstGeom>
          <a:noFill/>
          <a:ln w="9525">
            <a:noFill/>
            <a:miter lim="800000"/>
            <a:headEnd/>
            <a:tailEnd/>
          </a:ln>
        </p:spPr>
        <p:txBody>
          <a:bodyPr wrap="none">
            <a:spAutoFit/>
          </a:bodyPr>
          <a:lstStyle/>
          <a:p>
            <a:r>
              <a:rPr lang="es-ES_tradnl" sz="1400" b="1" dirty="0" err="1" smtClean="0">
                <a:latin typeface="Arial" charset="0"/>
              </a:rPr>
              <a:t>Ack</a:t>
            </a:r>
            <a:r>
              <a:rPr lang="es-ES_tradnl" sz="1400" b="1" dirty="0" smtClean="0">
                <a:latin typeface="Arial" charset="0"/>
              </a:rPr>
              <a:t>=4000, </a:t>
            </a:r>
            <a:r>
              <a:rPr lang="es-ES_tradnl" sz="1400" b="1" dirty="0" err="1">
                <a:latin typeface="Arial" charset="0"/>
              </a:rPr>
              <a:t>Win</a:t>
            </a:r>
            <a:r>
              <a:rPr lang="es-ES_tradnl" sz="1400" b="1" dirty="0">
                <a:latin typeface="Arial" charset="0"/>
              </a:rPr>
              <a:t>=0</a:t>
            </a:r>
            <a:endParaRPr lang="es-ES" sz="1400" b="1" dirty="0">
              <a:latin typeface="Arial" charset="0"/>
            </a:endParaRPr>
          </a:p>
        </p:txBody>
      </p:sp>
      <p:sp>
        <p:nvSpPr>
          <p:cNvPr id="59" name="Text Box 14"/>
          <p:cNvSpPr txBox="1">
            <a:spLocks noChangeArrowheads="1"/>
          </p:cNvSpPr>
          <p:nvPr/>
        </p:nvSpPr>
        <p:spPr bwMode="auto">
          <a:xfrm rot="180000">
            <a:off x="4184796" y="5552838"/>
            <a:ext cx="1039067" cy="307777"/>
          </a:xfrm>
          <a:prstGeom prst="rect">
            <a:avLst/>
          </a:prstGeom>
          <a:solidFill>
            <a:srgbClr val="00B0F0"/>
          </a:solidFill>
          <a:ln w="9525">
            <a:solidFill>
              <a:schemeClr val="tx1"/>
            </a:solidFill>
            <a:miter lim="800000"/>
            <a:headEnd/>
            <a:tailEnd/>
          </a:ln>
        </p:spPr>
        <p:txBody>
          <a:bodyPr wrap="none">
            <a:spAutoFit/>
          </a:bodyPr>
          <a:lstStyle/>
          <a:p>
            <a:r>
              <a:rPr lang="es-ES_tradnl" sz="1400" b="1" dirty="0" smtClean="0">
                <a:latin typeface="Arial" charset="0"/>
              </a:rPr>
              <a:t>4000-4999</a:t>
            </a:r>
            <a:endParaRPr lang="es-ES" sz="1400" b="1" dirty="0">
              <a:latin typeface="Arial" charset="0"/>
            </a:endParaRPr>
          </a:p>
        </p:txBody>
      </p:sp>
      <p:sp>
        <p:nvSpPr>
          <p:cNvPr id="60" name="Text Box 14"/>
          <p:cNvSpPr txBox="1">
            <a:spLocks noChangeArrowheads="1"/>
          </p:cNvSpPr>
          <p:nvPr/>
        </p:nvSpPr>
        <p:spPr bwMode="auto">
          <a:xfrm rot="180000">
            <a:off x="4173663" y="4268733"/>
            <a:ext cx="1039067" cy="307777"/>
          </a:xfrm>
          <a:prstGeom prst="rect">
            <a:avLst/>
          </a:prstGeom>
          <a:solidFill>
            <a:srgbClr val="00B0F0"/>
          </a:solidFill>
          <a:ln w="9525">
            <a:solidFill>
              <a:schemeClr val="tx1"/>
            </a:solidFill>
            <a:miter lim="800000"/>
            <a:headEnd/>
            <a:tailEnd/>
          </a:ln>
        </p:spPr>
        <p:txBody>
          <a:bodyPr wrap="none">
            <a:spAutoFit/>
          </a:bodyPr>
          <a:lstStyle/>
          <a:p>
            <a:r>
              <a:rPr lang="es-ES_tradnl" sz="1400" b="1" dirty="0" smtClean="0">
                <a:latin typeface="Arial" charset="0"/>
              </a:rPr>
              <a:t>3000-3999</a:t>
            </a:r>
            <a:endParaRPr lang="es-ES" sz="1400" b="1" dirty="0">
              <a:latin typeface="Arial" charset="0"/>
            </a:endParaRPr>
          </a:p>
        </p:txBody>
      </p:sp>
      <p:sp>
        <p:nvSpPr>
          <p:cNvPr id="61" name="Text Box 14"/>
          <p:cNvSpPr txBox="1">
            <a:spLocks noChangeArrowheads="1"/>
          </p:cNvSpPr>
          <p:nvPr/>
        </p:nvSpPr>
        <p:spPr bwMode="auto">
          <a:xfrm rot="180000">
            <a:off x="4196012" y="3873472"/>
            <a:ext cx="1088760" cy="307777"/>
          </a:xfrm>
          <a:prstGeom prst="rect">
            <a:avLst/>
          </a:prstGeom>
          <a:solidFill>
            <a:srgbClr val="00B0F0"/>
          </a:solidFill>
          <a:ln w="9525">
            <a:solidFill>
              <a:schemeClr val="tx1"/>
            </a:solidFill>
            <a:miter lim="800000"/>
            <a:headEnd/>
            <a:tailEnd/>
          </a:ln>
        </p:spPr>
        <p:txBody>
          <a:bodyPr wrap="none">
            <a:spAutoFit/>
          </a:bodyPr>
          <a:lstStyle/>
          <a:p>
            <a:r>
              <a:rPr lang="es-ES_tradnl" sz="1400" b="1" dirty="0" smtClean="0">
                <a:latin typeface="Arial" charset="0"/>
              </a:rPr>
              <a:t> 2000-2999</a:t>
            </a:r>
            <a:endParaRPr lang="es-ES" sz="1400" b="1" dirty="0">
              <a:latin typeface="Arial" charset="0"/>
            </a:endParaRPr>
          </a:p>
        </p:txBody>
      </p:sp>
      <p:sp>
        <p:nvSpPr>
          <p:cNvPr id="62" name="Text Box 14"/>
          <p:cNvSpPr txBox="1">
            <a:spLocks noChangeArrowheads="1"/>
          </p:cNvSpPr>
          <p:nvPr/>
        </p:nvSpPr>
        <p:spPr bwMode="auto">
          <a:xfrm rot="180000">
            <a:off x="4190916" y="3140372"/>
            <a:ext cx="1039067" cy="307777"/>
          </a:xfrm>
          <a:prstGeom prst="rect">
            <a:avLst/>
          </a:prstGeom>
          <a:solidFill>
            <a:srgbClr val="00B0F0"/>
          </a:solidFill>
          <a:ln w="9525">
            <a:solidFill>
              <a:schemeClr val="tx1"/>
            </a:solidFill>
            <a:miter lim="800000"/>
            <a:headEnd/>
            <a:tailEnd/>
          </a:ln>
        </p:spPr>
        <p:txBody>
          <a:bodyPr wrap="none">
            <a:spAutoFit/>
          </a:bodyPr>
          <a:lstStyle/>
          <a:p>
            <a:r>
              <a:rPr lang="es-ES_tradnl" sz="1400" b="1" dirty="0" smtClean="0">
                <a:latin typeface="Arial" charset="0"/>
              </a:rPr>
              <a:t>3000-3999</a:t>
            </a:r>
            <a:endParaRPr lang="es-ES" sz="1400" b="1" dirty="0">
              <a:latin typeface="Arial" charset="0"/>
            </a:endParaRPr>
          </a:p>
        </p:txBody>
      </p:sp>
      <p:sp>
        <p:nvSpPr>
          <p:cNvPr id="63" name="Text Box 14"/>
          <p:cNvSpPr txBox="1">
            <a:spLocks noChangeArrowheads="1"/>
          </p:cNvSpPr>
          <p:nvPr/>
        </p:nvSpPr>
        <p:spPr bwMode="auto">
          <a:xfrm rot="180000">
            <a:off x="4003278" y="2721344"/>
            <a:ext cx="1039067" cy="307777"/>
          </a:xfrm>
          <a:prstGeom prst="rect">
            <a:avLst/>
          </a:prstGeom>
          <a:solidFill>
            <a:srgbClr val="00B0F0"/>
          </a:solidFill>
          <a:ln w="9525">
            <a:solidFill>
              <a:schemeClr val="tx1"/>
            </a:solidFill>
            <a:miter lim="800000"/>
            <a:headEnd/>
            <a:tailEnd/>
          </a:ln>
        </p:spPr>
        <p:txBody>
          <a:bodyPr wrap="none">
            <a:spAutoFit/>
          </a:bodyPr>
          <a:lstStyle/>
          <a:p>
            <a:r>
              <a:rPr lang="es-ES_tradnl" sz="1400" b="1" dirty="0" smtClean="0">
                <a:latin typeface="Arial" charset="0"/>
              </a:rPr>
              <a:t>2000-2999</a:t>
            </a:r>
            <a:endParaRPr lang="es-ES" sz="1400" b="1" dirty="0">
              <a:latin typeface="Arial" charset="0"/>
            </a:endParaRPr>
          </a:p>
        </p:txBody>
      </p:sp>
      <p:sp>
        <p:nvSpPr>
          <p:cNvPr id="64" name="Text Box 14"/>
          <p:cNvSpPr txBox="1">
            <a:spLocks noChangeArrowheads="1"/>
          </p:cNvSpPr>
          <p:nvPr/>
        </p:nvSpPr>
        <p:spPr bwMode="auto">
          <a:xfrm rot="180000">
            <a:off x="4228417" y="2234541"/>
            <a:ext cx="1039067" cy="307777"/>
          </a:xfrm>
          <a:prstGeom prst="rect">
            <a:avLst/>
          </a:prstGeom>
          <a:solidFill>
            <a:srgbClr val="00B0F0"/>
          </a:solidFill>
          <a:ln w="9525">
            <a:solidFill>
              <a:schemeClr val="tx1"/>
            </a:solidFill>
            <a:miter lim="800000"/>
            <a:headEnd/>
            <a:tailEnd/>
          </a:ln>
        </p:spPr>
        <p:txBody>
          <a:bodyPr wrap="none">
            <a:spAutoFit/>
          </a:bodyPr>
          <a:lstStyle/>
          <a:p>
            <a:r>
              <a:rPr lang="es-ES_tradnl" sz="1400" b="1" dirty="0" smtClean="0">
                <a:latin typeface="Arial" charset="0"/>
              </a:rPr>
              <a:t>1000-1999</a:t>
            </a:r>
            <a:endParaRPr lang="es-ES" sz="1400" b="1" dirty="0">
              <a:latin typeface="Arial" charset="0"/>
            </a:endParaRPr>
          </a:p>
        </p:txBody>
      </p:sp>
      <p:sp>
        <p:nvSpPr>
          <p:cNvPr id="65" name="Text Box 14"/>
          <p:cNvSpPr txBox="1">
            <a:spLocks noChangeArrowheads="1"/>
          </p:cNvSpPr>
          <p:nvPr/>
        </p:nvSpPr>
        <p:spPr bwMode="auto">
          <a:xfrm rot="180000">
            <a:off x="4278735" y="1425200"/>
            <a:ext cx="641522" cy="307777"/>
          </a:xfrm>
          <a:prstGeom prst="rect">
            <a:avLst/>
          </a:prstGeom>
          <a:solidFill>
            <a:srgbClr val="00B0F0"/>
          </a:solidFill>
          <a:ln w="9525">
            <a:solidFill>
              <a:schemeClr val="tx1"/>
            </a:solidFill>
            <a:miter lim="800000"/>
            <a:headEnd/>
            <a:tailEnd/>
          </a:ln>
        </p:spPr>
        <p:txBody>
          <a:bodyPr wrap="none">
            <a:spAutoFit/>
          </a:bodyPr>
          <a:lstStyle/>
          <a:p>
            <a:r>
              <a:rPr lang="es-ES_tradnl" sz="1400" b="1" dirty="0" smtClean="0">
                <a:latin typeface="Arial" charset="0"/>
              </a:rPr>
              <a:t>0-999</a:t>
            </a:r>
            <a:endParaRPr lang="es-ES" sz="1400" b="1" dirty="0">
              <a:latin typeface="Arial" charset="0"/>
            </a:endParaRPr>
          </a:p>
        </p:txBody>
      </p:sp>
      <p:sp>
        <p:nvSpPr>
          <p:cNvPr id="72" name="Oval 55"/>
          <p:cNvSpPr>
            <a:spLocks noChangeArrowheads="1"/>
          </p:cNvSpPr>
          <p:nvPr/>
        </p:nvSpPr>
        <p:spPr bwMode="auto">
          <a:xfrm>
            <a:off x="2373736" y="2345028"/>
            <a:ext cx="152400" cy="152400"/>
          </a:xfrm>
          <a:prstGeom prst="ellipse">
            <a:avLst/>
          </a:prstGeom>
          <a:solidFill>
            <a:srgbClr val="FF0000"/>
          </a:solidFill>
          <a:ln w="9525">
            <a:solidFill>
              <a:schemeClr val="tx1"/>
            </a:solidFill>
            <a:round/>
            <a:headEnd/>
            <a:tailEnd/>
          </a:ln>
        </p:spPr>
        <p:txBody>
          <a:bodyPr wrap="none" anchor="ctr"/>
          <a:lstStyle/>
          <a:p>
            <a:endParaRPr lang="es-ES"/>
          </a:p>
        </p:txBody>
      </p:sp>
      <p:sp>
        <p:nvSpPr>
          <p:cNvPr id="73" name="Oval 55"/>
          <p:cNvSpPr>
            <a:spLocks noChangeArrowheads="1"/>
          </p:cNvSpPr>
          <p:nvPr/>
        </p:nvSpPr>
        <p:spPr bwMode="auto">
          <a:xfrm>
            <a:off x="2373736" y="1487772"/>
            <a:ext cx="152400" cy="152400"/>
          </a:xfrm>
          <a:prstGeom prst="ellipse">
            <a:avLst/>
          </a:prstGeom>
          <a:solidFill>
            <a:srgbClr val="FF0000"/>
          </a:solidFill>
          <a:ln w="9525">
            <a:solidFill>
              <a:schemeClr val="tx1"/>
            </a:solidFill>
            <a:round/>
            <a:headEnd/>
            <a:tailEnd/>
          </a:ln>
        </p:spPr>
        <p:txBody>
          <a:bodyPr wrap="none" anchor="ctr"/>
          <a:lstStyle/>
          <a:p>
            <a:endParaRPr lang="es-ES"/>
          </a:p>
        </p:txBody>
      </p:sp>
      <p:sp>
        <p:nvSpPr>
          <p:cNvPr id="74" name="Text Box 50"/>
          <p:cNvSpPr txBox="1">
            <a:spLocks noChangeArrowheads="1"/>
          </p:cNvSpPr>
          <p:nvPr/>
        </p:nvSpPr>
        <p:spPr bwMode="auto">
          <a:xfrm>
            <a:off x="941960" y="1106298"/>
            <a:ext cx="1088760" cy="738664"/>
          </a:xfrm>
          <a:prstGeom prst="rect">
            <a:avLst/>
          </a:prstGeom>
          <a:noFill/>
          <a:ln w="9525">
            <a:noFill/>
            <a:miter lim="800000"/>
            <a:headEnd/>
            <a:tailEnd/>
          </a:ln>
        </p:spPr>
        <p:txBody>
          <a:bodyPr wrap="none">
            <a:spAutoFit/>
          </a:bodyPr>
          <a:lstStyle/>
          <a:p>
            <a:pPr algn="r"/>
            <a:r>
              <a:rPr lang="es-ES_tradnl" sz="1400" b="1" dirty="0" smtClean="0">
                <a:latin typeface="Arial" charset="0"/>
              </a:rPr>
              <a:t>Aplicación</a:t>
            </a:r>
          </a:p>
          <a:p>
            <a:pPr algn="r"/>
            <a:r>
              <a:rPr lang="es-ES_tradnl" sz="1400" b="1" dirty="0" smtClean="0">
                <a:latin typeface="Arial" charset="0"/>
              </a:rPr>
              <a:t>escribe</a:t>
            </a:r>
            <a:endParaRPr lang="es-ES_tradnl" sz="1400" b="1" dirty="0">
              <a:latin typeface="Arial" charset="0"/>
            </a:endParaRPr>
          </a:p>
          <a:p>
            <a:pPr algn="r"/>
            <a:r>
              <a:rPr lang="es-ES_tradnl" sz="1400" b="1" dirty="0" smtClean="0">
                <a:latin typeface="Arial" charset="0"/>
              </a:rPr>
              <a:t>1 KB</a:t>
            </a:r>
            <a:endParaRPr lang="es-ES" sz="1400" b="1" dirty="0">
              <a:latin typeface="Arial" charset="0"/>
            </a:endParaRPr>
          </a:p>
        </p:txBody>
      </p:sp>
      <p:sp>
        <p:nvSpPr>
          <p:cNvPr id="75" name="Line 62"/>
          <p:cNvSpPr>
            <a:spLocks noChangeShapeType="1"/>
          </p:cNvSpPr>
          <p:nvPr/>
        </p:nvSpPr>
        <p:spPr bwMode="auto">
          <a:xfrm>
            <a:off x="1942092" y="1416334"/>
            <a:ext cx="369628" cy="95722"/>
          </a:xfrm>
          <a:prstGeom prst="line">
            <a:avLst/>
          </a:prstGeom>
          <a:noFill/>
          <a:ln w="9525">
            <a:solidFill>
              <a:schemeClr val="tx1"/>
            </a:solidFill>
            <a:round/>
            <a:headEnd/>
            <a:tailEnd type="triangle" w="med" len="med"/>
          </a:ln>
        </p:spPr>
        <p:txBody>
          <a:bodyPr/>
          <a:lstStyle/>
          <a:p>
            <a:endParaRPr lang="es-ES"/>
          </a:p>
        </p:txBody>
      </p:sp>
      <p:sp>
        <p:nvSpPr>
          <p:cNvPr id="76" name="Text Box 50"/>
          <p:cNvSpPr txBox="1">
            <a:spLocks noChangeArrowheads="1"/>
          </p:cNvSpPr>
          <p:nvPr/>
        </p:nvSpPr>
        <p:spPr bwMode="auto">
          <a:xfrm>
            <a:off x="797944" y="2059276"/>
            <a:ext cx="1088760" cy="738664"/>
          </a:xfrm>
          <a:prstGeom prst="rect">
            <a:avLst/>
          </a:prstGeom>
          <a:noFill/>
          <a:ln w="9525">
            <a:noFill/>
            <a:miter lim="800000"/>
            <a:headEnd/>
            <a:tailEnd/>
          </a:ln>
        </p:spPr>
        <p:txBody>
          <a:bodyPr wrap="none">
            <a:spAutoFit/>
          </a:bodyPr>
          <a:lstStyle/>
          <a:p>
            <a:pPr algn="r"/>
            <a:r>
              <a:rPr lang="es-ES_tradnl" sz="1400" b="1" dirty="0" smtClean="0">
                <a:latin typeface="Arial" charset="0"/>
              </a:rPr>
              <a:t>Aplicación</a:t>
            </a:r>
          </a:p>
          <a:p>
            <a:pPr algn="r"/>
            <a:r>
              <a:rPr lang="es-ES_tradnl" sz="1400" b="1" dirty="0" smtClean="0">
                <a:latin typeface="Arial" charset="0"/>
              </a:rPr>
              <a:t>escribe</a:t>
            </a:r>
            <a:endParaRPr lang="es-ES_tradnl" sz="1400" b="1" dirty="0">
              <a:latin typeface="Arial" charset="0"/>
            </a:endParaRPr>
          </a:p>
          <a:p>
            <a:pPr algn="r"/>
            <a:r>
              <a:rPr lang="es-ES_tradnl" sz="1400" b="1" dirty="0" smtClean="0">
                <a:latin typeface="Arial" charset="0"/>
              </a:rPr>
              <a:t>4 KB</a:t>
            </a:r>
            <a:endParaRPr lang="es-ES" sz="1400" b="1" dirty="0">
              <a:latin typeface="Arial" charset="0"/>
            </a:endParaRPr>
          </a:p>
        </p:txBody>
      </p:sp>
      <p:sp>
        <p:nvSpPr>
          <p:cNvPr id="77" name="Line 62"/>
          <p:cNvSpPr>
            <a:spLocks noChangeShapeType="1"/>
          </p:cNvSpPr>
          <p:nvPr/>
        </p:nvSpPr>
        <p:spPr bwMode="auto">
          <a:xfrm>
            <a:off x="1939914" y="2416466"/>
            <a:ext cx="298190" cy="9524"/>
          </a:xfrm>
          <a:prstGeom prst="line">
            <a:avLst/>
          </a:prstGeom>
          <a:noFill/>
          <a:ln w="9525">
            <a:solidFill>
              <a:schemeClr val="tx1"/>
            </a:solidFill>
            <a:round/>
            <a:headEnd/>
            <a:tailEnd type="triangle" w="med" len="med"/>
          </a:ln>
        </p:spPr>
        <p:txBody>
          <a:bodyPr/>
          <a:lstStyle/>
          <a:p>
            <a:endParaRPr lang="es-ES" sz="1400" b="1"/>
          </a:p>
        </p:txBody>
      </p:sp>
      <p:cxnSp>
        <p:nvCxnSpPr>
          <p:cNvPr id="78" name="77 Conector recto"/>
          <p:cNvCxnSpPr/>
          <p:nvPr/>
        </p:nvCxnSpPr>
        <p:spPr>
          <a:xfrm rot="16200000" flipH="1">
            <a:off x="3123862" y="3773788"/>
            <a:ext cx="5429287" cy="1"/>
          </a:xfrm>
          <a:prstGeom prst="line">
            <a:avLst/>
          </a:prstGeom>
        </p:spPr>
        <p:style>
          <a:lnRef idx="2">
            <a:schemeClr val="dk1"/>
          </a:lnRef>
          <a:fillRef idx="0">
            <a:schemeClr val="dk1"/>
          </a:fillRef>
          <a:effectRef idx="1">
            <a:schemeClr val="dk1"/>
          </a:effectRef>
          <a:fontRef idx="minor">
            <a:schemeClr val="tx1"/>
          </a:fontRef>
        </p:style>
      </p:cxnSp>
      <p:cxnSp>
        <p:nvCxnSpPr>
          <p:cNvPr id="80" name="79 Conector recto"/>
          <p:cNvCxnSpPr/>
          <p:nvPr/>
        </p:nvCxnSpPr>
        <p:spPr>
          <a:xfrm rot="16200000" flipH="1">
            <a:off x="-175396" y="3773787"/>
            <a:ext cx="5429287" cy="1"/>
          </a:xfrm>
          <a:prstGeom prst="line">
            <a:avLst/>
          </a:prstGeom>
        </p:spPr>
        <p:style>
          <a:lnRef idx="2">
            <a:schemeClr val="dk1"/>
          </a:lnRef>
          <a:fillRef idx="0">
            <a:schemeClr val="dk1"/>
          </a:fillRef>
          <a:effectRef idx="1">
            <a:schemeClr val="dk1"/>
          </a:effectRef>
          <a:fontRef idx="minor">
            <a:schemeClr val="tx1"/>
          </a:fontRef>
        </p:style>
      </p:cxnSp>
      <p:sp>
        <p:nvSpPr>
          <p:cNvPr id="81" name="AutoShape 53"/>
          <p:cNvSpPr>
            <a:spLocks/>
          </p:cNvSpPr>
          <p:nvPr/>
        </p:nvSpPr>
        <p:spPr bwMode="auto">
          <a:xfrm>
            <a:off x="2233203" y="3416598"/>
            <a:ext cx="220925" cy="1928825"/>
          </a:xfrm>
          <a:prstGeom prst="leftBrace">
            <a:avLst>
              <a:gd name="adj1" fmla="val 30512"/>
              <a:gd name="adj2" fmla="val 50000"/>
            </a:avLst>
          </a:prstGeom>
          <a:noFill/>
          <a:ln w="9525">
            <a:solidFill>
              <a:schemeClr val="tx1"/>
            </a:solidFill>
            <a:round/>
            <a:headEnd/>
            <a:tailEnd/>
          </a:ln>
        </p:spPr>
        <p:txBody>
          <a:bodyPr wrap="none" anchor="ctr"/>
          <a:lstStyle/>
          <a:p>
            <a:endParaRPr lang="es-ES"/>
          </a:p>
        </p:txBody>
      </p:sp>
      <p:sp>
        <p:nvSpPr>
          <p:cNvPr id="83" name="Text Box 54"/>
          <p:cNvSpPr txBox="1">
            <a:spLocks noChangeArrowheads="1"/>
          </p:cNvSpPr>
          <p:nvPr/>
        </p:nvSpPr>
        <p:spPr bwMode="auto">
          <a:xfrm rot="-5400000">
            <a:off x="1528101" y="4262842"/>
            <a:ext cx="1143008" cy="307777"/>
          </a:xfrm>
          <a:prstGeom prst="rect">
            <a:avLst/>
          </a:prstGeom>
          <a:noFill/>
          <a:ln w="9525">
            <a:noFill/>
            <a:miter lim="800000"/>
            <a:headEnd/>
            <a:tailEnd/>
          </a:ln>
        </p:spPr>
        <p:txBody>
          <a:bodyPr wrap="square">
            <a:spAutoFit/>
          </a:bodyPr>
          <a:lstStyle/>
          <a:p>
            <a:r>
              <a:rPr lang="es-ES_tradnl" sz="1400" b="1" dirty="0" smtClean="0">
                <a:latin typeface="Arial" charset="0"/>
              </a:rPr>
              <a:t>Bloqueado</a:t>
            </a:r>
            <a:endParaRPr lang="es-ES" sz="1400" b="1" dirty="0">
              <a:latin typeface="Arial" charset="0"/>
            </a:endParaRPr>
          </a:p>
        </p:txBody>
      </p:sp>
      <p:sp>
        <p:nvSpPr>
          <p:cNvPr id="84" name="Text Box 60"/>
          <p:cNvSpPr txBox="1">
            <a:spLocks noChangeArrowheads="1"/>
          </p:cNvSpPr>
          <p:nvPr/>
        </p:nvSpPr>
        <p:spPr bwMode="auto">
          <a:xfrm rot="-5400000">
            <a:off x="754387" y="3844136"/>
            <a:ext cx="877100" cy="307777"/>
          </a:xfrm>
          <a:prstGeom prst="rect">
            <a:avLst/>
          </a:prstGeom>
          <a:noFill/>
          <a:ln w="9525">
            <a:noFill/>
            <a:miter lim="800000"/>
            <a:headEnd/>
            <a:tailEnd/>
          </a:ln>
        </p:spPr>
        <p:txBody>
          <a:bodyPr wrap="none">
            <a:spAutoFit/>
          </a:bodyPr>
          <a:lstStyle/>
          <a:p>
            <a:r>
              <a:rPr lang="es-ES_tradnl" sz="1400" b="1" dirty="0" err="1">
                <a:latin typeface="Arial" charset="0"/>
              </a:rPr>
              <a:t>Timeout</a:t>
            </a:r>
            <a:endParaRPr lang="es-ES" sz="1400" b="1" dirty="0">
              <a:latin typeface="Arial" charset="0"/>
            </a:endParaRPr>
          </a:p>
        </p:txBody>
      </p:sp>
      <p:sp>
        <p:nvSpPr>
          <p:cNvPr id="79" name="Oval 54"/>
          <p:cNvSpPr>
            <a:spLocks noChangeArrowheads="1"/>
          </p:cNvSpPr>
          <p:nvPr/>
        </p:nvSpPr>
        <p:spPr bwMode="auto">
          <a:xfrm>
            <a:off x="5896832" y="5212080"/>
            <a:ext cx="152400" cy="152400"/>
          </a:xfrm>
          <a:prstGeom prst="ellipse">
            <a:avLst/>
          </a:prstGeom>
          <a:solidFill>
            <a:srgbClr val="00FF00"/>
          </a:solidFill>
          <a:ln w="9525">
            <a:solidFill>
              <a:schemeClr val="tx1"/>
            </a:solidFill>
            <a:round/>
            <a:headEnd/>
            <a:tailEnd/>
          </a:ln>
        </p:spPr>
        <p:txBody>
          <a:bodyPr wrap="none" anchor="ctr"/>
          <a:lstStyle/>
          <a:p>
            <a:endParaRPr lang="es-ES"/>
          </a:p>
        </p:txBody>
      </p:sp>
      <p:sp>
        <p:nvSpPr>
          <p:cNvPr id="82" name="Oval 55"/>
          <p:cNvSpPr>
            <a:spLocks noChangeArrowheads="1"/>
          </p:cNvSpPr>
          <p:nvPr/>
        </p:nvSpPr>
        <p:spPr bwMode="auto">
          <a:xfrm>
            <a:off x="5896832" y="6059804"/>
            <a:ext cx="152400" cy="152400"/>
          </a:xfrm>
          <a:prstGeom prst="ellipse">
            <a:avLst/>
          </a:prstGeom>
          <a:solidFill>
            <a:srgbClr val="00FF00"/>
          </a:solidFill>
          <a:ln w="9525">
            <a:solidFill>
              <a:schemeClr val="tx1"/>
            </a:solidFill>
            <a:round/>
            <a:headEnd/>
            <a:tailEnd/>
          </a:ln>
        </p:spPr>
        <p:txBody>
          <a:bodyPr wrap="none" anchor="ctr"/>
          <a:lstStyle/>
          <a:p>
            <a:endParaRPr lang="es-ES"/>
          </a:p>
        </p:txBody>
      </p:sp>
      <p:sp>
        <p:nvSpPr>
          <p:cNvPr id="85" name="Line 56"/>
          <p:cNvSpPr>
            <a:spLocks noChangeShapeType="1"/>
          </p:cNvSpPr>
          <p:nvPr/>
        </p:nvSpPr>
        <p:spPr bwMode="auto">
          <a:xfrm flipH="1" flipV="1">
            <a:off x="6136536" y="6131242"/>
            <a:ext cx="926104" cy="22230"/>
          </a:xfrm>
          <a:prstGeom prst="line">
            <a:avLst/>
          </a:prstGeom>
          <a:noFill/>
          <a:ln w="9525">
            <a:solidFill>
              <a:schemeClr val="tx1"/>
            </a:solidFill>
            <a:round/>
            <a:headEnd/>
            <a:tailEnd type="triangle" w="med" len="med"/>
          </a:ln>
        </p:spPr>
        <p:txBody>
          <a:bodyPr/>
          <a:lstStyle/>
          <a:p>
            <a:endParaRPr lang="es-ES"/>
          </a:p>
        </p:txBody>
      </p:sp>
      <p:sp>
        <p:nvSpPr>
          <p:cNvPr id="86" name="Text Box 50"/>
          <p:cNvSpPr txBox="1">
            <a:spLocks noChangeArrowheads="1"/>
          </p:cNvSpPr>
          <p:nvPr/>
        </p:nvSpPr>
        <p:spPr bwMode="auto">
          <a:xfrm>
            <a:off x="7044182" y="5845490"/>
            <a:ext cx="1098578" cy="523220"/>
          </a:xfrm>
          <a:prstGeom prst="rect">
            <a:avLst/>
          </a:prstGeom>
          <a:noFill/>
          <a:ln w="9525">
            <a:noFill/>
            <a:miter lim="800000"/>
            <a:headEnd/>
            <a:tailEnd/>
          </a:ln>
        </p:spPr>
        <p:txBody>
          <a:bodyPr wrap="square">
            <a:spAutoFit/>
          </a:bodyPr>
          <a:lstStyle/>
          <a:p>
            <a:r>
              <a:rPr lang="es-ES_tradnl" sz="1400" b="1" dirty="0">
                <a:latin typeface="Arial" charset="0"/>
              </a:rPr>
              <a:t>Aplicación </a:t>
            </a:r>
            <a:r>
              <a:rPr lang="es-ES_tradnl" sz="1400" b="1" dirty="0" smtClean="0">
                <a:latin typeface="Arial" charset="0"/>
              </a:rPr>
              <a:t>lee 2 KB</a:t>
            </a:r>
            <a:endParaRPr lang="es-ES" sz="1400" b="1" dirty="0">
              <a:latin typeface="Arial" charset="0"/>
            </a:endParaRPr>
          </a:p>
        </p:txBody>
      </p:sp>
      <p:sp>
        <p:nvSpPr>
          <p:cNvPr id="87" name="Line 56"/>
          <p:cNvSpPr>
            <a:spLocks noChangeShapeType="1"/>
          </p:cNvSpPr>
          <p:nvPr/>
        </p:nvSpPr>
        <p:spPr bwMode="auto">
          <a:xfrm flipH="1">
            <a:off x="6160558" y="5073352"/>
            <a:ext cx="758066" cy="200634"/>
          </a:xfrm>
          <a:prstGeom prst="line">
            <a:avLst/>
          </a:prstGeom>
          <a:noFill/>
          <a:ln w="9525">
            <a:solidFill>
              <a:schemeClr val="tx1"/>
            </a:solidFill>
            <a:round/>
            <a:headEnd/>
            <a:tailEnd type="triangle" w="med" len="med"/>
          </a:ln>
        </p:spPr>
        <p:txBody>
          <a:bodyPr/>
          <a:lstStyle/>
          <a:p>
            <a:endParaRPr lang="es-ES"/>
          </a:p>
        </p:txBody>
      </p:sp>
      <p:sp>
        <p:nvSpPr>
          <p:cNvPr id="88" name="Text Box 50"/>
          <p:cNvSpPr txBox="1">
            <a:spLocks noChangeArrowheads="1"/>
          </p:cNvSpPr>
          <p:nvPr/>
        </p:nvSpPr>
        <p:spPr bwMode="auto">
          <a:xfrm>
            <a:off x="6900166" y="4857328"/>
            <a:ext cx="1098578" cy="523220"/>
          </a:xfrm>
          <a:prstGeom prst="rect">
            <a:avLst/>
          </a:prstGeom>
          <a:noFill/>
          <a:ln w="9525">
            <a:noFill/>
            <a:miter lim="800000"/>
            <a:headEnd/>
            <a:tailEnd/>
          </a:ln>
        </p:spPr>
        <p:txBody>
          <a:bodyPr wrap="square">
            <a:spAutoFit/>
          </a:bodyPr>
          <a:lstStyle/>
          <a:p>
            <a:r>
              <a:rPr lang="es-ES_tradnl" sz="1400" b="1" dirty="0">
                <a:latin typeface="Arial" charset="0"/>
              </a:rPr>
              <a:t>Aplicación </a:t>
            </a:r>
            <a:r>
              <a:rPr lang="es-ES_tradnl" sz="1400" b="1" dirty="0" smtClean="0">
                <a:latin typeface="Arial" charset="0"/>
              </a:rPr>
              <a:t>lee 2 KB</a:t>
            </a:r>
            <a:endParaRPr lang="es-ES" sz="1400" b="1" dirty="0">
              <a:latin typeface="Arial" charset="0"/>
            </a:endParaRPr>
          </a:p>
        </p:txBody>
      </p:sp>
      <p:sp>
        <p:nvSpPr>
          <p:cNvPr id="66" name="Text Box 65"/>
          <p:cNvSpPr txBox="1">
            <a:spLocks noChangeArrowheads="1"/>
          </p:cNvSpPr>
          <p:nvPr/>
        </p:nvSpPr>
        <p:spPr bwMode="auto">
          <a:xfrm>
            <a:off x="6182584" y="1123945"/>
            <a:ext cx="987771" cy="276999"/>
          </a:xfrm>
          <a:prstGeom prst="rect">
            <a:avLst/>
          </a:prstGeom>
          <a:noFill/>
          <a:ln w="9525">
            <a:noFill/>
            <a:miter lim="800000"/>
            <a:headEnd/>
            <a:tailEnd/>
          </a:ln>
        </p:spPr>
        <p:txBody>
          <a:bodyPr wrap="none">
            <a:spAutoFit/>
          </a:bodyPr>
          <a:lstStyle/>
          <a:p>
            <a:r>
              <a:rPr lang="es-ES_tradnl" sz="1200" b="1" dirty="0" smtClean="0">
                <a:latin typeface="Arial" charset="0"/>
              </a:rPr>
              <a:t>4 KB </a:t>
            </a:r>
            <a:r>
              <a:rPr lang="es-ES_tradnl" sz="1200" b="1" dirty="0">
                <a:latin typeface="Arial" charset="0"/>
              </a:rPr>
              <a:t>libres</a:t>
            </a:r>
            <a:endParaRPr lang="es-ES" sz="1200" b="1" dirty="0">
              <a:latin typeface="Arial" charset="0"/>
            </a:endParaRPr>
          </a:p>
        </p:txBody>
      </p:sp>
      <p:sp>
        <p:nvSpPr>
          <p:cNvPr id="67" name="Line 62"/>
          <p:cNvSpPr>
            <a:spLocks noChangeShapeType="1"/>
          </p:cNvSpPr>
          <p:nvPr/>
        </p:nvSpPr>
        <p:spPr bwMode="auto">
          <a:xfrm flipH="1" flipV="1">
            <a:off x="5896832" y="1255218"/>
            <a:ext cx="301712" cy="1710"/>
          </a:xfrm>
          <a:prstGeom prst="line">
            <a:avLst/>
          </a:prstGeom>
          <a:noFill/>
          <a:ln w="9525">
            <a:solidFill>
              <a:schemeClr val="tx1"/>
            </a:solidFill>
            <a:round/>
            <a:headEnd/>
            <a:tailEnd type="triangle" w="med" len="med"/>
          </a:ln>
        </p:spPr>
        <p:txBody>
          <a:bodyPr/>
          <a:lstStyle/>
          <a:p>
            <a:endParaRPr lang="es-ES"/>
          </a:p>
        </p:txBody>
      </p:sp>
      <p:sp>
        <p:nvSpPr>
          <p:cNvPr id="68" name="Text Box 65"/>
          <p:cNvSpPr txBox="1">
            <a:spLocks noChangeArrowheads="1"/>
          </p:cNvSpPr>
          <p:nvPr/>
        </p:nvSpPr>
        <p:spPr bwMode="auto">
          <a:xfrm>
            <a:off x="6196264" y="1700009"/>
            <a:ext cx="987771" cy="276999"/>
          </a:xfrm>
          <a:prstGeom prst="rect">
            <a:avLst/>
          </a:prstGeom>
          <a:noFill/>
          <a:ln w="9525">
            <a:noFill/>
            <a:miter lim="800000"/>
            <a:headEnd/>
            <a:tailEnd/>
          </a:ln>
        </p:spPr>
        <p:txBody>
          <a:bodyPr wrap="none">
            <a:spAutoFit/>
          </a:bodyPr>
          <a:lstStyle/>
          <a:p>
            <a:r>
              <a:rPr lang="es-ES_tradnl" sz="1200" b="1" dirty="0" smtClean="0">
                <a:latin typeface="Arial" charset="0"/>
              </a:rPr>
              <a:t>3 KB </a:t>
            </a:r>
            <a:r>
              <a:rPr lang="es-ES_tradnl" sz="1200" b="1" dirty="0">
                <a:latin typeface="Arial" charset="0"/>
              </a:rPr>
              <a:t>libres</a:t>
            </a:r>
            <a:endParaRPr lang="es-ES" sz="1200" b="1" dirty="0">
              <a:latin typeface="Arial" charset="0"/>
            </a:endParaRPr>
          </a:p>
        </p:txBody>
      </p:sp>
      <p:sp>
        <p:nvSpPr>
          <p:cNvPr id="69" name="Line 62"/>
          <p:cNvSpPr>
            <a:spLocks noChangeShapeType="1"/>
          </p:cNvSpPr>
          <p:nvPr/>
        </p:nvSpPr>
        <p:spPr bwMode="auto">
          <a:xfrm flipH="1" flipV="1">
            <a:off x="5910512" y="1831282"/>
            <a:ext cx="301712" cy="1710"/>
          </a:xfrm>
          <a:prstGeom prst="line">
            <a:avLst/>
          </a:prstGeom>
          <a:noFill/>
          <a:ln w="9525">
            <a:solidFill>
              <a:schemeClr val="tx1"/>
            </a:solidFill>
            <a:round/>
            <a:headEnd/>
            <a:tailEnd type="triangle" w="med" len="med"/>
          </a:ln>
        </p:spPr>
        <p:txBody>
          <a:bodyPr/>
          <a:lstStyle/>
          <a:p>
            <a:endParaRPr lang="es-ES"/>
          </a:p>
        </p:txBody>
      </p:sp>
      <p:sp>
        <p:nvSpPr>
          <p:cNvPr id="70" name="Text Box 65"/>
          <p:cNvSpPr txBox="1">
            <a:spLocks noChangeArrowheads="1"/>
          </p:cNvSpPr>
          <p:nvPr/>
        </p:nvSpPr>
        <p:spPr bwMode="auto">
          <a:xfrm>
            <a:off x="6196264" y="2492097"/>
            <a:ext cx="987771" cy="276999"/>
          </a:xfrm>
          <a:prstGeom prst="rect">
            <a:avLst/>
          </a:prstGeom>
          <a:noFill/>
          <a:ln w="9525">
            <a:noFill/>
            <a:miter lim="800000"/>
            <a:headEnd/>
            <a:tailEnd/>
          </a:ln>
        </p:spPr>
        <p:txBody>
          <a:bodyPr wrap="none">
            <a:spAutoFit/>
          </a:bodyPr>
          <a:lstStyle/>
          <a:p>
            <a:r>
              <a:rPr lang="es-ES_tradnl" sz="1200" b="1" dirty="0" smtClean="0">
                <a:latin typeface="Arial" charset="0"/>
              </a:rPr>
              <a:t>2 KB </a:t>
            </a:r>
            <a:r>
              <a:rPr lang="es-ES_tradnl" sz="1200" b="1" dirty="0">
                <a:latin typeface="Arial" charset="0"/>
              </a:rPr>
              <a:t>libres</a:t>
            </a:r>
            <a:endParaRPr lang="es-ES" sz="1200" b="1" dirty="0">
              <a:latin typeface="Arial" charset="0"/>
            </a:endParaRPr>
          </a:p>
        </p:txBody>
      </p:sp>
      <p:sp>
        <p:nvSpPr>
          <p:cNvPr id="71" name="Line 62"/>
          <p:cNvSpPr>
            <a:spLocks noChangeShapeType="1"/>
          </p:cNvSpPr>
          <p:nvPr/>
        </p:nvSpPr>
        <p:spPr bwMode="auto">
          <a:xfrm flipH="1" flipV="1">
            <a:off x="5910512" y="2623370"/>
            <a:ext cx="301712" cy="1710"/>
          </a:xfrm>
          <a:prstGeom prst="line">
            <a:avLst/>
          </a:prstGeom>
          <a:noFill/>
          <a:ln w="9525">
            <a:solidFill>
              <a:schemeClr val="tx1"/>
            </a:solidFill>
            <a:round/>
            <a:headEnd/>
            <a:tailEnd type="triangle" w="med" len="med"/>
          </a:ln>
        </p:spPr>
        <p:txBody>
          <a:bodyPr/>
          <a:lstStyle/>
          <a:p>
            <a:endParaRPr lang="es-ES"/>
          </a:p>
        </p:txBody>
      </p:sp>
      <p:sp>
        <p:nvSpPr>
          <p:cNvPr id="89" name="Text Box 65"/>
          <p:cNvSpPr txBox="1">
            <a:spLocks noChangeArrowheads="1"/>
          </p:cNvSpPr>
          <p:nvPr/>
        </p:nvSpPr>
        <p:spPr bwMode="auto">
          <a:xfrm>
            <a:off x="6196264" y="3572217"/>
            <a:ext cx="987771" cy="276999"/>
          </a:xfrm>
          <a:prstGeom prst="rect">
            <a:avLst/>
          </a:prstGeom>
          <a:noFill/>
          <a:ln w="9525">
            <a:noFill/>
            <a:miter lim="800000"/>
            <a:headEnd/>
            <a:tailEnd/>
          </a:ln>
        </p:spPr>
        <p:txBody>
          <a:bodyPr wrap="none">
            <a:spAutoFit/>
          </a:bodyPr>
          <a:lstStyle/>
          <a:p>
            <a:r>
              <a:rPr lang="es-ES_tradnl" sz="1200" b="1" dirty="0" smtClean="0">
                <a:latin typeface="Arial" charset="0"/>
              </a:rPr>
              <a:t>2 KB </a:t>
            </a:r>
            <a:r>
              <a:rPr lang="es-ES_tradnl" sz="1200" b="1" dirty="0">
                <a:latin typeface="Arial" charset="0"/>
              </a:rPr>
              <a:t>libres</a:t>
            </a:r>
            <a:endParaRPr lang="es-ES" sz="1200" b="1" dirty="0">
              <a:latin typeface="Arial" charset="0"/>
            </a:endParaRPr>
          </a:p>
        </p:txBody>
      </p:sp>
      <p:sp>
        <p:nvSpPr>
          <p:cNvPr id="90" name="Line 62"/>
          <p:cNvSpPr>
            <a:spLocks noChangeShapeType="1"/>
          </p:cNvSpPr>
          <p:nvPr/>
        </p:nvSpPr>
        <p:spPr bwMode="auto">
          <a:xfrm flipH="1" flipV="1">
            <a:off x="5910512" y="3703490"/>
            <a:ext cx="301712" cy="1710"/>
          </a:xfrm>
          <a:prstGeom prst="line">
            <a:avLst/>
          </a:prstGeom>
          <a:noFill/>
          <a:ln w="9525">
            <a:solidFill>
              <a:schemeClr val="tx1"/>
            </a:solidFill>
            <a:round/>
            <a:headEnd/>
            <a:tailEnd type="triangle" w="med" len="med"/>
          </a:ln>
        </p:spPr>
        <p:txBody>
          <a:bodyPr/>
          <a:lstStyle/>
          <a:p>
            <a:endParaRPr lang="es-ES"/>
          </a:p>
        </p:txBody>
      </p:sp>
      <p:sp>
        <p:nvSpPr>
          <p:cNvPr id="91" name="Text Box 65"/>
          <p:cNvSpPr txBox="1">
            <a:spLocks noChangeArrowheads="1"/>
          </p:cNvSpPr>
          <p:nvPr/>
        </p:nvSpPr>
        <p:spPr bwMode="auto">
          <a:xfrm>
            <a:off x="6196264" y="4148281"/>
            <a:ext cx="902811" cy="276999"/>
          </a:xfrm>
          <a:prstGeom prst="rect">
            <a:avLst/>
          </a:prstGeom>
          <a:noFill/>
          <a:ln w="9525">
            <a:noFill/>
            <a:miter lim="800000"/>
            <a:headEnd/>
            <a:tailEnd/>
          </a:ln>
        </p:spPr>
        <p:txBody>
          <a:bodyPr wrap="none">
            <a:spAutoFit/>
          </a:bodyPr>
          <a:lstStyle/>
          <a:p>
            <a:r>
              <a:rPr lang="es-ES_tradnl" sz="1200" b="1" dirty="0" smtClean="0">
                <a:latin typeface="Arial" charset="0"/>
              </a:rPr>
              <a:t>1 KB libre</a:t>
            </a:r>
            <a:endParaRPr lang="es-ES" sz="1200" b="1" dirty="0">
              <a:latin typeface="Arial" charset="0"/>
            </a:endParaRPr>
          </a:p>
        </p:txBody>
      </p:sp>
      <p:sp>
        <p:nvSpPr>
          <p:cNvPr id="92" name="Line 62"/>
          <p:cNvSpPr>
            <a:spLocks noChangeShapeType="1"/>
          </p:cNvSpPr>
          <p:nvPr/>
        </p:nvSpPr>
        <p:spPr bwMode="auto">
          <a:xfrm flipH="1" flipV="1">
            <a:off x="5910512" y="4279554"/>
            <a:ext cx="301712" cy="1710"/>
          </a:xfrm>
          <a:prstGeom prst="line">
            <a:avLst/>
          </a:prstGeom>
          <a:noFill/>
          <a:ln w="9525">
            <a:solidFill>
              <a:schemeClr val="tx1"/>
            </a:solidFill>
            <a:round/>
            <a:headEnd/>
            <a:tailEnd type="triangle" w="med" len="med"/>
          </a:ln>
        </p:spPr>
        <p:txBody>
          <a:bodyPr/>
          <a:lstStyle/>
          <a:p>
            <a:endParaRPr lang="es-ES"/>
          </a:p>
        </p:txBody>
      </p:sp>
      <p:sp>
        <p:nvSpPr>
          <p:cNvPr id="93" name="Text Box 65"/>
          <p:cNvSpPr txBox="1">
            <a:spLocks noChangeArrowheads="1"/>
          </p:cNvSpPr>
          <p:nvPr/>
        </p:nvSpPr>
        <p:spPr bwMode="auto">
          <a:xfrm>
            <a:off x="6196264" y="4580329"/>
            <a:ext cx="1040670" cy="276999"/>
          </a:xfrm>
          <a:prstGeom prst="rect">
            <a:avLst/>
          </a:prstGeom>
          <a:noFill/>
          <a:ln w="9525">
            <a:noFill/>
            <a:miter lim="800000"/>
            <a:headEnd/>
            <a:tailEnd/>
          </a:ln>
        </p:spPr>
        <p:txBody>
          <a:bodyPr wrap="none">
            <a:spAutoFit/>
          </a:bodyPr>
          <a:lstStyle/>
          <a:p>
            <a:r>
              <a:rPr lang="es-ES_tradnl" sz="1200" b="1" dirty="0" smtClean="0">
                <a:latin typeface="Arial" charset="0"/>
              </a:rPr>
              <a:t>Buffer lleno</a:t>
            </a:r>
            <a:endParaRPr lang="es-ES" sz="1200" b="1" dirty="0">
              <a:latin typeface="Arial" charset="0"/>
            </a:endParaRPr>
          </a:p>
        </p:txBody>
      </p:sp>
      <p:sp>
        <p:nvSpPr>
          <p:cNvPr id="94" name="Line 62"/>
          <p:cNvSpPr>
            <a:spLocks noChangeShapeType="1"/>
          </p:cNvSpPr>
          <p:nvPr/>
        </p:nvSpPr>
        <p:spPr bwMode="auto">
          <a:xfrm flipH="1" flipV="1">
            <a:off x="5910512" y="4711602"/>
            <a:ext cx="301712" cy="1710"/>
          </a:xfrm>
          <a:prstGeom prst="line">
            <a:avLst/>
          </a:prstGeom>
          <a:noFill/>
          <a:ln w="9525">
            <a:solidFill>
              <a:schemeClr val="tx1"/>
            </a:solidFill>
            <a:round/>
            <a:headEnd/>
            <a:tailEnd type="triangle" w="med" len="med"/>
          </a:ln>
        </p:spPr>
        <p:txBody>
          <a:bodyPr/>
          <a:lstStyle/>
          <a:p>
            <a:endParaRPr lang="es-ES"/>
          </a:p>
        </p:txBody>
      </p:sp>
      <p:sp>
        <p:nvSpPr>
          <p:cNvPr id="95" name="Text Box 65"/>
          <p:cNvSpPr txBox="1">
            <a:spLocks noChangeArrowheads="1"/>
          </p:cNvSpPr>
          <p:nvPr/>
        </p:nvSpPr>
        <p:spPr bwMode="auto">
          <a:xfrm>
            <a:off x="6196264" y="5300409"/>
            <a:ext cx="987771" cy="276999"/>
          </a:xfrm>
          <a:prstGeom prst="rect">
            <a:avLst/>
          </a:prstGeom>
          <a:noFill/>
          <a:ln w="9525">
            <a:noFill/>
            <a:miter lim="800000"/>
            <a:headEnd/>
            <a:tailEnd/>
          </a:ln>
        </p:spPr>
        <p:txBody>
          <a:bodyPr wrap="none">
            <a:spAutoFit/>
          </a:bodyPr>
          <a:lstStyle/>
          <a:p>
            <a:r>
              <a:rPr lang="es-ES_tradnl" sz="1200" b="1" dirty="0" smtClean="0">
                <a:latin typeface="Arial" charset="0"/>
              </a:rPr>
              <a:t>2 KB </a:t>
            </a:r>
            <a:r>
              <a:rPr lang="es-ES_tradnl" sz="1200" b="1" dirty="0">
                <a:latin typeface="Arial" charset="0"/>
              </a:rPr>
              <a:t>libres</a:t>
            </a:r>
            <a:endParaRPr lang="es-ES" sz="1200" b="1" dirty="0">
              <a:latin typeface="Arial" charset="0"/>
            </a:endParaRPr>
          </a:p>
        </p:txBody>
      </p:sp>
      <p:sp>
        <p:nvSpPr>
          <p:cNvPr id="96" name="Line 62"/>
          <p:cNvSpPr>
            <a:spLocks noChangeShapeType="1"/>
          </p:cNvSpPr>
          <p:nvPr/>
        </p:nvSpPr>
        <p:spPr bwMode="auto">
          <a:xfrm flipH="1" flipV="1">
            <a:off x="5910512" y="5431682"/>
            <a:ext cx="301712" cy="1710"/>
          </a:xfrm>
          <a:prstGeom prst="line">
            <a:avLst/>
          </a:prstGeom>
          <a:noFill/>
          <a:ln w="9525">
            <a:solidFill>
              <a:schemeClr val="tx1"/>
            </a:solidFill>
            <a:round/>
            <a:headEnd/>
            <a:tailEnd type="triangle" w="med" len="med"/>
          </a:ln>
        </p:spPr>
        <p:txBody>
          <a:bodyPr/>
          <a:lstStyle/>
          <a:p>
            <a:endParaRPr lang="es-ES"/>
          </a:p>
        </p:txBody>
      </p:sp>
      <p:sp>
        <p:nvSpPr>
          <p:cNvPr id="97" name="Text Box 65"/>
          <p:cNvSpPr txBox="1">
            <a:spLocks noChangeArrowheads="1"/>
          </p:cNvSpPr>
          <p:nvPr/>
        </p:nvSpPr>
        <p:spPr bwMode="auto">
          <a:xfrm>
            <a:off x="6196264" y="5865440"/>
            <a:ext cx="902811" cy="276999"/>
          </a:xfrm>
          <a:prstGeom prst="rect">
            <a:avLst/>
          </a:prstGeom>
          <a:noFill/>
          <a:ln w="9525">
            <a:noFill/>
            <a:miter lim="800000"/>
            <a:headEnd/>
            <a:tailEnd/>
          </a:ln>
        </p:spPr>
        <p:txBody>
          <a:bodyPr wrap="none">
            <a:spAutoFit/>
          </a:bodyPr>
          <a:lstStyle/>
          <a:p>
            <a:r>
              <a:rPr lang="es-ES_tradnl" sz="1200" b="1" dirty="0" smtClean="0">
                <a:latin typeface="Arial" charset="0"/>
              </a:rPr>
              <a:t>1 KB libre</a:t>
            </a:r>
            <a:endParaRPr lang="es-ES" sz="1200" b="1" dirty="0">
              <a:latin typeface="Arial" charset="0"/>
            </a:endParaRPr>
          </a:p>
        </p:txBody>
      </p:sp>
      <p:sp>
        <p:nvSpPr>
          <p:cNvPr id="98" name="Line 62"/>
          <p:cNvSpPr>
            <a:spLocks noChangeShapeType="1"/>
          </p:cNvSpPr>
          <p:nvPr/>
        </p:nvSpPr>
        <p:spPr bwMode="auto">
          <a:xfrm flipH="1" flipV="1">
            <a:off x="5910512" y="5996713"/>
            <a:ext cx="301712" cy="1710"/>
          </a:xfrm>
          <a:prstGeom prst="line">
            <a:avLst/>
          </a:prstGeom>
          <a:noFill/>
          <a:ln w="9525">
            <a:solidFill>
              <a:schemeClr val="tx1"/>
            </a:solidFill>
            <a:round/>
            <a:headEnd/>
            <a:tailEnd type="triangle" w="med" len="med"/>
          </a:ln>
        </p:spPr>
        <p:txBody>
          <a:bodyPr/>
          <a:lstStyle/>
          <a:p>
            <a:endParaRPr lang="es-ES"/>
          </a:p>
        </p:txBody>
      </p:sp>
      <p:sp>
        <p:nvSpPr>
          <p:cNvPr id="99" name="Text Box 65"/>
          <p:cNvSpPr txBox="1">
            <a:spLocks noChangeArrowheads="1"/>
          </p:cNvSpPr>
          <p:nvPr/>
        </p:nvSpPr>
        <p:spPr bwMode="auto">
          <a:xfrm>
            <a:off x="6196264" y="6225480"/>
            <a:ext cx="902811" cy="276999"/>
          </a:xfrm>
          <a:prstGeom prst="rect">
            <a:avLst/>
          </a:prstGeom>
          <a:noFill/>
          <a:ln w="9525">
            <a:noFill/>
            <a:miter lim="800000"/>
            <a:headEnd/>
            <a:tailEnd/>
          </a:ln>
        </p:spPr>
        <p:txBody>
          <a:bodyPr wrap="none">
            <a:spAutoFit/>
          </a:bodyPr>
          <a:lstStyle/>
          <a:p>
            <a:r>
              <a:rPr lang="es-ES_tradnl" sz="1200" b="1" dirty="0" smtClean="0">
                <a:latin typeface="Arial" charset="0"/>
              </a:rPr>
              <a:t>3 KB libre</a:t>
            </a:r>
            <a:endParaRPr lang="es-ES" sz="1200" b="1" dirty="0">
              <a:latin typeface="Arial" charset="0"/>
            </a:endParaRPr>
          </a:p>
        </p:txBody>
      </p:sp>
      <p:sp>
        <p:nvSpPr>
          <p:cNvPr id="100" name="Line 62"/>
          <p:cNvSpPr>
            <a:spLocks noChangeShapeType="1"/>
          </p:cNvSpPr>
          <p:nvPr/>
        </p:nvSpPr>
        <p:spPr bwMode="auto">
          <a:xfrm flipH="1" flipV="1">
            <a:off x="5910512" y="6356753"/>
            <a:ext cx="301712" cy="1710"/>
          </a:xfrm>
          <a:prstGeom prst="line">
            <a:avLst/>
          </a:prstGeom>
          <a:noFill/>
          <a:ln w="9525">
            <a:solidFill>
              <a:schemeClr val="tx1"/>
            </a:solidFill>
            <a:round/>
            <a:headEnd/>
            <a:tailEnd type="triangle" w="med" len="med"/>
          </a:ln>
        </p:spPr>
        <p:txBody>
          <a:bodyPr/>
          <a:lstStyle/>
          <a:p>
            <a:endParaRPr lang="es-ES"/>
          </a:p>
        </p:txBody>
      </p:sp>
      <p:sp>
        <p:nvSpPr>
          <p:cNvPr id="101" name="Line 28"/>
          <p:cNvSpPr>
            <a:spLocks noChangeShapeType="1"/>
          </p:cNvSpPr>
          <p:nvPr/>
        </p:nvSpPr>
        <p:spPr bwMode="auto">
          <a:xfrm rot="-180000" flipH="1">
            <a:off x="2551024" y="6239746"/>
            <a:ext cx="3297197" cy="9990"/>
          </a:xfrm>
          <a:prstGeom prst="line">
            <a:avLst/>
          </a:prstGeom>
          <a:noFill/>
          <a:ln w="9525">
            <a:solidFill>
              <a:schemeClr val="tx1"/>
            </a:solidFill>
            <a:round/>
            <a:headEnd/>
            <a:tailEnd type="stealth" w="lg" len="lg"/>
          </a:ln>
        </p:spPr>
        <p:txBody>
          <a:bodyPr/>
          <a:lstStyle/>
          <a:p>
            <a:endParaRPr lang="es-ES" sz="1400"/>
          </a:p>
        </p:txBody>
      </p:sp>
    </p:spTree>
  </p:cSld>
  <p:clrMapOvr>
    <a:masterClrMapping/>
  </p:clrMapOvr>
  <p:transition>
    <p:cover dir="ld"/>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404813"/>
            <a:ext cx="7772400" cy="947737"/>
          </a:xfrm>
        </p:spPr>
        <p:txBody>
          <a:bodyPr/>
          <a:lstStyle/>
          <a:p>
            <a:pPr eaLnBrk="1" hangingPunct="1"/>
            <a:r>
              <a:rPr lang="es-ES" sz="4000" smtClean="0"/>
              <a:t>Pérdida del ACK</a:t>
            </a:r>
          </a:p>
        </p:txBody>
      </p:sp>
      <p:sp>
        <p:nvSpPr>
          <p:cNvPr id="68611" name="Rectangle 3"/>
          <p:cNvSpPr>
            <a:spLocks noGrp="1" noChangeArrowheads="1"/>
          </p:cNvSpPr>
          <p:nvPr>
            <p:ph type="body" idx="1"/>
          </p:nvPr>
        </p:nvSpPr>
        <p:spPr>
          <a:xfrm>
            <a:off x="685800" y="1423988"/>
            <a:ext cx="7772400" cy="4114800"/>
          </a:xfrm>
        </p:spPr>
        <p:txBody>
          <a:bodyPr/>
          <a:lstStyle/>
          <a:p>
            <a:pPr eaLnBrk="1" hangingPunct="1">
              <a:lnSpc>
                <a:spcPct val="90000"/>
              </a:lnSpc>
            </a:pPr>
            <a:r>
              <a:rPr lang="es-ES" sz="2800" dirty="0" smtClean="0"/>
              <a:t>También es posible que no se pierda el segmento de datos sino el ACK correspondiente</a:t>
            </a:r>
          </a:p>
          <a:p>
            <a:pPr eaLnBrk="1" hangingPunct="1">
              <a:lnSpc>
                <a:spcPct val="90000"/>
              </a:lnSpc>
            </a:pPr>
            <a:r>
              <a:rPr lang="es-ES" sz="2800" dirty="0" smtClean="0"/>
              <a:t>Desde el punto de vista del TCP emisor esto es equivalente a la pérdida del segmento de datos, pues no sabe cual de ambos se ha perdido. Por tanto reenvía el segmento de datos como en el caso anterior</a:t>
            </a:r>
          </a:p>
          <a:p>
            <a:pPr eaLnBrk="1" hangingPunct="1">
              <a:lnSpc>
                <a:spcPct val="90000"/>
              </a:lnSpc>
            </a:pPr>
            <a:r>
              <a:rPr lang="es-ES" sz="2800" dirty="0" smtClean="0"/>
              <a:t>El TCP receptor recibe un segmento de datos duplicado. Lo debe descartar (sin ponerlo en el buffer de lectura) y reiterar el ACK correspondiente, de lo contrario el emisor no parará de insistir</a:t>
            </a:r>
          </a:p>
        </p:txBody>
      </p:sp>
    </p:spTree>
  </p:cSld>
  <p:clrMapOvr>
    <a:masterClrMapping/>
  </p:clrMapOvr>
  <p:transition>
    <p:cover dir="ld"/>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Text Box 5"/>
          <p:cNvSpPr txBox="1">
            <a:spLocks noChangeArrowheads="1"/>
          </p:cNvSpPr>
          <p:nvPr/>
        </p:nvSpPr>
        <p:spPr bwMode="auto">
          <a:xfrm>
            <a:off x="2397117" y="571479"/>
            <a:ext cx="960437" cy="396875"/>
          </a:xfrm>
          <a:prstGeom prst="rect">
            <a:avLst/>
          </a:prstGeom>
          <a:noFill/>
          <a:ln w="9525">
            <a:noFill/>
            <a:miter lim="800000"/>
            <a:headEnd/>
            <a:tailEnd/>
          </a:ln>
        </p:spPr>
        <p:txBody>
          <a:bodyPr wrap="none">
            <a:spAutoFit/>
          </a:bodyPr>
          <a:lstStyle/>
          <a:p>
            <a:r>
              <a:rPr lang="es-ES_tradnl" sz="2000" b="1" dirty="0">
                <a:latin typeface="Arial" charset="0"/>
              </a:rPr>
              <a:t>Host 1</a:t>
            </a:r>
            <a:endParaRPr lang="es-ES" sz="2000" b="1" dirty="0">
              <a:latin typeface="Arial" charset="0"/>
            </a:endParaRPr>
          </a:p>
        </p:txBody>
      </p:sp>
      <p:sp>
        <p:nvSpPr>
          <p:cNvPr id="69637" name="Text Box 6"/>
          <p:cNvSpPr txBox="1">
            <a:spLocks noChangeArrowheads="1"/>
          </p:cNvSpPr>
          <p:nvPr/>
        </p:nvSpPr>
        <p:spPr bwMode="auto">
          <a:xfrm>
            <a:off x="5643570" y="630238"/>
            <a:ext cx="960437" cy="396875"/>
          </a:xfrm>
          <a:prstGeom prst="rect">
            <a:avLst/>
          </a:prstGeom>
          <a:noFill/>
          <a:ln w="9525">
            <a:noFill/>
            <a:miter lim="800000"/>
            <a:headEnd/>
            <a:tailEnd/>
          </a:ln>
        </p:spPr>
        <p:txBody>
          <a:bodyPr wrap="none">
            <a:spAutoFit/>
          </a:bodyPr>
          <a:lstStyle/>
          <a:p>
            <a:r>
              <a:rPr lang="es-ES_tradnl" sz="2000" b="1" dirty="0">
                <a:latin typeface="Arial" charset="0"/>
              </a:rPr>
              <a:t>Host 2</a:t>
            </a:r>
            <a:endParaRPr lang="es-ES" sz="2000" b="1" dirty="0">
              <a:latin typeface="Arial" charset="0"/>
            </a:endParaRPr>
          </a:p>
        </p:txBody>
      </p:sp>
      <p:sp>
        <p:nvSpPr>
          <p:cNvPr id="69639" name="Line 8"/>
          <p:cNvSpPr>
            <a:spLocks noChangeShapeType="1"/>
          </p:cNvSpPr>
          <p:nvPr/>
        </p:nvSpPr>
        <p:spPr bwMode="auto">
          <a:xfrm rot="-180000" flipH="1" flipV="1">
            <a:off x="2846807" y="1303923"/>
            <a:ext cx="3293644" cy="984"/>
          </a:xfrm>
          <a:prstGeom prst="line">
            <a:avLst/>
          </a:prstGeom>
          <a:noFill/>
          <a:ln w="9525">
            <a:solidFill>
              <a:schemeClr val="tx1"/>
            </a:solidFill>
            <a:round/>
            <a:headEnd/>
            <a:tailEnd type="stealth" w="lg" len="lg"/>
          </a:ln>
        </p:spPr>
        <p:txBody>
          <a:bodyPr/>
          <a:lstStyle/>
          <a:p>
            <a:endParaRPr lang="es-ES"/>
          </a:p>
        </p:txBody>
      </p:sp>
      <p:sp>
        <p:nvSpPr>
          <p:cNvPr id="69641" name="Text Box 10"/>
          <p:cNvSpPr txBox="1">
            <a:spLocks noChangeArrowheads="1"/>
          </p:cNvSpPr>
          <p:nvPr/>
        </p:nvSpPr>
        <p:spPr bwMode="auto">
          <a:xfrm rot="-180000">
            <a:off x="3739950" y="1000107"/>
            <a:ext cx="1645002" cy="307777"/>
          </a:xfrm>
          <a:prstGeom prst="rect">
            <a:avLst/>
          </a:prstGeom>
          <a:noFill/>
          <a:ln w="9525">
            <a:noFill/>
            <a:miter lim="800000"/>
            <a:headEnd/>
            <a:tailEnd/>
          </a:ln>
        </p:spPr>
        <p:txBody>
          <a:bodyPr wrap="none">
            <a:spAutoFit/>
          </a:bodyPr>
          <a:lstStyle/>
          <a:p>
            <a:r>
              <a:rPr lang="es-ES_tradnl" sz="1400" b="1" dirty="0" err="1" smtClean="0">
                <a:latin typeface="Arial" charset="0"/>
              </a:rPr>
              <a:t>Ack</a:t>
            </a:r>
            <a:r>
              <a:rPr lang="es-ES_tradnl" sz="1400" b="1" dirty="0" smtClean="0">
                <a:latin typeface="Arial" charset="0"/>
              </a:rPr>
              <a:t>=0, </a:t>
            </a:r>
            <a:r>
              <a:rPr lang="es-ES_tradnl" sz="1400" b="1" dirty="0" err="1" smtClean="0">
                <a:latin typeface="Arial" charset="0"/>
              </a:rPr>
              <a:t>Win</a:t>
            </a:r>
            <a:r>
              <a:rPr lang="es-ES_tradnl" sz="1400" b="1" dirty="0" smtClean="0">
                <a:latin typeface="Arial" charset="0"/>
              </a:rPr>
              <a:t>=4000</a:t>
            </a:r>
            <a:endParaRPr lang="es-ES" sz="1400" b="1" dirty="0">
              <a:latin typeface="Arial" charset="0"/>
            </a:endParaRPr>
          </a:p>
        </p:txBody>
      </p:sp>
      <p:sp>
        <p:nvSpPr>
          <p:cNvPr id="69642" name="Text Box 11"/>
          <p:cNvSpPr txBox="1">
            <a:spLocks noChangeArrowheads="1"/>
          </p:cNvSpPr>
          <p:nvPr/>
        </p:nvSpPr>
        <p:spPr bwMode="auto">
          <a:xfrm>
            <a:off x="1512908" y="188913"/>
            <a:ext cx="5988050" cy="424732"/>
          </a:xfrm>
          <a:prstGeom prst="rect">
            <a:avLst/>
          </a:prstGeom>
          <a:noFill/>
          <a:ln w="9525">
            <a:noFill/>
            <a:miter lim="800000"/>
            <a:headEnd/>
            <a:tailEnd/>
          </a:ln>
        </p:spPr>
        <p:txBody>
          <a:bodyPr>
            <a:spAutoFit/>
          </a:bodyPr>
          <a:lstStyle/>
          <a:p>
            <a:pPr algn="ctr">
              <a:lnSpc>
                <a:spcPct val="60000"/>
              </a:lnSpc>
              <a:spcBef>
                <a:spcPct val="50000"/>
              </a:spcBef>
            </a:pPr>
            <a:r>
              <a:rPr lang="es-ES_tradnl" sz="3600" dirty="0">
                <a:latin typeface="Arial" charset="0"/>
              </a:rPr>
              <a:t>Pérdida de un ACK</a:t>
            </a:r>
            <a:endParaRPr lang="es-ES" sz="3600" dirty="0">
              <a:latin typeface="Arial" charset="0"/>
            </a:endParaRPr>
          </a:p>
        </p:txBody>
      </p:sp>
      <p:sp>
        <p:nvSpPr>
          <p:cNvPr id="69643" name="Text Box 13"/>
          <p:cNvSpPr txBox="1">
            <a:spLocks noChangeArrowheads="1"/>
          </p:cNvSpPr>
          <p:nvPr/>
        </p:nvSpPr>
        <p:spPr bwMode="auto">
          <a:xfrm rot="180000">
            <a:off x="3847574" y="1382156"/>
            <a:ext cx="716863" cy="307777"/>
          </a:xfrm>
          <a:prstGeom prst="rect">
            <a:avLst/>
          </a:prstGeom>
          <a:noFill/>
          <a:ln w="9525">
            <a:noFill/>
            <a:miter lim="800000"/>
            <a:headEnd/>
            <a:tailEnd/>
          </a:ln>
        </p:spPr>
        <p:txBody>
          <a:bodyPr wrap="none">
            <a:spAutoFit/>
          </a:bodyPr>
          <a:lstStyle/>
          <a:p>
            <a:r>
              <a:rPr lang="es-ES_tradnl" sz="1400" b="1" dirty="0" err="1" smtClean="0">
                <a:latin typeface="Arial" charset="0"/>
              </a:rPr>
              <a:t>Seq</a:t>
            </a:r>
            <a:r>
              <a:rPr lang="es-ES_tradnl" sz="1400" b="1" dirty="0" smtClean="0">
                <a:latin typeface="Arial" charset="0"/>
              </a:rPr>
              <a:t>=0</a:t>
            </a:r>
            <a:endParaRPr lang="es-ES" sz="1400" b="1" dirty="0">
              <a:latin typeface="Arial" charset="0"/>
            </a:endParaRPr>
          </a:p>
        </p:txBody>
      </p:sp>
      <p:sp>
        <p:nvSpPr>
          <p:cNvPr id="69645" name="Text Box 16"/>
          <p:cNvSpPr txBox="1">
            <a:spLocks noChangeArrowheads="1"/>
          </p:cNvSpPr>
          <p:nvPr/>
        </p:nvSpPr>
        <p:spPr bwMode="auto">
          <a:xfrm rot="-180000">
            <a:off x="3624209" y="1785925"/>
            <a:ext cx="1943161" cy="307777"/>
          </a:xfrm>
          <a:prstGeom prst="rect">
            <a:avLst/>
          </a:prstGeom>
          <a:noFill/>
          <a:ln w="9525">
            <a:noFill/>
            <a:miter lim="800000"/>
            <a:headEnd/>
            <a:tailEnd/>
          </a:ln>
        </p:spPr>
        <p:txBody>
          <a:bodyPr wrap="none">
            <a:spAutoFit/>
          </a:bodyPr>
          <a:lstStyle/>
          <a:p>
            <a:r>
              <a:rPr lang="es-ES_tradnl" sz="1400" b="1" dirty="0" err="1" smtClean="0">
                <a:latin typeface="Arial" charset="0"/>
              </a:rPr>
              <a:t>Ack</a:t>
            </a:r>
            <a:r>
              <a:rPr lang="es-ES_tradnl" sz="1400" b="1" dirty="0" smtClean="0">
                <a:latin typeface="Arial" charset="0"/>
              </a:rPr>
              <a:t>=1000, </a:t>
            </a:r>
            <a:r>
              <a:rPr lang="es-ES_tradnl" sz="1400" b="1" dirty="0" err="1" smtClean="0">
                <a:latin typeface="Arial" charset="0"/>
              </a:rPr>
              <a:t>Win</a:t>
            </a:r>
            <a:r>
              <a:rPr lang="es-ES_tradnl" sz="1400" b="1" dirty="0" smtClean="0">
                <a:latin typeface="Arial" charset="0"/>
              </a:rPr>
              <a:t>=3000</a:t>
            </a:r>
            <a:endParaRPr lang="es-ES" sz="1400" b="1" dirty="0">
              <a:latin typeface="Arial" charset="0"/>
            </a:endParaRPr>
          </a:p>
        </p:txBody>
      </p:sp>
      <p:sp>
        <p:nvSpPr>
          <p:cNvPr id="69646" name="Line 17"/>
          <p:cNvSpPr>
            <a:spLocks noChangeShapeType="1"/>
          </p:cNvSpPr>
          <p:nvPr/>
        </p:nvSpPr>
        <p:spPr bwMode="auto">
          <a:xfrm rot="180000" flipV="1">
            <a:off x="2857488" y="2482424"/>
            <a:ext cx="3265452" cy="10"/>
          </a:xfrm>
          <a:prstGeom prst="line">
            <a:avLst/>
          </a:prstGeom>
          <a:noFill/>
          <a:ln w="9525">
            <a:solidFill>
              <a:schemeClr val="tx1"/>
            </a:solidFill>
            <a:round/>
            <a:headEnd/>
            <a:tailEnd type="stealth" w="lg" len="lg"/>
          </a:ln>
        </p:spPr>
        <p:txBody>
          <a:bodyPr/>
          <a:lstStyle/>
          <a:p>
            <a:endParaRPr lang="es-ES"/>
          </a:p>
        </p:txBody>
      </p:sp>
      <p:sp>
        <p:nvSpPr>
          <p:cNvPr id="69647" name="Text Box 18"/>
          <p:cNvSpPr txBox="1">
            <a:spLocks noChangeArrowheads="1"/>
          </p:cNvSpPr>
          <p:nvPr/>
        </p:nvSpPr>
        <p:spPr bwMode="auto">
          <a:xfrm rot="180000">
            <a:off x="3847574" y="2132856"/>
            <a:ext cx="716863" cy="307777"/>
          </a:xfrm>
          <a:prstGeom prst="rect">
            <a:avLst/>
          </a:prstGeom>
          <a:noFill/>
          <a:ln w="9525">
            <a:noFill/>
            <a:miter lim="800000"/>
            <a:headEnd/>
            <a:tailEnd/>
          </a:ln>
        </p:spPr>
        <p:txBody>
          <a:bodyPr wrap="none">
            <a:spAutoFit/>
          </a:bodyPr>
          <a:lstStyle/>
          <a:p>
            <a:r>
              <a:rPr lang="es-ES_tradnl" sz="1400" b="1" dirty="0" err="1" smtClean="0">
                <a:latin typeface="Arial" charset="0"/>
              </a:rPr>
              <a:t>Seq</a:t>
            </a:r>
            <a:r>
              <a:rPr lang="es-ES_tradnl" sz="1400" b="1" dirty="0" smtClean="0">
                <a:latin typeface="Arial" charset="0"/>
              </a:rPr>
              <a:t>=0</a:t>
            </a:r>
            <a:endParaRPr lang="es-ES" sz="1400" b="1" dirty="0">
              <a:latin typeface="Arial" charset="0"/>
            </a:endParaRPr>
          </a:p>
        </p:txBody>
      </p:sp>
      <p:sp>
        <p:nvSpPr>
          <p:cNvPr id="69654" name="Line 59"/>
          <p:cNvSpPr>
            <a:spLocks noChangeShapeType="1"/>
          </p:cNvSpPr>
          <p:nvPr/>
        </p:nvSpPr>
        <p:spPr bwMode="auto">
          <a:xfrm rot="10620000">
            <a:off x="3543300" y="2092312"/>
            <a:ext cx="2574925" cy="0"/>
          </a:xfrm>
          <a:prstGeom prst="line">
            <a:avLst/>
          </a:prstGeom>
          <a:noFill/>
          <a:ln w="9525">
            <a:solidFill>
              <a:schemeClr val="tx1"/>
            </a:solidFill>
            <a:round/>
            <a:headEnd/>
            <a:tailEnd type="stealth" w="lg" len="lg"/>
          </a:ln>
        </p:spPr>
        <p:txBody>
          <a:bodyPr/>
          <a:lstStyle/>
          <a:p>
            <a:endParaRPr lang="es-ES"/>
          </a:p>
        </p:txBody>
      </p:sp>
      <p:sp>
        <p:nvSpPr>
          <p:cNvPr id="69655" name="AutoShape 60"/>
          <p:cNvSpPr>
            <a:spLocks noChangeArrowheads="1"/>
          </p:cNvSpPr>
          <p:nvPr/>
        </p:nvSpPr>
        <p:spPr bwMode="auto">
          <a:xfrm>
            <a:off x="3214678" y="1988840"/>
            <a:ext cx="304800" cy="304800"/>
          </a:xfrm>
          <a:prstGeom prst="irregularSeal1">
            <a:avLst/>
          </a:prstGeom>
          <a:solidFill>
            <a:srgbClr val="FF0000"/>
          </a:solidFill>
          <a:ln w="9525">
            <a:solidFill>
              <a:schemeClr val="tx1"/>
            </a:solidFill>
            <a:miter lim="800000"/>
            <a:headEnd/>
            <a:tailEnd/>
          </a:ln>
        </p:spPr>
        <p:txBody>
          <a:bodyPr wrap="none" anchor="ctr"/>
          <a:lstStyle/>
          <a:p>
            <a:endParaRPr lang="es-ES" sz="1400"/>
          </a:p>
        </p:txBody>
      </p:sp>
      <p:sp>
        <p:nvSpPr>
          <p:cNvPr id="69656" name="Line 62"/>
          <p:cNvSpPr>
            <a:spLocks noChangeShapeType="1"/>
          </p:cNvSpPr>
          <p:nvPr/>
        </p:nvSpPr>
        <p:spPr bwMode="auto">
          <a:xfrm rot="180000">
            <a:off x="2843226" y="1707592"/>
            <a:ext cx="3285324" cy="6895"/>
          </a:xfrm>
          <a:prstGeom prst="line">
            <a:avLst/>
          </a:prstGeom>
          <a:noFill/>
          <a:ln w="9525">
            <a:solidFill>
              <a:schemeClr val="tx1"/>
            </a:solidFill>
            <a:round/>
            <a:headEnd/>
            <a:tailEnd type="stealth" w="lg" len="lg"/>
          </a:ln>
        </p:spPr>
        <p:txBody>
          <a:bodyPr/>
          <a:lstStyle/>
          <a:p>
            <a:endParaRPr lang="es-ES"/>
          </a:p>
        </p:txBody>
      </p:sp>
      <p:sp>
        <p:nvSpPr>
          <p:cNvPr id="69657" name="Line 63"/>
          <p:cNvSpPr>
            <a:spLocks noChangeShapeType="1"/>
          </p:cNvSpPr>
          <p:nvPr/>
        </p:nvSpPr>
        <p:spPr bwMode="auto">
          <a:xfrm rot="-180000" flipH="1" flipV="1">
            <a:off x="2841196" y="2887652"/>
            <a:ext cx="3278617" cy="2932"/>
          </a:xfrm>
          <a:prstGeom prst="line">
            <a:avLst/>
          </a:prstGeom>
          <a:noFill/>
          <a:ln w="9525">
            <a:solidFill>
              <a:schemeClr val="tx1"/>
            </a:solidFill>
            <a:round/>
            <a:headEnd/>
            <a:tailEnd type="stealth" w="lg" len="lg"/>
          </a:ln>
        </p:spPr>
        <p:txBody>
          <a:bodyPr/>
          <a:lstStyle/>
          <a:p>
            <a:endParaRPr lang="es-ES"/>
          </a:p>
        </p:txBody>
      </p:sp>
      <p:sp>
        <p:nvSpPr>
          <p:cNvPr id="69658" name="Text Box 64"/>
          <p:cNvSpPr txBox="1">
            <a:spLocks noChangeArrowheads="1"/>
          </p:cNvSpPr>
          <p:nvPr/>
        </p:nvSpPr>
        <p:spPr bwMode="auto">
          <a:xfrm rot="-180000">
            <a:off x="3651196" y="2643181"/>
            <a:ext cx="1943161" cy="307777"/>
          </a:xfrm>
          <a:prstGeom prst="rect">
            <a:avLst/>
          </a:prstGeom>
          <a:noFill/>
          <a:ln w="9525">
            <a:noFill/>
            <a:miter lim="800000"/>
            <a:headEnd/>
            <a:tailEnd/>
          </a:ln>
        </p:spPr>
        <p:txBody>
          <a:bodyPr wrap="none">
            <a:spAutoFit/>
          </a:bodyPr>
          <a:lstStyle/>
          <a:p>
            <a:r>
              <a:rPr lang="es-ES_tradnl" sz="1400" b="1" dirty="0" err="1" smtClean="0">
                <a:latin typeface="Arial" charset="0"/>
              </a:rPr>
              <a:t>Ack</a:t>
            </a:r>
            <a:r>
              <a:rPr lang="es-ES_tradnl" sz="1400" b="1" dirty="0" smtClean="0">
                <a:latin typeface="Arial" charset="0"/>
              </a:rPr>
              <a:t>=1000, </a:t>
            </a:r>
            <a:r>
              <a:rPr lang="es-ES_tradnl" sz="1400" b="1" dirty="0" err="1" smtClean="0">
                <a:latin typeface="Arial" charset="0"/>
              </a:rPr>
              <a:t>Win</a:t>
            </a:r>
            <a:r>
              <a:rPr lang="es-ES_tradnl" sz="1400" b="1" dirty="0" smtClean="0">
                <a:latin typeface="Arial" charset="0"/>
              </a:rPr>
              <a:t>=3000</a:t>
            </a:r>
            <a:endParaRPr lang="es-ES" sz="1400" b="1" dirty="0">
              <a:latin typeface="Arial" charset="0"/>
            </a:endParaRPr>
          </a:p>
        </p:txBody>
      </p:sp>
      <p:sp>
        <p:nvSpPr>
          <p:cNvPr id="69659" name="Line 65"/>
          <p:cNvSpPr>
            <a:spLocks noChangeShapeType="1"/>
          </p:cNvSpPr>
          <p:nvPr/>
        </p:nvSpPr>
        <p:spPr bwMode="auto">
          <a:xfrm rot="180000" flipV="1">
            <a:off x="2843226" y="3343035"/>
            <a:ext cx="3279714" cy="4802"/>
          </a:xfrm>
          <a:prstGeom prst="line">
            <a:avLst/>
          </a:prstGeom>
          <a:noFill/>
          <a:ln w="9525">
            <a:solidFill>
              <a:schemeClr val="tx1"/>
            </a:solidFill>
            <a:round/>
            <a:headEnd/>
            <a:tailEnd type="stealth" w="lg" len="lg"/>
          </a:ln>
        </p:spPr>
        <p:txBody>
          <a:bodyPr/>
          <a:lstStyle/>
          <a:p>
            <a:endParaRPr lang="es-ES"/>
          </a:p>
        </p:txBody>
      </p:sp>
      <p:sp>
        <p:nvSpPr>
          <p:cNvPr id="69660" name="Text Box 66"/>
          <p:cNvSpPr txBox="1">
            <a:spLocks noChangeArrowheads="1"/>
          </p:cNvSpPr>
          <p:nvPr/>
        </p:nvSpPr>
        <p:spPr bwMode="auto">
          <a:xfrm rot="180000">
            <a:off x="3651196" y="3022396"/>
            <a:ext cx="1015021" cy="307777"/>
          </a:xfrm>
          <a:prstGeom prst="rect">
            <a:avLst/>
          </a:prstGeom>
          <a:noFill/>
          <a:ln w="9525">
            <a:noFill/>
            <a:miter lim="800000"/>
            <a:headEnd/>
            <a:tailEnd/>
          </a:ln>
        </p:spPr>
        <p:txBody>
          <a:bodyPr wrap="none">
            <a:spAutoFit/>
          </a:bodyPr>
          <a:lstStyle/>
          <a:p>
            <a:r>
              <a:rPr lang="es-ES_tradnl" sz="1400" b="1" dirty="0" err="1" smtClean="0">
                <a:latin typeface="Arial" charset="0"/>
              </a:rPr>
              <a:t>Seq</a:t>
            </a:r>
            <a:r>
              <a:rPr lang="es-ES_tradnl" sz="1400" b="1" dirty="0" smtClean="0">
                <a:latin typeface="Arial" charset="0"/>
              </a:rPr>
              <a:t>=1000</a:t>
            </a:r>
            <a:endParaRPr lang="es-ES" sz="1400" b="1" dirty="0">
              <a:latin typeface="Arial" charset="0"/>
            </a:endParaRPr>
          </a:p>
        </p:txBody>
      </p:sp>
      <p:sp>
        <p:nvSpPr>
          <p:cNvPr id="69663" name="Text Box 69"/>
          <p:cNvSpPr txBox="1">
            <a:spLocks noChangeArrowheads="1"/>
          </p:cNvSpPr>
          <p:nvPr/>
        </p:nvSpPr>
        <p:spPr bwMode="auto">
          <a:xfrm rot="180000">
            <a:off x="3671834" y="3455351"/>
            <a:ext cx="1015021" cy="307777"/>
          </a:xfrm>
          <a:prstGeom prst="rect">
            <a:avLst/>
          </a:prstGeom>
          <a:noFill/>
          <a:ln w="9525">
            <a:noFill/>
            <a:miter lim="800000"/>
            <a:headEnd/>
            <a:tailEnd/>
          </a:ln>
        </p:spPr>
        <p:txBody>
          <a:bodyPr wrap="none">
            <a:spAutoFit/>
          </a:bodyPr>
          <a:lstStyle/>
          <a:p>
            <a:r>
              <a:rPr lang="es-ES_tradnl" sz="1400" b="1" dirty="0" err="1" smtClean="0">
                <a:latin typeface="Arial" charset="0"/>
              </a:rPr>
              <a:t>Seq</a:t>
            </a:r>
            <a:r>
              <a:rPr lang="es-ES_tradnl" sz="1400" b="1" dirty="0" smtClean="0">
                <a:latin typeface="Arial" charset="0"/>
              </a:rPr>
              <a:t>=2000</a:t>
            </a:r>
            <a:endParaRPr lang="es-ES" sz="1400" b="1" dirty="0">
              <a:latin typeface="Arial" charset="0"/>
            </a:endParaRPr>
          </a:p>
        </p:txBody>
      </p:sp>
      <p:sp>
        <p:nvSpPr>
          <p:cNvPr id="69664" name="Text Box 70"/>
          <p:cNvSpPr txBox="1">
            <a:spLocks noChangeArrowheads="1"/>
          </p:cNvSpPr>
          <p:nvPr/>
        </p:nvSpPr>
        <p:spPr bwMode="auto">
          <a:xfrm rot="180000">
            <a:off x="3671834" y="3887399"/>
            <a:ext cx="1015021" cy="307777"/>
          </a:xfrm>
          <a:prstGeom prst="rect">
            <a:avLst/>
          </a:prstGeom>
          <a:noFill/>
          <a:ln w="9525">
            <a:noFill/>
            <a:miter lim="800000"/>
            <a:headEnd/>
            <a:tailEnd/>
          </a:ln>
        </p:spPr>
        <p:txBody>
          <a:bodyPr wrap="none">
            <a:spAutoFit/>
          </a:bodyPr>
          <a:lstStyle/>
          <a:p>
            <a:r>
              <a:rPr lang="es-ES_tradnl" sz="1400" b="1" dirty="0" err="1" smtClean="0">
                <a:latin typeface="Arial" charset="0"/>
              </a:rPr>
              <a:t>Seq</a:t>
            </a:r>
            <a:r>
              <a:rPr lang="es-ES_tradnl" sz="1400" b="1" dirty="0" smtClean="0">
                <a:latin typeface="Arial" charset="0"/>
              </a:rPr>
              <a:t>=3000</a:t>
            </a:r>
            <a:endParaRPr lang="es-ES" sz="1400" b="1" dirty="0">
              <a:latin typeface="Arial" charset="0"/>
            </a:endParaRPr>
          </a:p>
        </p:txBody>
      </p:sp>
      <p:sp>
        <p:nvSpPr>
          <p:cNvPr id="69665" name="Line 71"/>
          <p:cNvSpPr>
            <a:spLocks noChangeShapeType="1"/>
          </p:cNvSpPr>
          <p:nvPr/>
        </p:nvSpPr>
        <p:spPr bwMode="auto">
          <a:xfrm rot="180000">
            <a:off x="2857488" y="4214813"/>
            <a:ext cx="3271062" cy="788"/>
          </a:xfrm>
          <a:prstGeom prst="line">
            <a:avLst/>
          </a:prstGeom>
          <a:noFill/>
          <a:ln w="9525">
            <a:solidFill>
              <a:schemeClr val="tx1"/>
            </a:solidFill>
            <a:round/>
            <a:headEnd/>
            <a:tailEnd type="stealth" w="lg" len="lg"/>
          </a:ln>
        </p:spPr>
        <p:txBody>
          <a:bodyPr/>
          <a:lstStyle/>
          <a:p>
            <a:endParaRPr lang="es-ES"/>
          </a:p>
        </p:txBody>
      </p:sp>
      <p:sp>
        <p:nvSpPr>
          <p:cNvPr id="69666" name="Line 72"/>
          <p:cNvSpPr>
            <a:spLocks noChangeShapeType="1"/>
          </p:cNvSpPr>
          <p:nvPr/>
        </p:nvSpPr>
        <p:spPr bwMode="auto">
          <a:xfrm rot="180000" flipV="1">
            <a:off x="2857488" y="3779111"/>
            <a:ext cx="3271062" cy="5289"/>
          </a:xfrm>
          <a:prstGeom prst="line">
            <a:avLst/>
          </a:prstGeom>
          <a:noFill/>
          <a:ln w="9525">
            <a:solidFill>
              <a:schemeClr val="tx1"/>
            </a:solidFill>
            <a:round/>
            <a:headEnd/>
            <a:tailEnd type="stealth" w="lg" len="lg"/>
          </a:ln>
        </p:spPr>
        <p:txBody>
          <a:bodyPr/>
          <a:lstStyle/>
          <a:p>
            <a:endParaRPr lang="es-ES"/>
          </a:p>
        </p:txBody>
      </p:sp>
      <p:sp>
        <p:nvSpPr>
          <p:cNvPr id="69670" name="Line 76"/>
          <p:cNvSpPr>
            <a:spLocks noChangeShapeType="1"/>
          </p:cNvSpPr>
          <p:nvPr/>
        </p:nvSpPr>
        <p:spPr bwMode="auto">
          <a:xfrm rot="-180000" flipH="1" flipV="1">
            <a:off x="2846806" y="5075994"/>
            <a:ext cx="3292057" cy="7100"/>
          </a:xfrm>
          <a:prstGeom prst="line">
            <a:avLst/>
          </a:prstGeom>
          <a:noFill/>
          <a:ln w="9525">
            <a:solidFill>
              <a:schemeClr val="tx1"/>
            </a:solidFill>
            <a:round/>
            <a:headEnd/>
            <a:tailEnd type="stealth" w="lg" len="lg"/>
          </a:ln>
        </p:spPr>
        <p:txBody>
          <a:bodyPr/>
          <a:lstStyle/>
          <a:p>
            <a:endParaRPr lang="es-ES"/>
          </a:p>
        </p:txBody>
      </p:sp>
      <p:sp>
        <p:nvSpPr>
          <p:cNvPr id="69671" name="Text Box 77"/>
          <p:cNvSpPr txBox="1">
            <a:spLocks noChangeArrowheads="1"/>
          </p:cNvSpPr>
          <p:nvPr/>
        </p:nvSpPr>
        <p:spPr bwMode="auto">
          <a:xfrm rot="-180000">
            <a:off x="3700409" y="4796581"/>
            <a:ext cx="1943161" cy="307777"/>
          </a:xfrm>
          <a:prstGeom prst="rect">
            <a:avLst/>
          </a:prstGeom>
          <a:noFill/>
          <a:ln w="9525">
            <a:noFill/>
            <a:miter lim="800000"/>
            <a:headEnd/>
            <a:tailEnd/>
          </a:ln>
        </p:spPr>
        <p:txBody>
          <a:bodyPr wrap="none">
            <a:spAutoFit/>
          </a:bodyPr>
          <a:lstStyle/>
          <a:p>
            <a:r>
              <a:rPr lang="es-ES_tradnl" sz="1400" b="1" dirty="0" err="1" smtClean="0">
                <a:latin typeface="Arial" charset="0"/>
              </a:rPr>
              <a:t>Ack</a:t>
            </a:r>
            <a:r>
              <a:rPr lang="es-ES_tradnl" sz="1400" b="1" dirty="0" smtClean="0">
                <a:latin typeface="Arial" charset="0"/>
              </a:rPr>
              <a:t>=4000, </a:t>
            </a:r>
            <a:r>
              <a:rPr lang="es-ES_tradnl" sz="1400" b="1" dirty="0" err="1" smtClean="0">
                <a:latin typeface="Arial" charset="0"/>
              </a:rPr>
              <a:t>Win</a:t>
            </a:r>
            <a:r>
              <a:rPr lang="es-ES_tradnl" sz="1400" b="1" dirty="0" smtClean="0">
                <a:latin typeface="Arial" charset="0"/>
              </a:rPr>
              <a:t>=2000</a:t>
            </a:r>
            <a:endParaRPr lang="es-ES" sz="1400" b="1" dirty="0">
              <a:latin typeface="Arial" charset="0"/>
            </a:endParaRPr>
          </a:p>
        </p:txBody>
      </p:sp>
      <p:sp>
        <p:nvSpPr>
          <p:cNvPr id="69672" name="Line 78"/>
          <p:cNvSpPr>
            <a:spLocks noChangeShapeType="1"/>
          </p:cNvSpPr>
          <p:nvPr/>
        </p:nvSpPr>
        <p:spPr bwMode="auto">
          <a:xfrm rot="180000">
            <a:off x="2842989" y="5451879"/>
            <a:ext cx="3312672" cy="9209"/>
          </a:xfrm>
          <a:prstGeom prst="line">
            <a:avLst/>
          </a:prstGeom>
          <a:noFill/>
          <a:ln w="9525">
            <a:solidFill>
              <a:schemeClr val="tx1"/>
            </a:solidFill>
            <a:round/>
            <a:headEnd/>
            <a:tailEnd type="stealth" w="lg" len="lg"/>
          </a:ln>
        </p:spPr>
        <p:txBody>
          <a:bodyPr/>
          <a:lstStyle/>
          <a:p>
            <a:endParaRPr lang="es-ES"/>
          </a:p>
        </p:txBody>
      </p:sp>
      <p:sp>
        <p:nvSpPr>
          <p:cNvPr id="69674" name="Text Box 80"/>
          <p:cNvSpPr txBox="1">
            <a:spLocks noChangeArrowheads="1"/>
          </p:cNvSpPr>
          <p:nvPr/>
        </p:nvSpPr>
        <p:spPr bwMode="auto">
          <a:xfrm rot="180000">
            <a:off x="3700409" y="5145929"/>
            <a:ext cx="1015021" cy="307777"/>
          </a:xfrm>
          <a:prstGeom prst="rect">
            <a:avLst/>
          </a:prstGeom>
          <a:noFill/>
          <a:ln w="9525">
            <a:noFill/>
            <a:miter lim="800000"/>
            <a:headEnd/>
            <a:tailEnd/>
          </a:ln>
        </p:spPr>
        <p:txBody>
          <a:bodyPr wrap="none">
            <a:spAutoFit/>
          </a:bodyPr>
          <a:lstStyle/>
          <a:p>
            <a:r>
              <a:rPr lang="es-ES_tradnl" sz="1400" b="1" dirty="0" err="1" smtClean="0">
                <a:latin typeface="Arial" charset="0"/>
              </a:rPr>
              <a:t>Seq</a:t>
            </a:r>
            <a:r>
              <a:rPr lang="es-ES_tradnl" sz="1400" b="1" dirty="0" smtClean="0">
                <a:latin typeface="Arial" charset="0"/>
              </a:rPr>
              <a:t>=4000</a:t>
            </a:r>
            <a:endParaRPr lang="es-ES" sz="1400" b="1" dirty="0">
              <a:latin typeface="Arial" charset="0"/>
            </a:endParaRPr>
          </a:p>
        </p:txBody>
      </p:sp>
      <p:sp>
        <p:nvSpPr>
          <p:cNvPr id="69675" name="Text Box 81"/>
          <p:cNvSpPr txBox="1">
            <a:spLocks noChangeArrowheads="1"/>
          </p:cNvSpPr>
          <p:nvPr/>
        </p:nvSpPr>
        <p:spPr bwMode="auto">
          <a:xfrm rot="-180000">
            <a:off x="3700409" y="5855902"/>
            <a:ext cx="1943161" cy="307777"/>
          </a:xfrm>
          <a:prstGeom prst="rect">
            <a:avLst/>
          </a:prstGeom>
          <a:noFill/>
          <a:ln w="9525">
            <a:noFill/>
            <a:miter lim="800000"/>
            <a:headEnd/>
            <a:tailEnd/>
          </a:ln>
        </p:spPr>
        <p:txBody>
          <a:bodyPr wrap="none">
            <a:spAutoFit/>
          </a:bodyPr>
          <a:lstStyle/>
          <a:p>
            <a:r>
              <a:rPr lang="es-ES_tradnl" sz="1400" b="1" dirty="0" err="1" smtClean="0">
                <a:latin typeface="Arial" charset="0"/>
              </a:rPr>
              <a:t>Ack</a:t>
            </a:r>
            <a:r>
              <a:rPr lang="es-ES_tradnl" sz="1400" b="1" dirty="0" smtClean="0">
                <a:latin typeface="Arial" charset="0"/>
              </a:rPr>
              <a:t>=5000, </a:t>
            </a:r>
            <a:r>
              <a:rPr lang="es-ES_tradnl" sz="1400" b="1" dirty="0" err="1" smtClean="0">
                <a:latin typeface="Arial" charset="0"/>
              </a:rPr>
              <a:t>Win</a:t>
            </a:r>
            <a:r>
              <a:rPr lang="es-ES_tradnl" sz="1400" b="1" dirty="0" smtClean="0">
                <a:latin typeface="Arial" charset="0"/>
              </a:rPr>
              <a:t>=3000</a:t>
            </a:r>
            <a:endParaRPr lang="es-ES" sz="1400" b="1" dirty="0">
              <a:latin typeface="Arial" charset="0"/>
            </a:endParaRPr>
          </a:p>
        </p:txBody>
      </p:sp>
      <p:sp>
        <p:nvSpPr>
          <p:cNvPr id="69678" name="Text Box 84"/>
          <p:cNvSpPr txBox="1">
            <a:spLocks noChangeArrowheads="1"/>
          </p:cNvSpPr>
          <p:nvPr/>
        </p:nvSpPr>
        <p:spPr bwMode="auto">
          <a:xfrm rot="-180000">
            <a:off x="3814709" y="4316413"/>
            <a:ext cx="1645002" cy="307777"/>
          </a:xfrm>
          <a:prstGeom prst="rect">
            <a:avLst/>
          </a:prstGeom>
          <a:noFill/>
          <a:ln w="9525">
            <a:noFill/>
            <a:miter lim="800000"/>
            <a:headEnd/>
            <a:tailEnd/>
          </a:ln>
        </p:spPr>
        <p:txBody>
          <a:bodyPr wrap="none">
            <a:spAutoFit/>
          </a:bodyPr>
          <a:lstStyle/>
          <a:p>
            <a:r>
              <a:rPr lang="es-ES_tradnl" sz="1400" b="1" dirty="0" err="1" smtClean="0">
                <a:latin typeface="Arial" charset="0"/>
              </a:rPr>
              <a:t>Ack</a:t>
            </a:r>
            <a:r>
              <a:rPr lang="es-ES_tradnl" sz="1400" b="1" dirty="0" smtClean="0">
                <a:latin typeface="Arial" charset="0"/>
              </a:rPr>
              <a:t>=4000, </a:t>
            </a:r>
            <a:r>
              <a:rPr lang="es-ES_tradnl" sz="1400" b="1" dirty="0" err="1">
                <a:latin typeface="Arial" charset="0"/>
              </a:rPr>
              <a:t>Win</a:t>
            </a:r>
            <a:r>
              <a:rPr lang="es-ES_tradnl" sz="1400" b="1" dirty="0">
                <a:latin typeface="Arial" charset="0"/>
              </a:rPr>
              <a:t>=0</a:t>
            </a:r>
            <a:endParaRPr lang="es-ES" sz="1400" b="1" dirty="0">
              <a:latin typeface="Arial" charset="0"/>
            </a:endParaRPr>
          </a:p>
        </p:txBody>
      </p:sp>
      <p:sp>
        <p:nvSpPr>
          <p:cNvPr id="69679" name="Line 85"/>
          <p:cNvSpPr>
            <a:spLocks noChangeShapeType="1"/>
          </p:cNvSpPr>
          <p:nvPr/>
        </p:nvSpPr>
        <p:spPr bwMode="auto">
          <a:xfrm rot="-180000" flipH="1" flipV="1">
            <a:off x="2846806" y="4572007"/>
            <a:ext cx="3292057" cy="2542"/>
          </a:xfrm>
          <a:prstGeom prst="line">
            <a:avLst/>
          </a:prstGeom>
          <a:noFill/>
          <a:ln w="9525">
            <a:solidFill>
              <a:schemeClr val="tx1"/>
            </a:solidFill>
            <a:round/>
            <a:headEnd/>
            <a:tailEnd type="stealth" w="lg" len="lg"/>
          </a:ln>
        </p:spPr>
        <p:txBody>
          <a:bodyPr/>
          <a:lstStyle/>
          <a:p>
            <a:endParaRPr lang="es-ES"/>
          </a:p>
        </p:txBody>
      </p:sp>
      <p:sp>
        <p:nvSpPr>
          <p:cNvPr id="69682" name="Text Box 88"/>
          <p:cNvSpPr txBox="1">
            <a:spLocks noChangeArrowheads="1"/>
          </p:cNvSpPr>
          <p:nvPr/>
        </p:nvSpPr>
        <p:spPr bwMode="auto">
          <a:xfrm>
            <a:off x="6170898" y="2315746"/>
            <a:ext cx="2505558" cy="307777"/>
          </a:xfrm>
          <a:prstGeom prst="rect">
            <a:avLst/>
          </a:prstGeom>
          <a:noFill/>
          <a:ln w="9525">
            <a:noFill/>
            <a:miter lim="800000"/>
            <a:headEnd/>
            <a:tailEnd/>
          </a:ln>
        </p:spPr>
        <p:txBody>
          <a:bodyPr wrap="none">
            <a:spAutoFit/>
          </a:bodyPr>
          <a:lstStyle/>
          <a:p>
            <a:pPr algn="ctr"/>
            <a:r>
              <a:rPr lang="es-ES_tradnl" sz="1400" b="1" dirty="0" smtClean="0">
                <a:latin typeface="Arial" charset="0"/>
              </a:rPr>
              <a:t>Descartado, devuelve ACK</a:t>
            </a:r>
            <a:endParaRPr lang="es-ES" sz="1400" b="1" dirty="0">
              <a:latin typeface="Arial" charset="0"/>
            </a:endParaRPr>
          </a:p>
        </p:txBody>
      </p:sp>
      <p:sp>
        <p:nvSpPr>
          <p:cNvPr id="51" name="Text Box 14"/>
          <p:cNvSpPr txBox="1">
            <a:spLocks noChangeArrowheads="1"/>
          </p:cNvSpPr>
          <p:nvPr/>
        </p:nvSpPr>
        <p:spPr bwMode="auto">
          <a:xfrm rot="180000">
            <a:off x="4700068" y="5181175"/>
            <a:ext cx="1088760" cy="307777"/>
          </a:xfrm>
          <a:prstGeom prst="rect">
            <a:avLst/>
          </a:prstGeom>
          <a:solidFill>
            <a:srgbClr val="00B0F0"/>
          </a:solidFill>
          <a:ln w="9525">
            <a:solidFill>
              <a:schemeClr val="tx1"/>
            </a:solidFill>
            <a:miter lim="800000"/>
            <a:headEnd/>
            <a:tailEnd/>
          </a:ln>
        </p:spPr>
        <p:txBody>
          <a:bodyPr wrap="none">
            <a:spAutoFit/>
          </a:bodyPr>
          <a:lstStyle/>
          <a:p>
            <a:r>
              <a:rPr lang="es-ES_tradnl" sz="1400" b="1" dirty="0" smtClean="0">
                <a:latin typeface="Arial" charset="0"/>
              </a:rPr>
              <a:t> 4000-4999</a:t>
            </a:r>
            <a:endParaRPr lang="es-ES" sz="1400" b="1" dirty="0">
              <a:latin typeface="Arial" charset="0"/>
            </a:endParaRPr>
          </a:p>
        </p:txBody>
      </p:sp>
      <p:sp>
        <p:nvSpPr>
          <p:cNvPr id="52" name="Text Box 14"/>
          <p:cNvSpPr txBox="1">
            <a:spLocks noChangeArrowheads="1"/>
          </p:cNvSpPr>
          <p:nvPr/>
        </p:nvSpPr>
        <p:spPr bwMode="auto">
          <a:xfrm rot="180000">
            <a:off x="4723358" y="3958339"/>
            <a:ext cx="1039067" cy="307777"/>
          </a:xfrm>
          <a:prstGeom prst="rect">
            <a:avLst/>
          </a:prstGeom>
          <a:solidFill>
            <a:srgbClr val="00B0F0"/>
          </a:solidFill>
          <a:ln w="9525">
            <a:solidFill>
              <a:schemeClr val="tx1"/>
            </a:solidFill>
            <a:miter lim="800000"/>
            <a:headEnd/>
            <a:tailEnd/>
          </a:ln>
        </p:spPr>
        <p:txBody>
          <a:bodyPr wrap="none">
            <a:spAutoFit/>
          </a:bodyPr>
          <a:lstStyle/>
          <a:p>
            <a:r>
              <a:rPr lang="es-ES_tradnl" sz="1400" b="1" dirty="0" smtClean="0">
                <a:latin typeface="Arial" charset="0"/>
              </a:rPr>
              <a:t>3000-3999</a:t>
            </a:r>
            <a:endParaRPr lang="es-ES" sz="1400" b="1" dirty="0">
              <a:latin typeface="Arial" charset="0"/>
            </a:endParaRPr>
          </a:p>
        </p:txBody>
      </p:sp>
      <p:sp>
        <p:nvSpPr>
          <p:cNvPr id="53" name="Text Box 14"/>
          <p:cNvSpPr txBox="1">
            <a:spLocks noChangeArrowheads="1"/>
          </p:cNvSpPr>
          <p:nvPr/>
        </p:nvSpPr>
        <p:spPr bwMode="auto">
          <a:xfrm rot="180000">
            <a:off x="4700068" y="3524991"/>
            <a:ext cx="1088760" cy="307777"/>
          </a:xfrm>
          <a:prstGeom prst="rect">
            <a:avLst/>
          </a:prstGeom>
          <a:solidFill>
            <a:srgbClr val="00B0F0"/>
          </a:solidFill>
          <a:ln w="9525">
            <a:solidFill>
              <a:schemeClr val="tx1"/>
            </a:solidFill>
            <a:miter lim="800000"/>
            <a:headEnd/>
            <a:tailEnd/>
          </a:ln>
        </p:spPr>
        <p:txBody>
          <a:bodyPr wrap="none">
            <a:spAutoFit/>
          </a:bodyPr>
          <a:lstStyle/>
          <a:p>
            <a:r>
              <a:rPr lang="es-ES_tradnl" sz="1400" b="1" dirty="0" smtClean="0">
                <a:latin typeface="Arial" charset="0"/>
              </a:rPr>
              <a:t> 2000-2999</a:t>
            </a:r>
            <a:endParaRPr lang="es-ES" sz="1400" b="1" dirty="0">
              <a:latin typeface="Arial" charset="0"/>
            </a:endParaRPr>
          </a:p>
        </p:txBody>
      </p:sp>
      <p:sp>
        <p:nvSpPr>
          <p:cNvPr id="54" name="Text Box 14"/>
          <p:cNvSpPr txBox="1">
            <a:spLocks noChangeArrowheads="1"/>
          </p:cNvSpPr>
          <p:nvPr/>
        </p:nvSpPr>
        <p:spPr bwMode="auto">
          <a:xfrm rot="180000">
            <a:off x="4700068" y="3092943"/>
            <a:ext cx="1088760" cy="307777"/>
          </a:xfrm>
          <a:prstGeom prst="rect">
            <a:avLst/>
          </a:prstGeom>
          <a:solidFill>
            <a:srgbClr val="00B0F0"/>
          </a:solidFill>
          <a:ln w="9525">
            <a:solidFill>
              <a:schemeClr val="tx1"/>
            </a:solidFill>
            <a:miter lim="800000"/>
            <a:headEnd/>
            <a:tailEnd/>
          </a:ln>
        </p:spPr>
        <p:txBody>
          <a:bodyPr wrap="none">
            <a:spAutoFit/>
          </a:bodyPr>
          <a:lstStyle/>
          <a:p>
            <a:r>
              <a:rPr lang="es-ES_tradnl" sz="1400" b="1" dirty="0" smtClean="0">
                <a:latin typeface="Arial" charset="0"/>
              </a:rPr>
              <a:t> 1000-1999</a:t>
            </a:r>
            <a:endParaRPr lang="es-ES" sz="1400" b="1" dirty="0">
              <a:latin typeface="Arial" charset="0"/>
            </a:endParaRPr>
          </a:p>
        </p:txBody>
      </p:sp>
      <p:sp>
        <p:nvSpPr>
          <p:cNvPr id="55" name="Text Box 14"/>
          <p:cNvSpPr txBox="1">
            <a:spLocks noChangeArrowheads="1"/>
          </p:cNvSpPr>
          <p:nvPr/>
        </p:nvSpPr>
        <p:spPr bwMode="auto">
          <a:xfrm rot="180000">
            <a:off x="4666956" y="2199304"/>
            <a:ext cx="641522" cy="307777"/>
          </a:xfrm>
          <a:prstGeom prst="rect">
            <a:avLst/>
          </a:prstGeom>
          <a:solidFill>
            <a:srgbClr val="00B0F0"/>
          </a:solidFill>
          <a:ln w="9525">
            <a:solidFill>
              <a:schemeClr val="tx1"/>
            </a:solidFill>
            <a:miter lim="800000"/>
            <a:headEnd/>
            <a:tailEnd/>
          </a:ln>
        </p:spPr>
        <p:txBody>
          <a:bodyPr wrap="none">
            <a:spAutoFit/>
          </a:bodyPr>
          <a:lstStyle/>
          <a:p>
            <a:r>
              <a:rPr lang="es-ES_tradnl" sz="1400" b="1" dirty="0" smtClean="0">
                <a:latin typeface="Arial" charset="0"/>
              </a:rPr>
              <a:t>0-999</a:t>
            </a:r>
            <a:endParaRPr lang="es-ES" sz="1400" b="1" dirty="0">
              <a:latin typeface="Arial" charset="0"/>
            </a:endParaRPr>
          </a:p>
        </p:txBody>
      </p:sp>
      <p:sp>
        <p:nvSpPr>
          <p:cNvPr id="56" name="Text Box 14"/>
          <p:cNvSpPr txBox="1">
            <a:spLocks noChangeArrowheads="1"/>
          </p:cNvSpPr>
          <p:nvPr/>
        </p:nvSpPr>
        <p:spPr bwMode="auto">
          <a:xfrm rot="180000">
            <a:off x="4666955" y="1422111"/>
            <a:ext cx="641522" cy="307777"/>
          </a:xfrm>
          <a:prstGeom prst="rect">
            <a:avLst/>
          </a:prstGeom>
          <a:solidFill>
            <a:srgbClr val="00B0F0"/>
          </a:solidFill>
          <a:ln w="9525">
            <a:solidFill>
              <a:schemeClr val="tx1"/>
            </a:solidFill>
            <a:miter lim="800000"/>
            <a:headEnd/>
            <a:tailEnd/>
          </a:ln>
        </p:spPr>
        <p:txBody>
          <a:bodyPr wrap="none">
            <a:spAutoFit/>
          </a:bodyPr>
          <a:lstStyle/>
          <a:p>
            <a:r>
              <a:rPr lang="es-ES_tradnl" sz="1400" b="1" dirty="0" smtClean="0">
                <a:latin typeface="Arial" charset="0"/>
              </a:rPr>
              <a:t>0-999</a:t>
            </a:r>
            <a:endParaRPr lang="es-ES" sz="1400" b="1" dirty="0">
              <a:latin typeface="Arial" charset="0"/>
            </a:endParaRPr>
          </a:p>
        </p:txBody>
      </p:sp>
      <p:sp>
        <p:nvSpPr>
          <p:cNvPr id="63" name="Oval 55"/>
          <p:cNvSpPr>
            <a:spLocks noChangeArrowheads="1"/>
          </p:cNvSpPr>
          <p:nvPr/>
        </p:nvSpPr>
        <p:spPr bwMode="auto">
          <a:xfrm>
            <a:off x="2705088" y="3180877"/>
            <a:ext cx="152400" cy="152400"/>
          </a:xfrm>
          <a:prstGeom prst="ellipse">
            <a:avLst/>
          </a:prstGeom>
          <a:solidFill>
            <a:srgbClr val="FF0000"/>
          </a:solidFill>
          <a:ln w="9525">
            <a:solidFill>
              <a:schemeClr val="tx1"/>
            </a:solidFill>
            <a:round/>
            <a:headEnd/>
            <a:tailEnd/>
          </a:ln>
        </p:spPr>
        <p:txBody>
          <a:bodyPr wrap="none" anchor="ctr"/>
          <a:lstStyle/>
          <a:p>
            <a:endParaRPr lang="es-ES"/>
          </a:p>
        </p:txBody>
      </p:sp>
      <p:sp>
        <p:nvSpPr>
          <p:cNvPr id="64" name="Oval 55"/>
          <p:cNvSpPr>
            <a:spLocks noChangeArrowheads="1"/>
          </p:cNvSpPr>
          <p:nvPr/>
        </p:nvSpPr>
        <p:spPr bwMode="auto">
          <a:xfrm>
            <a:off x="2705088" y="1500173"/>
            <a:ext cx="152400" cy="152400"/>
          </a:xfrm>
          <a:prstGeom prst="ellipse">
            <a:avLst/>
          </a:prstGeom>
          <a:solidFill>
            <a:srgbClr val="FF0000"/>
          </a:solidFill>
          <a:ln w="9525">
            <a:solidFill>
              <a:schemeClr val="tx1"/>
            </a:solidFill>
            <a:round/>
            <a:headEnd/>
            <a:tailEnd/>
          </a:ln>
        </p:spPr>
        <p:txBody>
          <a:bodyPr wrap="none" anchor="ctr"/>
          <a:lstStyle/>
          <a:p>
            <a:endParaRPr lang="es-ES"/>
          </a:p>
        </p:txBody>
      </p:sp>
      <p:sp>
        <p:nvSpPr>
          <p:cNvPr id="65" name="Text Box 50"/>
          <p:cNvSpPr txBox="1">
            <a:spLocks noChangeArrowheads="1"/>
          </p:cNvSpPr>
          <p:nvPr/>
        </p:nvSpPr>
        <p:spPr bwMode="auto">
          <a:xfrm>
            <a:off x="1273414" y="928669"/>
            <a:ext cx="1088760" cy="738664"/>
          </a:xfrm>
          <a:prstGeom prst="rect">
            <a:avLst/>
          </a:prstGeom>
          <a:noFill/>
          <a:ln w="9525">
            <a:noFill/>
            <a:miter lim="800000"/>
            <a:headEnd/>
            <a:tailEnd/>
          </a:ln>
        </p:spPr>
        <p:txBody>
          <a:bodyPr wrap="none">
            <a:spAutoFit/>
          </a:bodyPr>
          <a:lstStyle/>
          <a:p>
            <a:pPr algn="r"/>
            <a:r>
              <a:rPr lang="es-ES_tradnl" sz="1400" b="1" dirty="0" smtClean="0">
                <a:latin typeface="Arial" charset="0"/>
              </a:rPr>
              <a:t>Aplicación</a:t>
            </a:r>
          </a:p>
          <a:p>
            <a:pPr algn="r"/>
            <a:r>
              <a:rPr lang="es-ES_tradnl" sz="1400" b="1" dirty="0" smtClean="0">
                <a:latin typeface="Arial" charset="0"/>
              </a:rPr>
              <a:t>escribe</a:t>
            </a:r>
            <a:endParaRPr lang="es-ES_tradnl" sz="1400" b="1" dirty="0">
              <a:latin typeface="Arial" charset="0"/>
            </a:endParaRPr>
          </a:p>
          <a:p>
            <a:pPr algn="r"/>
            <a:r>
              <a:rPr lang="es-ES_tradnl" sz="1400" b="1" dirty="0" smtClean="0">
                <a:latin typeface="Arial" charset="0"/>
              </a:rPr>
              <a:t>1 KB</a:t>
            </a:r>
            <a:endParaRPr lang="es-ES" sz="1400" b="1" dirty="0">
              <a:latin typeface="Arial" charset="0"/>
            </a:endParaRPr>
          </a:p>
        </p:txBody>
      </p:sp>
      <p:sp>
        <p:nvSpPr>
          <p:cNvPr id="66" name="Line 62"/>
          <p:cNvSpPr>
            <a:spLocks noChangeShapeType="1"/>
          </p:cNvSpPr>
          <p:nvPr/>
        </p:nvSpPr>
        <p:spPr bwMode="auto">
          <a:xfrm>
            <a:off x="2357422" y="1285859"/>
            <a:ext cx="285752" cy="214314"/>
          </a:xfrm>
          <a:prstGeom prst="line">
            <a:avLst/>
          </a:prstGeom>
          <a:noFill/>
          <a:ln w="9525">
            <a:solidFill>
              <a:schemeClr val="tx1"/>
            </a:solidFill>
            <a:round/>
            <a:headEnd/>
            <a:tailEnd type="triangle" w="med" len="med"/>
          </a:ln>
        </p:spPr>
        <p:txBody>
          <a:bodyPr/>
          <a:lstStyle/>
          <a:p>
            <a:endParaRPr lang="es-ES"/>
          </a:p>
        </p:txBody>
      </p:sp>
      <p:sp>
        <p:nvSpPr>
          <p:cNvPr id="67" name="Text Box 50"/>
          <p:cNvSpPr txBox="1">
            <a:spLocks noChangeArrowheads="1"/>
          </p:cNvSpPr>
          <p:nvPr/>
        </p:nvSpPr>
        <p:spPr bwMode="auto">
          <a:xfrm>
            <a:off x="1250992" y="2996952"/>
            <a:ext cx="1088760" cy="738664"/>
          </a:xfrm>
          <a:prstGeom prst="rect">
            <a:avLst/>
          </a:prstGeom>
          <a:noFill/>
          <a:ln w="9525">
            <a:noFill/>
            <a:miter lim="800000"/>
            <a:headEnd/>
            <a:tailEnd/>
          </a:ln>
        </p:spPr>
        <p:txBody>
          <a:bodyPr wrap="none">
            <a:spAutoFit/>
          </a:bodyPr>
          <a:lstStyle/>
          <a:p>
            <a:pPr algn="r"/>
            <a:r>
              <a:rPr lang="es-ES_tradnl" sz="1400" b="1" dirty="0" smtClean="0">
                <a:latin typeface="Arial" charset="0"/>
              </a:rPr>
              <a:t>Aplicación</a:t>
            </a:r>
          </a:p>
          <a:p>
            <a:pPr algn="r"/>
            <a:r>
              <a:rPr lang="es-ES_tradnl" sz="1400" b="1" dirty="0" smtClean="0">
                <a:latin typeface="Arial" charset="0"/>
              </a:rPr>
              <a:t>escribe</a:t>
            </a:r>
            <a:endParaRPr lang="es-ES_tradnl" sz="1400" b="1" dirty="0">
              <a:latin typeface="Arial" charset="0"/>
            </a:endParaRPr>
          </a:p>
          <a:p>
            <a:pPr algn="r"/>
            <a:r>
              <a:rPr lang="es-ES_tradnl" sz="1400" b="1" dirty="0" smtClean="0">
                <a:latin typeface="Arial" charset="0"/>
              </a:rPr>
              <a:t>4 KB</a:t>
            </a:r>
            <a:endParaRPr lang="es-ES" sz="1400" b="1" dirty="0">
              <a:latin typeface="Arial" charset="0"/>
            </a:endParaRPr>
          </a:p>
        </p:txBody>
      </p:sp>
      <p:sp>
        <p:nvSpPr>
          <p:cNvPr id="68" name="Line 62"/>
          <p:cNvSpPr>
            <a:spLocks noChangeShapeType="1"/>
          </p:cNvSpPr>
          <p:nvPr/>
        </p:nvSpPr>
        <p:spPr bwMode="auto">
          <a:xfrm>
            <a:off x="2339752" y="3212976"/>
            <a:ext cx="303422" cy="48863"/>
          </a:xfrm>
          <a:prstGeom prst="line">
            <a:avLst/>
          </a:prstGeom>
          <a:noFill/>
          <a:ln w="9525">
            <a:solidFill>
              <a:schemeClr val="tx1"/>
            </a:solidFill>
            <a:round/>
            <a:headEnd/>
            <a:tailEnd type="triangle" w="med" len="med"/>
          </a:ln>
        </p:spPr>
        <p:txBody>
          <a:bodyPr/>
          <a:lstStyle/>
          <a:p>
            <a:endParaRPr lang="es-ES" sz="1400" b="1"/>
          </a:p>
        </p:txBody>
      </p:sp>
      <p:sp>
        <p:nvSpPr>
          <p:cNvPr id="69" name="AutoShape 53"/>
          <p:cNvSpPr>
            <a:spLocks/>
          </p:cNvSpPr>
          <p:nvPr/>
        </p:nvSpPr>
        <p:spPr bwMode="auto">
          <a:xfrm>
            <a:off x="2504531" y="1714487"/>
            <a:ext cx="210081" cy="714380"/>
          </a:xfrm>
          <a:prstGeom prst="leftBrace">
            <a:avLst>
              <a:gd name="adj1" fmla="val 30512"/>
              <a:gd name="adj2" fmla="val 50000"/>
            </a:avLst>
          </a:prstGeom>
          <a:noFill/>
          <a:ln w="9525">
            <a:solidFill>
              <a:schemeClr val="tx1"/>
            </a:solidFill>
            <a:round/>
            <a:headEnd/>
            <a:tailEnd/>
          </a:ln>
        </p:spPr>
        <p:txBody>
          <a:bodyPr wrap="none" anchor="ctr"/>
          <a:lstStyle/>
          <a:p>
            <a:endParaRPr lang="es-ES"/>
          </a:p>
        </p:txBody>
      </p:sp>
      <p:cxnSp>
        <p:nvCxnSpPr>
          <p:cNvPr id="71" name="70 Conector recto"/>
          <p:cNvCxnSpPr/>
          <p:nvPr/>
        </p:nvCxnSpPr>
        <p:spPr>
          <a:xfrm rot="16200000" flipH="1">
            <a:off x="3464711" y="3679032"/>
            <a:ext cx="5357853" cy="2"/>
          </a:xfrm>
          <a:prstGeom prst="line">
            <a:avLst/>
          </a:prstGeom>
        </p:spPr>
        <p:style>
          <a:lnRef idx="2">
            <a:schemeClr val="dk1"/>
          </a:lnRef>
          <a:fillRef idx="0">
            <a:schemeClr val="dk1"/>
          </a:fillRef>
          <a:effectRef idx="1">
            <a:schemeClr val="dk1"/>
          </a:effectRef>
          <a:fontRef idx="minor">
            <a:schemeClr val="tx1"/>
          </a:fontRef>
        </p:style>
      </p:cxnSp>
      <p:cxnSp>
        <p:nvCxnSpPr>
          <p:cNvPr id="73" name="72 Conector recto"/>
          <p:cNvCxnSpPr/>
          <p:nvPr/>
        </p:nvCxnSpPr>
        <p:spPr>
          <a:xfrm rot="16200000" flipH="1">
            <a:off x="142842" y="3714752"/>
            <a:ext cx="5429290" cy="2"/>
          </a:xfrm>
          <a:prstGeom prst="line">
            <a:avLst/>
          </a:prstGeom>
        </p:spPr>
        <p:style>
          <a:lnRef idx="2">
            <a:schemeClr val="dk1"/>
          </a:lnRef>
          <a:fillRef idx="0">
            <a:schemeClr val="dk1"/>
          </a:fillRef>
          <a:effectRef idx="1">
            <a:schemeClr val="dk1"/>
          </a:effectRef>
          <a:fontRef idx="minor">
            <a:schemeClr val="tx1"/>
          </a:fontRef>
        </p:style>
      </p:cxnSp>
      <p:sp>
        <p:nvSpPr>
          <p:cNvPr id="74" name="AutoShape 53"/>
          <p:cNvSpPr>
            <a:spLocks/>
          </p:cNvSpPr>
          <p:nvPr/>
        </p:nvSpPr>
        <p:spPr bwMode="auto">
          <a:xfrm>
            <a:off x="2552688" y="4214817"/>
            <a:ext cx="219112" cy="870367"/>
          </a:xfrm>
          <a:prstGeom prst="leftBrace">
            <a:avLst>
              <a:gd name="adj1" fmla="val 30512"/>
              <a:gd name="adj2" fmla="val 50000"/>
            </a:avLst>
          </a:prstGeom>
          <a:noFill/>
          <a:ln w="9525">
            <a:solidFill>
              <a:schemeClr val="tx1"/>
            </a:solidFill>
            <a:round/>
            <a:headEnd/>
            <a:tailEnd/>
          </a:ln>
        </p:spPr>
        <p:txBody>
          <a:bodyPr wrap="none" anchor="ctr"/>
          <a:lstStyle/>
          <a:p>
            <a:endParaRPr lang="es-ES"/>
          </a:p>
        </p:txBody>
      </p:sp>
      <p:sp>
        <p:nvSpPr>
          <p:cNvPr id="78" name="Text Box 54"/>
          <p:cNvSpPr txBox="1">
            <a:spLocks noChangeArrowheads="1"/>
          </p:cNvSpPr>
          <p:nvPr/>
        </p:nvSpPr>
        <p:spPr bwMode="auto">
          <a:xfrm rot="-5400000">
            <a:off x="1846343" y="4494688"/>
            <a:ext cx="1143008" cy="307777"/>
          </a:xfrm>
          <a:prstGeom prst="rect">
            <a:avLst/>
          </a:prstGeom>
          <a:noFill/>
          <a:ln w="9525">
            <a:noFill/>
            <a:miter lim="800000"/>
            <a:headEnd/>
            <a:tailEnd/>
          </a:ln>
        </p:spPr>
        <p:txBody>
          <a:bodyPr wrap="square">
            <a:spAutoFit/>
          </a:bodyPr>
          <a:lstStyle/>
          <a:p>
            <a:r>
              <a:rPr lang="es-ES_tradnl" sz="1400" b="1" dirty="0" smtClean="0">
                <a:latin typeface="Arial" charset="0"/>
              </a:rPr>
              <a:t>Bloqueado</a:t>
            </a:r>
            <a:endParaRPr lang="es-ES" sz="1400" b="1" dirty="0">
              <a:latin typeface="Arial" charset="0"/>
            </a:endParaRPr>
          </a:p>
        </p:txBody>
      </p:sp>
      <p:sp>
        <p:nvSpPr>
          <p:cNvPr id="79" name="Text Box 60"/>
          <p:cNvSpPr txBox="1">
            <a:spLocks noChangeArrowheads="1"/>
          </p:cNvSpPr>
          <p:nvPr/>
        </p:nvSpPr>
        <p:spPr bwMode="auto">
          <a:xfrm rot="-5400000">
            <a:off x="1929885" y="1927712"/>
            <a:ext cx="877100" cy="307777"/>
          </a:xfrm>
          <a:prstGeom prst="rect">
            <a:avLst/>
          </a:prstGeom>
          <a:noFill/>
          <a:ln w="9525">
            <a:noFill/>
            <a:miter lim="800000"/>
            <a:headEnd/>
            <a:tailEnd/>
          </a:ln>
        </p:spPr>
        <p:txBody>
          <a:bodyPr wrap="none">
            <a:spAutoFit/>
          </a:bodyPr>
          <a:lstStyle/>
          <a:p>
            <a:r>
              <a:rPr lang="es-ES_tradnl" sz="1400" b="1" dirty="0" err="1">
                <a:latin typeface="Arial" charset="0"/>
              </a:rPr>
              <a:t>Timeout</a:t>
            </a:r>
            <a:endParaRPr lang="es-ES" sz="1400" b="1" dirty="0">
              <a:latin typeface="Arial" charset="0"/>
            </a:endParaRPr>
          </a:p>
        </p:txBody>
      </p:sp>
      <p:sp>
        <p:nvSpPr>
          <p:cNvPr id="70" name="Oval 54"/>
          <p:cNvSpPr>
            <a:spLocks noChangeArrowheads="1"/>
          </p:cNvSpPr>
          <p:nvPr/>
        </p:nvSpPr>
        <p:spPr bwMode="auto">
          <a:xfrm>
            <a:off x="6143636" y="4876982"/>
            <a:ext cx="152400" cy="152400"/>
          </a:xfrm>
          <a:prstGeom prst="ellipse">
            <a:avLst/>
          </a:prstGeom>
          <a:solidFill>
            <a:srgbClr val="00FF00"/>
          </a:solidFill>
          <a:ln w="9525">
            <a:solidFill>
              <a:schemeClr val="tx1"/>
            </a:solidFill>
            <a:round/>
            <a:headEnd/>
            <a:tailEnd/>
          </a:ln>
        </p:spPr>
        <p:txBody>
          <a:bodyPr wrap="none" anchor="ctr"/>
          <a:lstStyle/>
          <a:p>
            <a:endParaRPr lang="es-ES"/>
          </a:p>
        </p:txBody>
      </p:sp>
      <p:sp>
        <p:nvSpPr>
          <p:cNvPr id="72" name="Oval 55"/>
          <p:cNvSpPr>
            <a:spLocks noChangeArrowheads="1"/>
          </p:cNvSpPr>
          <p:nvPr/>
        </p:nvSpPr>
        <p:spPr bwMode="auto">
          <a:xfrm>
            <a:off x="6143636" y="5803554"/>
            <a:ext cx="152400" cy="152400"/>
          </a:xfrm>
          <a:prstGeom prst="ellipse">
            <a:avLst/>
          </a:prstGeom>
          <a:solidFill>
            <a:srgbClr val="00FF00"/>
          </a:solidFill>
          <a:ln w="9525">
            <a:solidFill>
              <a:schemeClr val="tx1"/>
            </a:solidFill>
            <a:round/>
            <a:headEnd/>
            <a:tailEnd/>
          </a:ln>
        </p:spPr>
        <p:txBody>
          <a:bodyPr wrap="none" anchor="ctr"/>
          <a:lstStyle/>
          <a:p>
            <a:endParaRPr lang="es-ES"/>
          </a:p>
        </p:txBody>
      </p:sp>
      <p:sp>
        <p:nvSpPr>
          <p:cNvPr id="75" name="Line 56"/>
          <p:cNvSpPr>
            <a:spLocks noChangeShapeType="1"/>
          </p:cNvSpPr>
          <p:nvPr/>
        </p:nvSpPr>
        <p:spPr bwMode="auto">
          <a:xfrm flipH="1">
            <a:off x="6383340" y="5824074"/>
            <a:ext cx="1212996" cy="50918"/>
          </a:xfrm>
          <a:prstGeom prst="line">
            <a:avLst/>
          </a:prstGeom>
          <a:noFill/>
          <a:ln w="9525">
            <a:solidFill>
              <a:schemeClr val="tx1"/>
            </a:solidFill>
            <a:round/>
            <a:headEnd/>
            <a:tailEnd type="triangle" w="med" len="med"/>
          </a:ln>
        </p:spPr>
        <p:txBody>
          <a:bodyPr/>
          <a:lstStyle/>
          <a:p>
            <a:endParaRPr lang="es-ES"/>
          </a:p>
        </p:txBody>
      </p:sp>
      <p:sp>
        <p:nvSpPr>
          <p:cNvPr id="76" name="Text Box 50"/>
          <p:cNvSpPr txBox="1">
            <a:spLocks noChangeArrowheads="1"/>
          </p:cNvSpPr>
          <p:nvPr/>
        </p:nvSpPr>
        <p:spPr bwMode="auto">
          <a:xfrm>
            <a:off x="7668344" y="5570076"/>
            <a:ext cx="1098578" cy="523220"/>
          </a:xfrm>
          <a:prstGeom prst="rect">
            <a:avLst/>
          </a:prstGeom>
          <a:noFill/>
          <a:ln w="9525">
            <a:noFill/>
            <a:miter lim="800000"/>
            <a:headEnd/>
            <a:tailEnd/>
          </a:ln>
        </p:spPr>
        <p:txBody>
          <a:bodyPr wrap="square">
            <a:spAutoFit/>
          </a:bodyPr>
          <a:lstStyle/>
          <a:p>
            <a:r>
              <a:rPr lang="es-ES_tradnl" sz="1400" b="1" dirty="0">
                <a:latin typeface="Arial" charset="0"/>
              </a:rPr>
              <a:t>Aplicación </a:t>
            </a:r>
            <a:r>
              <a:rPr lang="es-ES_tradnl" sz="1400" b="1" dirty="0" smtClean="0">
                <a:latin typeface="Arial" charset="0"/>
              </a:rPr>
              <a:t>lee 2 KB</a:t>
            </a:r>
            <a:endParaRPr lang="es-ES" sz="1400" b="1" dirty="0">
              <a:latin typeface="Arial" charset="0"/>
            </a:endParaRPr>
          </a:p>
        </p:txBody>
      </p:sp>
      <p:sp>
        <p:nvSpPr>
          <p:cNvPr id="77" name="Line 56"/>
          <p:cNvSpPr>
            <a:spLocks noChangeShapeType="1"/>
          </p:cNvSpPr>
          <p:nvPr/>
        </p:nvSpPr>
        <p:spPr bwMode="auto">
          <a:xfrm flipH="1">
            <a:off x="6407362" y="4881130"/>
            <a:ext cx="1188974" cy="57758"/>
          </a:xfrm>
          <a:prstGeom prst="line">
            <a:avLst/>
          </a:prstGeom>
          <a:noFill/>
          <a:ln w="9525">
            <a:solidFill>
              <a:schemeClr val="tx1"/>
            </a:solidFill>
            <a:round/>
            <a:headEnd/>
            <a:tailEnd type="triangle" w="med" len="med"/>
          </a:ln>
        </p:spPr>
        <p:txBody>
          <a:bodyPr/>
          <a:lstStyle/>
          <a:p>
            <a:endParaRPr lang="es-ES"/>
          </a:p>
        </p:txBody>
      </p:sp>
      <p:sp>
        <p:nvSpPr>
          <p:cNvPr id="80" name="Text Box 50"/>
          <p:cNvSpPr txBox="1">
            <a:spLocks noChangeArrowheads="1"/>
          </p:cNvSpPr>
          <p:nvPr/>
        </p:nvSpPr>
        <p:spPr bwMode="auto">
          <a:xfrm>
            <a:off x="7649886" y="4653136"/>
            <a:ext cx="1098578" cy="523220"/>
          </a:xfrm>
          <a:prstGeom prst="rect">
            <a:avLst/>
          </a:prstGeom>
          <a:noFill/>
          <a:ln w="9525">
            <a:noFill/>
            <a:miter lim="800000"/>
            <a:headEnd/>
            <a:tailEnd/>
          </a:ln>
        </p:spPr>
        <p:txBody>
          <a:bodyPr wrap="square">
            <a:spAutoFit/>
          </a:bodyPr>
          <a:lstStyle/>
          <a:p>
            <a:r>
              <a:rPr lang="es-ES_tradnl" sz="1400" b="1" dirty="0">
                <a:latin typeface="Arial" charset="0"/>
              </a:rPr>
              <a:t>Aplicación </a:t>
            </a:r>
            <a:r>
              <a:rPr lang="es-ES_tradnl" sz="1400" b="1" dirty="0" smtClean="0">
                <a:latin typeface="Arial" charset="0"/>
              </a:rPr>
              <a:t>lee 2 KB</a:t>
            </a:r>
            <a:endParaRPr lang="es-ES" sz="1400" b="1" dirty="0">
              <a:latin typeface="Arial" charset="0"/>
            </a:endParaRPr>
          </a:p>
        </p:txBody>
      </p:sp>
      <p:sp>
        <p:nvSpPr>
          <p:cNvPr id="57" name="Line 76"/>
          <p:cNvSpPr>
            <a:spLocks noChangeShapeType="1"/>
          </p:cNvSpPr>
          <p:nvPr/>
        </p:nvSpPr>
        <p:spPr bwMode="auto">
          <a:xfrm rot="-180000" flipH="1" flipV="1">
            <a:off x="2841738" y="6144070"/>
            <a:ext cx="3292057" cy="7100"/>
          </a:xfrm>
          <a:prstGeom prst="line">
            <a:avLst/>
          </a:prstGeom>
          <a:noFill/>
          <a:ln w="9525">
            <a:solidFill>
              <a:schemeClr val="tx1"/>
            </a:solidFill>
            <a:round/>
            <a:headEnd/>
            <a:tailEnd type="stealth" w="lg" len="lg"/>
          </a:ln>
        </p:spPr>
        <p:txBody>
          <a:bodyPr/>
          <a:lstStyle/>
          <a:p>
            <a:endParaRPr lang="es-ES"/>
          </a:p>
        </p:txBody>
      </p:sp>
      <p:sp>
        <p:nvSpPr>
          <p:cNvPr id="58" name="Text Box 65"/>
          <p:cNvSpPr txBox="1">
            <a:spLocks noChangeArrowheads="1"/>
          </p:cNvSpPr>
          <p:nvPr/>
        </p:nvSpPr>
        <p:spPr bwMode="auto">
          <a:xfrm>
            <a:off x="6536557" y="1052736"/>
            <a:ext cx="987771" cy="276999"/>
          </a:xfrm>
          <a:prstGeom prst="rect">
            <a:avLst/>
          </a:prstGeom>
          <a:noFill/>
          <a:ln w="9525">
            <a:noFill/>
            <a:miter lim="800000"/>
            <a:headEnd/>
            <a:tailEnd/>
          </a:ln>
        </p:spPr>
        <p:txBody>
          <a:bodyPr wrap="none">
            <a:spAutoFit/>
          </a:bodyPr>
          <a:lstStyle/>
          <a:p>
            <a:r>
              <a:rPr lang="es-ES_tradnl" sz="1200" b="1" dirty="0" smtClean="0">
                <a:latin typeface="Arial" charset="0"/>
              </a:rPr>
              <a:t>4 KB </a:t>
            </a:r>
            <a:r>
              <a:rPr lang="es-ES_tradnl" sz="1200" b="1" dirty="0">
                <a:latin typeface="Arial" charset="0"/>
              </a:rPr>
              <a:t>libres</a:t>
            </a:r>
            <a:endParaRPr lang="es-ES" sz="1200" b="1" dirty="0">
              <a:latin typeface="Arial" charset="0"/>
            </a:endParaRPr>
          </a:p>
        </p:txBody>
      </p:sp>
      <p:sp>
        <p:nvSpPr>
          <p:cNvPr id="59" name="Line 62"/>
          <p:cNvSpPr>
            <a:spLocks noChangeShapeType="1"/>
          </p:cNvSpPr>
          <p:nvPr/>
        </p:nvSpPr>
        <p:spPr bwMode="auto">
          <a:xfrm flipH="1" flipV="1">
            <a:off x="6250805" y="1184009"/>
            <a:ext cx="301712" cy="1710"/>
          </a:xfrm>
          <a:prstGeom prst="line">
            <a:avLst/>
          </a:prstGeom>
          <a:noFill/>
          <a:ln w="9525">
            <a:solidFill>
              <a:schemeClr val="tx1"/>
            </a:solidFill>
            <a:round/>
            <a:headEnd/>
            <a:tailEnd type="triangle" w="med" len="med"/>
          </a:ln>
        </p:spPr>
        <p:txBody>
          <a:bodyPr/>
          <a:lstStyle/>
          <a:p>
            <a:endParaRPr lang="es-ES"/>
          </a:p>
        </p:txBody>
      </p:sp>
      <p:sp>
        <p:nvSpPr>
          <p:cNvPr id="60" name="Text Box 65"/>
          <p:cNvSpPr txBox="1">
            <a:spLocks noChangeArrowheads="1"/>
          </p:cNvSpPr>
          <p:nvPr/>
        </p:nvSpPr>
        <p:spPr bwMode="auto">
          <a:xfrm>
            <a:off x="6585944" y="1783849"/>
            <a:ext cx="987771" cy="276999"/>
          </a:xfrm>
          <a:prstGeom prst="rect">
            <a:avLst/>
          </a:prstGeom>
          <a:noFill/>
          <a:ln w="9525">
            <a:noFill/>
            <a:miter lim="800000"/>
            <a:headEnd/>
            <a:tailEnd/>
          </a:ln>
        </p:spPr>
        <p:txBody>
          <a:bodyPr wrap="none">
            <a:spAutoFit/>
          </a:bodyPr>
          <a:lstStyle/>
          <a:p>
            <a:r>
              <a:rPr lang="es-ES_tradnl" sz="1200" b="1" dirty="0" smtClean="0">
                <a:latin typeface="Arial" charset="0"/>
              </a:rPr>
              <a:t>3 KB </a:t>
            </a:r>
            <a:r>
              <a:rPr lang="es-ES_tradnl" sz="1200" b="1" dirty="0">
                <a:latin typeface="Arial" charset="0"/>
              </a:rPr>
              <a:t>libres</a:t>
            </a:r>
            <a:endParaRPr lang="es-ES" sz="1200" b="1" dirty="0">
              <a:latin typeface="Arial" charset="0"/>
            </a:endParaRPr>
          </a:p>
        </p:txBody>
      </p:sp>
      <p:sp>
        <p:nvSpPr>
          <p:cNvPr id="61" name="Line 62"/>
          <p:cNvSpPr>
            <a:spLocks noChangeShapeType="1"/>
          </p:cNvSpPr>
          <p:nvPr/>
        </p:nvSpPr>
        <p:spPr bwMode="auto">
          <a:xfrm flipH="1" flipV="1">
            <a:off x="6300192" y="1915122"/>
            <a:ext cx="301712" cy="1710"/>
          </a:xfrm>
          <a:prstGeom prst="line">
            <a:avLst/>
          </a:prstGeom>
          <a:noFill/>
          <a:ln w="9525">
            <a:solidFill>
              <a:schemeClr val="tx1"/>
            </a:solidFill>
            <a:round/>
            <a:headEnd/>
            <a:tailEnd type="triangle" w="med" len="med"/>
          </a:ln>
        </p:spPr>
        <p:txBody>
          <a:bodyPr/>
          <a:lstStyle/>
          <a:p>
            <a:endParaRPr lang="es-ES"/>
          </a:p>
        </p:txBody>
      </p:sp>
      <p:sp>
        <p:nvSpPr>
          <p:cNvPr id="62" name="Text Box 65"/>
          <p:cNvSpPr txBox="1">
            <a:spLocks noChangeArrowheads="1"/>
          </p:cNvSpPr>
          <p:nvPr/>
        </p:nvSpPr>
        <p:spPr bwMode="auto">
          <a:xfrm>
            <a:off x="6585944" y="2719953"/>
            <a:ext cx="987771" cy="276999"/>
          </a:xfrm>
          <a:prstGeom prst="rect">
            <a:avLst/>
          </a:prstGeom>
          <a:noFill/>
          <a:ln w="9525">
            <a:noFill/>
            <a:miter lim="800000"/>
            <a:headEnd/>
            <a:tailEnd/>
          </a:ln>
        </p:spPr>
        <p:txBody>
          <a:bodyPr wrap="none">
            <a:spAutoFit/>
          </a:bodyPr>
          <a:lstStyle/>
          <a:p>
            <a:r>
              <a:rPr lang="es-ES_tradnl" sz="1200" b="1" dirty="0" smtClean="0">
                <a:latin typeface="Arial" charset="0"/>
              </a:rPr>
              <a:t>3 KB </a:t>
            </a:r>
            <a:r>
              <a:rPr lang="es-ES_tradnl" sz="1200" b="1" dirty="0">
                <a:latin typeface="Arial" charset="0"/>
              </a:rPr>
              <a:t>libres</a:t>
            </a:r>
            <a:endParaRPr lang="es-ES" sz="1200" b="1" dirty="0">
              <a:latin typeface="Arial" charset="0"/>
            </a:endParaRPr>
          </a:p>
        </p:txBody>
      </p:sp>
      <p:sp>
        <p:nvSpPr>
          <p:cNvPr id="81" name="Line 62"/>
          <p:cNvSpPr>
            <a:spLocks noChangeShapeType="1"/>
          </p:cNvSpPr>
          <p:nvPr/>
        </p:nvSpPr>
        <p:spPr bwMode="auto">
          <a:xfrm flipH="1" flipV="1">
            <a:off x="6300192" y="2851226"/>
            <a:ext cx="301712" cy="1710"/>
          </a:xfrm>
          <a:prstGeom prst="line">
            <a:avLst/>
          </a:prstGeom>
          <a:noFill/>
          <a:ln w="9525">
            <a:solidFill>
              <a:schemeClr val="tx1"/>
            </a:solidFill>
            <a:round/>
            <a:headEnd/>
            <a:tailEnd type="triangle" w="med" len="med"/>
          </a:ln>
        </p:spPr>
        <p:txBody>
          <a:bodyPr/>
          <a:lstStyle/>
          <a:p>
            <a:endParaRPr lang="es-ES"/>
          </a:p>
        </p:txBody>
      </p:sp>
      <p:sp>
        <p:nvSpPr>
          <p:cNvPr id="82" name="Text Box 65"/>
          <p:cNvSpPr txBox="1">
            <a:spLocks noChangeArrowheads="1"/>
          </p:cNvSpPr>
          <p:nvPr/>
        </p:nvSpPr>
        <p:spPr bwMode="auto">
          <a:xfrm>
            <a:off x="6585944" y="3368025"/>
            <a:ext cx="987771" cy="276999"/>
          </a:xfrm>
          <a:prstGeom prst="rect">
            <a:avLst/>
          </a:prstGeom>
          <a:noFill/>
          <a:ln w="9525">
            <a:noFill/>
            <a:miter lim="800000"/>
            <a:headEnd/>
            <a:tailEnd/>
          </a:ln>
        </p:spPr>
        <p:txBody>
          <a:bodyPr wrap="none">
            <a:spAutoFit/>
          </a:bodyPr>
          <a:lstStyle/>
          <a:p>
            <a:r>
              <a:rPr lang="es-ES_tradnl" sz="1200" b="1" dirty="0" smtClean="0">
                <a:latin typeface="Arial" charset="0"/>
              </a:rPr>
              <a:t>2 KB </a:t>
            </a:r>
            <a:r>
              <a:rPr lang="es-ES_tradnl" sz="1200" b="1" dirty="0">
                <a:latin typeface="Arial" charset="0"/>
              </a:rPr>
              <a:t>libres</a:t>
            </a:r>
            <a:endParaRPr lang="es-ES" sz="1200" b="1" dirty="0">
              <a:latin typeface="Arial" charset="0"/>
            </a:endParaRPr>
          </a:p>
        </p:txBody>
      </p:sp>
      <p:sp>
        <p:nvSpPr>
          <p:cNvPr id="83" name="Line 62"/>
          <p:cNvSpPr>
            <a:spLocks noChangeShapeType="1"/>
          </p:cNvSpPr>
          <p:nvPr/>
        </p:nvSpPr>
        <p:spPr bwMode="auto">
          <a:xfrm flipH="1" flipV="1">
            <a:off x="6300192" y="3499298"/>
            <a:ext cx="301712" cy="1710"/>
          </a:xfrm>
          <a:prstGeom prst="line">
            <a:avLst/>
          </a:prstGeom>
          <a:noFill/>
          <a:ln w="9525">
            <a:solidFill>
              <a:schemeClr val="tx1"/>
            </a:solidFill>
            <a:round/>
            <a:headEnd/>
            <a:tailEnd type="triangle" w="med" len="med"/>
          </a:ln>
        </p:spPr>
        <p:txBody>
          <a:bodyPr/>
          <a:lstStyle/>
          <a:p>
            <a:endParaRPr lang="es-ES"/>
          </a:p>
        </p:txBody>
      </p:sp>
      <p:sp>
        <p:nvSpPr>
          <p:cNvPr id="84" name="Text Box 65"/>
          <p:cNvSpPr txBox="1">
            <a:spLocks noChangeArrowheads="1"/>
          </p:cNvSpPr>
          <p:nvPr/>
        </p:nvSpPr>
        <p:spPr bwMode="auto">
          <a:xfrm>
            <a:off x="6585944" y="3800073"/>
            <a:ext cx="987771" cy="276999"/>
          </a:xfrm>
          <a:prstGeom prst="rect">
            <a:avLst/>
          </a:prstGeom>
          <a:noFill/>
          <a:ln w="9525">
            <a:noFill/>
            <a:miter lim="800000"/>
            <a:headEnd/>
            <a:tailEnd/>
          </a:ln>
        </p:spPr>
        <p:txBody>
          <a:bodyPr wrap="none">
            <a:spAutoFit/>
          </a:bodyPr>
          <a:lstStyle/>
          <a:p>
            <a:r>
              <a:rPr lang="es-ES_tradnl" sz="1200" b="1" dirty="0" smtClean="0">
                <a:latin typeface="Arial" charset="0"/>
              </a:rPr>
              <a:t>1 KB </a:t>
            </a:r>
            <a:r>
              <a:rPr lang="es-ES_tradnl" sz="1200" b="1" dirty="0">
                <a:latin typeface="Arial" charset="0"/>
              </a:rPr>
              <a:t>libres</a:t>
            </a:r>
            <a:endParaRPr lang="es-ES" sz="1200" b="1" dirty="0">
              <a:latin typeface="Arial" charset="0"/>
            </a:endParaRPr>
          </a:p>
        </p:txBody>
      </p:sp>
      <p:sp>
        <p:nvSpPr>
          <p:cNvPr id="85" name="Line 62"/>
          <p:cNvSpPr>
            <a:spLocks noChangeShapeType="1"/>
          </p:cNvSpPr>
          <p:nvPr/>
        </p:nvSpPr>
        <p:spPr bwMode="auto">
          <a:xfrm flipH="1" flipV="1">
            <a:off x="6300192" y="3931346"/>
            <a:ext cx="301712" cy="1710"/>
          </a:xfrm>
          <a:prstGeom prst="line">
            <a:avLst/>
          </a:prstGeom>
          <a:noFill/>
          <a:ln w="9525">
            <a:solidFill>
              <a:schemeClr val="tx1"/>
            </a:solidFill>
            <a:round/>
            <a:headEnd/>
            <a:tailEnd type="triangle" w="med" len="med"/>
          </a:ln>
        </p:spPr>
        <p:txBody>
          <a:bodyPr/>
          <a:lstStyle/>
          <a:p>
            <a:endParaRPr lang="es-ES"/>
          </a:p>
        </p:txBody>
      </p:sp>
      <p:sp>
        <p:nvSpPr>
          <p:cNvPr id="86" name="Text Box 65"/>
          <p:cNvSpPr txBox="1">
            <a:spLocks noChangeArrowheads="1"/>
          </p:cNvSpPr>
          <p:nvPr/>
        </p:nvSpPr>
        <p:spPr bwMode="auto">
          <a:xfrm>
            <a:off x="6585944" y="4232121"/>
            <a:ext cx="1040670" cy="276999"/>
          </a:xfrm>
          <a:prstGeom prst="rect">
            <a:avLst/>
          </a:prstGeom>
          <a:noFill/>
          <a:ln w="9525">
            <a:noFill/>
            <a:miter lim="800000"/>
            <a:headEnd/>
            <a:tailEnd/>
          </a:ln>
        </p:spPr>
        <p:txBody>
          <a:bodyPr wrap="none">
            <a:spAutoFit/>
          </a:bodyPr>
          <a:lstStyle/>
          <a:p>
            <a:r>
              <a:rPr lang="es-ES_tradnl" sz="1200" b="1" dirty="0" smtClean="0">
                <a:latin typeface="Arial" charset="0"/>
              </a:rPr>
              <a:t>Buffer lleno</a:t>
            </a:r>
            <a:endParaRPr lang="es-ES" sz="1200" b="1" dirty="0">
              <a:latin typeface="Arial" charset="0"/>
            </a:endParaRPr>
          </a:p>
        </p:txBody>
      </p:sp>
      <p:sp>
        <p:nvSpPr>
          <p:cNvPr id="87" name="Line 62"/>
          <p:cNvSpPr>
            <a:spLocks noChangeShapeType="1"/>
          </p:cNvSpPr>
          <p:nvPr/>
        </p:nvSpPr>
        <p:spPr bwMode="auto">
          <a:xfrm flipH="1" flipV="1">
            <a:off x="6300192" y="4363394"/>
            <a:ext cx="301712" cy="1710"/>
          </a:xfrm>
          <a:prstGeom prst="line">
            <a:avLst/>
          </a:prstGeom>
          <a:noFill/>
          <a:ln w="9525">
            <a:solidFill>
              <a:schemeClr val="tx1"/>
            </a:solidFill>
            <a:round/>
            <a:headEnd/>
            <a:tailEnd type="triangle" w="med" len="med"/>
          </a:ln>
        </p:spPr>
        <p:txBody>
          <a:bodyPr/>
          <a:lstStyle/>
          <a:p>
            <a:endParaRPr lang="es-ES"/>
          </a:p>
        </p:txBody>
      </p:sp>
      <p:sp>
        <p:nvSpPr>
          <p:cNvPr id="88" name="Text Box 65"/>
          <p:cNvSpPr txBox="1">
            <a:spLocks noChangeArrowheads="1"/>
          </p:cNvSpPr>
          <p:nvPr/>
        </p:nvSpPr>
        <p:spPr bwMode="auto">
          <a:xfrm>
            <a:off x="6513936" y="5097154"/>
            <a:ext cx="987771" cy="276999"/>
          </a:xfrm>
          <a:prstGeom prst="rect">
            <a:avLst/>
          </a:prstGeom>
          <a:noFill/>
          <a:ln w="9525">
            <a:noFill/>
            <a:miter lim="800000"/>
            <a:headEnd/>
            <a:tailEnd/>
          </a:ln>
        </p:spPr>
        <p:txBody>
          <a:bodyPr wrap="none">
            <a:spAutoFit/>
          </a:bodyPr>
          <a:lstStyle/>
          <a:p>
            <a:r>
              <a:rPr lang="es-ES_tradnl" sz="1200" b="1" dirty="0" smtClean="0">
                <a:latin typeface="Arial" charset="0"/>
              </a:rPr>
              <a:t>2 KB </a:t>
            </a:r>
            <a:r>
              <a:rPr lang="es-ES_tradnl" sz="1200" b="1" dirty="0">
                <a:latin typeface="Arial" charset="0"/>
              </a:rPr>
              <a:t>libres</a:t>
            </a:r>
            <a:endParaRPr lang="es-ES" sz="1200" b="1" dirty="0">
              <a:latin typeface="Arial" charset="0"/>
            </a:endParaRPr>
          </a:p>
        </p:txBody>
      </p:sp>
      <p:sp>
        <p:nvSpPr>
          <p:cNvPr id="89" name="Line 62"/>
          <p:cNvSpPr>
            <a:spLocks noChangeShapeType="1"/>
          </p:cNvSpPr>
          <p:nvPr/>
        </p:nvSpPr>
        <p:spPr bwMode="auto">
          <a:xfrm flipH="1" flipV="1">
            <a:off x="6228184" y="5228427"/>
            <a:ext cx="301712" cy="1710"/>
          </a:xfrm>
          <a:prstGeom prst="line">
            <a:avLst/>
          </a:prstGeom>
          <a:noFill/>
          <a:ln w="9525">
            <a:solidFill>
              <a:schemeClr val="tx1"/>
            </a:solidFill>
            <a:round/>
            <a:headEnd/>
            <a:tailEnd type="triangle" w="med" len="med"/>
          </a:ln>
        </p:spPr>
        <p:txBody>
          <a:bodyPr/>
          <a:lstStyle/>
          <a:p>
            <a:endParaRPr lang="es-ES"/>
          </a:p>
        </p:txBody>
      </p:sp>
      <p:sp>
        <p:nvSpPr>
          <p:cNvPr id="90" name="Text Box 65"/>
          <p:cNvSpPr txBox="1">
            <a:spLocks noChangeArrowheads="1"/>
          </p:cNvSpPr>
          <p:nvPr/>
        </p:nvSpPr>
        <p:spPr bwMode="auto">
          <a:xfrm>
            <a:off x="6513936" y="5456257"/>
            <a:ext cx="902811" cy="276999"/>
          </a:xfrm>
          <a:prstGeom prst="rect">
            <a:avLst/>
          </a:prstGeom>
          <a:noFill/>
          <a:ln w="9525">
            <a:noFill/>
            <a:miter lim="800000"/>
            <a:headEnd/>
            <a:tailEnd/>
          </a:ln>
        </p:spPr>
        <p:txBody>
          <a:bodyPr wrap="none">
            <a:spAutoFit/>
          </a:bodyPr>
          <a:lstStyle/>
          <a:p>
            <a:r>
              <a:rPr lang="es-ES_tradnl" sz="1200" b="1" dirty="0" smtClean="0">
                <a:latin typeface="Arial" charset="0"/>
              </a:rPr>
              <a:t>1 KB libre</a:t>
            </a:r>
            <a:endParaRPr lang="es-ES" sz="1200" b="1" dirty="0">
              <a:latin typeface="Arial" charset="0"/>
            </a:endParaRPr>
          </a:p>
        </p:txBody>
      </p:sp>
      <p:sp>
        <p:nvSpPr>
          <p:cNvPr id="91" name="Line 62"/>
          <p:cNvSpPr>
            <a:spLocks noChangeShapeType="1"/>
          </p:cNvSpPr>
          <p:nvPr/>
        </p:nvSpPr>
        <p:spPr bwMode="auto">
          <a:xfrm flipH="1" flipV="1">
            <a:off x="6228184" y="5587530"/>
            <a:ext cx="301712" cy="1710"/>
          </a:xfrm>
          <a:prstGeom prst="line">
            <a:avLst/>
          </a:prstGeom>
          <a:noFill/>
          <a:ln w="9525">
            <a:solidFill>
              <a:schemeClr val="tx1"/>
            </a:solidFill>
            <a:round/>
            <a:headEnd/>
            <a:tailEnd type="triangle" w="med" len="med"/>
          </a:ln>
        </p:spPr>
        <p:txBody>
          <a:bodyPr/>
          <a:lstStyle/>
          <a:p>
            <a:endParaRPr lang="es-ES"/>
          </a:p>
        </p:txBody>
      </p:sp>
      <p:sp>
        <p:nvSpPr>
          <p:cNvPr id="92" name="Text Box 65"/>
          <p:cNvSpPr txBox="1">
            <a:spLocks noChangeArrowheads="1"/>
          </p:cNvSpPr>
          <p:nvPr/>
        </p:nvSpPr>
        <p:spPr bwMode="auto">
          <a:xfrm>
            <a:off x="6513936" y="5888305"/>
            <a:ext cx="902811" cy="276999"/>
          </a:xfrm>
          <a:prstGeom prst="rect">
            <a:avLst/>
          </a:prstGeom>
          <a:noFill/>
          <a:ln w="9525">
            <a:noFill/>
            <a:miter lim="800000"/>
            <a:headEnd/>
            <a:tailEnd/>
          </a:ln>
        </p:spPr>
        <p:txBody>
          <a:bodyPr wrap="none">
            <a:spAutoFit/>
          </a:bodyPr>
          <a:lstStyle/>
          <a:p>
            <a:r>
              <a:rPr lang="es-ES_tradnl" sz="1200" b="1" dirty="0" smtClean="0">
                <a:latin typeface="Arial" charset="0"/>
              </a:rPr>
              <a:t>3 KB libre</a:t>
            </a:r>
            <a:endParaRPr lang="es-ES" sz="1200" b="1" dirty="0">
              <a:latin typeface="Arial" charset="0"/>
            </a:endParaRPr>
          </a:p>
        </p:txBody>
      </p:sp>
      <p:sp>
        <p:nvSpPr>
          <p:cNvPr id="93" name="Line 62"/>
          <p:cNvSpPr>
            <a:spLocks noChangeShapeType="1"/>
          </p:cNvSpPr>
          <p:nvPr/>
        </p:nvSpPr>
        <p:spPr bwMode="auto">
          <a:xfrm flipH="1" flipV="1">
            <a:off x="6228184" y="6019578"/>
            <a:ext cx="301712" cy="1710"/>
          </a:xfrm>
          <a:prstGeom prst="line">
            <a:avLst/>
          </a:prstGeom>
          <a:noFill/>
          <a:ln w="9525">
            <a:solidFill>
              <a:schemeClr val="tx1"/>
            </a:solidFill>
            <a:round/>
            <a:headEnd/>
            <a:tailEnd type="triangle" w="med" len="med"/>
          </a:ln>
        </p:spPr>
        <p:txBody>
          <a:bodyPr/>
          <a:lstStyle/>
          <a:p>
            <a:endParaRPr lang="es-ES"/>
          </a:p>
        </p:txBody>
      </p:sp>
    </p:spTree>
  </p:cSld>
  <p:clrMapOvr>
    <a:masterClrMapping/>
  </p:clrMapOvr>
  <p:transition>
    <p:cover dir="ld"/>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609600"/>
            <a:ext cx="7772400" cy="947738"/>
          </a:xfrm>
        </p:spPr>
        <p:txBody>
          <a:bodyPr/>
          <a:lstStyle/>
          <a:p>
            <a:pPr eaLnBrk="1" hangingPunct="1"/>
            <a:r>
              <a:rPr lang="es-ES" sz="4000" dirty="0" smtClean="0"/>
              <a:t>Opción SACK (</a:t>
            </a:r>
            <a:r>
              <a:rPr lang="es-ES" sz="4000" dirty="0" err="1" smtClean="0"/>
              <a:t>Selective</a:t>
            </a:r>
            <a:r>
              <a:rPr lang="es-ES" sz="4000" dirty="0" smtClean="0"/>
              <a:t> ACK)</a:t>
            </a:r>
          </a:p>
        </p:txBody>
      </p:sp>
      <p:sp>
        <p:nvSpPr>
          <p:cNvPr id="70659" name="Rectangle 3"/>
          <p:cNvSpPr>
            <a:spLocks noGrp="1" noChangeArrowheads="1"/>
          </p:cNvSpPr>
          <p:nvPr>
            <p:ph type="body" idx="1"/>
          </p:nvPr>
        </p:nvSpPr>
        <p:spPr>
          <a:xfrm>
            <a:off x="685800" y="1557338"/>
            <a:ext cx="7772400" cy="4402137"/>
          </a:xfrm>
        </p:spPr>
        <p:txBody>
          <a:bodyPr/>
          <a:lstStyle/>
          <a:p>
            <a:pPr eaLnBrk="1" hangingPunct="1">
              <a:lnSpc>
                <a:spcPct val="80000"/>
              </a:lnSpc>
            </a:pPr>
            <a:r>
              <a:rPr lang="es-ES" sz="2400" dirty="0" smtClean="0"/>
              <a:t>La especificación original de TCP requería que los ACK fueran acumulativos, de forma que si se perdía un segmento y los siguientes llegaban bien no se podía enviar un ACK de estos</a:t>
            </a:r>
          </a:p>
          <a:p>
            <a:pPr eaLnBrk="1" hangingPunct="1">
              <a:lnSpc>
                <a:spcPct val="80000"/>
              </a:lnSpc>
            </a:pPr>
            <a:r>
              <a:rPr lang="es-ES" sz="2400" dirty="0" smtClean="0"/>
              <a:t>El RFC 2018 establece la opción SACK (</a:t>
            </a:r>
            <a:r>
              <a:rPr lang="es-ES" sz="2400" dirty="0" err="1" smtClean="0"/>
              <a:t>Selective</a:t>
            </a:r>
            <a:r>
              <a:rPr lang="es-ES" sz="2400" dirty="0" smtClean="0"/>
              <a:t> ACK) que permite acusar el recibo de retales (segmentos no consecutivos)</a:t>
            </a:r>
          </a:p>
          <a:p>
            <a:pPr eaLnBrk="1" hangingPunct="1">
              <a:lnSpc>
                <a:spcPct val="80000"/>
              </a:lnSpc>
            </a:pPr>
            <a:r>
              <a:rPr lang="es-ES" sz="2400" dirty="0" smtClean="0"/>
              <a:t>Mediante el campo opciones de la cabecera TCP la opción SACK especifica hasta un máximo de cuatro rangos de número de secuencia no contiguos (cuatro retales) recibidos por encima de lo especificado en el campo ACK</a:t>
            </a:r>
          </a:p>
          <a:p>
            <a:pPr eaLnBrk="1" hangingPunct="1">
              <a:lnSpc>
                <a:spcPct val="80000"/>
              </a:lnSpc>
            </a:pPr>
            <a:r>
              <a:rPr lang="es-ES" sz="2400" dirty="0" smtClean="0"/>
              <a:t>Esto permite confirmar la correcta recepción de segmentos recibidos tras uno perdido o erróneo. Lo utilizan la mayoría de las implementaciones actuales de TCP</a:t>
            </a:r>
          </a:p>
        </p:txBody>
      </p:sp>
    </p:spTree>
  </p:cSld>
  <p:clrMapOvr>
    <a:masterClrMapping/>
  </p:clrMapOvr>
  <p:transition>
    <p:cover dir="ld"/>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Text Box 5"/>
          <p:cNvSpPr txBox="1">
            <a:spLocks noChangeArrowheads="1"/>
          </p:cNvSpPr>
          <p:nvPr/>
        </p:nvSpPr>
        <p:spPr bwMode="auto">
          <a:xfrm>
            <a:off x="1704762" y="785794"/>
            <a:ext cx="960438" cy="396875"/>
          </a:xfrm>
          <a:prstGeom prst="rect">
            <a:avLst/>
          </a:prstGeom>
          <a:noFill/>
          <a:ln w="9525">
            <a:noFill/>
            <a:miter lim="800000"/>
            <a:headEnd/>
            <a:tailEnd/>
          </a:ln>
        </p:spPr>
        <p:txBody>
          <a:bodyPr wrap="none">
            <a:spAutoFit/>
          </a:bodyPr>
          <a:lstStyle/>
          <a:p>
            <a:r>
              <a:rPr lang="es-ES_tradnl" sz="2000" b="1" dirty="0">
                <a:latin typeface="Arial" charset="0"/>
              </a:rPr>
              <a:t>Host 1</a:t>
            </a:r>
            <a:endParaRPr lang="es-ES" sz="2000" b="1" dirty="0">
              <a:latin typeface="Arial" charset="0"/>
            </a:endParaRPr>
          </a:p>
        </p:txBody>
      </p:sp>
      <p:sp>
        <p:nvSpPr>
          <p:cNvPr id="71686" name="Text Box 6"/>
          <p:cNvSpPr txBox="1">
            <a:spLocks noChangeArrowheads="1"/>
          </p:cNvSpPr>
          <p:nvPr/>
        </p:nvSpPr>
        <p:spPr bwMode="auto">
          <a:xfrm>
            <a:off x="5419539" y="817547"/>
            <a:ext cx="960437" cy="396875"/>
          </a:xfrm>
          <a:prstGeom prst="rect">
            <a:avLst/>
          </a:prstGeom>
          <a:noFill/>
          <a:ln w="9525">
            <a:noFill/>
            <a:miter lim="800000"/>
            <a:headEnd/>
            <a:tailEnd/>
          </a:ln>
        </p:spPr>
        <p:txBody>
          <a:bodyPr wrap="none">
            <a:spAutoFit/>
          </a:bodyPr>
          <a:lstStyle/>
          <a:p>
            <a:r>
              <a:rPr lang="es-ES_tradnl" sz="2000" b="1">
                <a:latin typeface="Arial" charset="0"/>
              </a:rPr>
              <a:t>Host 2</a:t>
            </a:r>
            <a:endParaRPr lang="es-ES" sz="2000" b="1">
              <a:latin typeface="Arial" charset="0"/>
            </a:endParaRPr>
          </a:p>
        </p:txBody>
      </p:sp>
      <p:sp>
        <p:nvSpPr>
          <p:cNvPr id="71688" name="Line 8"/>
          <p:cNvSpPr>
            <a:spLocks noChangeShapeType="1"/>
          </p:cNvSpPr>
          <p:nvPr/>
        </p:nvSpPr>
        <p:spPr bwMode="auto">
          <a:xfrm rot="-180000" flipH="1" flipV="1">
            <a:off x="2186866" y="1565453"/>
            <a:ext cx="3693044" cy="6159"/>
          </a:xfrm>
          <a:prstGeom prst="line">
            <a:avLst/>
          </a:prstGeom>
          <a:noFill/>
          <a:ln w="9525">
            <a:solidFill>
              <a:schemeClr val="tx1"/>
            </a:solidFill>
            <a:round/>
            <a:headEnd/>
            <a:tailEnd type="stealth" w="lg" len="lg"/>
          </a:ln>
        </p:spPr>
        <p:txBody>
          <a:bodyPr/>
          <a:lstStyle/>
          <a:p>
            <a:endParaRPr lang="es-ES" sz="1400"/>
          </a:p>
        </p:txBody>
      </p:sp>
      <p:sp>
        <p:nvSpPr>
          <p:cNvPr id="71690" name="Text Box 10"/>
          <p:cNvSpPr txBox="1">
            <a:spLocks noChangeArrowheads="1"/>
          </p:cNvSpPr>
          <p:nvPr/>
        </p:nvSpPr>
        <p:spPr bwMode="auto">
          <a:xfrm rot="-180000">
            <a:off x="3162969" y="1263835"/>
            <a:ext cx="1645002" cy="307777"/>
          </a:xfrm>
          <a:prstGeom prst="rect">
            <a:avLst/>
          </a:prstGeom>
          <a:noFill/>
          <a:ln w="9525">
            <a:noFill/>
            <a:miter lim="800000"/>
            <a:headEnd/>
            <a:tailEnd/>
          </a:ln>
        </p:spPr>
        <p:txBody>
          <a:bodyPr wrap="none">
            <a:spAutoFit/>
          </a:bodyPr>
          <a:lstStyle/>
          <a:p>
            <a:r>
              <a:rPr lang="es-ES_tradnl" sz="1400" b="1" dirty="0" err="1" smtClean="0">
                <a:latin typeface="Arial" charset="0"/>
              </a:rPr>
              <a:t>Ack</a:t>
            </a:r>
            <a:r>
              <a:rPr lang="es-ES_tradnl" sz="1400" b="1" dirty="0" smtClean="0">
                <a:latin typeface="Arial" charset="0"/>
              </a:rPr>
              <a:t>=0, </a:t>
            </a:r>
            <a:r>
              <a:rPr lang="es-ES_tradnl" sz="1400" b="1" dirty="0" err="1" smtClean="0">
                <a:latin typeface="Arial" charset="0"/>
              </a:rPr>
              <a:t>Win</a:t>
            </a:r>
            <a:r>
              <a:rPr lang="es-ES_tradnl" sz="1400" b="1" dirty="0" smtClean="0">
                <a:latin typeface="Arial" charset="0"/>
              </a:rPr>
              <a:t>=4000</a:t>
            </a:r>
            <a:endParaRPr lang="es-ES" sz="1400" b="1" dirty="0">
              <a:latin typeface="Arial" charset="0"/>
            </a:endParaRPr>
          </a:p>
        </p:txBody>
      </p:sp>
      <p:sp>
        <p:nvSpPr>
          <p:cNvPr id="71691" name="Line 12"/>
          <p:cNvSpPr>
            <a:spLocks noChangeShapeType="1"/>
          </p:cNvSpPr>
          <p:nvPr/>
        </p:nvSpPr>
        <p:spPr bwMode="auto">
          <a:xfrm rot="180000" flipV="1">
            <a:off x="2186739" y="1961018"/>
            <a:ext cx="3683166" cy="691"/>
          </a:xfrm>
          <a:prstGeom prst="line">
            <a:avLst/>
          </a:prstGeom>
          <a:noFill/>
          <a:ln w="9525">
            <a:solidFill>
              <a:schemeClr val="tx1"/>
            </a:solidFill>
            <a:round/>
            <a:headEnd/>
            <a:tailEnd type="stealth" w="lg" len="lg"/>
          </a:ln>
        </p:spPr>
        <p:txBody>
          <a:bodyPr/>
          <a:lstStyle/>
          <a:p>
            <a:endParaRPr lang="es-ES" sz="1400"/>
          </a:p>
        </p:txBody>
      </p:sp>
      <p:sp>
        <p:nvSpPr>
          <p:cNvPr id="71692" name="Text Box 13"/>
          <p:cNvSpPr txBox="1">
            <a:spLocks noChangeArrowheads="1"/>
          </p:cNvSpPr>
          <p:nvPr/>
        </p:nvSpPr>
        <p:spPr bwMode="auto">
          <a:xfrm rot="180000">
            <a:off x="3099750" y="1643050"/>
            <a:ext cx="716863" cy="307777"/>
          </a:xfrm>
          <a:prstGeom prst="rect">
            <a:avLst/>
          </a:prstGeom>
          <a:noFill/>
          <a:ln w="9525">
            <a:noFill/>
            <a:miter lim="800000"/>
            <a:headEnd/>
            <a:tailEnd/>
          </a:ln>
        </p:spPr>
        <p:txBody>
          <a:bodyPr wrap="none">
            <a:spAutoFit/>
          </a:bodyPr>
          <a:lstStyle/>
          <a:p>
            <a:r>
              <a:rPr lang="es-ES_tradnl" sz="1400" b="1" dirty="0" err="1" smtClean="0">
                <a:latin typeface="Arial" charset="0"/>
              </a:rPr>
              <a:t>Seq</a:t>
            </a:r>
            <a:r>
              <a:rPr lang="es-ES_tradnl" sz="1400" b="1" dirty="0" smtClean="0">
                <a:latin typeface="Arial" charset="0"/>
              </a:rPr>
              <a:t>=0</a:t>
            </a:r>
            <a:endParaRPr lang="es-ES" sz="1400" b="1" dirty="0">
              <a:latin typeface="Arial" charset="0"/>
            </a:endParaRPr>
          </a:p>
        </p:txBody>
      </p:sp>
      <p:sp>
        <p:nvSpPr>
          <p:cNvPr id="71694" name="Line 15"/>
          <p:cNvSpPr>
            <a:spLocks noChangeShapeType="1"/>
          </p:cNvSpPr>
          <p:nvPr/>
        </p:nvSpPr>
        <p:spPr bwMode="auto">
          <a:xfrm rot="-180000" flipH="1">
            <a:off x="2186866" y="2313380"/>
            <a:ext cx="3693044" cy="5538"/>
          </a:xfrm>
          <a:prstGeom prst="line">
            <a:avLst/>
          </a:prstGeom>
          <a:noFill/>
          <a:ln w="9525">
            <a:solidFill>
              <a:schemeClr val="tx1"/>
            </a:solidFill>
            <a:round/>
            <a:headEnd/>
            <a:tailEnd type="stealth" w="lg" len="lg"/>
          </a:ln>
        </p:spPr>
        <p:txBody>
          <a:bodyPr/>
          <a:lstStyle/>
          <a:p>
            <a:endParaRPr lang="es-ES" sz="1400"/>
          </a:p>
        </p:txBody>
      </p:sp>
      <p:sp>
        <p:nvSpPr>
          <p:cNvPr id="71695" name="Text Box 16"/>
          <p:cNvSpPr txBox="1">
            <a:spLocks noChangeArrowheads="1"/>
          </p:cNvSpPr>
          <p:nvPr/>
        </p:nvSpPr>
        <p:spPr bwMode="auto">
          <a:xfrm rot="-180000">
            <a:off x="3013890" y="2027628"/>
            <a:ext cx="1943161" cy="307777"/>
          </a:xfrm>
          <a:prstGeom prst="rect">
            <a:avLst/>
          </a:prstGeom>
          <a:noFill/>
          <a:ln w="9525">
            <a:noFill/>
            <a:miter lim="800000"/>
            <a:headEnd/>
            <a:tailEnd/>
          </a:ln>
        </p:spPr>
        <p:txBody>
          <a:bodyPr wrap="none">
            <a:spAutoFit/>
          </a:bodyPr>
          <a:lstStyle/>
          <a:p>
            <a:r>
              <a:rPr lang="es-ES_tradnl" sz="1400" b="1" dirty="0" err="1" smtClean="0">
                <a:latin typeface="Arial" charset="0"/>
              </a:rPr>
              <a:t>Ack</a:t>
            </a:r>
            <a:r>
              <a:rPr lang="es-ES_tradnl" sz="1400" b="1" dirty="0" smtClean="0">
                <a:latin typeface="Arial" charset="0"/>
              </a:rPr>
              <a:t>=1000, </a:t>
            </a:r>
            <a:r>
              <a:rPr lang="es-ES_tradnl" sz="1400" b="1" dirty="0" err="1" smtClean="0">
                <a:latin typeface="Arial" charset="0"/>
              </a:rPr>
              <a:t>Win</a:t>
            </a:r>
            <a:r>
              <a:rPr lang="es-ES_tradnl" sz="1400" b="1" dirty="0" smtClean="0">
                <a:latin typeface="Arial" charset="0"/>
              </a:rPr>
              <a:t>=3000</a:t>
            </a:r>
            <a:endParaRPr lang="es-ES" sz="1400" b="1" dirty="0">
              <a:latin typeface="Arial" charset="0"/>
            </a:endParaRPr>
          </a:p>
        </p:txBody>
      </p:sp>
      <p:sp>
        <p:nvSpPr>
          <p:cNvPr id="71696" name="Line 18"/>
          <p:cNvSpPr>
            <a:spLocks noChangeShapeType="1"/>
          </p:cNvSpPr>
          <p:nvPr/>
        </p:nvSpPr>
        <p:spPr bwMode="auto">
          <a:xfrm rot="180000">
            <a:off x="2201437" y="2686293"/>
            <a:ext cx="3668700" cy="8536"/>
          </a:xfrm>
          <a:prstGeom prst="line">
            <a:avLst/>
          </a:prstGeom>
          <a:noFill/>
          <a:ln w="9525">
            <a:solidFill>
              <a:schemeClr val="tx1"/>
            </a:solidFill>
            <a:round/>
            <a:headEnd/>
            <a:tailEnd type="stealth" w="lg" len="lg"/>
          </a:ln>
        </p:spPr>
        <p:txBody>
          <a:bodyPr/>
          <a:lstStyle/>
          <a:p>
            <a:endParaRPr lang="es-ES" sz="1400"/>
          </a:p>
        </p:txBody>
      </p:sp>
      <p:sp>
        <p:nvSpPr>
          <p:cNvPr id="71697" name="Text Box 19"/>
          <p:cNvSpPr txBox="1">
            <a:spLocks noChangeArrowheads="1"/>
          </p:cNvSpPr>
          <p:nvPr/>
        </p:nvSpPr>
        <p:spPr bwMode="auto">
          <a:xfrm rot="180000">
            <a:off x="3008125" y="2375231"/>
            <a:ext cx="1015021" cy="307777"/>
          </a:xfrm>
          <a:prstGeom prst="rect">
            <a:avLst/>
          </a:prstGeom>
          <a:noFill/>
          <a:ln w="9525">
            <a:noFill/>
            <a:miter lim="800000"/>
            <a:headEnd/>
            <a:tailEnd/>
          </a:ln>
        </p:spPr>
        <p:txBody>
          <a:bodyPr wrap="none">
            <a:spAutoFit/>
          </a:bodyPr>
          <a:lstStyle/>
          <a:p>
            <a:r>
              <a:rPr lang="es-ES_tradnl" sz="1400" b="1" dirty="0" err="1" smtClean="0">
                <a:latin typeface="Arial" charset="0"/>
              </a:rPr>
              <a:t>Seq</a:t>
            </a:r>
            <a:r>
              <a:rPr lang="es-ES_tradnl" sz="1400" b="1" dirty="0" smtClean="0">
                <a:latin typeface="Arial" charset="0"/>
              </a:rPr>
              <a:t>=1000</a:t>
            </a:r>
            <a:endParaRPr lang="es-ES" sz="1400" b="1" dirty="0">
              <a:latin typeface="Arial" charset="0"/>
            </a:endParaRPr>
          </a:p>
        </p:txBody>
      </p:sp>
      <p:sp>
        <p:nvSpPr>
          <p:cNvPr id="71698" name="Text Box 20"/>
          <p:cNvSpPr txBox="1">
            <a:spLocks noChangeArrowheads="1"/>
          </p:cNvSpPr>
          <p:nvPr/>
        </p:nvSpPr>
        <p:spPr bwMode="auto">
          <a:xfrm rot="180000">
            <a:off x="2879594" y="2832999"/>
            <a:ext cx="1015021" cy="307777"/>
          </a:xfrm>
          <a:prstGeom prst="rect">
            <a:avLst/>
          </a:prstGeom>
          <a:noFill/>
          <a:ln w="9525">
            <a:noFill/>
            <a:miter lim="800000"/>
            <a:headEnd/>
            <a:tailEnd/>
          </a:ln>
        </p:spPr>
        <p:txBody>
          <a:bodyPr wrap="none">
            <a:spAutoFit/>
          </a:bodyPr>
          <a:lstStyle/>
          <a:p>
            <a:r>
              <a:rPr lang="es-ES_tradnl" sz="1400" b="1" dirty="0" err="1" smtClean="0">
                <a:latin typeface="Arial" charset="0"/>
              </a:rPr>
              <a:t>Seq</a:t>
            </a:r>
            <a:r>
              <a:rPr lang="es-ES_tradnl" sz="1400" b="1" dirty="0" smtClean="0">
                <a:latin typeface="Arial" charset="0"/>
              </a:rPr>
              <a:t>=2000</a:t>
            </a:r>
            <a:endParaRPr lang="es-ES" sz="1400" b="1" dirty="0">
              <a:latin typeface="Arial" charset="0"/>
            </a:endParaRPr>
          </a:p>
        </p:txBody>
      </p:sp>
      <p:sp>
        <p:nvSpPr>
          <p:cNvPr id="71699" name="Text Box 21"/>
          <p:cNvSpPr txBox="1">
            <a:spLocks noChangeArrowheads="1"/>
          </p:cNvSpPr>
          <p:nvPr/>
        </p:nvSpPr>
        <p:spPr bwMode="auto">
          <a:xfrm rot="180000">
            <a:off x="2939114" y="3224695"/>
            <a:ext cx="1015021" cy="307777"/>
          </a:xfrm>
          <a:prstGeom prst="rect">
            <a:avLst/>
          </a:prstGeom>
          <a:noFill/>
          <a:ln w="9525">
            <a:noFill/>
            <a:miter lim="800000"/>
            <a:headEnd/>
            <a:tailEnd/>
          </a:ln>
        </p:spPr>
        <p:txBody>
          <a:bodyPr wrap="none">
            <a:spAutoFit/>
          </a:bodyPr>
          <a:lstStyle/>
          <a:p>
            <a:r>
              <a:rPr lang="es-ES_tradnl" sz="1400" b="1" dirty="0" err="1" smtClean="0">
                <a:latin typeface="Arial" charset="0"/>
              </a:rPr>
              <a:t>Seq</a:t>
            </a:r>
            <a:r>
              <a:rPr lang="es-ES_tradnl" sz="1400" b="1" dirty="0" smtClean="0">
                <a:latin typeface="Arial" charset="0"/>
              </a:rPr>
              <a:t>=3000</a:t>
            </a:r>
            <a:endParaRPr lang="es-ES" sz="1400" b="1" dirty="0">
              <a:latin typeface="Arial" charset="0"/>
            </a:endParaRPr>
          </a:p>
        </p:txBody>
      </p:sp>
      <p:sp>
        <p:nvSpPr>
          <p:cNvPr id="71700" name="Line 22"/>
          <p:cNvSpPr>
            <a:spLocks noChangeShapeType="1"/>
          </p:cNvSpPr>
          <p:nvPr/>
        </p:nvSpPr>
        <p:spPr bwMode="auto">
          <a:xfrm rot="180000">
            <a:off x="2179592" y="3564365"/>
            <a:ext cx="3700024" cy="5942"/>
          </a:xfrm>
          <a:prstGeom prst="line">
            <a:avLst/>
          </a:prstGeom>
          <a:noFill/>
          <a:ln w="9525">
            <a:solidFill>
              <a:schemeClr val="tx1"/>
            </a:solidFill>
            <a:round/>
            <a:headEnd/>
            <a:tailEnd type="stealth" w="lg" len="lg"/>
          </a:ln>
        </p:spPr>
        <p:txBody>
          <a:bodyPr/>
          <a:lstStyle/>
          <a:p>
            <a:endParaRPr lang="es-ES" sz="1400"/>
          </a:p>
        </p:txBody>
      </p:sp>
      <p:sp>
        <p:nvSpPr>
          <p:cNvPr id="71701" name="Line 23"/>
          <p:cNvSpPr>
            <a:spLocks noChangeShapeType="1"/>
          </p:cNvSpPr>
          <p:nvPr/>
        </p:nvSpPr>
        <p:spPr bwMode="auto">
          <a:xfrm rot="180000" flipV="1">
            <a:off x="2186866" y="3143248"/>
            <a:ext cx="2907227" cy="2288"/>
          </a:xfrm>
          <a:prstGeom prst="line">
            <a:avLst/>
          </a:prstGeom>
          <a:noFill/>
          <a:ln w="9525">
            <a:solidFill>
              <a:schemeClr val="tx1"/>
            </a:solidFill>
            <a:round/>
            <a:headEnd/>
            <a:tailEnd type="stealth" w="lg" len="lg"/>
          </a:ln>
        </p:spPr>
        <p:txBody>
          <a:bodyPr/>
          <a:lstStyle/>
          <a:p>
            <a:endParaRPr lang="es-ES" sz="1400"/>
          </a:p>
        </p:txBody>
      </p:sp>
      <p:sp>
        <p:nvSpPr>
          <p:cNvPr id="71706" name="Line 28"/>
          <p:cNvSpPr>
            <a:spLocks noChangeShapeType="1"/>
          </p:cNvSpPr>
          <p:nvPr/>
        </p:nvSpPr>
        <p:spPr bwMode="auto">
          <a:xfrm rot="-180000" flipH="1">
            <a:off x="2194181" y="5327654"/>
            <a:ext cx="3685729" cy="5127"/>
          </a:xfrm>
          <a:prstGeom prst="line">
            <a:avLst/>
          </a:prstGeom>
          <a:noFill/>
          <a:ln w="9525">
            <a:solidFill>
              <a:schemeClr val="tx1"/>
            </a:solidFill>
            <a:round/>
            <a:headEnd/>
            <a:tailEnd type="stealth" w="lg" len="lg"/>
          </a:ln>
        </p:spPr>
        <p:txBody>
          <a:bodyPr/>
          <a:lstStyle/>
          <a:p>
            <a:endParaRPr lang="es-ES" sz="1400"/>
          </a:p>
        </p:txBody>
      </p:sp>
      <p:sp>
        <p:nvSpPr>
          <p:cNvPr id="71707" name="Text Box 29"/>
          <p:cNvSpPr txBox="1">
            <a:spLocks noChangeArrowheads="1"/>
          </p:cNvSpPr>
          <p:nvPr/>
        </p:nvSpPr>
        <p:spPr bwMode="auto">
          <a:xfrm rot="-180000">
            <a:off x="3013890" y="5014801"/>
            <a:ext cx="1943161" cy="307777"/>
          </a:xfrm>
          <a:prstGeom prst="rect">
            <a:avLst/>
          </a:prstGeom>
          <a:noFill/>
          <a:ln w="9525">
            <a:noFill/>
            <a:miter lim="800000"/>
            <a:headEnd/>
            <a:tailEnd/>
          </a:ln>
        </p:spPr>
        <p:txBody>
          <a:bodyPr wrap="none">
            <a:spAutoFit/>
          </a:bodyPr>
          <a:lstStyle/>
          <a:p>
            <a:r>
              <a:rPr lang="es-ES_tradnl" sz="1400" b="1" dirty="0" err="1" smtClean="0">
                <a:latin typeface="Arial" charset="0"/>
              </a:rPr>
              <a:t>Ack</a:t>
            </a:r>
            <a:r>
              <a:rPr lang="es-ES_tradnl" sz="1400" b="1" dirty="0" smtClean="0">
                <a:latin typeface="Arial" charset="0"/>
              </a:rPr>
              <a:t>=4000, </a:t>
            </a:r>
            <a:r>
              <a:rPr lang="es-ES_tradnl" sz="1400" b="1" dirty="0" err="1" smtClean="0">
                <a:latin typeface="Arial" charset="0"/>
              </a:rPr>
              <a:t>Win</a:t>
            </a:r>
            <a:r>
              <a:rPr lang="es-ES_tradnl" sz="1400" b="1" dirty="0" smtClean="0">
                <a:latin typeface="Arial" charset="0"/>
              </a:rPr>
              <a:t>=2000</a:t>
            </a:r>
            <a:endParaRPr lang="es-ES" sz="1400" b="1" dirty="0">
              <a:latin typeface="Arial" charset="0"/>
            </a:endParaRPr>
          </a:p>
        </p:txBody>
      </p:sp>
      <p:sp>
        <p:nvSpPr>
          <p:cNvPr id="71708" name="Line 30"/>
          <p:cNvSpPr>
            <a:spLocks noChangeShapeType="1"/>
          </p:cNvSpPr>
          <p:nvPr/>
        </p:nvSpPr>
        <p:spPr bwMode="auto">
          <a:xfrm rot="180000">
            <a:off x="2194035" y="5772933"/>
            <a:ext cx="3676087" cy="7801"/>
          </a:xfrm>
          <a:prstGeom prst="line">
            <a:avLst/>
          </a:prstGeom>
          <a:noFill/>
          <a:ln w="9525">
            <a:solidFill>
              <a:schemeClr val="tx1"/>
            </a:solidFill>
            <a:round/>
            <a:headEnd/>
            <a:tailEnd type="stealth" w="lg" len="lg"/>
          </a:ln>
        </p:spPr>
        <p:txBody>
          <a:bodyPr/>
          <a:lstStyle/>
          <a:p>
            <a:endParaRPr lang="es-ES" sz="1400"/>
          </a:p>
        </p:txBody>
      </p:sp>
      <p:sp>
        <p:nvSpPr>
          <p:cNvPr id="71710" name="Text Box 32"/>
          <p:cNvSpPr txBox="1">
            <a:spLocks noChangeArrowheads="1"/>
          </p:cNvSpPr>
          <p:nvPr/>
        </p:nvSpPr>
        <p:spPr bwMode="auto">
          <a:xfrm rot="180000">
            <a:off x="3000364" y="5470345"/>
            <a:ext cx="1015021" cy="307777"/>
          </a:xfrm>
          <a:prstGeom prst="rect">
            <a:avLst/>
          </a:prstGeom>
          <a:noFill/>
          <a:ln w="9525">
            <a:noFill/>
            <a:miter lim="800000"/>
            <a:headEnd/>
            <a:tailEnd/>
          </a:ln>
        </p:spPr>
        <p:txBody>
          <a:bodyPr wrap="none">
            <a:spAutoFit/>
          </a:bodyPr>
          <a:lstStyle/>
          <a:p>
            <a:r>
              <a:rPr lang="es-ES_tradnl" sz="1400" b="1" dirty="0" err="1" smtClean="0">
                <a:latin typeface="Arial" charset="0"/>
              </a:rPr>
              <a:t>Seq</a:t>
            </a:r>
            <a:r>
              <a:rPr lang="es-ES_tradnl" sz="1400" b="1" dirty="0" smtClean="0">
                <a:latin typeface="Arial" charset="0"/>
              </a:rPr>
              <a:t>=4000</a:t>
            </a:r>
            <a:endParaRPr lang="es-ES" sz="1400" b="1" dirty="0">
              <a:latin typeface="Arial" charset="0"/>
            </a:endParaRPr>
          </a:p>
        </p:txBody>
      </p:sp>
      <p:sp>
        <p:nvSpPr>
          <p:cNvPr id="71711" name="Text Box 33"/>
          <p:cNvSpPr txBox="1">
            <a:spLocks noChangeArrowheads="1"/>
          </p:cNvSpPr>
          <p:nvPr/>
        </p:nvSpPr>
        <p:spPr bwMode="auto">
          <a:xfrm rot="-180000">
            <a:off x="3013890" y="5929330"/>
            <a:ext cx="1943161" cy="307777"/>
          </a:xfrm>
          <a:prstGeom prst="rect">
            <a:avLst/>
          </a:prstGeom>
          <a:noFill/>
          <a:ln w="9525">
            <a:noFill/>
            <a:miter lim="800000"/>
            <a:headEnd/>
            <a:tailEnd/>
          </a:ln>
        </p:spPr>
        <p:txBody>
          <a:bodyPr wrap="none">
            <a:spAutoFit/>
          </a:bodyPr>
          <a:lstStyle/>
          <a:p>
            <a:r>
              <a:rPr lang="es-ES_tradnl" sz="1400" b="1" dirty="0" err="1" smtClean="0">
                <a:latin typeface="Arial" charset="0"/>
              </a:rPr>
              <a:t>Ack</a:t>
            </a:r>
            <a:r>
              <a:rPr lang="es-ES_tradnl" sz="1400" b="1" dirty="0" smtClean="0">
                <a:latin typeface="Arial" charset="0"/>
              </a:rPr>
              <a:t>=5000, </a:t>
            </a:r>
            <a:r>
              <a:rPr lang="es-ES_tradnl" sz="1400" b="1" dirty="0" err="1" smtClean="0">
                <a:latin typeface="Arial" charset="0"/>
              </a:rPr>
              <a:t>Win</a:t>
            </a:r>
            <a:r>
              <a:rPr lang="es-ES_tradnl" sz="1400" b="1" dirty="0" smtClean="0">
                <a:latin typeface="Arial" charset="0"/>
              </a:rPr>
              <a:t>=3000</a:t>
            </a:r>
            <a:endParaRPr lang="es-ES" sz="1400" b="1" dirty="0">
              <a:latin typeface="Arial" charset="0"/>
            </a:endParaRPr>
          </a:p>
        </p:txBody>
      </p:sp>
      <p:sp>
        <p:nvSpPr>
          <p:cNvPr id="71714" name="Text Box 44"/>
          <p:cNvSpPr txBox="1">
            <a:spLocks noChangeArrowheads="1"/>
          </p:cNvSpPr>
          <p:nvPr/>
        </p:nvSpPr>
        <p:spPr bwMode="auto">
          <a:xfrm rot="-180000">
            <a:off x="2428860" y="3730805"/>
            <a:ext cx="3286148" cy="307777"/>
          </a:xfrm>
          <a:prstGeom prst="rect">
            <a:avLst/>
          </a:prstGeom>
          <a:noFill/>
          <a:ln w="9525">
            <a:noFill/>
            <a:miter lim="800000"/>
            <a:headEnd/>
            <a:tailEnd/>
          </a:ln>
        </p:spPr>
        <p:txBody>
          <a:bodyPr wrap="square">
            <a:spAutoFit/>
          </a:bodyPr>
          <a:lstStyle/>
          <a:p>
            <a:r>
              <a:rPr lang="es-ES_tradnl" sz="1400" b="1" dirty="0" err="1" smtClean="0">
                <a:latin typeface="Arial" charset="0"/>
              </a:rPr>
              <a:t>Ack</a:t>
            </a:r>
            <a:r>
              <a:rPr lang="es-ES_tradnl" sz="1400" b="1" dirty="0" smtClean="0">
                <a:latin typeface="Arial" charset="0"/>
              </a:rPr>
              <a:t>=2000,Sack=3000,4000,Win=1000</a:t>
            </a:r>
            <a:endParaRPr lang="es-ES" sz="1400" b="1" dirty="0">
              <a:latin typeface="Arial" charset="0"/>
            </a:endParaRPr>
          </a:p>
        </p:txBody>
      </p:sp>
      <p:sp>
        <p:nvSpPr>
          <p:cNvPr id="71715" name="Line 45"/>
          <p:cNvSpPr>
            <a:spLocks noChangeShapeType="1"/>
          </p:cNvSpPr>
          <p:nvPr/>
        </p:nvSpPr>
        <p:spPr bwMode="auto">
          <a:xfrm rot="-180000" flipH="1" flipV="1">
            <a:off x="2186812" y="4031184"/>
            <a:ext cx="3682547" cy="21545"/>
          </a:xfrm>
          <a:prstGeom prst="line">
            <a:avLst/>
          </a:prstGeom>
          <a:noFill/>
          <a:ln w="9525">
            <a:solidFill>
              <a:schemeClr val="tx1"/>
            </a:solidFill>
            <a:round/>
            <a:headEnd/>
            <a:tailEnd type="stealth" w="lg" len="lg"/>
          </a:ln>
        </p:spPr>
        <p:txBody>
          <a:bodyPr/>
          <a:lstStyle/>
          <a:p>
            <a:endParaRPr lang="es-ES" sz="1400"/>
          </a:p>
        </p:txBody>
      </p:sp>
      <p:sp>
        <p:nvSpPr>
          <p:cNvPr id="71716" name="AutoShape 48"/>
          <p:cNvSpPr>
            <a:spLocks noChangeArrowheads="1"/>
          </p:cNvSpPr>
          <p:nvPr/>
        </p:nvSpPr>
        <p:spPr bwMode="auto">
          <a:xfrm>
            <a:off x="5148064" y="3068960"/>
            <a:ext cx="304800" cy="304800"/>
          </a:xfrm>
          <a:prstGeom prst="irregularSeal1">
            <a:avLst/>
          </a:prstGeom>
          <a:solidFill>
            <a:srgbClr val="FF0000"/>
          </a:solidFill>
          <a:ln w="9525">
            <a:solidFill>
              <a:schemeClr val="tx1"/>
            </a:solidFill>
            <a:miter lim="800000"/>
            <a:headEnd/>
            <a:tailEnd/>
          </a:ln>
        </p:spPr>
        <p:txBody>
          <a:bodyPr wrap="none" anchor="ctr"/>
          <a:lstStyle/>
          <a:p>
            <a:endParaRPr lang="es-ES" sz="1400"/>
          </a:p>
        </p:txBody>
      </p:sp>
      <p:sp>
        <p:nvSpPr>
          <p:cNvPr id="71717" name="Line 49"/>
          <p:cNvSpPr>
            <a:spLocks noChangeShapeType="1"/>
          </p:cNvSpPr>
          <p:nvPr/>
        </p:nvSpPr>
        <p:spPr bwMode="auto">
          <a:xfrm rot="180000" flipV="1">
            <a:off x="2165001" y="4484574"/>
            <a:ext cx="3704915" cy="879"/>
          </a:xfrm>
          <a:prstGeom prst="line">
            <a:avLst/>
          </a:prstGeom>
          <a:noFill/>
          <a:ln w="9525">
            <a:solidFill>
              <a:schemeClr val="tx1"/>
            </a:solidFill>
            <a:round/>
            <a:headEnd/>
            <a:tailEnd type="stealth" w="lg" len="lg"/>
          </a:ln>
        </p:spPr>
        <p:txBody>
          <a:bodyPr/>
          <a:lstStyle/>
          <a:p>
            <a:endParaRPr lang="es-ES" sz="1400"/>
          </a:p>
        </p:txBody>
      </p:sp>
      <p:sp>
        <p:nvSpPr>
          <p:cNvPr id="71718" name="Text Box 50"/>
          <p:cNvSpPr txBox="1">
            <a:spLocks noChangeArrowheads="1"/>
          </p:cNvSpPr>
          <p:nvPr/>
        </p:nvSpPr>
        <p:spPr bwMode="auto">
          <a:xfrm rot="180000">
            <a:off x="3008125" y="4182864"/>
            <a:ext cx="1015021" cy="307777"/>
          </a:xfrm>
          <a:prstGeom prst="rect">
            <a:avLst/>
          </a:prstGeom>
          <a:noFill/>
          <a:ln w="9525">
            <a:noFill/>
            <a:miter lim="800000"/>
            <a:headEnd/>
            <a:tailEnd/>
          </a:ln>
        </p:spPr>
        <p:txBody>
          <a:bodyPr wrap="none">
            <a:spAutoFit/>
          </a:bodyPr>
          <a:lstStyle/>
          <a:p>
            <a:r>
              <a:rPr lang="es-ES_tradnl" sz="1400" b="1" dirty="0" err="1" smtClean="0">
                <a:latin typeface="Arial" charset="0"/>
              </a:rPr>
              <a:t>Seq</a:t>
            </a:r>
            <a:r>
              <a:rPr lang="es-ES_tradnl" sz="1400" b="1" dirty="0" smtClean="0">
                <a:latin typeface="Arial" charset="0"/>
              </a:rPr>
              <a:t>=2000</a:t>
            </a:r>
            <a:endParaRPr lang="es-ES" sz="1400" b="1" dirty="0">
              <a:latin typeface="Arial" charset="0"/>
            </a:endParaRPr>
          </a:p>
        </p:txBody>
      </p:sp>
      <p:sp>
        <p:nvSpPr>
          <p:cNvPr id="71719" name="AutoShape 51"/>
          <p:cNvSpPr>
            <a:spLocks/>
          </p:cNvSpPr>
          <p:nvPr/>
        </p:nvSpPr>
        <p:spPr bwMode="auto">
          <a:xfrm>
            <a:off x="1379316" y="3143248"/>
            <a:ext cx="192288" cy="1357322"/>
          </a:xfrm>
          <a:prstGeom prst="leftBrace">
            <a:avLst>
              <a:gd name="adj1" fmla="val 28950"/>
              <a:gd name="adj2" fmla="val 50000"/>
            </a:avLst>
          </a:prstGeom>
          <a:noFill/>
          <a:ln w="9525">
            <a:solidFill>
              <a:schemeClr val="tx1"/>
            </a:solidFill>
            <a:round/>
            <a:headEnd/>
            <a:tailEnd/>
          </a:ln>
        </p:spPr>
        <p:txBody>
          <a:bodyPr wrap="none" anchor="ctr"/>
          <a:lstStyle/>
          <a:p>
            <a:endParaRPr lang="es-ES"/>
          </a:p>
        </p:txBody>
      </p:sp>
      <p:sp>
        <p:nvSpPr>
          <p:cNvPr id="71729" name="Text Box 66"/>
          <p:cNvSpPr txBox="1">
            <a:spLocks noChangeArrowheads="1"/>
          </p:cNvSpPr>
          <p:nvPr/>
        </p:nvSpPr>
        <p:spPr bwMode="auto">
          <a:xfrm>
            <a:off x="642910" y="260350"/>
            <a:ext cx="7715304" cy="424732"/>
          </a:xfrm>
          <a:prstGeom prst="rect">
            <a:avLst/>
          </a:prstGeom>
          <a:noFill/>
          <a:ln w="9525">
            <a:noFill/>
            <a:miter lim="800000"/>
            <a:headEnd/>
            <a:tailEnd/>
          </a:ln>
        </p:spPr>
        <p:txBody>
          <a:bodyPr wrap="square">
            <a:spAutoFit/>
          </a:bodyPr>
          <a:lstStyle/>
          <a:p>
            <a:pPr algn="ctr">
              <a:lnSpc>
                <a:spcPct val="60000"/>
              </a:lnSpc>
              <a:spcBef>
                <a:spcPct val="50000"/>
              </a:spcBef>
            </a:pPr>
            <a:r>
              <a:rPr lang="es-ES_tradnl" sz="3600" dirty="0">
                <a:latin typeface="Arial" charset="0"/>
              </a:rPr>
              <a:t>Pérdida de un </a:t>
            </a:r>
            <a:r>
              <a:rPr lang="es-ES_tradnl" sz="3600" dirty="0" smtClean="0">
                <a:latin typeface="Arial" charset="0"/>
              </a:rPr>
              <a:t>paquete con SACK</a:t>
            </a:r>
            <a:endParaRPr lang="es-ES" sz="3600" dirty="0">
              <a:latin typeface="Arial" charset="0"/>
            </a:endParaRPr>
          </a:p>
        </p:txBody>
      </p:sp>
      <p:sp>
        <p:nvSpPr>
          <p:cNvPr id="71730" name="Text Box 67"/>
          <p:cNvSpPr txBox="1">
            <a:spLocks noChangeArrowheads="1"/>
          </p:cNvSpPr>
          <p:nvPr/>
        </p:nvSpPr>
        <p:spPr bwMode="auto">
          <a:xfrm rot="-180000">
            <a:off x="3000364" y="4590555"/>
            <a:ext cx="1645002" cy="307777"/>
          </a:xfrm>
          <a:prstGeom prst="rect">
            <a:avLst/>
          </a:prstGeom>
          <a:noFill/>
          <a:ln w="9525">
            <a:noFill/>
            <a:miter lim="800000"/>
            <a:headEnd/>
            <a:tailEnd/>
          </a:ln>
        </p:spPr>
        <p:txBody>
          <a:bodyPr wrap="none">
            <a:spAutoFit/>
          </a:bodyPr>
          <a:lstStyle/>
          <a:p>
            <a:r>
              <a:rPr lang="es-ES_tradnl" sz="1400" b="1" dirty="0" err="1" smtClean="0">
                <a:latin typeface="Arial" charset="0"/>
              </a:rPr>
              <a:t>Ack</a:t>
            </a:r>
            <a:r>
              <a:rPr lang="es-ES_tradnl" sz="1400" b="1" dirty="0" smtClean="0">
                <a:latin typeface="Arial" charset="0"/>
              </a:rPr>
              <a:t>=4000, </a:t>
            </a:r>
            <a:r>
              <a:rPr lang="es-ES_tradnl" sz="1400" b="1" dirty="0" err="1">
                <a:latin typeface="Arial" charset="0"/>
              </a:rPr>
              <a:t>Win</a:t>
            </a:r>
            <a:r>
              <a:rPr lang="es-ES_tradnl" sz="1400" b="1" dirty="0">
                <a:latin typeface="Arial" charset="0"/>
              </a:rPr>
              <a:t>=0</a:t>
            </a:r>
            <a:endParaRPr lang="es-ES" sz="1400" b="1" dirty="0">
              <a:latin typeface="Arial" charset="0"/>
            </a:endParaRPr>
          </a:p>
        </p:txBody>
      </p:sp>
      <p:sp>
        <p:nvSpPr>
          <p:cNvPr id="71731" name="Line 68"/>
          <p:cNvSpPr>
            <a:spLocks noChangeShapeType="1"/>
          </p:cNvSpPr>
          <p:nvPr/>
        </p:nvSpPr>
        <p:spPr bwMode="auto">
          <a:xfrm rot="-180000" flipH="1" flipV="1">
            <a:off x="2142975" y="4908499"/>
            <a:ext cx="3736935" cy="2063"/>
          </a:xfrm>
          <a:prstGeom prst="line">
            <a:avLst/>
          </a:prstGeom>
          <a:noFill/>
          <a:ln w="9525">
            <a:solidFill>
              <a:schemeClr val="tx1"/>
            </a:solidFill>
            <a:round/>
            <a:headEnd/>
            <a:tailEnd type="stealth" w="lg" len="lg"/>
          </a:ln>
        </p:spPr>
        <p:txBody>
          <a:bodyPr/>
          <a:lstStyle/>
          <a:p>
            <a:endParaRPr lang="es-ES" sz="1400"/>
          </a:p>
        </p:txBody>
      </p:sp>
      <p:sp>
        <p:nvSpPr>
          <p:cNvPr id="52" name="Text Box 14"/>
          <p:cNvSpPr txBox="1">
            <a:spLocks noChangeArrowheads="1"/>
          </p:cNvSpPr>
          <p:nvPr/>
        </p:nvSpPr>
        <p:spPr bwMode="auto">
          <a:xfrm rot="180000">
            <a:off x="4047889" y="1665744"/>
            <a:ext cx="641522" cy="307777"/>
          </a:xfrm>
          <a:prstGeom prst="rect">
            <a:avLst/>
          </a:prstGeom>
          <a:solidFill>
            <a:srgbClr val="00B0F0"/>
          </a:solidFill>
          <a:ln w="9525">
            <a:solidFill>
              <a:schemeClr val="tx1"/>
            </a:solidFill>
            <a:miter lim="800000"/>
            <a:headEnd/>
            <a:tailEnd/>
          </a:ln>
        </p:spPr>
        <p:txBody>
          <a:bodyPr wrap="none">
            <a:spAutoFit/>
          </a:bodyPr>
          <a:lstStyle/>
          <a:p>
            <a:r>
              <a:rPr lang="es-ES_tradnl" sz="1400" b="1" dirty="0" smtClean="0">
                <a:latin typeface="Arial" charset="0"/>
              </a:rPr>
              <a:t>0-999</a:t>
            </a:r>
            <a:endParaRPr lang="es-ES" sz="1400" b="1" dirty="0">
              <a:latin typeface="Arial" charset="0"/>
            </a:endParaRPr>
          </a:p>
        </p:txBody>
      </p:sp>
      <p:cxnSp>
        <p:nvCxnSpPr>
          <p:cNvPr id="53" name="52 Conector recto"/>
          <p:cNvCxnSpPr/>
          <p:nvPr/>
        </p:nvCxnSpPr>
        <p:spPr>
          <a:xfrm rot="16200000" flipH="1">
            <a:off x="-549512" y="3929064"/>
            <a:ext cx="5429290" cy="2"/>
          </a:xfrm>
          <a:prstGeom prst="line">
            <a:avLst/>
          </a:prstGeom>
        </p:spPr>
        <p:style>
          <a:lnRef idx="2">
            <a:schemeClr val="dk1"/>
          </a:lnRef>
          <a:fillRef idx="0">
            <a:schemeClr val="dk1"/>
          </a:fillRef>
          <a:effectRef idx="1">
            <a:schemeClr val="dk1"/>
          </a:effectRef>
          <a:fontRef idx="minor">
            <a:schemeClr val="tx1"/>
          </a:fontRef>
        </p:style>
      </p:cxnSp>
      <p:cxnSp>
        <p:nvCxnSpPr>
          <p:cNvPr id="54" name="53 Conector recto"/>
          <p:cNvCxnSpPr/>
          <p:nvPr/>
        </p:nvCxnSpPr>
        <p:spPr>
          <a:xfrm rot="16200000" flipH="1">
            <a:off x="3200985" y="3893344"/>
            <a:ext cx="5357853" cy="2"/>
          </a:xfrm>
          <a:prstGeom prst="line">
            <a:avLst/>
          </a:prstGeom>
        </p:spPr>
        <p:style>
          <a:lnRef idx="2">
            <a:schemeClr val="dk1"/>
          </a:lnRef>
          <a:fillRef idx="0">
            <a:schemeClr val="dk1"/>
          </a:fillRef>
          <a:effectRef idx="1">
            <a:schemeClr val="dk1"/>
          </a:effectRef>
          <a:fontRef idx="minor">
            <a:schemeClr val="tx1"/>
          </a:fontRef>
        </p:style>
      </p:cxnSp>
      <p:sp>
        <p:nvSpPr>
          <p:cNvPr id="55" name="Text Box 14"/>
          <p:cNvSpPr txBox="1">
            <a:spLocks noChangeArrowheads="1"/>
          </p:cNvSpPr>
          <p:nvPr/>
        </p:nvSpPr>
        <p:spPr bwMode="auto">
          <a:xfrm rot="180000">
            <a:off x="4038898" y="2410696"/>
            <a:ext cx="1039067" cy="307777"/>
          </a:xfrm>
          <a:prstGeom prst="rect">
            <a:avLst/>
          </a:prstGeom>
          <a:solidFill>
            <a:srgbClr val="00B0F0"/>
          </a:solidFill>
          <a:ln w="9525">
            <a:solidFill>
              <a:schemeClr val="tx1"/>
            </a:solidFill>
            <a:miter lim="800000"/>
            <a:headEnd/>
            <a:tailEnd/>
          </a:ln>
        </p:spPr>
        <p:txBody>
          <a:bodyPr wrap="none">
            <a:spAutoFit/>
          </a:bodyPr>
          <a:lstStyle/>
          <a:p>
            <a:r>
              <a:rPr lang="es-ES_tradnl" sz="1400" b="1" dirty="0" smtClean="0">
                <a:latin typeface="Arial" charset="0"/>
              </a:rPr>
              <a:t>1000-1999</a:t>
            </a:r>
            <a:endParaRPr lang="es-ES" sz="1400" b="1" dirty="0">
              <a:latin typeface="Arial" charset="0"/>
            </a:endParaRPr>
          </a:p>
        </p:txBody>
      </p:sp>
      <p:sp>
        <p:nvSpPr>
          <p:cNvPr id="56" name="Text Box 14"/>
          <p:cNvSpPr txBox="1">
            <a:spLocks noChangeArrowheads="1"/>
          </p:cNvSpPr>
          <p:nvPr/>
        </p:nvSpPr>
        <p:spPr bwMode="auto">
          <a:xfrm rot="180000">
            <a:off x="3866371" y="2878603"/>
            <a:ext cx="1039067" cy="307777"/>
          </a:xfrm>
          <a:prstGeom prst="rect">
            <a:avLst/>
          </a:prstGeom>
          <a:solidFill>
            <a:srgbClr val="00B0F0"/>
          </a:solidFill>
          <a:ln w="9525">
            <a:solidFill>
              <a:schemeClr val="tx1"/>
            </a:solidFill>
            <a:miter lim="800000"/>
            <a:headEnd/>
            <a:tailEnd/>
          </a:ln>
        </p:spPr>
        <p:txBody>
          <a:bodyPr wrap="none">
            <a:spAutoFit/>
          </a:bodyPr>
          <a:lstStyle/>
          <a:p>
            <a:r>
              <a:rPr lang="es-ES_tradnl" sz="1400" b="1" dirty="0" smtClean="0">
                <a:latin typeface="Arial" charset="0"/>
              </a:rPr>
              <a:t>2000-2999</a:t>
            </a:r>
            <a:endParaRPr lang="es-ES" sz="1400" b="1" dirty="0">
              <a:latin typeface="Arial" charset="0"/>
            </a:endParaRPr>
          </a:p>
        </p:txBody>
      </p:sp>
      <p:sp>
        <p:nvSpPr>
          <p:cNvPr id="57" name="Text Box 14"/>
          <p:cNvSpPr txBox="1">
            <a:spLocks noChangeArrowheads="1"/>
          </p:cNvSpPr>
          <p:nvPr/>
        </p:nvSpPr>
        <p:spPr bwMode="auto">
          <a:xfrm rot="180000">
            <a:off x="3969888" y="3281353"/>
            <a:ext cx="1039067" cy="307777"/>
          </a:xfrm>
          <a:prstGeom prst="rect">
            <a:avLst/>
          </a:prstGeom>
          <a:solidFill>
            <a:srgbClr val="00B0F0"/>
          </a:solidFill>
          <a:ln w="9525">
            <a:solidFill>
              <a:schemeClr val="tx1"/>
            </a:solidFill>
            <a:miter lim="800000"/>
            <a:headEnd/>
            <a:tailEnd/>
          </a:ln>
        </p:spPr>
        <p:txBody>
          <a:bodyPr wrap="none">
            <a:spAutoFit/>
          </a:bodyPr>
          <a:lstStyle/>
          <a:p>
            <a:r>
              <a:rPr lang="es-ES_tradnl" sz="1400" b="1" dirty="0" smtClean="0">
                <a:latin typeface="Arial" charset="0"/>
              </a:rPr>
              <a:t>3000-3999</a:t>
            </a:r>
            <a:endParaRPr lang="es-ES" sz="1400" b="1" dirty="0">
              <a:latin typeface="Arial" charset="0"/>
            </a:endParaRPr>
          </a:p>
        </p:txBody>
      </p:sp>
      <p:sp>
        <p:nvSpPr>
          <p:cNvPr id="58" name="Text Box 14"/>
          <p:cNvSpPr txBox="1">
            <a:spLocks noChangeArrowheads="1"/>
          </p:cNvSpPr>
          <p:nvPr/>
        </p:nvSpPr>
        <p:spPr bwMode="auto">
          <a:xfrm rot="180000">
            <a:off x="4004393" y="4203276"/>
            <a:ext cx="1039067" cy="307777"/>
          </a:xfrm>
          <a:prstGeom prst="rect">
            <a:avLst/>
          </a:prstGeom>
          <a:solidFill>
            <a:srgbClr val="00B0F0"/>
          </a:solidFill>
          <a:ln w="9525">
            <a:solidFill>
              <a:schemeClr val="tx1"/>
            </a:solidFill>
            <a:miter lim="800000"/>
            <a:headEnd/>
            <a:tailEnd/>
          </a:ln>
        </p:spPr>
        <p:txBody>
          <a:bodyPr wrap="none">
            <a:spAutoFit/>
          </a:bodyPr>
          <a:lstStyle/>
          <a:p>
            <a:r>
              <a:rPr lang="es-ES_tradnl" sz="1400" b="1" dirty="0" smtClean="0">
                <a:latin typeface="Arial" charset="0"/>
              </a:rPr>
              <a:t>2000-2999</a:t>
            </a:r>
            <a:endParaRPr lang="es-ES" sz="1400" b="1" dirty="0">
              <a:latin typeface="Arial" charset="0"/>
            </a:endParaRPr>
          </a:p>
        </p:txBody>
      </p:sp>
      <p:sp>
        <p:nvSpPr>
          <p:cNvPr id="59" name="Text Box 14"/>
          <p:cNvSpPr txBox="1">
            <a:spLocks noChangeArrowheads="1"/>
          </p:cNvSpPr>
          <p:nvPr/>
        </p:nvSpPr>
        <p:spPr bwMode="auto">
          <a:xfrm rot="180000">
            <a:off x="4047526" y="5490792"/>
            <a:ext cx="1039067" cy="307777"/>
          </a:xfrm>
          <a:prstGeom prst="rect">
            <a:avLst/>
          </a:prstGeom>
          <a:solidFill>
            <a:srgbClr val="00B0F0"/>
          </a:solidFill>
          <a:ln w="9525">
            <a:solidFill>
              <a:schemeClr val="tx1"/>
            </a:solidFill>
            <a:miter lim="800000"/>
            <a:headEnd/>
            <a:tailEnd/>
          </a:ln>
        </p:spPr>
        <p:txBody>
          <a:bodyPr wrap="none">
            <a:spAutoFit/>
          </a:bodyPr>
          <a:lstStyle/>
          <a:p>
            <a:r>
              <a:rPr lang="es-ES_tradnl" sz="1400" b="1" dirty="0" smtClean="0">
                <a:latin typeface="Arial" charset="0"/>
              </a:rPr>
              <a:t>4000-4999</a:t>
            </a:r>
            <a:endParaRPr lang="es-ES" sz="1400" b="1" dirty="0">
              <a:latin typeface="Arial" charset="0"/>
            </a:endParaRPr>
          </a:p>
        </p:txBody>
      </p:sp>
      <p:sp>
        <p:nvSpPr>
          <p:cNvPr id="60" name="AutoShape 51"/>
          <p:cNvSpPr>
            <a:spLocks/>
          </p:cNvSpPr>
          <p:nvPr/>
        </p:nvSpPr>
        <p:spPr bwMode="auto">
          <a:xfrm>
            <a:off x="1860334" y="3643314"/>
            <a:ext cx="211336" cy="1643074"/>
          </a:xfrm>
          <a:prstGeom prst="leftBrace">
            <a:avLst>
              <a:gd name="adj1" fmla="val 28950"/>
              <a:gd name="adj2" fmla="val 50000"/>
            </a:avLst>
          </a:prstGeom>
          <a:noFill/>
          <a:ln w="9525">
            <a:solidFill>
              <a:schemeClr val="tx1"/>
            </a:solidFill>
            <a:round/>
            <a:headEnd/>
            <a:tailEnd/>
          </a:ln>
        </p:spPr>
        <p:txBody>
          <a:bodyPr wrap="none" anchor="ctr"/>
          <a:lstStyle/>
          <a:p>
            <a:endParaRPr lang="es-ES" sz="1400"/>
          </a:p>
        </p:txBody>
      </p:sp>
      <p:sp>
        <p:nvSpPr>
          <p:cNvPr id="64" name="Oval 54"/>
          <p:cNvSpPr>
            <a:spLocks noChangeArrowheads="1"/>
          </p:cNvSpPr>
          <p:nvPr/>
        </p:nvSpPr>
        <p:spPr bwMode="auto">
          <a:xfrm>
            <a:off x="5879910" y="5093006"/>
            <a:ext cx="152400" cy="152400"/>
          </a:xfrm>
          <a:prstGeom prst="ellipse">
            <a:avLst/>
          </a:prstGeom>
          <a:solidFill>
            <a:srgbClr val="00FF00"/>
          </a:solidFill>
          <a:ln w="9525">
            <a:solidFill>
              <a:schemeClr val="tx1"/>
            </a:solidFill>
            <a:round/>
            <a:headEnd/>
            <a:tailEnd/>
          </a:ln>
        </p:spPr>
        <p:txBody>
          <a:bodyPr wrap="none" anchor="ctr"/>
          <a:lstStyle/>
          <a:p>
            <a:endParaRPr lang="es-ES" sz="1400"/>
          </a:p>
        </p:txBody>
      </p:sp>
      <p:sp>
        <p:nvSpPr>
          <p:cNvPr id="65" name="Oval 55"/>
          <p:cNvSpPr>
            <a:spLocks noChangeArrowheads="1"/>
          </p:cNvSpPr>
          <p:nvPr/>
        </p:nvSpPr>
        <p:spPr bwMode="auto">
          <a:xfrm>
            <a:off x="5879910" y="5947570"/>
            <a:ext cx="152400" cy="152400"/>
          </a:xfrm>
          <a:prstGeom prst="ellipse">
            <a:avLst/>
          </a:prstGeom>
          <a:solidFill>
            <a:srgbClr val="00FF00"/>
          </a:solidFill>
          <a:ln w="9525">
            <a:solidFill>
              <a:schemeClr val="tx1"/>
            </a:solidFill>
            <a:round/>
            <a:headEnd/>
            <a:tailEnd/>
          </a:ln>
        </p:spPr>
        <p:txBody>
          <a:bodyPr wrap="none" anchor="ctr"/>
          <a:lstStyle/>
          <a:p>
            <a:endParaRPr lang="es-ES" sz="1400"/>
          </a:p>
        </p:txBody>
      </p:sp>
      <p:sp>
        <p:nvSpPr>
          <p:cNvPr id="66" name="Line 56"/>
          <p:cNvSpPr>
            <a:spLocks noChangeShapeType="1"/>
          </p:cNvSpPr>
          <p:nvPr/>
        </p:nvSpPr>
        <p:spPr bwMode="auto">
          <a:xfrm flipH="1">
            <a:off x="6119614" y="6009464"/>
            <a:ext cx="383580" cy="9544"/>
          </a:xfrm>
          <a:prstGeom prst="line">
            <a:avLst/>
          </a:prstGeom>
          <a:noFill/>
          <a:ln w="9525">
            <a:solidFill>
              <a:schemeClr val="tx1"/>
            </a:solidFill>
            <a:round/>
            <a:headEnd/>
            <a:tailEnd type="triangle" w="med" len="med"/>
          </a:ln>
        </p:spPr>
        <p:txBody>
          <a:bodyPr/>
          <a:lstStyle/>
          <a:p>
            <a:endParaRPr lang="es-ES"/>
          </a:p>
        </p:txBody>
      </p:sp>
      <p:sp>
        <p:nvSpPr>
          <p:cNvPr id="67" name="Text Box 50"/>
          <p:cNvSpPr txBox="1">
            <a:spLocks noChangeArrowheads="1"/>
          </p:cNvSpPr>
          <p:nvPr/>
        </p:nvSpPr>
        <p:spPr bwMode="auto">
          <a:xfrm>
            <a:off x="6500826" y="5733256"/>
            <a:ext cx="1098578" cy="523220"/>
          </a:xfrm>
          <a:prstGeom prst="rect">
            <a:avLst/>
          </a:prstGeom>
          <a:noFill/>
          <a:ln w="9525">
            <a:noFill/>
            <a:miter lim="800000"/>
            <a:headEnd/>
            <a:tailEnd/>
          </a:ln>
        </p:spPr>
        <p:txBody>
          <a:bodyPr wrap="square">
            <a:spAutoFit/>
          </a:bodyPr>
          <a:lstStyle/>
          <a:p>
            <a:r>
              <a:rPr lang="es-ES_tradnl" sz="1400" b="1" dirty="0">
                <a:latin typeface="Arial" charset="0"/>
              </a:rPr>
              <a:t>Aplicación </a:t>
            </a:r>
            <a:r>
              <a:rPr lang="es-ES_tradnl" sz="1400" b="1" dirty="0" smtClean="0">
                <a:latin typeface="Arial" charset="0"/>
              </a:rPr>
              <a:t>lee 2 KB</a:t>
            </a:r>
            <a:endParaRPr lang="es-ES" sz="1400" b="1" dirty="0">
              <a:latin typeface="Arial" charset="0"/>
            </a:endParaRPr>
          </a:p>
        </p:txBody>
      </p:sp>
      <p:sp>
        <p:nvSpPr>
          <p:cNvPr id="68" name="Text Box 54"/>
          <p:cNvSpPr txBox="1">
            <a:spLocks noChangeArrowheads="1"/>
          </p:cNvSpPr>
          <p:nvPr/>
        </p:nvSpPr>
        <p:spPr bwMode="auto">
          <a:xfrm rot="-5400000">
            <a:off x="1131963" y="4346682"/>
            <a:ext cx="1143008" cy="307777"/>
          </a:xfrm>
          <a:prstGeom prst="rect">
            <a:avLst/>
          </a:prstGeom>
          <a:noFill/>
          <a:ln w="9525">
            <a:noFill/>
            <a:miter lim="800000"/>
            <a:headEnd/>
            <a:tailEnd/>
          </a:ln>
        </p:spPr>
        <p:txBody>
          <a:bodyPr wrap="square">
            <a:spAutoFit/>
          </a:bodyPr>
          <a:lstStyle/>
          <a:p>
            <a:r>
              <a:rPr lang="es-ES_tradnl" sz="1400" b="1" dirty="0" smtClean="0">
                <a:latin typeface="Arial" charset="0"/>
              </a:rPr>
              <a:t>Bloqueado</a:t>
            </a:r>
            <a:endParaRPr lang="es-ES" sz="1400" b="1" dirty="0">
              <a:latin typeface="Arial" charset="0"/>
            </a:endParaRPr>
          </a:p>
        </p:txBody>
      </p:sp>
      <p:sp>
        <p:nvSpPr>
          <p:cNvPr id="69" name="Text Box 60"/>
          <p:cNvSpPr txBox="1">
            <a:spLocks noChangeArrowheads="1"/>
          </p:cNvSpPr>
          <p:nvPr/>
        </p:nvSpPr>
        <p:spPr bwMode="auto">
          <a:xfrm rot="-5400000">
            <a:off x="786877" y="3693817"/>
            <a:ext cx="877100" cy="307777"/>
          </a:xfrm>
          <a:prstGeom prst="rect">
            <a:avLst/>
          </a:prstGeom>
          <a:noFill/>
          <a:ln w="9525">
            <a:noFill/>
            <a:miter lim="800000"/>
            <a:headEnd/>
            <a:tailEnd/>
          </a:ln>
        </p:spPr>
        <p:txBody>
          <a:bodyPr wrap="none">
            <a:spAutoFit/>
          </a:bodyPr>
          <a:lstStyle/>
          <a:p>
            <a:r>
              <a:rPr lang="es-ES_tradnl" sz="1400" b="1" dirty="0" err="1">
                <a:latin typeface="Arial" charset="0"/>
              </a:rPr>
              <a:t>Timeout</a:t>
            </a:r>
            <a:endParaRPr lang="es-ES" sz="1400" b="1" dirty="0">
              <a:latin typeface="Arial" charset="0"/>
            </a:endParaRPr>
          </a:p>
        </p:txBody>
      </p:sp>
      <p:sp>
        <p:nvSpPr>
          <p:cNvPr id="50" name="Line 56"/>
          <p:cNvSpPr>
            <a:spLocks noChangeShapeType="1"/>
          </p:cNvSpPr>
          <p:nvPr/>
        </p:nvSpPr>
        <p:spPr bwMode="auto">
          <a:xfrm flipH="1">
            <a:off x="6143636" y="5145368"/>
            <a:ext cx="383580" cy="9544"/>
          </a:xfrm>
          <a:prstGeom prst="line">
            <a:avLst/>
          </a:prstGeom>
          <a:noFill/>
          <a:ln w="9525">
            <a:solidFill>
              <a:schemeClr val="tx1"/>
            </a:solidFill>
            <a:round/>
            <a:headEnd/>
            <a:tailEnd type="triangle" w="med" len="med"/>
          </a:ln>
        </p:spPr>
        <p:txBody>
          <a:bodyPr/>
          <a:lstStyle/>
          <a:p>
            <a:endParaRPr lang="es-ES"/>
          </a:p>
        </p:txBody>
      </p:sp>
      <p:sp>
        <p:nvSpPr>
          <p:cNvPr id="51" name="Text Box 50"/>
          <p:cNvSpPr txBox="1">
            <a:spLocks noChangeArrowheads="1"/>
          </p:cNvSpPr>
          <p:nvPr/>
        </p:nvSpPr>
        <p:spPr bwMode="auto">
          <a:xfrm>
            <a:off x="6524848" y="4869160"/>
            <a:ext cx="1098578" cy="523220"/>
          </a:xfrm>
          <a:prstGeom prst="rect">
            <a:avLst/>
          </a:prstGeom>
          <a:noFill/>
          <a:ln w="9525">
            <a:noFill/>
            <a:miter lim="800000"/>
            <a:headEnd/>
            <a:tailEnd/>
          </a:ln>
        </p:spPr>
        <p:txBody>
          <a:bodyPr wrap="square">
            <a:spAutoFit/>
          </a:bodyPr>
          <a:lstStyle/>
          <a:p>
            <a:r>
              <a:rPr lang="es-ES_tradnl" sz="1400" b="1" dirty="0">
                <a:latin typeface="Arial" charset="0"/>
              </a:rPr>
              <a:t>Aplicación </a:t>
            </a:r>
            <a:r>
              <a:rPr lang="es-ES_tradnl" sz="1400" b="1" dirty="0" smtClean="0">
                <a:latin typeface="Arial" charset="0"/>
              </a:rPr>
              <a:t>lee 2 KB</a:t>
            </a:r>
            <a:endParaRPr lang="es-ES" sz="1400" b="1" dirty="0">
              <a:latin typeface="Arial" charset="0"/>
            </a:endParaRPr>
          </a:p>
        </p:txBody>
      </p:sp>
      <p:sp>
        <p:nvSpPr>
          <p:cNvPr id="61" name="Line 28"/>
          <p:cNvSpPr>
            <a:spLocks noChangeShapeType="1"/>
          </p:cNvSpPr>
          <p:nvPr/>
        </p:nvSpPr>
        <p:spPr bwMode="auto">
          <a:xfrm rot="-180000" flipH="1">
            <a:off x="2193345" y="6207748"/>
            <a:ext cx="3685729" cy="5127"/>
          </a:xfrm>
          <a:prstGeom prst="line">
            <a:avLst/>
          </a:prstGeom>
          <a:noFill/>
          <a:ln w="9525">
            <a:solidFill>
              <a:schemeClr val="tx1"/>
            </a:solidFill>
            <a:round/>
            <a:headEnd/>
            <a:tailEnd type="stealth" w="lg" len="lg"/>
          </a:ln>
        </p:spPr>
        <p:txBody>
          <a:bodyPr/>
          <a:lstStyle/>
          <a:p>
            <a:endParaRPr lang="es-ES" sz="1400"/>
          </a:p>
        </p:txBody>
      </p:sp>
      <p:sp>
        <p:nvSpPr>
          <p:cNvPr id="62" name="Text Box 50"/>
          <p:cNvSpPr txBox="1">
            <a:spLocks noChangeArrowheads="1"/>
          </p:cNvSpPr>
          <p:nvPr/>
        </p:nvSpPr>
        <p:spPr bwMode="auto">
          <a:xfrm>
            <a:off x="6084168" y="2710661"/>
            <a:ext cx="2304256" cy="1015663"/>
          </a:xfrm>
          <a:prstGeom prst="rect">
            <a:avLst/>
          </a:prstGeom>
          <a:noFill/>
          <a:ln w="9525">
            <a:solidFill>
              <a:schemeClr val="tx1"/>
            </a:solidFill>
            <a:miter lim="800000"/>
            <a:headEnd/>
            <a:tailEnd/>
          </a:ln>
        </p:spPr>
        <p:txBody>
          <a:bodyPr wrap="square">
            <a:spAutoFit/>
          </a:bodyPr>
          <a:lstStyle/>
          <a:p>
            <a:r>
              <a:rPr lang="es-ES_tradnl" sz="1200" b="1" dirty="0" smtClean="0">
                <a:latin typeface="Arial" charset="0"/>
              </a:rPr>
              <a:t>He recibido bien hasta el byte 1999 inclusive. También del 3000 al 3999. Espero que me envíes del 2000 al 2999 y del 4000 en adelante</a:t>
            </a:r>
          </a:p>
        </p:txBody>
      </p:sp>
      <p:sp>
        <p:nvSpPr>
          <p:cNvPr id="63" name="62 Rectángulo"/>
          <p:cNvSpPr/>
          <p:nvPr/>
        </p:nvSpPr>
        <p:spPr>
          <a:xfrm rot="-180000">
            <a:off x="2417005" y="3781568"/>
            <a:ext cx="2375880" cy="2626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0" name="Line 62"/>
          <p:cNvSpPr>
            <a:spLocks noChangeShapeType="1"/>
          </p:cNvSpPr>
          <p:nvPr/>
        </p:nvSpPr>
        <p:spPr bwMode="auto">
          <a:xfrm flipH="1">
            <a:off x="4860032" y="3284984"/>
            <a:ext cx="1224136" cy="432048"/>
          </a:xfrm>
          <a:prstGeom prst="line">
            <a:avLst/>
          </a:prstGeom>
          <a:noFill/>
          <a:ln w="9525">
            <a:solidFill>
              <a:schemeClr val="tx1"/>
            </a:solidFill>
            <a:round/>
            <a:headEnd/>
            <a:tailEnd type="triangle" w="med" len="med"/>
          </a:ln>
        </p:spPr>
        <p:txBody>
          <a:bodyPr/>
          <a:lstStyle/>
          <a:p>
            <a:endParaRPr lang="es-ES"/>
          </a:p>
        </p:txBody>
      </p:sp>
    </p:spTree>
  </p:cSld>
  <p:clrMapOvr>
    <a:masterClrMapping/>
  </p:clrMapOvr>
  <p:transition>
    <p:cover dir="ld"/>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609600"/>
            <a:ext cx="7772400" cy="762000"/>
          </a:xfrm>
        </p:spPr>
        <p:txBody>
          <a:bodyPr/>
          <a:lstStyle/>
          <a:p>
            <a:pPr eaLnBrk="1" hangingPunct="1"/>
            <a:r>
              <a:rPr lang="es-ES" sz="4000" dirty="0" err="1" smtClean="0"/>
              <a:t>Timer</a:t>
            </a:r>
            <a:r>
              <a:rPr lang="es-ES" sz="4000" dirty="0" smtClean="0"/>
              <a:t> de Persistencia</a:t>
            </a:r>
          </a:p>
        </p:txBody>
      </p:sp>
      <p:sp>
        <p:nvSpPr>
          <p:cNvPr id="78851" name="Rectangle 3"/>
          <p:cNvSpPr>
            <a:spLocks noGrp="1" noChangeArrowheads="1"/>
          </p:cNvSpPr>
          <p:nvPr>
            <p:ph type="body" idx="1"/>
          </p:nvPr>
        </p:nvSpPr>
        <p:spPr>
          <a:xfrm>
            <a:off x="685800" y="1484313"/>
            <a:ext cx="7772400" cy="4687887"/>
          </a:xfrm>
        </p:spPr>
        <p:txBody>
          <a:bodyPr/>
          <a:lstStyle/>
          <a:p>
            <a:pPr eaLnBrk="1" hangingPunct="1">
              <a:lnSpc>
                <a:spcPct val="80000"/>
              </a:lnSpc>
            </a:pPr>
            <a:r>
              <a:rPr lang="es-ES_tradnl" sz="2800" dirty="0" smtClean="0"/>
              <a:t>En TCP se puede dar una situación de bloqueo cuando después de haber cerrado la ventana un TCP envía un mensaje de ventana abierta que se pierde. Puesto que ese mensaje es un segmento sin datos el emisor no espera un ACK y si se pierde no se entera</a:t>
            </a:r>
          </a:p>
          <a:p>
            <a:pPr eaLnBrk="1" hangingPunct="1">
              <a:lnSpc>
                <a:spcPct val="80000"/>
              </a:lnSpc>
            </a:pPr>
            <a:r>
              <a:rPr lang="es-ES_tradnl" sz="2800" dirty="0" smtClean="0"/>
              <a:t>Para evitarlo cuando un TCP ve que le han cerrado la ventana envía de vez en cuando un segmento con un byte de datos; esto provoca el envío de un ACK por parte del receptor y evita el bloqueo</a:t>
            </a:r>
          </a:p>
          <a:p>
            <a:pPr eaLnBrk="1" hangingPunct="1">
              <a:lnSpc>
                <a:spcPct val="80000"/>
              </a:lnSpc>
            </a:pPr>
            <a:r>
              <a:rPr lang="es-ES_tradnl" sz="2800" dirty="0" smtClean="0"/>
              <a:t>La frecuencia con que el TCP emisor envía los reintentos se fija en el ‘</a:t>
            </a:r>
            <a:r>
              <a:rPr lang="es-ES_tradnl" sz="2800" dirty="0" err="1" smtClean="0"/>
              <a:t>Timer</a:t>
            </a:r>
            <a:r>
              <a:rPr lang="es-ES_tradnl" sz="2800" dirty="0" smtClean="0"/>
              <a:t> de Persistencia’. </a:t>
            </a:r>
          </a:p>
        </p:txBody>
      </p:sp>
    </p:spTree>
  </p:cSld>
  <p:clrMapOvr>
    <a:masterClrMapping/>
  </p:clrMapOvr>
  <p:transition>
    <p:cover dir="ld"/>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44008</TotalTime>
  <Words>16221</Words>
  <Application>Microsoft Office PowerPoint</Application>
  <PresentationFormat>Presentación en pantalla (4:3)</PresentationFormat>
  <Paragraphs>2938</Paragraphs>
  <Slides>152</Slides>
  <Notes>150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152</vt:i4>
      </vt:variant>
    </vt:vector>
  </HeadingPairs>
  <TitlesOfParts>
    <vt:vector size="160" baseType="lpstr">
      <vt:lpstr>ＭＳ Ｐゴシック</vt:lpstr>
      <vt:lpstr>Arial</vt:lpstr>
      <vt:lpstr>Courier New</vt:lpstr>
      <vt:lpstr>Lucida Console</vt:lpstr>
      <vt:lpstr>Symbol</vt:lpstr>
      <vt:lpstr>Times New Roman</vt:lpstr>
      <vt:lpstr>Verdana</vt:lpstr>
      <vt:lpstr>Diseño predeterminado</vt:lpstr>
      <vt:lpstr>Tema 9  El Nivel de Transporte en Internet</vt:lpstr>
      <vt:lpstr>Sumario</vt:lpstr>
      <vt:lpstr>Funciones del Nivel de Transporte</vt:lpstr>
      <vt:lpstr>Tráfico TCP vs UDP en Internet</vt:lpstr>
      <vt:lpstr>Presentación de PowerPoint</vt:lpstr>
      <vt:lpstr>Sumario</vt:lpstr>
      <vt:lpstr>Protocolo UDP</vt:lpstr>
      <vt:lpstr>Protocolo UDP</vt:lpstr>
      <vt:lpstr>Presentación de PowerPoint</vt:lpstr>
      <vt:lpstr>Multiplexación</vt:lpstr>
      <vt:lpstr>Rangos de puertos</vt:lpstr>
      <vt:lpstr>Ejemplos de puertos ‘bien conocidos’</vt:lpstr>
      <vt:lpstr>Presentación de PowerPoint</vt:lpstr>
      <vt:lpstr>Modelo cliente-servidor</vt:lpstr>
      <vt:lpstr>Presentación de PowerPoint</vt:lpstr>
      <vt:lpstr>Rango de puertos efímeros</vt:lpstr>
      <vt:lpstr>Presentación de PowerPoint</vt:lpstr>
      <vt:lpstr>Presentación de PowerPoint</vt:lpstr>
      <vt:lpstr>¿Cuándo  como se envían los datagramas UDP?</vt:lpstr>
      <vt:lpstr>Sumario</vt:lpstr>
      <vt:lpstr>TCP (Transmission Control Protocol)</vt:lpstr>
      <vt:lpstr>Funciones de TCP</vt:lpstr>
      <vt:lpstr>Presentación de PowerPoint</vt:lpstr>
      <vt:lpstr>Presentación de PowerPoint</vt:lpstr>
      <vt:lpstr>Sumario</vt:lpstr>
      <vt:lpstr>Multiplexación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Comando ‘netstat’</vt:lpstr>
      <vt:lpstr>Comando ‘netstat’ en un host</vt:lpstr>
      <vt:lpstr>Presentación de PowerPoint</vt:lpstr>
      <vt:lpstr>Sumario</vt:lpstr>
      <vt:lpstr>Presentación de PowerPoint</vt:lpstr>
      <vt:lpstr>Flags de conexión/desconexión de TCP</vt:lpstr>
      <vt:lpstr>Presentación de PowerPoint</vt:lpstr>
      <vt:lpstr>Conexión por ‘Saludo a tres vías’</vt:lpstr>
      <vt:lpstr>Identificadores de conexión (ISN)</vt:lpstr>
      <vt:lpstr>Presentación de PowerPoint</vt:lpstr>
      <vt:lpstr>Elección del ISN</vt:lpstr>
      <vt:lpstr>Presentación de PowerPoint</vt:lpstr>
      <vt:lpstr>Conexión simultánea o simétrica</vt:lpstr>
      <vt:lpstr>Presentación de PowerPoint</vt:lpstr>
      <vt:lpstr>Números de secuencia</vt:lpstr>
      <vt:lpstr>Números y flag de ACK</vt:lpstr>
      <vt:lpstr>Presentación de PowerPoint</vt:lpstr>
      <vt:lpstr>Presentación de PowerPoint</vt:lpstr>
      <vt:lpstr>Desconexión</vt:lpstr>
      <vt:lpstr>Desconexión ordenada en TCP</vt:lpstr>
      <vt:lpstr>Presentación de PowerPoint</vt:lpstr>
      <vt:lpstr>Presentación de PowerPoint</vt:lpstr>
      <vt:lpstr>Estado TIME-WAIT ó 2MSL</vt:lpstr>
      <vt:lpstr>Presentación de PowerPoint</vt:lpstr>
      <vt:lpstr>Desconexión ordenada simultánea</vt:lpstr>
      <vt:lpstr>Presentación de PowerPoint</vt:lpstr>
      <vt:lpstr>Pérdida de mensajes de desconexión</vt:lpstr>
      <vt:lpstr>Presentación de PowerPoint</vt:lpstr>
      <vt:lpstr>Presentación de PowerPoint</vt:lpstr>
      <vt:lpstr>Desconexión desordenada o unilateral</vt:lpstr>
      <vt:lpstr>Presentación de PowerPoint</vt:lpstr>
      <vt:lpstr>Presentación de PowerPoint</vt:lpstr>
      <vt:lpstr>Sumario</vt:lpstr>
      <vt:lpstr>¿Cuándo y cómo se envían los segmentos TCP? Intercambio de datos TCP  aplicación</vt:lpstr>
      <vt:lpstr>¿Cuándo y cómo se envían los segmentos TCP? Intercambio de datos TCP  TCP</vt:lpstr>
      <vt:lpstr>Presentación de PowerPoint</vt:lpstr>
      <vt:lpstr>Presentación de PowerPoint</vt:lpstr>
      <vt:lpstr>‘Negociación’ del MSS (Maximum Segment Size)</vt:lpstr>
      <vt:lpstr>Intercambio de datos: casos excepcionales</vt:lpstr>
      <vt:lpstr>Flujo de datos de TCP</vt:lpstr>
      <vt:lpstr>Tráfico interactivo en TCP: caso telnet</vt:lpstr>
      <vt:lpstr>Presentación de PowerPoint</vt:lpstr>
      <vt:lpstr>Timer de ACK retrasado</vt:lpstr>
      <vt:lpstr>Presentación de PowerPoint</vt:lpstr>
      <vt:lpstr>Presentación de PowerPoint</vt:lpstr>
      <vt:lpstr>Presentación de PowerPoint</vt:lpstr>
      <vt:lpstr>Presentación de PowerPoint</vt:lpstr>
      <vt:lpstr>Eficiencia en TCP: algoritmo de Nagle</vt:lpstr>
      <vt:lpstr>Baja eficiencia en TCP</vt:lpstr>
      <vt:lpstr>Síndrome de la ventana tonta</vt:lpstr>
      <vt:lpstr>Presentación de PowerPoint</vt:lpstr>
      <vt:lpstr>Solución de Clark (RFC 813)</vt:lpstr>
      <vt:lpstr>Tráfico masivo en TCP</vt:lpstr>
      <vt:lpstr>Presentación de PowerPoint</vt:lpstr>
      <vt:lpstr>Gestión de buffers y Control de Flujo</vt:lpstr>
      <vt:lpstr>Presentación de PowerPoint</vt:lpstr>
      <vt:lpstr>Contracción de ventana</vt:lpstr>
      <vt:lpstr>Funcionamiento en ‘pipeline’</vt:lpstr>
      <vt:lpstr>Presentación de PowerPoint</vt:lpstr>
      <vt:lpstr>Pérdida y reenvío de segmentos</vt:lpstr>
      <vt:lpstr>Presentación de PowerPoint</vt:lpstr>
      <vt:lpstr>Pérdida del ACK</vt:lpstr>
      <vt:lpstr>Presentación de PowerPoint</vt:lpstr>
      <vt:lpstr>Opción SACK (Selective ACK)</vt:lpstr>
      <vt:lpstr>Presentación de PowerPoint</vt:lpstr>
      <vt:lpstr>Timer de Persistencia</vt:lpstr>
      <vt:lpstr>Presentación de PowerPoint</vt:lpstr>
      <vt:lpstr>Presentación de PowerPoint</vt:lpstr>
      <vt:lpstr>Mensaje y timer de keepalive</vt:lpstr>
      <vt:lpstr>Presentación de PowerPoint</vt:lpstr>
      <vt:lpstr>Presentación de PowerPoint</vt:lpstr>
      <vt:lpstr>Sumario</vt:lpstr>
      <vt:lpstr>Control de congestión en TCP</vt:lpstr>
      <vt:lpstr>Slow Start</vt:lpstr>
      <vt:lpstr>Presentación de PowerPoint</vt:lpstr>
      <vt:lpstr>Congestion avoidance (segunda fase)</vt:lpstr>
      <vt:lpstr>Presentación de PowerPoint</vt:lpstr>
      <vt:lpstr>Presentación de PowerPoint</vt:lpstr>
      <vt:lpstr>Timer de retransmisión</vt:lpstr>
      <vt:lpstr>Presentación de PowerPoint</vt:lpstr>
      <vt:lpstr>Timer de retransmisión</vt:lpstr>
      <vt:lpstr>Distribución normal</vt:lpstr>
      <vt:lpstr>Media móvil exponencial ponderada</vt:lpstr>
      <vt:lpstr>Presentación de PowerPoint</vt:lpstr>
      <vt:lpstr>Media móvil exponencial ponderada del RTT</vt:lpstr>
      <vt:lpstr>Presentación de PowerPoint</vt:lpstr>
      <vt:lpstr>Presentación de PowerPoint</vt:lpstr>
      <vt:lpstr>Timers de TCP</vt:lpstr>
      <vt:lpstr>Sumario</vt:lpstr>
      <vt:lpstr>Redes LFN ¿Qué son?</vt:lpstr>
      <vt:lpstr>Problema de TCP con las redes LFN</vt:lpstr>
      <vt:lpstr>Presentación de PowerPoint</vt:lpstr>
      <vt:lpstr>Solución al problema de TCP con las redes LFN</vt:lpstr>
      <vt:lpstr>Ejemplo de uso del factor de escala</vt:lpstr>
      <vt:lpstr>Presentación de PowerPoint</vt:lpstr>
      <vt:lpstr>Presentación de PowerPoint</vt:lpstr>
      <vt:lpstr>Rendimiento con factor de escala</vt:lpstr>
      <vt:lpstr>Opciones más habituales de TCP</vt:lpstr>
      <vt:lpstr>Presentación de PowerPoint</vt:lpstr>
      <vt:lpstr>Factores limitantes en transferencias masivas de datos en TCP Caso 1: control de flujo (receptor poco potente)</vt:lpstr>
      <vt:lpstr>Factores limitantes en transferencias masivas de datos en TCP Caso 2: emisor poco potente </vt:lpstr>
      <vt:lpstr>Factores limitantes en transferencias masivas de datos en TCP Caso 3: control de congestión</vt:lpstr>
      <vt:lpstr>Factores limitantes en transferencias masivas de datos en TCP Caso 4: interfaz de salida de poca velocidad</vt:lpstr>
      <vt:lpstr>Factores limitantes en transferencias masivas de datos en TCP Caso 5: interfaz de llegada de poca velocidad</vt:lpstr>
      <vt:lpstr>Factores limitantes en transferencias masivas de datos en TCP Caso 6: redes LFN sin factor de escala</vt:lpstr>
      <vt:lpstr>Presentación de PowerPoint</vt:lpstr>
      <vt:lpstr>Presentación de PowerPoint</vt:lpstr>
      <vt:lpstr>Ejercicios</vt:lpstr>
      <vt:lpstr>Ejercicio 4</vt:lpstr>
      <vt:lpstr>Ejercicio 6 </vt:lpstr>
      <vt:lpstr>Presentación de PowerPoint</vt:lpstr>
      <vt:lpstr>Ejercicio 7</vt:lpstr>
      <vt:lpstr>Ejercicio 8</vt:lpstr>
      <vt:lpstr>Ejercicio 8: solución</vt:lpstr>
      <vt:lpstr>Ejercicio 9</vt:lpstr>
      <vt:lpstr>Ejercicio 9</vt:lpstr>
      <vt:lpstr>Ejercicio 12</vt:lpstr>
      <vt:lpstr>Presentación de PowerPoint</vt:lpstr>
      <vt:lpstr>Ejercicio 12</vt:lpstr>
    </vt:vector>
  </TitlesOfParts>
  <Company>Universidad de Valencia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Nivel de Transporte en Internet</dc:title>
  <dc:creator>Rogelio Montañana</dc:creator>
  <cp:lastModifiedBy>montanan</cp:lastModifiedBy>
  <cp:revision>369</cp:revision>
  <cp:lastPrinted>2011-02-02T12:47:04Z</cp:lastPrinted>
  <dcterms:created xsi:type="dcterms:W3CDTF">2000-03-22T16:47:14Z</dcterms:created>
  <dcterms:modified xsi:type="dcterms:W3CDTF">2016-01-18T18:46:42Z</dcterms:modified>
</cp:coreProperties>
</file>