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handoutMasterIdLst>
    <p:handoutMasterId r:id="rId142"/>
  </p:handoutMasterIdLst>
  <p:sldIdLst>
    <p:sldId id="256" r:id="rId2"/>
    <p:sldId id="954" r:id="rId3"/>
    <p:sldId id="938" r:id="rId4"/>
    <p:sldId id="939" r:id="rId5"/>
    <p:sldId id="940" r:id="rId6"/>
    <p:sldId id="944" r:id="rId7"/>
    <p:sldId id="945" r:id="rId8"/>
    <p:sldId id="946" r:id="rId9"/>
    <p:sldId id="947" r:id="rId10"/>
    <p:sldId id="948" r:id="rId11"/>
    <p:sldId id="998" r:id="rId12"/>
    <p:sldId id="949" r:id="rId13"/>
    <p:sldId id="950" r:id="rId14"/>
    <p:sldId id="951" r:id="rId15"/>
    <p:sldId id="952" r:id="rId16"/>
    <p:sldId id="953" r:id="rId17"/>
    <p:sldId id="976" r:id="rId18"/>
    <p:sldId id="955" r:id="rId19"/>
    <p:sldId id="956" r:id="rId20"/>
    <p:sldId id="957" r:id="rId21"/>
    <p:sldId id="959" r:id="rId22"/>
    <p:sldId id="960" r:id="rId23"/>
    <p:sldId id="961" r:id="rId24"/>
    <p:sldId id="962" r:id="rId25"/>
    <p:sldId id="963" r:id="rId26"/>
    <p:sldId id="964" r:id="rId27"/>
    <p:sldId id="965" r:id="rId28"/>
    <p:sldId id="966" r:id="rId29"/>
    <p:sldId id="967" r:id="rId30"/>
    <p:sldId id="968" r:id="rId31"/>
    <p:sldId id="969" r:id="rId32"/>
    <p:sldId id="970" r:id="rId33"/>
    <p:sldId id="971" r:id="rId34"/>
    <p:sldId id="1000" r:id="rId35"/>
    <p:sldId id="974" r:id="rId36"/>
    <p:sldId id="1001" r:id="rId37"/>
    <p:sldId id="972" r:id="rId38"/>
    <p:sldId id="908" r:id="rId39"/>
    <p:sldId id="464" r:id="rId40"/>
    <p:sldId id="465" r:id="rId41"/>
    <p:sldId id="466" r:id="rId42"/>
    <p:sldId id="468" r:id="rId43"/>
    <p:sldId id="477" r:id="rId44"/>
    <p:sldId id="476" r:id="rId45"/>
    <p:sldId id="478" r:id="rId46"/>
    <p:sldId id="900" r:id="rId47"/>
    <p:sldId id="901" r:id="rId48"/>
    <p:sldId id="902" r:id="rId49"/>
    <p:sldId id="467" r:id="rId50"/>
    <p:sldId id="729" r:id="rId51"/>
    <p:sldId id="850" r:id="rId52"/>
    <p:sldId id="851" r:id="rId53"/>
    <p:sldId id="847" r:id="rId54"/>
    <p:sldId id="849" r:id="rId55"/>
    <p:sldId id="1002" r:id="rId56"/>
    <p:sldId id="853" r:id="rId57"/>
    <p:sldId id="1005" r:id="rId58"/>
    <p:sldId id="1006" r:id="rId59"/>
    <p:sldId id="854" r:id="rId60"/>
    <p:sldId id="909" r:id="rId61"/>
    <p:sldId id="914" r:id="rId62"/>
    <p:sldId id="915" r:id="rId63"/>
    <p:sldId id="916" r:id="rId64"/>
    <p:sldId id="342" r:id="rId65"/>
    <p:sldId id="1007" r:id="rId66"/>
    <p:sldId id="479" r:id="rId67"/>
    <p:sldId id="793" r:id="rId68"/>
    <p:sldId id="765" r:id="rId69"/>
    <p:sldId id="766" r:id="rId70"/>
    <p:sldId id="764" r:id="rId71"/>
    <p:sldId id="794" r:id="rId72"/>
    <p:sldId id="910" r:id="rId73"/>
    <p:sldId id="796" r:id="rId74"/>
    <p:sldId id="799" r:id="rId75"/>
    <p:sldId id="781" r:id="rId76"/>
    <p:sldId id="903" r:id="rId77"/>
    <p:sldId id="920" r:id="rId78"/>
    <p:sldId id="1008" r:id="rId79"/>
    <p:sldId id="829" r:id="rId80"/>
    <p:sldId id="922" r:id="rId81"/>
    <p:sldId id="923" r:id="rId82"/>
    <p:sldId id="924" r:id="rId83"/>
    <p:sldId id="925" r:id="rId84"/>
    <p:sldId id="926" r:id="rId85"/>
    <p:sldId id="927" r:id="rId86"/>
    <p:sldId id="928" r:id="rId87"/>
    <p:sldId id="929" r:id="rId88"/>
    <p:sldId id="930" r:id="rId89"/>
    <p:sldId id="931" r:id="rId90"/>
    <p:sldId id="932" r:id="rId91"/>
    <p:sldId id="1011" r:id="rId92"/>
    <p:sldId id="933" r:id="rId93"/>
    <p:sldId id="934" r:id="rId94"/>
    <p:sldId id="935" r:id="rId95"/>
    <p:sldId id="936" r:id="rId96"/>
    <p:sldId id="1010" r:id="rId97"/>
    <p:sldId id="937" r:id="rId98"/>
    <p:sldId id="1054" r:id="rId99"/>
    <p:sldId id="1014" r:id="rId100"/>
    <p:sldId id="1015" r:id="rId101"/>
    <p:sldId id="1016" r:id="rId102"/>
    <p:sldId id="1017" r:id="rId103"/>
    <p:sldId id="1018" r:id="rId104"/>
    <p:sldId id="1057" r:id="rId105"/>
    <p:sldId id="1056" r:id="rId106"/>
    <p:sldId id="1021" r:id="rId107"/>
    <p:sldId id="1022" r:id="rId108"/>
    <p:sldId id="1023" r:id="rId109"/>
    <p:sldId id="1058" r:id="rId110"/>
    <p:sldId id="1024" r:id="rId111"/>
    <p:sldId id="1025" r:id="rId112"/>
    <p:sldId id="1026" r:id="rId113"/>
    <p:sldId id="1027" r:id="rId114"/>
    <p:sldId id="1028" r:id="rId115"/>
    <p:sldId id="1029" r:id="rId116"/>
    <p:sldId id="1030" r:id="rId117"/>
    <p:sldId id="1031" r:id="rId118"/>
    <p:sldId id="1055" r:id="rId119"/>
    <p:sldId id="1033" r:id="rId120"/>
    <p:sldId id="1034" r:id="rId121"/>
    <p:sldId id="1035" r:id="rId122"/>
    <p:sldId id="1036" r:id="rId123"/>
    <p:sldId id="1037" r:id="rId124"/>
    <p:sldId id="1038" r:id="rId125"/>
    <p:sldId id="1039" r:id="rId126"/>
    <p:sldId id="1040" r:id="rId127"/>
    <p:sldId id="1041" r:id="rId128"/>
    <p:sldId id="1042" r:id="rId129"/>
    <p:sldId id="1043" r:id="rId130"/>
    <p:sldId id="1044" r:id="rId131"/>
    <p:sldId id="1045" r:id="rId132"/>
    <p:sldId id="1046" r:id="rId133"/>
    <p:sldId id="1047" r:id="rId134"/>
    <p:sldId id="1048" r:id="rId135"/>
    <p:sldId id="1049" r:id="rId136"/>
    <p:sldId id="1050" r:id="rId137"/>
    <p:sldId id="1051" r:id="rId138"/>
    <p:sldId id="1052" r:id="rId139"/>
    <p:sldId id="1053" r:id="rId140"/>
  </p:sldIdLst>
  <p:sldSz cx="9144000" cy="6858000" type="screen4x3"/>
  <p:notesSz cx="6781800" cy="98806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324" autoAdjust="0"/>
  </p:normalViewPr>
  <p:slideViewPr>
    <p:cSldViewPr>
      <p:cViewPr>
        <p:scale>
          <a:sx n="90" d="100"/>
          <a:sy n="90" d="100"/>
        </p:scale>
        <p:origin x="907" y="8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66" d="100"/>
          <a:sy n="66" d="100"/>
        </p:scale>
        <p:origin x="2362" y="77"/>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pPr>
              <a:defRPr/>
            </a:pPr>
            <a:endParaRPr lang="es-ES"/>
          </a:p>
        </p:txBody>
      </p:sp>
      <p:sp>
        <p:nvSpPr>
          <p:cNvPr id="256003" name="Rectangle 3"/>
          <p:cNvSpPr>
            <a:spLocks noGrp="1" noChangeArrowheads="1"/>
          </p:cNvSpPr>
          <p:nvPr>
            <p:ph type="dt" sz="quarter" idx="1"/>
          </p:nvPr>
        </p:nvSpPr>
        <p:spPr bwMode="auto">
          <a:xfrm>
            <a:off x="3843338" y="0"/>
            <a:ext cx="2938462" cy="49371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pPr>
              <a:defRPr/>
            </a:pPr>
            <a:endParaRPr lang="es-ES"/>
          </a:p>
        </p:txBody>
      </p:sp>
      <p:sp>
        <p:nvSpPr>
          <p:cNvPr id="256004" name="Rectangle 4"/>
          <p:cNvSpPr>
            <a:spLocks noGrp="1" noChangeArrowheads="1"/>
          </p:cNvSpPr>
          <p:nvPr>
            <p:ph type="ftr" sz="quarter" idx="2"/>
          </p:nvPr>
        </p:nvSpPr>
        <p:spPr bwMode="auto">
          <a:xfrm>
            <a:off x="0" y="9386888"/>
            <a:ext cx="2938463" cy="4937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vl1pPr>
          </a:lstStyle>
          <a:p>
            <a:pPr>
              <a:defRPr/>
            </a:pPr>
            <a:endParaRPr lang="es-ES"/>
          </a:p>
        </p:txBody>
      </p:sp>
      <p:sp>
        <p:nvSpPr>
          <p:cNvPr id="256005" name="Rectangle 5"/>
          <p:cNvSpPr>
            <a:spLocks noGrp="1" noChangeArrowheads="1"/>
          </p:cNvSpPr>
          <p:nvPr>
            <p:ph type="sldNum" sz="quarter" idx="3"/>
          </p:nvPr>
        </p:nvSpPr>
        <p:spPr bwMode="auto">
          <a:xfrm>
            <a:off x="3843338" y="9386888"/>
            <a:ext cx="2938462" cy="4937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vl1pPr>
          </a:lstStyle>
          <a:p>
            <a:pPr>
              <a:defRPr/>
            </a:pPr>
            <a:fld id="{76B581FA-6600-4F09-B9F3-B1E4A780A0FF}" type="slidenum">
              <a:rPr lang="es-ES"/>
              <a:pPr>
                <a:defRPr/>
              </a:pPr>
              <a:t>‹Nº›</a:t>
            </a:fld>
            <a:endParaRPr lang="es-ES"/>
          </a:p>
        </p:txBody>
      </p:sp>
    </p:spTree>
    <p:extLst>
      <p:ext uri="{BB962C8B-B14F-4D97-AF65-F5344CB8AC3E}">
        <p14:creationId xmlns:p14="http://schemas.microsoft.com/office/powerpoint/2010/main" val="391522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4111625" cy="49371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pPr>
              <a:defRPr/>
            </a:pPr>
            <a:r>
              <a:rPr lang="es-ES"/>
              <a:t>El Nivel de Red en Internet. Aspectos avanzados</a:t>
            </a:r>
          </a:p>
        </p:txBody>
      </p:sp>
      <p:sp>
        <p:nvSpPr>
          <p:cNvPr id="138243" name="Rectangle 3"/>
          <p:cNvSpPr>
            <a:spLocks noGrp="1" noChangeArrowheads="1"/>
          </p:cNvSpPr>
          <p:nvPr>
            <p:ph type="dt" idx="1"/>
          </p:nvPr>
        </p:nvSpPr>
        <p:spPr bwMode="auto">
          <a:xfrm>
            <a:off x="3843338" y="0"/>
            <a:ext cx="2938462" cy="49371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pPr>
              <a:defRPr/>
            </a:pPr>
            <a:endParaRPr lang="es-ES"/>
          </a:p>
        </p:txBody>
      </p:sp>
      <p:sp>
        <p:nvSpPr>
          <p:cNvPr id="122884" name="Rectangle 4"/>
          <p:cNvSpPr>
            <a:spLocks noGrp="1" noRot="1" noChangeAspect="1" noChangeArrowheads="1" noTextEdit="1"/>
          </p:cNvSpPr>
          <p:nvPr>
            <p:ph type="sldImg" idx="2"/>
          </p:nvPr>
        </p:nvSpPr>
        <p:spPr bwMode="auto">
          <a:xfrm>
            <a:off x="566738" y="487363"/>
            <a:ext cx="5651500" cy="4237037"/>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506413" y="4953000"/>
            <a:ext cx="5789612" cy="44513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8246" name="Rectangle 6"/>
          <p:cNvSpPr>
            <a:spLocks noGrp="1" noChangeArrowheads="1"/>
          </p:cNvSpPr>
          <p:nvPr>
            <p:ph type="ftr" sz="quarter" idx="4"/>
          </p:nvPr>
        </p:nvSpPr>
        <p:spPr bwMode="auto">
          <a:xfrm>
            <a:off x="0" y="9386888"/>
            <a:ext cx="2938463" cy="4937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vl1pPr>
          </a:lstStyle>
          <a:p>
            <a:pPr>
              <a:defRPr/>
            </a:pPr>
            <a:r>
              <a:rPr lang="es-ES"/>
              <a:t>Redes</a:t>
            </a:r>
          </a:p>
        </p:txBody>
      </p:sp>
      <p:sp>
        <p:nvSpPr>
          <p:cNvPr id="138247" name="Rectangle 7"/>
          <p:cNvSpPr>
            <a:spLocks noGrp="1" noChangeArrowheads="1"/>
          </p:cNvSpPr>
          <p:nvPr>
            <p:ph type="sldNum" sz="quarter" idx="5"/>
          </p:nvPr>
        </p:nvSpPr>
        <p:spPr bwMode="auto">
          <a:xfrm>
            <a:off x="3843338" y="9386888"/>
            <a:ext cx="2938462" cy="4937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vl1pPr>
          </a:lstStyle>
          <a:p>
            <a:pPr>
              <a:defRPr/>
            </a:pPr>
            <a:r>
              <a:rPr lang="es-ES"/>
              <a:t>4-</a:t>
            </a:r>
            <a:fld id="{4F000EBE-1861-4140-A0AF-93313970BF8B}" type="slidenum">
              <a:rPr lang="es-ES"/>
              <a:pPr>
                <a:defRPr/>
              </a:pPr>
              <a:t>‹Nº›</a:t>
            </a:fld>
            <a:endParaRPr lang="es-ES"/>
          </a:p>
        </p:txBody>
      </p:sp>
    </p:spTree>
    <p:extLst>
      <p:ext uri="{BB962C8B-B14F-4D97-AF65-F5344CB8AC3E}">
        <p14:creationId xmlns:p14="http://schemas.microsoft.com/office/powerpoint/2010/main" val="1233563763"/>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23907" name="Rectangle 6"/>
          <p:cNvSpPr>
            <a:spLocks noGrp="1" noChangeArrowheads="1"/>
          </p:cNvSpPr>
          <p:nvPr>
            <p:ph type="ftr" sz="quarter" idx="4"/>
          </p:nvPr>
        </p:nvSpPr>
        <p:spPr>
          <a:noFill/>
        </p:spPr>
        <p:txBody>
          <a:bodyPr/>
          <a:lstStyle/>
          <a:p>
            <a:r>
              <a:rPr lang="es-ES" smtClean="0"/>
              <a:t>Redes</a:t>
            </a:r>
          </a:p>
        </p:txBody>
      </p:sp>
      <p:sp>
        <p:nvSpPr>
          <p:cNvPr id="123908" name="Rectangle 7"/>
          <p:cNvSpPr>
            <a:spLocks noGrp="1" noChangeArrowheads="1"/>
          </p:cNvSpPr>
          <p:nvPr>
            <p:ph type="sldNum" sz="quarter" idx="5"/>
          </p:nvPr>
        </p:nvSpPr>
        <p:spPr>
          <a:noFill/>
        </p:spPr>
        <p:txBody>
          <a:bodyPr/>
          <a:lstStyle/>
          <a:p>
            <a:r>
              <a:rPr lang="es-ES" smtClean="0"/>
              <a:t>4-</a:t>
            </a:r>
            <a:fld id="{8823ACE0-3D6C-4D40-8096-9225E0B4DD0C}" type="slidenum">
              <a:rPr lang="es-ES" smtClean="0"/>
              <a:pPr/>
              <a:t>1</a:t>
            </a:fld>
            <a:endParaRPr lang="es-ES" smtClean="0"/>
          </a:p>
        </p:txBody>
      </p:sp>
      <p:sp>
        <p:nvSpPr>
          <p:cNvPr id="123909" name="Rectangle 2"/>
          <p:cNvSpPr>
            <a:spLocks noGrp="1" noRot="1" noChangeAspect="1" noChangeArrowheads="1" noTextEdit="1"/>
          </p:cNvSpPr>
          <p:nvPr>
            <p:ph type="sldImg"/>
          </p:nvPr>
        </p:nvSpPr>
        <p:spPr>
          <a:xfrm>
            <a:off x="582613" y="476250"/>
            <a:ext cx="5648325" cy="4237038"/>
          </a:xfrm>
          <a:ln/>
        </p:spPr>
      </p:sp>
      <p:sp>
        <p:nvSpPr>
          <p:cNvPr id="1239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98060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6195" name="Rectangle 6"/>
          <p:cNvSpPr>
            <a:spLocks noGrp="1" noChangeArrowheads="1"/>
          </p:cNvSpPr>
          <p:nvPr>
            <p:ph type="ftr" sz="quarter" idx="4"/>
          </p:nvPr>
        </p:nvSpPr>
        <p:spPr>
          <a:noFill/>
        </p:spPr>
        <p:txBody>
          <a:bodyPr/>
          <a:lstStyle/>
          <a:p>
            <a:r>
              <a:rPr lang="es-ES" smtClean="0"/>
              <a:t>Redes</a:t>
            </a:r>
          </a:p>
        </p:txBody>
      </p:sp>
      <p:sp>
        <p:nvSpPr>
          <p:cNvPr id="136196" name="Rectangle 7"/>
          <p:cNvSpPr>
            <a:spLocks noGrp="1" noChangeArrowheads="1"/>
          </p:cNvSpPr>
          <p:nvPr>
            <p:ph type="sldNum" sz="quarter" idx="5"/>
          </p:nvPr>
        </p:nvSpPr>
        <p:spPr>
          <a:noFill/>
        </p:spPr>
        <p:txBody>
          <a:bodyPr/>
          <a:lstStyle/>
          <a:p>
            <a:r>
              <a:rPr lang="es-ES" dirty="0" smtClean="0"/>
              <a:t>4-</a:t>
            </a:r>
            <a:fld id="{44A8E2E9-9E12-41DF-A310-7D1166095198}" type="slidenum">
              <a:rPr lang="es-ES" smtClean="0"/>
              <a:pPr/>
              <a:t>10</a:t>
            </a:fld>
            <a:endParaRPr lang="es-ES" dirty="0" smtClean="0"/>
          </a:p>
        </p:txBody>
      </p:sp>
      <p:sp>
        <p:nvSpPr>
          <p:cNvPr id="136197" name="Rectangle 2"/>
          <p:cNvSpPr>
            <a:spLocks noGrp="1" noRot="1" noChangeAspect="1" noChangeArrowheads="1" noTextEdit="1"/>
          </p:cNvSpPr>
          <p:nvPr>
            <p:ph type="sldImg"/>
          </p:nvPr>
        </p:nvSpPr>
        <p:spPr>
          <a:xfrm>
            <a:off x="566738" y="487363"/>
            <a:ext cx="5648325" cy="4237037"/>
          </a:xfrm>
          <a:ln/>
        </p:spPr>
      </p:sp>
      <p:sp>
        <p:nvSpPr>
          <p:cNvPr id="136198" name="Rectangle 3"/>
          <p:cNvSpPr>
            <a:spLocks noGrp="1" noChangeArrowheads="1"/>
          </p:cNvSpPr>
          <p:nvPr>
            <p:ph type="body" idx="1"/>
          </p:nvPr>
        </p:nvSpPr>
        <p:spPr>
          <a:noFill/>
          <a:ln/>
        </p:spPr>
        <p:txBody>
          <a:bodyPr/>
          <a:lstStyle/>
          <a:p>
            <a:pPr eaLnBrk="1" hangingPunct="1"/>
            <a:r>
              <a:rPr lang="es-ES" dirty="0" smtClean="0"/>
              <a:t>El protocolo BOOTP permite que el servidor no se encuentre en la misma LAN que el cliente. En este caso debe designarse un agente de reenvío de los mensajes BOOTP o ‘BOOTP </a:t>
            </a:r>
            <a:r>
              <a:rPr lang="es-ES" dirty="0" err="1" smtClean="0"/>
              <a:t>relay</a:t>
            </a:r>
            <a:r>
              <a:rPr lang="es-ES" dirty="0" smtClean="0"/>
              <a:t> </a:t>
            </a:r>
            <a:r>
              <a:rPr lang="es-ES" dirty="0" err="1" smtClean="0"/>
              <a:t>agent</a:t>
            </a:r>
            <a:r>
              <a:rPr lang="es-ES" dirty="0" smtClean="0"/>
              <a:t>’, normalmente un </a:t>
            </a:r>
            <a:r>
              <a:rPr lang="es-ES" dirty="0" err="1" smtClean="0"/>
              <a:t>router</a:t>
            </a:r>
            <a:r>
              <a:rPr lang="es-ES" dirty="0" smtClean="0"/>
              <a:t>, que debe estar en la misma LAN que el cliente. En este ejemplo el agente de </a:t>
            </a:r>
            <a:r>
              <a:rPr lang="es-ES" dirty="0" err="1" smtClean="0"/>
              <a:t>relay</a:t>
            </a:r>
            <a:r>
              <a:rPr lang="es-ES" dirty="0" smtClean="0"/>
              <a:t> es el </a:t>
            </a:r>
            <a:r>
              <a:rPr lang="es-ES" dirty="0" err="1" smtClean="0"/>
              <a:t>router</a:t>
            </a:r>
            <a:r>
              <a:rPr lang="es-ES" dirty="0" smtClean="0"/>
              <a:t> que se encargará de reenviar los BOOTP </a:t>
            </a:r>
            <a:r>
              <a:rPr lang="es-ES" dirty="0" err="1" smtClean="0"/>
              <a:t>request</a:t>
            </a:r>
            <a:r>
              <a:rPr lang="es-ES" dirty="0" smtClean="0"/>
              <a:t> hacia el servidor. 40.0.0.2</a:t>
            </a:r>
          </a:p>
          <a:p>
            <a:pPr eaLnBrk="1" hangingPunct="1"/>
            <a:r>
              <a:rPr lang="es-ES" dirty="0" smtClean="0"/>
              <a:t>Cuando un agente reenvía un mensaje BOOTP </a:t>
            </a:r>
            <a:r>
              <a:rPr lang="es-ES" dirty="0" err="1" smtClean="0"/>
              <a:t>request</a:t>
            </a:r>
            <a:r>
              <a:rPr lang="es-ES" dirty="0" smtClean="0"/>
              <a:t> anota en un campo del mensaje BOOTP la dirección IP de la interfaz por la que él ha recibido el BOOTP </a:t>
            </a:r>
            <a:r>
              <a:rPr lang="es-ES" dirty="0" err="1" smtClean="0"/>
              <a:t>request</a:t>
            </a:r>
            <a:r>
              <a:rPr lang="es-ES" dirty="0" smtClean="0"/>
              <a:t> (campo ‘</a:t>
            </a:r>
            <a:r>
              <a:rPr lang="es-ES" dirty="0" err="1" smtClean="0"/>
              <a:t>Relay</a:t>
            </a:r>
            <a:r>
              <a:rPr lang="es-ES" dirty="0" smtClean="0"/>
              <a:t> </a:t>
            </a:r>
            <a:r>
              <a:rPr lang="es-ES" dirty="0" err="1" smtClean="0"/>
              <a:t>Agent</a:t>
            </a:r>
            <a:r>
              <a:rPr lang="es-ES" dirty="0" smtClean="0"/>
              <a:t> IP </a:t>
            </a:r>
            <a:r>
              <a:rPr lang="es-ES" dirty="0" err="1" smtClean="0"/>
              <a:t>Address</a:t>
            </a:r>
            <a:r>
              <a:rPr lang="es-ES" dirty="0" smtClean="0"/>
              <a:t>’). Esta información la copiará el servidor en un campo análogo del mensaje BOOTP </a:t>
            </a:r>
            <a:r>
              <a:rPr lang="es-ES" dirty="0" err="1" smtClean="0"/>
              <a:t>reply</a:t>
            </a:r>
            <a:r>
              <a:rPr lang="es-ES" dirty="0" smtClean="0"/>
              <a:t> para que cuando llegue al </a:t>
            </a:r>
            <a:r>
              <a:rPr lang="es-ES" dirty="0" err="1" smtClean="0"/>
              <a:t>router</a:t>
            </a:r>
            <a:r>
              <a:rPr lang="es-ES" dirty="0" smtClean="0"/>
              <a:t> correspondiente este sepa por que interfaz debe distribuirlo apropiadamente (por ejemplo mediante una transmisión </a:t>
            </a:r>
            <a:r>
              <a:rPr lang="es-ES" dirty="0" err="1" smtClean="0"/>
              <a:t>broadcast</a:t>
            </a:r>
            <a:r>
              <a:rPr lang="es-ES" dirty="0" smtClean="0"/>
              <a:t> en la LAN correspondiente). </a:t>
            </a:r>
          </a:p>
          <a:p>
            <a:pPr eaLnBrk="1" hangingPunct="1"/>
            <a:r>
              <a:rPr lang="es-ES" dirty="0" smtClean="0"/>
              <a:t>En la red de la figura el BOOTP </a:t>
            </a:r>
            <a:r>
              <a:rPr lang="es-ES" dirty="0" err="1" smtClean="0"/>
              <a:t>request</a:t>
            </a:r>
            <a:r>
              <a:rPr lang="es-ES" dirty="0" smtClean="0"/>
              <a:t> enviado por el cliente U es recibido por el </a:t>
            </a:r>
            <a:r>
              <a:rPr lang="es-ES" dirty="0" err="1" smtClean="0"/>
              <a:t>router</a:t>
            </a:r>
            <a:r>
              <a:rPr lang="es-ES" dirty="0" smtClean="0"/>
              <a:t> Z que </a:t>
            </a:r>
            <a:r>
              <a:rPr lang="es-ES" dirty="0" smtClean="0">
                <a:sym typeface="Symbol" pitchFamily="18" charset="2"/>
              </a:rPr>
              <a:t>anota en el campo ‘</a:t>
            </a:r>
            <a:r>
              <a:rPr lang="es-ES" dirty="0" err="1" smtClean="0">
                <a:sym typeface="Symbol" pitchFamily="18" charset="2"/>
              </a:rPr>
              <a:t>Relay</a:t>
            </a:r>
            <a:r>
              <a:rPr lang="es-ES" dirty="0" smtClean="0">
                <a:sym typeface="Symbol" pitchFamily="18" charset="2"/>
              </a:rPr>
              <a:t> </a:t>
            </a:r>
            <a:r>
              <a:rPr lang="es-ES" dirty="0" err="1" smtClean="0">
                <a:sym typeface="Symbol" pitchFamily="18" charset="2"/>
              </a:rPr>
              <a:t>Agent</a:t>
            </a:r>
            <a:r>
              <a:rPr lang="es-ES" dirty="0" smtClean="0">
                <a:sym typeface="Symbol" pitchFamily="18" charset="2"/>
              </a:rPr>
              <a:t> IP </a:t>
            </a:r>
            <a:r>
              <a:rPr lang="es-ES" dirty="0" err="1" smtClean="0">
                <a:sym typeface="Symbol" pitchFamily="18" charset="2"/>
              </a:rPr>
              <a:t>Address</a:t>
            </a:r>
            <a:r>
              <a:rPr lang="es-ES" dirty="0" smtClean="0">
                <a:sym typeface="Symbol" pitchFamily="18" charset="2"/>
              </a:rPr>
              <a:t>’ del BOOTP </a:t>
            </a:r>
            <a:r>
              <a:rPr lang="es-ES" dirty="0" err="1" smtClean="0">
                <a:sym typeface="Symbol" pitchFamily="18" charset="2"/>
              </a:rPr>
              <a:t>request</a:t>
            </a:r>
            <a:r>
              <a:rPr lang="es-ES" dirty="0" smtClean="0">
                <a:sym typeface="Symbol" pitchFamily="18" charset="2"/>
              </a:rPr>
              <a:t> la dirección 20.0.0.1 (por la que recibió el mensaje); a continuación Z envía el BOOTP </a:t>
            </a:r>
            <a:r>
              <a:rPr lang="es-ES" dirty="0" err="1" smtClean="0">
                <a:sym typeface="Symbol" pitchFamily="18" charset="2"/>
              </a:rPr>
              <a:t>request</a:t>
            </a:r>
            <a:r>
              <a:rPr lang="es-ES" dirty="0" smtClean="0">
                <a:sym typeface="Symbol" pitchFamily="18" charset="2"/>
              </a:rPr>
              <a:t> hacia el servidor 40.0.0.2, pues así se lo indica la configuración de su interfaz en LAN A. El servidor copia la dirección del agente en el BOOTP </a:t>
            </a:r>
            <a:r>
              <a:rPr lang="es-ES" dirty="0" err="1" smtClean="0">
                <a:sym typeface="Symbol" pitchFamily="18" charset="2"/>
              </a:rPr>
              <a:t>reply</a:t>
            </a:r>
            <a:r>
              <a:rPr lang="es-ES" dirty="0" smtClean="0">
                <a:sym typeface="Symbol" pitchFamily="18" charset="2"/>
              </a:rPr>
              <a:t>. Cuando más tarde Z reciba el BOOTP </a:t>
            </a:r>
            <a:r>
              <a:rPr lang="es-ES" dirty="0" err="1" smtClean="0">
                <a:sym typeface="Symbol" pitchFamily="18" charset="2"/>
              </a:rPr>
              <a:t>reply</a:t>
            </a:r>
            <a:r>
              <a:rPr lang="es-ES" dirty="0" smtClean="0">
                <a:sym typeface="Symbol" pitchFamily="18" charset="2"/>
              </a:rPr>
              <a:t> verá que la dirección del agente corresponde a una de sus interfaces, por lo que sabrá que debe entregarlo por su interfaz en la LAN A siguiendo el procedimiento que tenga establecido para los mensajes BOOTP </a:t>
            </a:r>
            <a:r>
              <a:rPr lang="es-ES" dirty="0" err="1" smtClean="0">
                <a:sym typeface="Symbol" pitchFamily="18" charset="2"/>
              </a:rPr>
              <a:t>reply</a:t>
            </a:r>
            <a:r>
              <a:rPr lang="es-ES" dirty="0" smtClean="0">
                <a:sym typeface="Symbol" pitchFamily="18" charset="2"/>
              </a:rPr>
              <a:t> (envío </a:t>
            </a:r>
            <a:r>
              <a:rPr lang="es-ES" dirty="0" err="1" smtClean="0">
                <a:sym typeface="Symbol" pitchFamily="18" charset="2"/>
              </a:rPr>
              <a:t>broadcast</a:t>
            </a:r>
            <a:r>
              <a:rPr lang="es-ES" dirty="0" smtClean="0">
                <a:sym typeface="Symbol" pitchFamily="18" charset="2"/>
              </a:rPr>
              <a:t> o adición ‘manual’ de una entrada en la tabla ARP).</a:t>
            </a:r>
          </a:p>
        </p:txBody>
      </p:sp>
    </p:spTree>
    <p:extLst>
      <p:ext uri="{BB962C8B-B14F-4D97-AF65-F5344CB8AC3E}">
        <p14:creationId xmlns:p14="http://schemas.microsoft.com/office/powerpoint/2010/main" val="37369708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6"/>
          <p:cNvSpPr>
            <a:spLocks noGrp="1" noChangeArrowheads="1"/>
          </p:cNvSpPr>
          <p:nvPr>
            <p:ph type="ftr" sz="quarter" idx="4"/>
          </p:nvPr>
        </p:nvSpPr>
        <p:spPr>
          <a:noFill/>
        </p:spPr>
        <p:txBody>
          <a:bodyPr/>
          <a:lstStyle/>
          <a:p>
            <a:r>
              <a:rPr lang="es-ES" smtClean="0"/>
              <a:t>Redes</a:t>
            </a:r>
          </a:p>
        </p:txBody>
      </p:sp>
      <p:sp>
        <p:nvSpPr>
          <p:cNvPr id="216068" name="Rectangle 7"/>
          <p:cNvSpPr>
            <a:spLocks noGrp="1" noChangeArrowheads="1"/>
          </p:cNvSpPr>
          <p:nvPr>
            <p:ph type="sldNum" sz="quarter" idx="5"/>
          </p:nvPr>
        </p:nvSpPr>
        <p:spPr>
          <a:noFill/>
        </p:spPr>
        <p:txBody>
          <a:bodyPr/>
          <a:lstStyle/>
          <a:p>
            <a:r>
              <a:rPr lang="es-ES" dirty="0"/>
              <a:t>6</a:t>
            </a:r>
            <a:r>
              <a:rPr lang="es-ES" dirty="0" smtClean="0"/>
              <a:t>-</a:t>
            </a:r>
            <a:fld id="{47E1F795-FA27-4377-B0D1-C2C6FAD359F8}" type="slidenum">
              <a:rPr lang="es-ES" smtClean="0"/>
              <a:pPr/>
              <a:t>100</a:t>
            </a:fld>
            <a:endParaRPr lang="es-ES" dirty="0" smtClean="0"/>
          </a:p>
        </p:txBody>
      </p:sp>
      <p:sp>
        <p:nvSpPr>
          <p:cNvPr id="216069" name="Rectangle 2"/>
          <p:cNvSpPr>
            <a:spLocks noGrp="1" noRot="1" noChangeAspect="1" noChangeArrowheads="1" noTextEdit="1"/>
          </p:cNvSpPr>
          <p:nvPr>
            <p:ph type="sldImg"/>
          </p:nvPr>
        </p:nvSpPr>
        <p:spPr>
          <a:xfrm>
            <a:off x="566738" y="487363"/>
            <a:ext cx="5648325" cy="4237037"/>
          </a:xfrm>
          <a:ln/>
        </p:spPr>
      </p:sp>
      <p:sp>
        <p:nvSpPr>
          <p:cNvPr id="216070"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34062571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6"/>
          <p:cNvSpPr>
            <a:spLocks noGrp="1" noChangeArrowheads="1"/>
          </p:cNvSpPr>
          <p:nvPr>
            <p:ph type="ftr" sz="quarter" idx="4"/>
          </p:nvPr>
        </p:nvSpPr>
        <p:spPr>
          <a:noFill/>
        </p:spPr>
        <p:txBody>
          <a:bodyPr/>
          <a:lstStyle/>
          <a:p>
            <a:r>
              <a:rPr lang="es-ES" smtClean="0"/>
              <a:t>Redes</a:t>
            </a:r>
          </a:p>
        </p:txBody>
      </p:sp>
      <p:sp>
        <p:nvSpPr>
          <p:cNvPr id="217092" name="Rectangle 7"/>
          <p:cNvSpPr>
            <a:spLocks noGrp="1" noChangeArrowheads="1"/>
          </p:cNvSpPr>
          <p:nvPr>
            <p:ph type="sldNum" sz="quarter" idx="5"/>
          </p:nvPr>
        </p:nvSpPr>
        <p:spPr>
          <a:noFill/>
        </p:spPr>
        <p:txBody>
          <a:bodyPr/>
          <a:lstStyle/>
          <a:p>
            <a:r>
              <a:rPr lang="es-ES" dirty="0"/>
              <a:t>6</a:t>
            </a:r>
            <a:r>
              <a:rPr lang="es-ES" dirty="0" smtClean="0"/>
              <a:t>-</a:t>
            </a:r>
            <a:fld id="{A2CC9A62-9DA1-431C-8505-6A4FBBFDA2C8}" type="slidenum">
              <a:rPr lang="es-ES" smtClean="0"/>
              <a:pPr/>
              <a:t>101</a:t>
            </a:fld>
            <a:endParaRPr lang="es-ES" dirty="0" smtClean="0"/>
          </a:p>
        </p:txBody>
      </p:sp>
      <p:sp>
        <p:nvSpPr>
          <p:cNvPr id="217093" name="Rectangle 2"/>
          <p:cNvSpPr>
            <a:spLocks noGrp="1" noRot="1" noChangeAspect="1" noChangeArrowheads="1" noTextEdit="1"/>
          </p:cNvSpPr>
          <p:nvPr>
            <p:ph type="sldImg"/>
          </p:nvPr>
        </p:nvSpPr>
        <p:spPr>
          <a:xfrm>
            <a:off x="566738" y="487363"/>
            <a:ext cx="5648325" cy="4237037"/>
          </a:xfrm>
          <a:ln/>
        </p:spPr>
      </p:sp>
      <p:sp>
        <p:nvSpPr>
          <p:cNvPr id="217094"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31728740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6"/>
          <p:cNvSpPr>
            <a:spLocks noGrp="1" noChangeArrowheads="1"/>
          </p:cNvSpPr>
          <p:nvPr>
            <p:ph type="ftr" sz="quarter" idx="4"/>
          </p:nvPr>
        </p:nvSpPr>
        <p:spPr>
          <a:noFill/>
        </p:spPr>
        <p:txBody>
          <a:bodyPr/>
          <a:lstStyle/>
          <a:p>
            <a:r>
              <a:rPr lang="es-ES" smtClean="0"/>
              <a:t>Redes</a:t>
            </a:r>
          </a:p>
        </p:txBody>
      </p:sp>
      <p:sp>
        <p:nvSpPr>
          <p:cNvPr id="218116" name="Rectangle 7"/>
          <p:cNvSpPr>
            <a:spLocks noGrp="1" noChangeArrowheads="1"/>
          </p:cNvSpPr>
          <p:nvPr>
            <p:ph type="sldNum" sz="quarter" idx="5"/>
          </p:nvPr>
        </p:nvSpPr>
        <p:spPr>
          <a:noFill/>
        </p:spPr>
        <p:txBody>
          <a:bodyPr/>
          <a:lstStyle/>
          <a:p>
            <a:r>
              <a:rPr lang="es-ES" dirty="0"/>
              <a:t>6</a:t>
            </a:r>
            <a:r>
              <a:rPr lang="es-ES" dirty="0" smtClean="0"/>
              <a:t>-</a:t>
            </a:r>
            <a:fld id="{A3CDA9D1-0871-4264-87D3-F0B477FC551E}" type="slidenum">
              <a:rPr lang="es-ES" smtClean="0"/>
              <a:pPr/>
              <a:t>102</a:t>
            </a:fld>
            <a:endParaRPr lang="es-ES" dirty="0" smtClean="0"/>
          </a:p>
        </p:txBody>
      </p:sp>
      <p:sp>
        <p:nvSpPr>
          <p:cNvPr id="218117" name="Rectangle 2"/>
          <p:cNvSpPr>
            <a:spLocks noGrp="1" noRot="1" noChangeAspect="1" noChangeArrowheads="1" noTextEdit="1"/>
          </p:cNvSpPr>
          <p:nvPr>
            <p:ph type="sldImg"/>
          </p:nvPr>
        </p:nvSpPr>
        <p:spPr>
          <a:xfrm>
            <a:off x="566738" y="487363"/>
            <a:ext cx="5648325" cy="4237037"/>
          </a:xfrm>
          <a:ln/>
        </p:spPr>
      </p:sp>
      <p:sp>
        <p:nvSpPr>
          <p:cNvPr id="218118"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33155519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6"/>
          <p:cNvSpPr>
            <a:spLocks noGrp="1" noChangeArrowheads="1"/>
          </p:cNvSpPr>
          <p:nvPr>
            <p:ph type="ftr" sz="quarter" idx="4"/>
          </p:nvPr>
        </p:nvSpPr>
        <p:spPr>
          <a:noFill/>
        </p:spPr>
        <p:txBody>
          <a:bodyPr/>
          <a:lstStyle/>
          <a:p>
            <a:r>
              <a:rPr lang="es-ES" smtClean="0"/>
              <a:t>Redes</a:t>
            </a:r>
          </a:p>
        </p:txBody>
      </p:sp>
      <p:sp>
        <p:nvSpPr>
          <p:cNvPr id="219140" name="Rectangle 7"/>
          <p:cNvSpPr>
            <a:spLocks noGrp="1" noChangeArrowheads="1"/>
          </p:cNvSpPr>
          <p:nvPr>
            <p:ph type="sldNum" sz="quarter" idx="5"/>
          </p:nvPr>
        </p:nvSpPr>
        <p:spPr>
          <a:noFill/>
        </p:spPr>
        <p:txBody>
          <a:bodyPr/>
          <a:lstStyle/>
          <a:p>
            <a:r>
              <a:rPr lang="es-ES" dirty="0"/>
              <a:t>6</a:t>
            </a:r>
            <a:r>
              <a:rPr lang="es-ES" dirty="0" smtClean="0"/>
              <a:t>-</a:t>
            </a:r>
            <a:fld id="{C11230AF-16A0-444D-8CB3-EC449885D6D6}" type="slidenum">
              <a:rPr lang="es-ES" smtClean="0"/>
              <a:pPr/>
              <a:t>103</a:t>
            </a:fld>
            <a:endParaRPr lang="es-ES" dirty="0" smtClean="0"/>
          </a:p>
        </p:txBody>
      </p:sp>
      <p:sp>
        <p:nvSpPr>
          <p:cNvPr id="219141" name="Rectangle 2"/>
          <p:cNvSpPr>
            <a:spLocks noGrp="1" noRot="1" noChangeAspect="1" noChangeArrowheads="1" noTextEdit="1"/>
          </p:cNvSpPr>
          <p:nvPr>
            <p:ph type="sldImg"/>
          </p:nvPr>
        </p:nvSpPr>
        <p:spPr>
          <a:xfrm>
            <a:off x="566738" y="487363"/>
            <a:ext cx="5648325" cy="4237037"/>
          </a:xfrm>
          <a:ln/>
        </p:spPr>
      </p:sp>
      <p:sp>
        <p:nvSpPr>
          <p:cNvPr id="219142"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5470358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6"/>
          <p:cNvSpPr>
            <a:spLocks noGrp="1" noChangeArrowheads="1"/>
          </p:cNvSpPr>
          <p:nvPr>
            <p:ph type="ftr" sz="quarter" idx="4"/>
          </p:nvPr>
        </p:nvSpPr>
        <p:spPr>
          <a:noFill/>
        </p:spPr>
        <p:txBody>
          <a:bodyPr/>
          <a:lstStyle/>
          <a:p>
            <a:r>
              <a:rPr lang="es-ES" smtClean="0"/>
              <a:t>Redes</a:t>
            </a:r>
          </a:p>
        </p:txBody>
      </p:sp>
      <p:sp>
        <p:nvSpPr>
          <p:cNvPr id="220164" name="Rectangle 7"/>
          <p:cNvSpPr>
            <a:spLocks noGrp="1" noChangeArrowheads="1"/>
          </p:cNvSpPr>
          <p:nvPr>
            <p:ph type="sldNum" sz="quarter" idx="5"/>
          </p:nvPr>
        </p:nvSpPr>
        <p:spPr>
          <a:noFill/>
        </p:spPr>
        <p:txBody>
          <a:bodyPr/>
          <a:lstStyle/>
          <a:p>
            <a:r>
              <a:rPr lang="es-ES" dirty="0"/>
              <a:t>6</a:t>
            </a:r>
            <a:r>
              <a:rPr lang="es-ES" dirty="0" smtClean="0"/>
              <a:t>-</a:t>
            </a:r>
            <a:fld id="{C77B8C30-CB48-4813-AEE3-87DCDDDC18B3}" type="slidenum">
              <a:rPr lang="es-ES" smtClean="0"/>
              <a:pPr/>
              <a:t>104</a:t>
            </a:fld>
            <a:endParaRPr lang="es-ES" dirty="0" smtClean="0"/>
          </a:p>
        </p:txBody>
      </p:sp>
      <p:sp>
        <p:nvSpPr>
          <p:cNvPr id="220165" name="Rectangle 2"/>
          <p:cNvSpPr>
            <a:spLocks noGrp="1" noRot="1" noChangeAspect="1" noChangeArrowheads="1" noTextEdit="1"/>
          </p:cNvSpPr>
          <p:nvPr>
            <p:ph type="sldImg"/>
          </p:nvPr>
        </p:nvSpPr>
        <p:spPr>
          <a:xfrm>
            <a:off x="566738" y="487363"/>
            <a:ext cx="5648325" cy="4237037"/>
          </a:xfrm>
          <a:ln/>
        </p:spPr>
      </p:sp>
      <p:sp>
        <p:nvSpPr>
          <p:cNvPr id="22016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1367382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6"/>
          <p:cNvSpPr>
            <a:spLocks noGrp="1" noChangeArrowheads="1"/>
          </p:cNvSpPr>
          <p:nvPr>
            <p:ph type="ftr" sz="quarter" idx="4"/>
          </p:nvPr>
        </p:nvSpPr>
        <p:spPr>
          <a:noFill/>
        </p:spPr>
        <p:txBody>
          <a:bodyPr/>
          <a:lstStyle/>
          <a:p>
            <a:r>
              <a:rPr lang="es-ES" smtClean="0"/>
              <a:t>Redes</a:t>
            </a:r>
          </a:p>
        </p:txBody>
      </p:sp>
      <p:sp>
        <p:nvSpPr>
          <p:cNvPr id="221188" name="Rectangle 7"/>
          <p:cNvSpPr>
            <a:spLocks noGrp="1" noChangeArrowheads="1"/>
          </p:cNvSpPr>
          <p:nvPr>
            <p:ph type="sldNum" sz="quarter" idx="5"/>
          </p:nvPr>
        </p:nvSpPr>
        <p:spPr>
          <a:noFill/>
        </p:spPr>
        <p:txBody>
          <a:bodyPr/>
          <a:lstStyle/>
          <a:p>
            <a:r>
              <a:rPr lang="es-ES" dirty="0"/>
              <a:t>6</a:t>
            </a:r>
            <a:r>
              <a:rPr lang="es-ES" dirty="0" smtClean="0"/>
              <a:t>-</a:t>
            </a:r>
            <a:fld id="{F0989C53-6196-4805-884C-BDD27547EED0}" type="slidenum">
              <a:rPr lang="es-ES" smtClean="0"/>
              <a:pPr/>
              <a:t>105</a:t>
            </a:fld>
            <a:endParaRPr lang="es-ES" dirty="0" smtClean="0"/>
          </a:p>
        </p:txBody>
      </p:sp>
      <p:sp>
        <p:nvSpPr>
          <p:cNvPr id="221189" name="Rectangle 2"/>
          <p:cNvSpPr>
            <a:spLocks noGrp="1" noRot="1" noChangeAspect="1" noChangeArrowheads="1" noTextEdit="1"/>
          </p:cNvSpPr>
          <p:nvPr>
            <p:ph type="sldImg"/>
          </p:nvPr>
        </p:nvSpPr>
        <p:spPr>
          <a:xfrm>
            <a:off x="566738" y="487363"/>
            <a:ext cx="5648325" cy="4237037"/>
          </a:xfrm>
          <a:ln/>
        </p:spPr>
      </p:sp>
      <p:sp>
        <p:nvSpPr>
          <p:cNvPr id="221190"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7190320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6"/>
          <p:cNvSpPr>
            <a:spLocks noGrp="1" noChangeArrowheads="1"/>
          </p:cNvSpPr>
          <p:nvPr>
            <p:ph type="ftr" sz="quarter" idx="4"/>
          </p:nvPr>
        </p:nvSpPr>
        <p:spPr>
          <a:noFill/>
        </p:spPr>
        <p:txBody>
          <a:bodyPr/>
          <a:lstStyle/>
          <a:p>
            <a:r>
              <a:rPr lang="es-ES" smtClean="0"/>
              <a:t>Redes</a:t>
            </a:r>
          </a:p>
        </p:txBody>
      </p:sp>
      <p:sp>
        <p:nvSpPr>
          <p:cNvPr id="222212" name="Rectangle 7"/>
          <p:cNvSpPr>
            <a:spLocks noGrp="1" noChangeArrowheads="1"/>
          </p:cNvSpPr>
          <p:nvPr>
            <p:ph type="sldNum" sz="quarter" idx="5"/>
          </p:nvPr>
        </p:nvSpPr>
        <p:spPr>
          <a:noFill/>
        </p:spPr>
        <p:txBody>
          <a:bodyPr/>
          <a:lstStyle/>
          <a:p>
            <a:r>
              <a:rPr lang="es-ES" dirty="0"/>
              <a:t>6</a:t>
            </a:r>
            <a:r>
              <a:rPr lang="es-ES" dirty="0" smtClean="0"/>
              <a:t>-</a:t>
            </a:r>
            <a:fld id="{EB46C716-B092-477B-A020-E7DDDA081C7B}" type="slidenum">
              <a:rPr lang="es-ES" smtClean="0"/>
              <a:pPr/>
              <a:t>106</a:t>
            </a:fld>
            <a:endParaRPr lang="es-ES" dirty="0" smtClean="0"/>
          </a:p>
        </p:txBody>
      </p:sp>
      <p:sp>
        <p:nvSpPr>
          <p:cNvPr id="222213" name="Rectangle 2"/>
          <p:cNvSpPr>
            <a:spLocks noGrp="1" noRot="1" noChangeAspect="1" noChangeArrowheads="1" noTextEdit="1"/>
          </p:cNvSpPr>
          <p:nvPr>
            <p:ph type="sldImg"/>
          </p:nvPr>
        </p:nvSpPr>
        <p:spPr>
          <a:xfrm>
            <a:off x="566738" y="487363"/>
            <a:ext cx="5648325" cy="4237037"/>
          </a:xfrm>
          <a:ln/>
        </p:spPr>
      </p:sp>
      <p:sp>
        <p:nvSpPr>
          <p:cNvPr id="222214"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8904593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6"/>
          <p:cNvSpPr>
            <a:spLocks noGrp="1" noChangeArrowheads="1"/>
          </p:cNvSpPr>
          <p:nvPr>
            <p:ph type="ftr" sz="quarter" idx="4"/>
          </p:nvPr>
        </p:nvSpPr>
        <p:spPr>
          <a:noFill/>
        </p:spPr>
        <p:txBody>
          <a:bodyPr/>
          <a:lstStyle/>
          <a:p>
            <a:r>
              <a:rPr lang="es-ES" smtClean="0"/>
              <a:t>Redes</a:t>
            </a:r>
          </a:p>
        </p:txBody>
      </p:sp>
      <p:sp>
        <p:nvSpPr>
          <p:cNvPr id="223236" name="Rectangle 7"/>
          <p:cNvSpPr>
            <a:spLocks noGrp="1" noChangeArrowheads="1"/>
          </p:cNvSpPr>
          <p:nvPr>
            <p:ph type="sldNum" sz="quarter" idx="5"/>
          </p:nvPr>
        </p:nvSpPr>
        <p:spPr>
          <a:noFill/>
        </p:spPr>
        <p:txBody>
          <a:bodyPr/>
          <a:lstStyle/>
          <a:p>
            <a:r>
              <a:rPr lang="es-ES" dirty="0"/>
              <a:t>6</a:t>
            </a:r>
            <a:r>
              <a:rPr lang="es-ES" dirty="0" smtClean="0"/>
              <a:t>-</a:t>
            </a:r>
            <a:fld id="{9BBA41CC-C9D7-4A6D-B623-B170529A9059}" type="slidenum">
              <a:rPr lang="es-ES" smtClean="0"/>
              <a:pPr/>
              <a:t>107</a:t>
            </a:fld>
            <a:endParaRPr lang="es-ES" dirty="0" smtClean="0"/>
          </a:p>
        </p:txBody>
      </p:sp>
      <p:sp>
        <p:nvSpPr>
          <p:cNvPr id="223237" name="Rectangle 2"/>
          <p:cNvSpPr>
            <a:spLocks noGrp="1" noRot="1" noChangeAspect="1" noChangeArrowheads="1" noTextEdit="1"/>
          </p:cNvSpPr>
          <p:nvPr>
            <p:ph type="sldImg"/>
          </p:nvPr>
        </p:nvSpPr>
        <p:spPr>
          <a:xfrm>
            <a:off x="595986" y="487363"/>
            <a:ext cx="5589829" cy="4237608"/>
          </a:xfrm>
          <a:ln/>
        </p:spPr>
      </p:sp>
      <p:sp>
        <p:nvSpPr>
          <p:cNvPr id="223238"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5931095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6"/>
          <p:cNvSpPr>
            <a:spLocks noGrp="1" noChangeArrowheads="1"/>
          </p:cNvSpPr>
          <p:nvPr>
            <p:ph type="ftr" sz="quarter" idx="4"/>
          </p:nvPr>
        </p:nvSpPr>
        <p:spPr>
          <a:noFill/>
        </p:spPr>
        <p:txBody>
          <a:bodyPr/>
          <a:lstStyle/>
          <a:p>
            <a:r>
              <a:rPr lang="es-ES" smtClean="0"/>
              <a:t>Redes</a:t>
            </a:r>
          </a:p>
        </p:txBody>
      </p:sp>
      <p:sp>
        <p:nvSpPr>
          <p:cNvPr id="224260" name="Rectangle 7"/>
          <p:cNvSpPr>
            <a:spLocks noGrp="1" noChangeArrowheads="1"/>
          </p:cNvSpPr>
          <p:nvPr>
            <p:ph type="sldNum" sz="quarter" idx="5"/>
          </p:nvPr>
        </p:nvSpPr>
        <p:spPr>
          <a:noFill/>
        </p:spPr>
        <p:txBody>
          <a:bodyPr/>
          <a:lstStyle/>
          <a:p>
            <a:r>
              <a:rPr lang="es-ES" dirty="0"/>
              <a:t>6</a:t>
            </a:r>
            <a:r>
              <a:rPr lang="es-ES" dirty="0" smtClean="0"/>
              <a:t>-</a:t>
            </a:r>
            <a:fld id="{F1E53EC4-8414-42CC-8B03-90B2656C9DF2}" type="slidenum">
              <a:rPr lang="es-ES" smtClean="0"/>
              <a:pPr/>
              <a:t>108</a:t>
            </a:fld>
            <a:endParaRPr lang="es-ES" dirty="0" smtClean="0"/>
          </a:p>
        </p:txBody>
      </p:sp>
      <p:sp>
        <p:nvSpPr>
          <p:cNvPr id="224261" name="Rectangle 2"/>
          <p:cNvSpPr>
            <a:spLocks noGrp="1" noRot="1" noChangeAspect="1" noChangeArrowheads="1" noTextEdit="1"/>
          </p:cNvSpPr>
          <p:nvPr>
            <p:ph type="sldImg"/>
          </p:nvPr>
        </p:nvSpPr>
        <p:spPr>
          <a:xfrm>
            <a:off x="566738" y="487363"/>
            <a:ext cx="5648325" cy="4237037"/>
          </a:xfrm>
          <a:ln/>
        </p:spPr>
      </p:sp>
      <p:sp>
        <p:nvSpPr>
          <p:cNvPr id="224262"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7749753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6"/>
          <p:cNvSpPr>
            <a:spLocks noGrp="1" noChangeArrowheads="1"/>
          </p:cNvSpPr>
          <p:nvPr>
            <p:ph type="ftr" sz="quarter" idx="4"/>
          </p:nvPr>
        </p:nvSpPr>
        <p:spPr>
          <a:noFill/>
        </p:spPr>
        <p:txBody>
          <a:bodyPr/>
          <a:lstStyle/>
          <a:p>
            <a:r>
              <a:rPr lang="es-ES" smtClean="0"/>
              <a:t>Redes</a:t>
            </a:r>
          </a:p>
        </p:txBody>
      </p:sp>
      <p:sp>
        <p:nvSpPr>
          <p:cNvPr id="225284" name="Rectangle 7"/>
          <p:cNvSpPr>
            <a:spLocks noGrp="1" noChangeArrowheads="1"/>
          </p:cNvSpPr>
          <p:nvPr>
            <p:ph type="sldNum" sz="quarter" idx="5"/>
          </p:nvPr>
        </p:nvSpPr>
        <p:spPr>
          <a:noFill/>
        </p:spPr>
        <p:txBody>
          <a:bodyPr/>
          <a:lstStyle/>
          <a:p>
            <a:r>
              <a:rPr lang="es-ES" dirty="0"/>
              <a:t>6</a:t>
            </a:r>
            <a:r>
              <a:rPr lang="es-ES" dirty="0" smtClean="0"/>
              <a:t>-</a:t>
            </a:r>
            <a:fld id="{8A981B85-7BB0-49D8-8BD2-3323BC96B892}" type="slidenum">
              <a:rPr lang="es-ES" smtClean="0"/>
              <a:pPr/>
              <a:t>109</a:t>
            </a:fld>
            <a:endParaRPr lang="es-ES" dirty="0" smtClean="0"/>
          </a:p>
        </p:txBody>
      </p:sp>
      <p:sp>
        <p:nvSpPr>
          <p:cNvPr id="225285" name="Rectangle 2"/>
          <p:cNvSpPr>
            <a:spLocks noGrp="1" noRot="1" noChangeAspect="1" noChangeArrowheads="1" noTextEdit="1"/>
          </p:cNvSpPr>
          <p:nvPr>
            <p:ph type="sldImg"/>
          </p:nvPr>
        </p:nvSpPr>
        <p:spPr>
          <a:xfrm>
            <a:off x="566738" y="487363"/>
            <a:ext cx="5648325" cy="4237037"/>
          </a:xfrm>
          <a:ln/>
        </p:spPr>
      </p:sp>
      <p:sp>
        <p:nvSpPr>
          <p:cNvPr id="22528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56078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11</a:t>
            </a:fld>
            <a:endParaRPr lang="es-ES"/>
          </a:p>
        </p:txBody>
      </p:sp>
    </p:spTree>
    <p:extLst>
      <p:ext uri="{BB962C8B-B14F-4D97-AF65-F5344CB8AC3E}">
        <p14:creationId xmlns:p14="http://schemas.microsoft.com/office/powerpoint/2010/main" val="16732963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6"/>
          <p:cNvSpPr>
            <a:spLocks noGrp="1" noChangeArrowheads="1"/>
          </p:cNvSpPr>
          <p:nvPr>
            <p:ph type="ftr" sz="quarter" idx="4"/>
          </p:nvPr>
        </p:nvSpPr>
        <p:spPr>
          <a:noFill/>
        </p:spPr>
        <p:txBody>
          <a:bodyPr/>
          <a:lstStyle/>
          <a:p>
            <a:r>
              <a:rPr lang="es-ES" smtClean="0"/>
              <a:t>Redes</a:t>
            </a:r>
          </a:p>
        </p:txBody>
      </p:sp>
      <p:sp>
        <p:nvSpPr>
          <p:cNvPr id="225284" name="Rectangle 7"/>
          <p:cNvSpPr>
            <a:spLocks noGrp="1" noChangeArrowheads="1"/>
          </p:cNvSpPr>
          <p:nvPr>
            <p:ph type="sldNum" sz="quarter" idx="5"/>
          </p:nvPr>
        </p:nvSpPr>
        <p:spPr>
          <a:noFill/>
        </p:spPr>
        <p:txBody>
          <a:bodyPr/>
          <a:lstStyle/>
          <a:p>
            <a:r>
              <a:rPr lang="es-ES" dirty="0"/>
              <a:t>6</a:t>
            </a:r>
            <a:r>
              <a:rPr lang="es-ES" dirty="0" smtClean="0"/>
              <a:t>-</a:t>
            </a:r>
            <a:fld id="{8A981B85-7BB0-49D8-8BD2-3323BC96B892}" type="slidenum">
              <a:rPr lang="es-ES" smtClean="0"/>
              <a:pPr/>
              <a:t>110</a:t>
            </a:fld>
            <a:endParaRPr lang="es-ES" dirty="0" smtClean="0"/>
          </a:p>
        </p:txBody>
      </p:sp>
      <p:sp>
        <p:nvSpPr>
          <p:cNvPr id="225285" name="Rectangle 2"/>
          <p:cNvSpPr>
            <a:spLocks noGrp="1" noRot="1" noChangeAspect="1" noChangeArrowheads="1" noTextEdit="1"/>
          </p:cNvSpPr>
          <p:nvPr>
            <p:ph type="sldImg"/>
          </p:nvPr>
        </p:nvSpPr>
        <p:spPr>
          <a:xfrm>
            <a:off x="595986" y="487363"/>
            <a:ext cx="5589829" cy="4237608"/>
          </a:xfrm>
          <a:ln/>
        </p:spPr>
      </p:sp>
      <p:sp>
        <p:nvSpPr>
          <p:cNvPr id="22528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0749830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6"/>
          <p:cNvSpPr>
            <a:spLocks noGrp="1" noChangeArrowheads="1"/>
          </p:cNvSpPr>
          <p:nvPr>
            <p:ph type="ftr" sz="quarter" idx="4"/>
          </p:nvPr>
        </p:nvSpPr>
        <p:spPr>
          <a:noFill/>
        </p:spPr>
        <p:txBody>
          <a:bodyPr/>
          <a:lstStyle/>
          <a:p>
            <a:r>
              <a:rPr lang="es-ES" smtClean="0"/>
              <a:t>Redes</a:t>
            </a:r>
          </a:p>
        </p:txBody>
      </p:sp>
      <p:sp>
        <p:nvSpPr>
          <p:cNvPr id="226308" name="Rectangle 7"/>
          <p:cNvSpPr>
            <a:spLocks noGrp="1" noChangeArrowheads="1"/>
          </p:cNvSpPr>
          <p:nvPr>
            <p:ph type="sldNum" sz="quarter" idx="5"/>
          </p:nvPr>
        </p:nvSpPr>
        <p:spPr>
          <a:noFill/>
        </p:spPr>
        <p:txBody>
          <a:bodyPr/>
          <a:lstStyle/>
          <a:p>
            <a:r>
              <a:rPr lang="es-ES" dirty="0"/>
              <a:t>6</a:t>
            </a:r>
            <a:r>
              <a:rPr lang="es-ES" dirty="0" smtClean="0"/>
              <a:t>-</a:t>
            </a:r>
            <a:fld id="{4F69B8FC-F752-4700-A3D6-BEDF610212CB}" type="slidenum">
              <a:rPr lang="es-ES" smtClean="0"/>
              <a:pPr/>
              <a:t>111</a:t>
            </a:fld>
            <a:endParaRPr lang="es-ES" dirty="0" smtClean="0"/>
          </a:p>
        </p:txBody>
      </p:sp>
      <p:sp>
        <p:nvSpPr>
          <p:cNvPr id="226309" name="Rectangle 2"/>
          <p:cNvSpPr>
            <a:spLocks noGrp="1" noRot="1" noChangeAspect="1" noChangeArrowheads="1" noTextEdit="1"/>
          </p:cNvSpPr>
          <p:nvPr>
            <p:ph type="sldImg"/>
          </p:nvPr>
        </p:nvSpPr>
        <p:spPr>
          <a:xfrm>
            <a:off x="566738" y="487363"/>
            <a:ext cx="5648325" cy="4237037"/>
          </a:xfrm>
          <a:ln/>
        </p:spPr>
      </p:sp>
      <p:sp>
        <p:nvSpPr>
          <p:cNvPr id="226310"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8552090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6"/>
          <p:cNvSpPr>
            <a:spLocks noGrp="1" noChangeArrowheads="1"/>
          </p:cNvSpPr>
          <p:nvPr>
            <p:ph type="ftr" sz="quarter" idx="4"/>
          </p:nvPr>
        </p:nvSpPr>
        <p:spPr>
          <a:noFill/>
        </p:spPr>
        <p:txBody>
          <a:bodyPr/>
          <a:lstStyle/>
          <a:p>
            <a:r>
              <a:rPr lang="es-ES" smtClean="0"/>
              <a:t>Redes</a:t>
            </a:r>
          </a:p>
        </p:txBody>
      </p:sp>
      <p:sp>
        <p:nvSpPr>
          <p:cNvPr id="227332" name="Rectangle 7"/>
          <p:cNvSpPr>
            <a:spLocks noGrp="1" noChangeArrowheads="1"/>
          </p:cNvSpPr>
          <p:nvPr>
            <p:ph type="sldNum" sz="quarter" idx="5"/>
          </p:nvPr>
        </p:nvSpPr>
        <p:spPr>
          <a:noFill/>
        </p:spPr>
        <p:txBody>
          <a:bodyPr/>
          <a:lstStyle/>
          <a:p>
            <a:r>
              <a:rPr lang="es-ES" dirty="0"/>
              <a:t>6</a:t>
            </a:r>
            <a:r>
              <a:rPr lang="es-ES" dirty="0" smtClean="0"/>
              <a:t>-</a:t>
            </a:r>
            <a:fld id="{A5769EF5-A916-43CB-AB0E-1621DFF5033A}" type="slidenum">
              <a:rPr lang="es-ES" smtClean="0"/>
              <a:pPr/>
              <a:t>112</a:t>
            </a:fld>
            <a:endParaRPr lang="es-ES" dirty="0" smtClean="0"/>
          </a:p>
        </p:txBody>
      </p:sp>
      <p:sp>
        <p:nvSpPr>
          <p:cNvPr id="227333" name="Rectangle 2"/>
          <p:cNvSpPr>
            <a:spLocks noGrp="1" noRot="1" noChangeAspect="1" noChangeArrowheads="1" noTextEdit="1"/>
          </p:cNvSpPr>
          <p:nvPr>
            <p:ph type="sldImg"/>
          </p:nvPr>
        </p:nvSpPr>
        <p:spPr>
          <a:xfrm>
            <a:off x="566738" y="487363"/>
            <a:ext cx="5648325" cy="4237037"/>
          </a:xfrm>
          <a:ln/>
        </p:spPr>
      </p:sp>
      <p:sp>
        <p:nvSpPr>
          <p:cNvPr id="227334"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1389460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6"/>
          <p:cNvSpPr>
            <a:spLocks noGrp="1" noChangeArrowheads="1"/>
          </p:cNvSpPr>
          <p:nvPr>
            <p:ph type="ftr" sz="quarter" idx="4"/>
          </p:nvPr>
        </p:nvSpPr>
        <p:spPr>
          <a:noFill/>
        </p:spPr>
        <p:txBody>
          <a:bodyPr/>
          <a:lstStyle/>
          <a:p>
            <a:r>
              <a:rPr lang="es-ES" smtClean="0"/>
              <a:t>Redes</a:t>
            </a:r>
          </a:p>
        </p:txBody>
      </p:sp>
      <p:sp>
        <p:nvSpPr>
          <p:cNvPr id="229380" name="Rectangle 7"/>
          <p:cNvSpPr>
            <a:spLocks noGrp="1" noChangeArrowheads="1"/>
          </p:cNvSpPr>
          <p:nvPr>
            <p:ph type="sldNum" sz="quarter" idx="5"/>
          </p:nvPr>
        </p:nvSpPr>
        <p:spPr>
          <a:noFill/>
        </p:spPr>
        <p:txBody>
          <a:bodyPr/>
          <a:lstStyle/>
          <a:p>
            <a:r>
              <a:rPr lang="es-ES" dirty="0"/>
              <a:t>6</a:t>
            </a:r>
            <a:r>
              <a:rPr lang="es-ES" dirty="0" smtClean="0"/>
              <a:t>-</a:t>
            </a:r>
            <a:fld id="{2C2F1BD3-7CF6-43FB-B286-FB4471F568DA}" type="slidenum">
              <a:rPr lang="es-ES" smtClean="0"/>
              <a:pPr/>
              <a:t>113</a:t>
            </a:fld>
            <a:endParaRPr lang="es-ES" dirty="0" smtClean="0"/>
          </a:p>
        </p:txBody>
      </p:sp>
      <p:sp>
        <p:nvSpPr>
          <p:cNvPr id="229381" name="Rectangle 2"/>
          <p:cNvSpPr>
            <a:spLocks noGrp="1" noRot="1" noChangeAspect="1" noChangeArrowheads="1" noTextEdit="1"/>
          </p:cNvSpPr>
          <p:nvPr>
            <p:ph type="sldImg"/>
          </p:nvPr>
        </p:nvSpPr>
        <p:spPr>
          <a:xfrm>
            <a:off x="595986" y="487363"/>
            <a:ext cx="5589829" cy="4237608"/>
          </a:xfrm>
          <a:ln/>
        </p:spPr>
      </p:sp>
      <p:sp>
        <p:nvSpPr>
          <p:cNvPr id="229382"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5133529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6"/>
          <p:cNvSpPr>
            <a:spLocks noGrp="1" noChangeArrowheads="1"/>
          </p:cNvSpPr>
          <p:nvPr>
            <p:ph type="ftr" sz="quarter" idx="4"/>
          </p:nvPr>
        </p:nvSpPr>
        <p:spPr>
          <a:noFill/>
        </p:spPr>
        <p:txBody>
          <a:bodyPr/>
          <a:lstStyle/>
          <a:p>
            <a:r>
              <a:rPr lang="es-ES" smtClean="0"/>
              <a:t>Redes</a:t>
            </a:r>
          </a:p>
        </p:txBody>
      </p:sp>
      <p:sp>
        <p:nvSpPr>
          <p:cNvPr id="228356" name="Rectangle 7"/>
          <p:cNvSpPr>
            <a:spLocks noGrp="1" noChangeArrowheads="1"/>
          </p:cNvSpPr>
          <p:nvPr>
            <p:ph type="sldNum" sz="quarter" idx="5"/>
          </p:nvPr>
        </p:nvSpPr>
        <p:spPr>
          <a:noFill/>
        </p:spPr>
        <p:txBody>
          <a:bodyPr/>
          <a:lstStyle/>
          <a:p>
            <a:r>
              <a:rPr lang="es-ES" dirty="0"/>
              <a:t>6</a:t>
            </a:r>
            <a:r>
              <a:rPr lang="es-ES" dirty="0" smtClean="0"/>
              <a:t>-</a:t>
            </a:r>
            <a:fld id="{75A3F624-107A-457F-B1B7-A5B28EFE71E6}" type="slidenum">
              <a:rPr lang="es-ES" smtClean="0"/>
              <a:pPr/>
              <a:t>114</a:t>
            </a:fld>
            <a:endParaRPr lang="es-ES" dirty="0" smtClean="0"/>
          </a:p>
        </p:txBody>
      </p:sp>
      <p:sp>
        <p:nvSpPr>
          <p:cNvPr id="228357" name="Rectangle 2"/>
          <p:cNvSpPr>
            <a:spLocks noGrp="1" noRot="1" noChangeAspect="1" noChangeArrowheads="1" noTextEdit="1"/>
          </p:cNvSpPr>
          <p:nvPr>
            <p:ph type="sldImg"/>
          </p:nvPr>
        </p:nvSpPr>
        <p:spPr>
          <a:xfrm>
            <a:off x="595986" y="487363"/>
            <a:ext cx="5589829" cy="4237608"/>
          </a:xfrm>
          <a:ln/>
        </p:spPr>
      </p:sp>
      <p:sp>
        <p:nvSpPr>
          <p:cNvPr id="228358"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577470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6"/>
          <p:cNvSpPr>
            <a:spLocks noGrp="1" noChangeArrowheads="1"/>
          </p:cNvSpPr>
          <p:nvPr>
            <p:ph type="ftr" sz="quarter" idx="4"/>
          </p:nvPr>
        </p:nvSpPr>
        <p:spPr>
          <a:noFill/>
        </p:spPr>
        <p:txBody>
          <a:bodyPr/>
          <a:lstStyle/>
          <a:p>
            <a:r>
              <a:rPr lang="es-ES" smtClean="0"/>
              <a:t>Redes</a:t>
            </a:r>
          </a:p>
        </p:txBody>
      </p:sp>
      <p:sp>
        <p:nvSpPr>
          <p:cNvPr id="230404" name="Rectangle 7"/>
          <p:cNvSpPr>
            <a:spLocks noGrp="1" noChangeArrowheads="1"/>
          </p:cNvSpPr>
          <p:nvPr>
            <p:ph type="sldNum" sz="quarter" idx="5"/>
          </p:nvPr>
        </p:nvSpPr>
        <p:spPr>
          <a:noFill/>
        </p:spPr>
        <p:txBody>
          <a:bodyPr/>
          <a:lstStyle/>
          <a:p>
            <a:r>
              <a:rPr lang="es-ES" dirty="0"/>
              <a:t>6</a:t>
            </a:r>
            <a:r>
              <a:rPr lang="es-ES" dirty="0" smtClean="0"/>
              <a:t>-</a:t>
            </a:r>
            <a:fld id="{AD7ECF92-6E0E-4D58-8E68-6A47DF1F4412}" type="slidenum">
              <a:rPr lang="es-ES" smtClean="0"/>
              <a:pPr/>
              <a:t>115</a:t>
            </a:fld>
            <a:endParaRPr lang="es-ES" dirty="0" smtClean="0"/>
          </a:p>
        </p:txBody>
      </p:sp>
      <p:sp>
        <p:nvSpPr>
          <p:cNvPr id="230405" name="Rectangle 2"/>
          <p:cNvSpPr>
            <a:spLocks noGrp="1" noRot="1" noChangeAspect="1" noChangeArrowheads="1" noTextEdit="1"/>
          </p:cNvSpPr>
          <p:nvPr>
            <p:ph type="sldImg"/>
          </p:nvPr>
        </p:nvSpPr>
        <p:spPr>
          <a:xfrm>
            <a:off x="568325" y="487363"/>
            <a:ext cx="5648325" cy="4237037"/>
          </a:xfrm>
          <a:ln/>
        </p:spPr>
      </p:sp>
      <p:sp>
        <p:nvSpPr>
          <p:cNvPr id="23040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7584101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6"/>
          <p:cNvSpPr>
            <a:spLocks noGrp="1" noChangeArrowheads="1"/>
          </p:cNvSpPr>
          <p:nvPr>
            <p:ph type="ftr" sz="quarter" idx="4"/>
          </p:nvPr>
        </p:nvSpPr>
        <p:spPr>
          <a:noFill/>
        </p:spPr>
        <p:txBody>
          <a:bodyPr/>
          <a:lstStyle/>
          <a:p>
            <a:r>
              <a:rPr lang="es-ES" smtClean="0"/>
              <a:t>Redes</a:t>
            </a:r>
          </a:p>
        </p:txBody>
      </p:sp>
      <p:sp>
        <p:nvSpPr>
          <p:cNvPr id="231428" name="Rectangle 7"/>
          <p:cNvSpPr>
            <a:spLocks noGrp="1" noChangeArrowheads="1"/>
          </p:cNvSpPr>
          <p:nvPr>
            <p:ph type="sldNum" sz="quarter" idx="5"/>
          </p:nvPr>
        </p:nvSpPr>
        <p:spPr>
          <a:noFill/>
        </p:spPr>
        <p:txBody>
          <a:bodyPr/>
          <a:lstStyle/>
          <a:p>
            <a:r>
              <a:rPr lang="es-ES" dirty="0"/>
              <a:t>6</a:t>
            </a:r>
            <a:r>
              <a:rPr lang="es-ES" dirty="0" smtClean="0"/>
              <a:t>-</a:t>
            </a:r>
            <a:fld id="{54D17DA0-7C5B-45F9-9F5E-800E54E04F3C}" type="slidenum">
              <a:rPr lang="es-ES" smtClean="0"/>
              <a:pPr/>
              <a:t>116</a:t>
            </a:fld>
            <a:endParaRPr lang="es-ES" dirty="0" smtClean="0"/>
          </a:p>
        </p:txBody>
      </p:sp>
      <p:sp>
        <p:nvSpPr>
          <p:cNvPr id="231429" name="Rectangle 2"/>
          <p:cNvSpPr>
            <a:spLocks noGrp="1" noRot="1" noChangeAspect="1" noChangeArrowheads="1" noTextEdit="1"/>
          </p:cNvSpPr>
          <p:nvPr>
            <p:ph type="sldImg"/>
          </p:nvPr>
        </p:nvSpPr>
        <p:spPr>
          <a:xfrm>
            <a:off x="568325" y="487363"/>
            <a:ext cx="5648325" cy="4237037"/>
          </a:xfrm>
          <a:ln/>
        </p:spPr>
      </p:sp>
      <p:sp>
        <p:nvSpPr>
          <p:cNvPr id="231430"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41617213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6"/>
          <p:cNvSpPr>
            <a:spLocks noGrp="1" noChangeArrowheads="1"/>
          </p:cNvSpPr>
          <p:nvPr>
            <p:ph type="ftr" sz="quarter" idx="4"/>
          </p:nvPr>
        </p:nvSpPr>
        <p:spPr>
          <a:noFill/>
        </p:spPr>
        <p:txBody>
          <a:bodyPr/>
          <a:lstStyle/>
          <a:p>
            <a:r>
              <a:rPr lang="es-ES" smtClean="0"/>
              <a:t>Redes</a:t>
            </a:r>
          </a:p>
        </p:txBody>
      </p:sp>
      <p:sp>
        <p:nvSpPr>
          <p:cNvPr id="235524" name="Rectangle 7"/>
          <p:cNvSpPr>
            <a:spLocks noGrp="1" noChangeArrowheads="1"/>
          </p:cNvSpPr>
          <p:nvPr>
            <p:ph type="sldNum" sz="quarter" idx="5"/>
          </p:nvPr>
        </p:nvSpPr>
        <p:spPr>
          <a:noFill/>
        </p:spPr>
        <p:txBody>
          <a:bodyPr/>
          <a:lstStyle/>
          <a:p>
            <a:r>
              <a:rPr lang="es-ES" dirty="0"/>
              <a:t>6</a:t>
            </a:r>
            <a:r>
              <a:rPr lang="es-ES" dirty="0" smtClean="0"/>
              <a:t>-</a:t>
            </a:r>
            <a:fld id="{FE9FD6E1-F77D-408E-94F5-2D3C7C877406}" type="slidenum">
              <a:rPr lang="es-ES" smtClean="0"/>
              <a:pPr/>
              <a:t>117</a:t>
            </a:fld>
            <a:endParaRPr lang="es-ES" dirty="0" smtClean="0"/>
          </a:p>
        </p:txBody>
      </p:sp>
      <p:sp>
        <p:nvSpPr>
          <p:cNvPr id="235525" name="Rectangle 2"/>
          <p:cNvSpPr>
            <a:spLocks noGrp="1" noRot="1" noChangeAspect="1" noChangeArrowheads="1" noTextEdit="1"/>
          </p:cNvSpPr>
          <p:nvPr>
            <p:ph type="sldImg"/>
          </p:nvPr>
        </p:nvSpPr>
        <p:spPr>
          <a:xfrm>
            <a:off x="566738" y="487363"/>
            <a:ext cx="5648325" cy="4237037"/>
          </a:xfrm>
          <a:ln/>
        </p:spPr>
      </p:sp>
      <p:sp>
        <p:nvSpPr>
          <p:cNvPr id="23552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8087080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7635" name="Rectangle 6"/>
          <p:cNvSpPr>
            <a:spLocks noGrp="1" noChangeArrowheads="1"/>
          </p:cNvSpPr>
          <p:nvPr>
            <p:ph type="ftr" sz="quarter" idx="4"/>
          </p:nvPr>
        </p:nvSpPr>
        <p:spPr>
          <a:noFill/>
        </p:spPr>
        <p:txBody>
          <a:bodyPr/>
          <a:lstStyle/>
          <a:p>
            <a:r>
              <a:rPr lang="es-ES" smtClean="0"/>
              <a:t>Redes</a:t>
            </a:r>
          </a:p>
        </p:txBody>
      </p:sp>
      <p:sp>
        <p:nvSpPr>
          <p:cNvPr id="197636" name="Rectangle 7"/>
          <p:cNvSpPr>
            <a:spLocks noGrp="1" noChangeArrowheads="1"/>
          </p:cNvSpPr>
          <p:nvPr>
            <p:ph type="sldNum" sz="quarter" idx="5"/>
          </p:nvPr>
        </p:nvSpPr>
        <p:spPr>
          <a:noFill/>
        </p:spPr>
        <p:txBody>
          <a:bodyPr/>
          <a:lstStyle/>
          <a:p>
            <a:r>
              <a:rPr lang="es-ES" smtClean="0"/>
              <a:t>4-</a:t>
            </a:r>
            <a:fld id="{16C10095-D1C5-400F-AE45-5997B1979979}" type="slidenum">
              <a:rPr lang="es-ES" smtClean="0"/>
              <a:pPr/>
              <a:t>118</a:t>
            </a:fld>
            <a:endParaRPr lang="es-ES" smtClean="0"/>
          </a:p>
        </p:txBody>
      </p:sp>
      <p:sp>
        <p:nvSpPr>
          <p:cNvPr id="197637" name="Rectangle 2"/>
          <p:cNvSpPr>
            <a:spLocks noGrp="1" noRot="1" noChangeAspect="1" noChangeArrowheads="1" noTextEdit="1"/>
          </p:cNvSpPr>
          <p:nvPr>
            <p:ph type="sldImg"/>
          </p:nvPr>
        </p:nvSpPr>
        <p:spPr>
          <a:xfrm>
            <a:off x="566738" y="487363"/>
            <a:ext cx="5648325" cy="4237037"/>
          </a:xfrm>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752440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1BF60FDF-97DF-4881-B600-DA7625AD9B7F}" type="slidenum">
              <a:rPr lang="es-ES" smtClean="0"/>
              <a:pPr/>
              <a:t>119</a:t>
            </a:fld>
            <a:endParaRPr lang="es-ES" dirty="0"/>
          </a:p>
        </p:txBody>
      </p:sp>
      <p:sp>
        <p:nvSpPr>
          <p:cNvPr id="600066" name="Rectangle 2"/>
          <p:cNvSpPr>
            <a:spLocks noGrp="1" noRot="1" noChangeAspect="1" noChangeArrowheads="1" noTextEdit="1"/>
          </p:cNvSpPr>
          <p:nvPr>
            <p:ph type="sldImg"/>
          </p:nvPr>
        </p:nvSpPr>
        <p:spPr>
          <a:xfrm>
            <a:off x="568325" y="487363"/>
            <a:ext cx="5648325" cy="4237037"/>
          </a:xfrm>
          <a:ln/>
        </p:spPr>
      </p:sp>
      <p:sp>
        <p:nvSpPr>
          <p:cNvPr id="600067"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08829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7219" name="Rectangle 6"/>
          <p:cNvSpPr>
            <a:spLocks noGrp="1" noChangeArrowheads="1"/>
          </p:cNvSpPr>
          <p:nvPr>
            <p:ph type="ftr" sz="quarter" idx="4"/>
          </p:nvPr>
        </p:nvSpPr>
        <p:spPr>
          <a:noFill/>
        </p:spPr>
        <p:txBody>
          <a:bodyPr/>
          <a:lstStyle/>
          <a:p>
            <a:r>
              <a:rPr lang="es-ES" smtClean="0"/>
              <a:t>Redes</a:t>
            </a:r>
          </a:p>
        </p:txBody>
      </p:sp>
      <p:sp>
        <p:nvSpPr>
          <p:cNvPr id="137220" name="Rectangle 7"/>
          <p:cNvSpPr>
            <a:spLocks noGrp="1" noChangeArrowheads="1"/>
          </p:cNvSpPr>
          <p:nvPr>
            <p:ph type="sldNum" sz="quarter" idx="5"/>
          </p:nvPr>
        </p:nvSpPr>
        <p:spPr>
          <a:noFill/>
        </p:spPr>
        <p:txBody>
          <a:bodyPr/>
          <a:lstStyle/>
          <a:p>
            <a:r>
              <a:rPr lang="es-ES" dirty="0" smtClean="0"/>
              <a:t>4-</a:t>
            </a:r>
            <a:fld id="{599D4EEA-9A01-4C60-ABBA-A15DDD0CEC72}" type="slidenum">
              <a:rPr lang="es-ES" smtClean="0"/>
              <a:pPr/>
              <a:t>12</a:t>
            </a:fld>
            <a:endParaRPr lang="es-ES" dirty="0" smtClean="0"/>
          </a:p>
        </p:txBody>
      </p:sp>
      <p:sp>
        <p:nvSpPr>
          <p:cNvPr id="137221" name="Rectangle 2"/>
          <p:cNvSpPr>
            <a:spLocks noGrp="1" noRot="1" noChangeAspect="1" noChangeArrowheads="1" noTextEdit="1"/>
          </p:cNvSpPr>
          <p:nvPr>
            <p:ph type="sldImg"/>
          </p:nvPr>
        </p:nvSpPr>
        <p:spPr>
          <a:xfrm>
            <a:off x="566738" y="487363"/>
            <a:ext cx="5648325" cy="4237037"/>
          </a:xfrm>
          <a:ln/>
        </p:spPr>
      </p:sp>
      <p:sp>
        <p:nvSpPr>
          <p:cNvPr id="1372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839653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109992E5-9441-43C3-B234-FB613BDCBA14}" type="slidenum">
              <a:rPr lang="es-ES" smtClean="0"/>
              <a:pPr/>
              <a:t>120</a:t>
            </a:fld>
            <a:endParaRPr lang="es-ES" dirty="0"/>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9715415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171352BB-00F0-4533-A986-E25059594E5A}" type="slidenum">
              <a:rPr lang="es-ES" smtClean="0"/>
              <a:pPr/>
              <a:t>121</a:t>
            </a:fld>
            <a:endParaRPr lang="es-ES" dirty="0"/>
          </a:p>
        </p:txBody>
      </p:sp>
      <p:sp>
        <p:nvSpPr>
          <p:cNvPr id="756738" name="Rectangle 2"/>
          <p:cNvSpPr>
            <a:spLocks noGrp="1" noRot="1" noChangeAspect="1" noChangeArrowheads="1" noTextEdit="1"/>
          </p:cNvSpPr>
          <p:nvPr>
            <p:ph type="sldImg"/>
          </p:nvPr>
        </p:nvSpPr>
        <p:spPr>
          <a:xfrm>
            <a:off x="597502" y="487363"/>
            <a:ext cx="5589829" cy="4237608"/>
          </a:xfrm>
          <a:ln/>
        </p:spPr>
      </p:sp>
      <p:sp>
        <p:nvSpPr>
          <p:cNvPr id="756739"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9801060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E7D350B7-21DC-42FD-B9AE-33839D2445D1}" type="slidenum">
              <a:rPr lang="es-ES" smtClean="0"/>
              <a:pPr/>
              <a:t>122</a:t>
            </a:fld>
            <a:endParaRPr lang="es-ES" dirty="0"/>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s-ES"/>
          </a:p>
        </p:txBody>
      </p:sp>
      <p:sp>
        <p:nvSpPr>
          <p:cNvPr id="10"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50971255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6FC6DA17-8A60-4E14-BD87-5BFE20AC67FB}" type="slidenum">
              <a:rPr lang="es-ES" smtClean="0"/>
              <a:pPr/>
              <a:t>123</a:t>
            </a:fld>
            <a:endParaRPr lang="es-ES" dirty="0"/>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2499106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1BF60FDF-97DF-4881-B600-DA7625AD9B7F}" type="slidenum">
              <a:rPr lang="es-ES" smtClean="0"/>
              <a:pPr/>
              <a:t>124</a:t>
            </a:fld>
            <a:endParaRPr lang="es-ES" dirty="0"/>
          </a:p>
        </p:txBody>
      </p:sp>
      <p:sp>
        <p:nvSpPr>
          <p:cNvPr id="600066" name="Rectangle 2"/>
          <p:cNvSpPr>
            <a:spLocks noGrp="1" noRot="1" noChangeAspect="1" noChangeArrowheads="1" noTextEdit="1"/>
          </p:cNvSpPr>
          <p:nvPr>
            <p:ph type="sldImg"/>
          </p:nvPr>
        </p:nvSpPr>
        <p:spPr>
          <a:xfrm>
            <a:off x="597502" y="487363"/>
            <a:ext cx="5589829" cy="4237608"/>
          </a:xfrm>
          <a:ln/>
        </p:spPr>
      </p:sp>
      <p:sp>
        <p:nvSpPr>
          <p:cNvPr id="600067"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0902533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1BF60FDF-97DF-4881-B600-DA7625AD9B7F}" type="slidenum">
              <a:rPr lang="es-ES" smtClean="0"/>
              <a:pPr/>
              <a:t>125</a:t>
            </a:fld>
            <a:endParaRPr lang="es-ES" dirty="0"/>
          </a:p>
        </p:txBody>
      </p:sp>
      <p:sp>
        <p:nvSpPr>
          <p:cNvPr id="600066" name="Rectangle 2"/>
          <p:cNvSpPr>
            <a:spLocks noGrp="1" noRot="1" noChangeAspect="1" noChangeArrowheads="1" noTextEdit="1"/>
          </p:cNvSpPr>
          <p:nvPr>
            <p:ph type="sldImg"/>
          </p:nvPr>
        </p:nvSpPr>
        <p:spPr>
          <a:xfrm>
            <a:off x="568325" y="487363"/>
            <a:ext cx="5648325" cy="4237037"/>
          </a:xfrm>
          <a:ln/>
        </p:spPr>
      </p:sp>
      <p:sp>
        <p:nvSpPr>
          <p:cNvPr id="600067"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7124151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FFE7CAD9-721B-4E36-A173-8B65830275D1}" type="slidenum">
              <a:rPr lang="es-ES" smtClean="0"/>
              <a:pPr/>
              <a:t>126</a:t>
            </a:fld>
            <a:endParaRPr lang="es-ES" dirty="0"/>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6659840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20F1EB0F-9C36-471D-8471-ED388361E233}" type="slidenum">
              <a:rPr lang="es-ES" smtClean="0"/>
              <a:pPr/>
              <a:t>127</a:t>
            </a:fld>
            <a:endParaRPr lang="es-ES" dirty="0"/>
          </a:p>
        </p:txBody>
      </p:sp>
      <p:sp>
        <p:nvSpPr>
          <p:cNvPr id="726018" name="Rectangle 2"/>
          <p:cNvSpPr>
            <a:spLocks noGrp="1" noRot="1" noChangeAspect="1" noChangeArrowheads="1" noTextEdit="1"/>
          </p:cNvSpPr>
          <p:nvPr>
            <p:ph type="sldImg"/>
          </p:nvPr>
        </p:nvSpPr>
        <p:spPr>
          <a:xfrm>
            <a:off x="597502" y="487363"/>
            <a:ext cx="5589829" cy="4237608"/>
          </a:xfrm>
          <a:ln/>
        </p:spPr>
      </p:sp>
      <p:sp>
        <p:nvSpPr>
          <p:cNvPr id="726019"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9804415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40155729-5DBE-488D-AD0A-9FF84EA107DB}" type="slidenum">
              <a:rPr lang="es-ES" smtClean="0"/>
              <a:pPr/>
              <a:t>128</a:t>
            </a:fld>
            <a:endParaRPr lang="es-ES" dirty="0"/>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6477670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73F55FA0-6ACA-453B-B69B-360FBFCFB20A}" type="slidenum">
              <a:rPr lang="es-ES" smtClean="0"/>
              <a:pPr/>
              <a:t>129</a:t>
            </a:fld>
            <a:endParaRPr lang="es-ES" dirty="0"/>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411260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8243" name="Rectangle 6"/>
          <p:cNvSpPr>
            <a:spLocks noGrp="1" noChangeArrowheads="1"/>
          </p:cNvSpPr>
          <p:nvPr>
            <p:ph type="ftr" sz="quarter" idx="4"/>
          </p:nvPr>
        </p:nvSpPr>
        <p:spPr>
          <a:noFill/>
        </p:spPr>
        <p:txBody>
          <a:bodyPr/>
          <a:lstStyle/>
          <a:p>
            <a:r>
              <a:rPr lang="es-ES" smtClean="0"/>
              <a:t>Redes</a:t>
            </a:r>
          </a:p>
        </p:txBody>
      </p:sp>
      <p:sp>
        <p:nvSpPr>
          <p:cNvPr id="138244" name="Rectangle 7"/>
          <p:cNvSpPr>
            <a:spLocks noGrp="1" noChangeArrowheads="1"/>
          </p:cNvSpPr>
          <p:nvPr>
            <p:ph type="sldNum" sz="quarter" idx="5"/>
          </p:nvPr>
        </p:nvSpPr>
        <p:spPr>
          <a:noFill/>
        </p:spPr>
        <p:txBody>
          <a:bodyPr/>
          <a:lstStyle/>
          <a:p>
            <a:r>
              <a:rPr lang="es-ES" dirty="0" smtClean="0"/>
              <a:t>4-</a:t>
            </a:r>
            <a:fld id="{1864D8D6-4D94-41C4-8AA2-AB3112743AF1}" type="slidenum">
              <a:rPr lang="es-ES" smtClean="0"/>
              <a:pPr/>
              <a:t>13</a:t>
            </a:fld>
            <a:endParaRPr lang="es-ES" dirty="0" smtClean="0"/>
          </a:p>
        </p:txBody>
      </p:sp>
      <p:sp>
        <p:nvSpPr>
          <p:cNvPr id="138245" name="Rectangle 2"/>
          <p:cNvSpPr>
            <a:spLocks noGrp="1" noRot="1" noChangeAspect="1" noChangeArrowheads="1" noTextEdit="1"/>
          </p:cNvSpPr>
          <p:nvPr>
            <p:ph type="sldImg"/>
          </p:nvPr>
        </p:nvSpPr>
        <p:spPr>
          <a:xfrm>
            <a:off x="920750" y="741363"/>
            <a:ext cx="4940300" cy="3705225"/>
          </a:xfrm>
          <a:ln/>
        </p:spPr>
      </p:sp>
      <p:sp>
        <p:nvSpPr>
          <p:cNvPr id="138246" name="Rectangle 3"/>
          <p:cNvSpPr>
            <a:spLocks noGrp="1" noChangeArrowheads="1"/>
          </p:cNvSpPr>
          <p:nvPr>
            <p:ph type="body" idx="1"/>
          </p:nvPr>
        </p:nvSpPr>
        <p:spPr>
          <a:xfrm>
            <a:off x="903288" y="4692650"/>
            <a:ext cx="4975225" cy="4446588"/>
          </a:xfrm>
          <a:noFill/>
          <a:ln/>
        </p:spPr>
        <p:txBody>
          <a:bodyPr/>
          <a:lstStyle/>
          <a:p>
            <a:pPr eaLnBrk="1" hangingPunct="1"/>
            <a:endParaRPr lang="es-ES" smtClean="0"/>
          </a:p>
        </p:txBody>
      </p:sp>
    </p:spTree>
    <p:extLst>
      <p:ext uri="{BB962C8B-B14F-4D97-AF65-F5344CB8AC3E}">
        <p14:creationId xmlns:p14="http://schemas.microsoft.com/office/powerpoint/2010/main" val="29768823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E184D0CA-ABBB-4851-BF7D-F8ED99C86708}" type="slidenum">
              <a:rPr lang="es-ES" smtClean="0"/>
              <a:pPr/>
              <a:t>130</a:t>
            </a:fld>
            <a:endParaRPr lang="es-ES" dirty="0"/>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30114258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6-</a:t>
            </a:r>
            <a:fld id="{9244240F-0A09-4704-8AC3-3B94748F8123}" type="slidenum">
              <a:rPr lang="es-ES" smtClean="0"/>
              <a:pPr>
                <a:defRPr/>
              </a:pPr>
              <a:t>131</a:t>
            </a:fld>
            <a:endParaRPr lang="es-ES"/>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51328077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6-</a:t>
            </a:r>
            <a:fld id="{9244240F-0A09-4704-8AC3-3B94748F8123}" type="slidenum">
              <a:rPr lang="es-ES" smtClean="0"/>
              <a:pPr>
                <a:defRPr/>
              </a:pPr>
              <a:t>132</a:t>
            </a:fld>
            <a:endParaRPr lang="es-ES"/>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78430197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D33E2FA4-174B-4160-A1D0-BD04DDE2B81B}" type="slidenum">
              <a:rPr lang="es-ES" smtClean="0"/>
              <a:pPr/>
              <a:t>133</a:t>
            </a:fld>
            <a:endParaRPr lang="es-ES" dirty="0"/>
          </a:p>
        </p:txBody>
      </p:sp>
      <p:sp>
        <p:nvSpPr>
          <p:cNvPr id="608258" name="Rectangle 2"/>
          <p:cNvSpPr>
            <a:spLocks noGrp="1" noRot="1" noChangeAspect="1" noChangeArrowheads="1" noTextEdit="1"/>
          </p:cNvSpPr>
          <p:nvPr>
            <p:ph type="sldImg"/>
          </p:nvPr>
        </p:nvSpPr>
        <p:spPr>
          <a:xfrm>
            <a:off x="568325" y="487363"/>
            <a:ext cx="5648325" cy="4237037"/>
          </a:xfrm>
          <a:ln/>
        </p:spPr>
      </p:sp>
      <p:sp>
        <p:nvSpPr>
          <p:cNvPr id="608259"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7345711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B19C13AC-5882-49ED-B0B2-EA5817C4AD00}" type="slidenum">
              <a:rPr lang="es-ES" smtClean="0"/>
              <a:pPr/>
              <a:t>134</a:t>
            </a:fld>
            <a:endParaRPr lang="es-ES" dirty="0"/>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6654306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4B26D3EB-880D-4DC1-AB5F-5140038A3537}" type="slidenum">
              <a:rPr lang="es-ES" smtClean="0"/>
              <a:pPr/>
              <a:t>135</a:t>
            </a:fld>
            <a:endParaRPr lang="es-E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1496946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B28AA4B2-FE49-4F5C-8C75-4DE389E03980}" type="slidenum">
              <a:rPr lang="es-ES" smtClean="0"/>
              <a:pPr/>
              <a:t>136</a:t>
            </a:fld>
            <a:endParaRPr lang="es-ES" dirty="0"/>
          </a:p>
        </p:txBody>
      </p:sp>
      <p:sp>
        <p:nvSpPr>
          <p:cNvPr id="799746" name="Rectangle 2"/>
          <p:cNvSpPr>
            <a:spLocks noGrp="1" noRot="1" noChangeAspect="1" noChangeArrowheads="1" noTextEdit="1"/>
          </p:cNvSpPr>
          <p:nvPr>
            <p:ph type="sldImg"/>
          </p:nvPr>
        </p:nvSpPr>
        <p:spPr>
          <a:xfrm>
            <a:off x="597502" y="487363"/>
            <a:ext cx="5589829" cy="4237608"/>
          </a:xfrm>
          <a:ln/>
        </p:spPr>
      </p:sp>
      <p:sp>
        <p:nvSpPr>
          <p:cNvPr id="799747"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36479978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97502" y="487363"/>
            <a:ext cx="5589829" cy="4237608"/>
          </a:xfrm>
        </p:spPr>
      </p:sp>
      <p:sp>
        <p:nvSpPr>
          <p:cNvPr id="3" name="2 Marcador de notas"/>
          <p:cNvSpPr>
            <a:spLocks noGrp="1"/>
          </p:cNvSpPr>
          <p:nvPr>
            <p:ph type="body" idx="1"/>
          </p:nvPr>
        </p:nvSpPr>
        <p:spPr/>
        <p:txBody>
          <a:bodyPr>
            <a:normAutofit/>
          </a:bodyPr>
          <a:lstStyle/>
          <a:p>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dirty="0"/>
              <a:t>6</a:t>
            </a:r>
            <a:r>
              <a:rPr lang="es-ES" dirty="0" smtClean="0"/>
              <a:t>-</a:t>
            </a:r>
            <a:fld id="{4F000EBE-1861-4140-A0AF-93313970BF8B}" type="slidenum">
              <a:rPr lang="es-ES" smtClean="0"/>
              <a:pPr>
                <a:defRPr/>
              </a:pPr>
              <a:t>137</a:t>
            </a:fld>
            <a:endParaRPr lang="es-ES" dirty="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50181126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253C6EED-7AB6-4F1A-AE9A-7927A4D605BE}" type="slidenum">
              <a:rPr lang="es-ES" smtClean="0"/>
              <a:pPr/>
              <a:t>138</a:t>
            </a:fld>
            <a:endParaRPr lang="es-ES" dirty="0"/>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245422208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s-ES"/>
              <a:t>Redes</a:t>
            </a:r>
          </a:p>
        </p:txBody>
      </p:sp>
      <p:sp>
        <p:nvSpPr>
          <p:cNvPr id="7" name="Rectangle 7"/>
          <p:cNvSpPr>
            <a:spLocks noGrp="1" noChangeArrowheads="1"/>
          </p:cNvSpPr>
          <p:nvPr>
            <p:ph type="sldNum" sz="quarter" idx="5"/>
          </p:nvPr>
        </p:nvSpPr>
        <p:spPr>
          <a:ln/>
        </p:spPr>
        <p:txBody>
          <a:bodyPr/>
          <a:lstStyle/>
          <a:p>
            <a:r>
              <a:rPr lang="es-ES" dirty="0"/>
              <a:t>6</a:t>
            </a:r>
            <a:r>
              <a:rPr lang="es-ES" dirty="0" smtClean="0"/>
              <a:t>-</a:t>
            </a:r>
            <a:fld id="{6192DF08-0CEE-4626-B1DA-06733AC287AC}" type="slidenum">
              <a:rPr lang="es-ES" smtClean="0"/>
              <a:pPr/>
              <a:t>139</a:t>
            </a:fld>
            <a:endParaRPr lang="es-ES" dirty="0"/>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s-ES"/>
          </a:p>
        </p:txBody>
      </p:sp>
      <p:sp>
        <p:nvSpPr>
          <p:cNvPr id="9"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422093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9267" name="Rectangle 6"/>
          <p:cNvSpPr>
            <a:spLocks noGrp="1" noChangeArrowheads="1"/>
          </p:cNvSpPr>
          <p:nvPr>
            <p:ph type="ftr" sz="quarter" idx="4"/>
          </p:nvPr>
        </p:nvSpPr>
        <p:spPr>
          <a:noFill/>
        </p:spPr>
        <p:txBody>
          <a:bodyPr/>
          <a:lstStyle/>
          <a:p>
            <a:r>
              <a:rPr lang="es-ES" smtClean="0"/>
              <a:t>Redes</a:t>
            </a:r>
          </a:p>
        </p:txBody>
      </p:sp>
      <p:sp>
        <p:nvSpPr>
          <p:cNvPr id="139268" name="Rectangle 7"/>
          <p:cNvSpPr>
            <a:spLocks noGrp="1" noChangeArrowheads="1"/>
          </p:cNvSpPr>
          <p:nvPr>
            <p:ph type="sldNum" sz="quarter" idx="5"/>
          </p:nvPr>
        </p:nvSpPr>
        <p:spPr>
          <a:noFill/>
        </p:spPr>
        <p:txBody>
          <a:bodyPr/>
          <a:lstStyle/>
          <a:p>
            <a:r>
              <a:rPr lang="es-ES" dirty="0" smtClean="0"/>
              <a:t>4-</a:t>
            </a:r>
            <a:fld id="{0C83B5D6-BCDF-4745-8FE0-4F4C6F82E594}" type="slidenum">
              <a:rPr lang="es-ES" smtClean="0"/>
              <a:pPr/>
              <a:t>14</a:t>
            </a:fld>
            <a:endParaRPr lang="es-ES" dirty="0" smtClean="0"/>
          </a:p>
        </p:txBody>
      </p:sp>
      <p:sp>
        <p:nvSpPr>
          <p:cNvPr id="139269" name="Rectangle 2"/>
          <p:cNvSpPr>
            <a:spLocks noGrp="1" noRot="1" noChangeAspect="1" noChangeArrowheads="1" noTextEdit="1"/>
          </p:cNvSpPr>
          <p:nvPr>
            <p:ph type="sldImg"/>
          </p:nvPr>
        </p:nvSpPr>
        <p:spPr>
          <a:xfrm>
            <a:off x="566738" y="487363"/>
            <a:ext cx="5648325" cy="4237037"/>
          </a:xfrm>
          <a:ln/>
        </p:spPr>
      </p:sp>
      <p:sp>
        <p:nvSpPr>
          <p:cNvPr id="1392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5044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p:spPr>
        <p:txBody>
          <a:bodyPr/>
          <a:lstStyle/>
          <a:p>
            <a:r>
              <a:rPr lang="es-ES" smtClean="0"/>
              <a:t>El Nivel de Red en Internet. Aspectos básicos</a:t>
            </a:r>
          </a:p>
        </p:txBody>
      </p:sp>
      <p:sp>
        <p:nvSpPr>
          <p:cNvPr id="140291" name="Rectangle 6"/>
          <p:cNvSpPr>
            <a:spLocks noGrp="1" noChangeArrowheads="1"/>
          </p:cNvSpPr>
          <p:nvPr>
            <p:ph type="ftr" sz="quarter" idx="4"/>
          </p:nvPr>
        </p:nvSpPr>
        <p:spPr>
          <a:noFill/>
        </p:spPr>
        <p:txBody>
          <a:bodyPr/>
          <a:lstStyle/>
          <a:p>
            <a:r>
              <a:rPr lang="es-ES" smtClean="0"/>
              <a:t>Redes</a:t>
            </a:r>
          </a:p>
        </p:txBody>
      </p:sp>
      <p:sp>
        <p:nvSpPr>
          <p:cNvPr id="140292" name="Rectangle 7"/>
          <p:cNvSpPr>
            <a:spLocks noGrp="1" noChangeArrowheads="1"/>
          </p:cNvSpPr>
          <p:nvPr>
            <p:ph type="sldNum" sz="quarter" idx="5"/>
          </p:nvPr>
        </p:nvSpPr>
        <p:spPr>
          <a:noFill/>
        </p:spPr>
        <p:txBody>
          <a:bodyPr/>
          <a:lstStyle/>
          <a:p>
            <a:r>
              <a:rPr lang="es-ES" dirty="0" smtClean="0"/>
              <a:t>4-</a:t>
            </a:r>
            <a:fld id="{10010031-DAD3-45DD-A82F-93B8FEB63BCF}" type="slidenum">
              <a:rPr lang="es-ES" smtClean="0"/>
              <a:pPr/>
              <a:t>15</a:t>
            </a:fld>
            <a:endParaRPr lang="es-ES" dirty="0" smtClean="0"/>
          </a:p>
        </p:txBody>
      </p:sp>
      <p:sp>
        <p:nvSpPr>
          <p:cNvPr id="140293" name="Rectangle 2"/>
          <p:cNvSpPr>
            <a:spLocks noGrp="1" noRot="1" noChangeAspect="1" noChangeArrowheads="1" noTextEdit="1"/>
          </p:cNvSpPr>
          <p:nvPr>
            <p:ph type="sldImg"/>
          </p:nvPr>
        </p:nvSpPr>
        <p:spPr>
          <a:xfrm>
            <a:off x="566738" y="487363"/>
            <a:ext cx="5648325" cy="4237037"/>
          </a:xfrm>
          <a:ln/>
        </p:spPr>
      </p:sp>
      <p:sp>
        <p:nvSpPr>
          <p:cNvPr id="140294" name="Rectangle 3"/>
          <p:cNvSpPr>
            <a:spLocks noGrp="1" noChangeArrowheads="1"/>
          </p:cNvSpPr>
          <p:nvPr>
            <p:ph type="body" idx="1"/>
          </p:nvPr>
        </p:nvSpPr>
        <p:spPr>
          <a:noFill/>
          <a:ln/>
        </p:spPr>
        <p:txBody>
          <a:bodyPr/>
          <a:lstStyle/>
          <a:p>
            <a:pPr eaLnBrk="1" hangingPunct="1"/>
            <a:r>
              <a:rPr lang="es-ES" smtClean="0"/>
              <a:t>Este ejemplo está extraído de la configuración real del servidor BOOTP/DHCP de la Universidad de Valencia.</a:t>
            </a:r>
          </a:p>
          <a:p>
            <a:pPr eaLnBrk="1" hangingPunct="1"/>
            <a:r>
              <a:rPr lang="es-ES" smtClean="0"/>
              <a:t>En primer lugar se especifican una serie de parámetros comunes para todos los hosts de la subred (en este caso la subred corresponde al semisótano de la Facultad de Farmacia); entre los parámetros comunes se indica el tipo de hardware utilizado (Ethernet) la máscara de la subred (255.255.254.0), los servidores de nombres (se especifican tres en este caso), el nombre de dominio utilizado, el router por defecto, etc. </a:t>
            </a:r>
          </a:p>
          <a:p>
            <a:pPr eaLnBrk="1" hangingPunct="1"/>
            <a:r>
              <a:rPr lang="es-ES" smtClean="0"/>
              <a:t>A continuación se indican los parámetros específicos de cada host; los únicos parámetros que se dan aquí normalmente son los específicos de cada host, que son la dirección hardware y la dirección IP de cada host. Sin embargo también se puede especificar algún parámetro de los indicados en la parte general, dándole un valor diferente; el valor dado en la parte general actúa como valor por defecto. Se tiene así máxima flexibilidad, permitiendo la especificación de casos particulares.</a:t>
            </a:r>
          </a:p>
          <a:p>
            <a:pPr eaLnBrk="1" hangingPunct="1"/>
            <a:r>
              <a:rPr lang="es-ES" smtClean="0"/>
              <a:t>En este caso las direcciones IP se asocian de forma permanente con las direcciones MAC, por lo que el funcionamiento corresponde al de un servidor BOOTP.</a:t>
            </a:r>
          </a:p>
        </p:txBody>
      </p:sp>
    </p:spTree>
    <p:extLst>
      <p:ext uri="{BB962C8B-B14F-4D97-AF65-F5344CB8AC3E}">
        <p14:creationId xmlns:p14="http://schemas.microsoft.com/office/powerpoint/2010/main" val="314423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s-ES" smtClean="0"/>
              <a:t>El Nivel de Red en Internet. Aspectos básicos</a:t>
            </a:r>
          </a:p>
        </p:txBody>
      </p:sp>
      <p:sp>
        <p:nvSpPr>
          <p:cNvPr id="141315" name="Rectangle 6"/>
          <p:cNvSpPr>
            <a:spLocks noGrp="1" noChangeArrowheads="1"/>
          </p:cNvSpPr>
          <p:nvPr>
            <p:ph type="ftr" sz="quarter" idx="4"/>
          </p:nvPr>
        </p:nvSpPr>
        <p:spPr>
          <a:noFill/>
        </p:spPr>
        <p:txBody>
          <a:bodyPr/>
          <a:lstStyle/>
          <a:p>
            <a:r>
              <a:rPr lang="es-ES" smtClean="0"/>
              <a:t>Redes</a:t>
            </a:r>
          </a:p>
        </p:txBody>
      </p:sp>
      <p:sp>
        <p:nvSpPr>
          <p:cNvPr id="141316" name="Rectangle 7"/>
          <p:cNvSpPr>
            <a:spLocks noGrp="1" noChangeArrowheads="1"/>
          </p:cNvSpPr>
          <p:nvPr>
            <p:ph type="sldNum" sz="quarter" idx="5"/>
          </p:nvPr>
        </p:nvSpPr>
        <p:spPr>
          <a:noFill/>
        </p:spPr>
        <p:txBody>
          <a:bodyPr/>
          <a:lstStyle/>
          <a:p>
            <a:r>
              <a:rPr lang="es-ES" dirty="0" smtClean="0"/>
              <a:t>4-</a:t>
            </a:r>
            <a:fld id="{D7647215-E65D-4583-88DD-7FBDED2EDC6E}" type="slidenum">
              <a:rPr lang="es-ES" smtClean="0"/>
              <a:pPr/>
              <a:t>16</a:t>
            </a:fld>
            <a:endParaRPr lang="es-ES" dirty="0" smtClean="0"/>
          </a:p>
        </p:txBody>
      </p:sp>
      <p:sp>
        <p:nvSpPr>
          <p:cNvPr id="141317" name="Rectangle 2"/>
          <p:cNvSpPr>
            <a:spLocks noGrp="1" noRot="1" noChangeAspect="1" noChangeArrowheads="1" noTextEdit="1"/>
          </p:cNvSpPr>
          <p:nvPr>
            <p:ph type="sldImg"/>
          </p:nvPr>
        </p:nvSpPr>
        <p:spPr>
          <a:xfrm>
            <a:off x="566738" y="487363"/>
            <a:ext cx="5648325" cy="4237037"/>
          </a:xfrm>
          <a:ln/>
        </p:spPr>
      </p:sp>
      <p:sp>
        <p:nvSpPr>
          <p:cNvPr id="141318" name="Rectangle 3"/>
          <p:cNvSpPr>
            <a:spLocks noGrp="1" noChangeArrowheads="1"/>
          </p:cNvSpPr>
          <p:nvPr>
            <p:ph type="body" idx="1"/>
          </p:nvPr>
        </p:nvSpPr>
        <p:spPr>
          <a:noFill/>
          <a:ln/>
        </p:spPr>
        <p:txBody>
          <a:bodyPr/>
          <a:lstStyle/>
          <a:p>
            <a:pPr eaLnBrk="1" hangingPunct="1"/>
            <a:r>
              <a:rPr lang="es-ES" smtClean="0"/>
              <a:t>En este caso tenemos un ejemplo de servidor DHCP donde las direcciones se ‘alquilan’ a los clientes por un tiempo limitado. Como puede verse se utiliza un rango de la subred 239.252.197.0/24, concretamente el que va desde la dirección 239.252.197.10 hasta la 239.252.197.250. Se especifican una serie de parámetros: el tiempo de alquiler por defecto y el tiempo de alquiler máximo, la máscara de subred, la dirección de broadcast, el router por defecto, los servidores de DNS y el nombre de dominio.</a:t>
            </a:r>
          </a:p>
          <a:p>
            <a:pPr eaLnBrk="1" hangingPunct="1"/>
            <a:r>
              <a:rPr lang="es-ES" smtClean="0"/>
              <a:t>Es posible contemplar excepciones al caso general, enumerándolas una a una. Ese es el caso del host ‘haagen’, para el cual se realiza una correspondencia estática de la dirección MAC con la dirección IP (funcionando por tanto como un servidor BOOTP). Esto podría ser útil por ejemplo para un servidor Web, que se quiere que tenga siempre asignada la misma dirección IP y no una alquilada por un período de tiempo determinado.</a:t>
            </a:r>
          </a:p>
        </p:txBody>
      </p:sp>
    </p:spTree>
    <p:extLst>
      <p:ext uri="{BB962C8B-B14F-4D97-AF65-F5344CB8AC3E}">
        <p14:creationId xmlns:p14="http://schemas.microsoft.com/office/powerpoint/2010/main" val="79150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42339" name="Rectangle 6"/>
          <p:cNvSpPr>
            <a:spLocks noGrp="1" noChangeArrowheads="1"/>
          </p:cNvSpPr>
          <p:nvPr>
            <p:ph type="ftr" sz="quarter" idx="4"/>
          </p:nvPr>
        </p:nvSpPr>
        <p:spPr>
          <a:noFill/>
        </p:spPr>
        <p:txBody>
          <a:bodyPr/>
          <a:lstStyle/>
          <a:p>
            <a:r>
              <a:rPr lang="es-ES" smtClean="0"/>
              <a:t>Redes</a:t>
            </a:r>
          </a:p>
        </p:txBody>
      </p:sp>
      <p:sp>
        <p:nvSpPr>
          <p:cNvPr id="142340" name="Rectangle 7"/>
          <p:cNvSpPr>
            <a:spLocks noGrp="1" noChangeArrowheads="1"/>
          </p:cNvSpPr>
          <p:nvPr>
            <p:ph type="sldNum" sz="quarter" idx="5"/>
          </p:nvPr>
        </p:nvSpPr>
        <p:spPr>
          <a:noFill/>
        </p:spPr>
        <p:txBody>
          <a:bodyPr/>
          <a:lstStyle/>
          <a:p>
            <a:r>
              <a:rPr lang="es-ES" smtClean="0"/>
              <a:t>4-</a:t>
            </a:r>
            <a:fld id="{3A822A43-9AAA-4D3F-8184-7A426CA4755D}" type="slidenum">
              <a:rPr lang="es-ES" smtClean="0"/>
              <a:pPr/>
              <a:t>17</a:t>
            </a:fld>
            <a:endParaRPr lang="es-ES" smtClean="0"/>
          </a:p>
        </p:txBody>
      </p:sp>
      <p:sp>
        <p:nvSpPr>
          <p:cNvPr id="142341" name="Rectangle 2"/>
          <p:cNvSpPr>
            <a:spLocks noGrp="1" noRot="1" noChangeAspect="1" noChangeArrowheads="1" noTextEdit="1"/>
          </p:cNvSpPr>
          <p:nvPr>
            <p:ph type="sldImg"/>
          </p:nvPr>
        </p:nvSpPr>
        <p:spPr>
          <a:xfrm>
            <a:off x="566738" y="487363"/>
            <a:ext cx="5648325" cy="4237037"/>
          </a:xfrm>
          <a:ln/>
        </p:spPr>
      </p:sp>
      <p:sp>
        <p:nvSpPr>
          <p:cNvPr id="1423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5647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xfrm>
            <a:off x="568325" y="487363"/>
            <a:ext cx="5648325" cy="4237037"/>
          </a:xfrm>
          <a:ln/>
        </p:spPr>
      </p:sp>
      <p:sp>
        <p:nvSpPr>
          <p:cNvPr id="143363" name="2 Marcador de notas"/>
          <p:cNvSpPr>
            <a:spLocks noGrp="1"/>
          </p:cNvSpPr>
          <p:nvPr>
            <p:ph type="body" idx="1"/>
          </p:nvPr>
        </p:nvSpPr>
        <p:spPr>
          <a:noFill/>
          <a:ln/>
        </p:spPr>
        <p:txBody>
          <a:bodyPr/>
          <a:lstStyle/>
          <a:p>
            <a:endParaRPr lang="es-ES" smtClean="0"/>
          </a:p>
        </p:txBody>
      </p:sp>
      <p:sp>
        <p:nvSpPr>
          <p:cNvPr id="143364" name="3 Marcador de encabezado"/>
          <p:cNvSpPr>
            <a:spLocks noGrp="1"/>
          </p:cNvSpPr>
          <p:nvPr>
            <p:ph type="hdr" sz="quarter"/>
          </p:nvPr>
        </p:nvSpPr>
        <p:spPr>
          <a:noFill/>
        </p:spPr>
        <p:txBody>
          <a:bodyPr/>
          <a:lstStyle/>
          <a:p>
            <a:r>
              <a:rPr lang="es-ES" smtClean="0"/>
              <a:t>El Nivel de Transporte en Internet</a:t>
            </a:r>
          </a:p>
        </p:txBody>
      </p:sp>
      <p:sp>
        <p:nvSpPr>
          <p:cNvPr id="143365" name="4 Marcador de pie de página"/>
          <p:cNvSpPr>
            <a:spLocks noGrp="1"/>
          </p:cNvSpPr>
          <p:nvPr>
            <p:ph type="ftr" sz="quarter" idx="4"/>
          </p:nvPr>
        </p:nvSpPr>
        <p:spPr>
          <a:noFill/>
        </p:spPr>
        <p:txBody>
          <a:bodyPr/>
          <a:lstStyle/>
          <a:p>
            <a:r>
              <a:rPr lang="es-ES" smtClean="0"/>
              <a:t>Redes</a:t>
            </a:r>
          </a:p>
        </p:txBody>
      </p:sp>
      <p:sp>
        <p:nvSpPr>
          <p:cNvPr id="143366" name="5 Marcador de número de diapositiva"/>
          <p:cNvSpPr>
            <a:spLocks noGrp="1"/>
          </p:cNvSpPr>
          <p:nvPr>
            <p:ph type="sldNum" sz="quarter" idx="5"/>
          </p:nvPr>
        </p:nvSpPr>
        <p:spPr>
          <a:noFill/>
        </p:spPr>
        <p:txBody>
          <a:bodyPr/>
          <a:lstStyle/>
          <a:p>
            <a:r>
              <a:rPr lang="es-ES" dirty="0" smtClean="0"/>
              <a:t>4-</a:t>
            </a:r>
            <a:fld id="{8DFCC0EB-A950-47AB-B910-79C25D3EEA0E}" type="slidenum">
              <a:rPr lang="es-ES" smtClean="0"/>
              <a:pPr/>
              <a:t>18</a:t>
            </a:fld>
            <a:endParaRPr lang="es-ES" dirty="0" smtClean="0"/>
          </a:p>
        </p:txBody>
      </p:sp>
    </p:spTree>
    <p:extLst>
      <p:ext uri="{BB962C8B-B14F-4D97-AF65-F5344CB8AC3E}">
        <p14:creationId xmlns:p14="http://schemas.microsoft.com/office/powerpoint/2010/main" val="393546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a:xfrm>
            <a:off x="568325" y="487363"/>
            <a:ext cx="5648325" cy="4237037"/>
          </a:xfrm>
          <a:ln/>
        </p:spPr>
      </p:sp>
      <p:sp>
        <p:nvSpPr>
          <p:cNvPr id="144387" name="2 Marcador de notas"/>
          <p:cNvSpPr>
            <a:spLocks noGrp="1"/>
          </p:cNvSpPr>
          <p:nvPr>
            <p:ph type="body" idx="1"/>
          </p:nvPr>
        </p:nvSpPr>
        <p:spPr>
          <a:noFill/>
          <a:ln/>
        </p:spPr>
        <p:txBody>
          <a:bodyPr/>
          <a:lstStyle/>
          <a:p>
            <a:endParaRPr lang="es-ES" smtClean="0"/>
          </a:p>
        </p:txBody>
      </p:sp>
      <p:sp>
        <p:nvSpPr>
          <p:cNvPr id="144388" name="3 Marcador de encabezado"/>
          <p:cNvSpPr>
            <a:spLocks noGrp="1"/>
          </p:cNvSpPr>
          <p:nvPr>
            <p:ph type="hdr" sz="quarter"/>
          </p:nvPr>
        </p:nvSpPr>
        <p:spPr>
          <a:noFill/>
        </p:spPr>
        <p:txBody>
          <a:bodyPr/>
          <a:lstStyle/>
          <a:p>
            <a:r>
              <a:rPr lang="es-ES" smtClean="0"/>
              <a:t>El Nivel de Transporte en Internet</a:t>
            </a:r>
          </a:p>
        </p:txBody>
      </p:sp>
      <p:sp>
        <p:nvSpPr>
          <p:cNvPr id="144389" name="4 Marcador de pie de página"/>
          <p:cNvSpPr>
            <a:spLocks noGrp="1"/>
          </p:cNvSpPr>
          <p:nvPr>
            <p:ph type="ftr" sz="quarter" idx="4"/>
          </p:nvPr>
        </p:nvSpPr>
        <p:spPr>
          <a:noFill/>
        </p:spPr>
        <p:txBody>
          <a:bodyPr/>
          <a:lstStyle/>
          <a:p>
            <a:r>
              <a:rPr lang="es-ES" smtClean="0"/>
              <a:t>Redes</a:t>
            </a:r>
          </a:p>
        </p:txBody>
      </p:sp>
      <p:sp>
        <p:nvSpPr>
          <p:cNvPr id="144390" name="5 Marcador de número de diapositiva"/>
          <p:cNvSpPr>
            <a:spLocks noGrp="1"/>
          </p:cNvSpPr>
          <p:nvPr>
            <p:ph type="sldNum" sz="quarter" idx="5"/>
          </p:nvPr>
        </p:nvSpPr>
        <p:spPr>
          <a:noFill/>
        </p:spPr>
        <p:txBody>
          <a:bodyPr/>
          <a:lstStyle/>
          <a:p>
            <a:r>
              <a:rPr lang="es-ES" dirty="0" smtClean="0"/>
              <a:t>4-</a:t>
            </a:r>
            <a:fld id="{01FE1674-B73E-4DC8-A2BC-AA0D367E78CA}" type="slidenum">
              <a:rPr lang="es-ES" smtClean="0"/>
              <a:pPr/>
              <a:t>19</a:t>
            </a:fld>
            <a:endParaRPr lang="es-ES" dirty="0" smtClean="0"/>
          </a:p>
        </p:txBody>
      </p:sp>
    </p:spTree>
    <p:extLst>
      <p:ext uri="{BB962C8B-B14F-4D97-AF65-F5344CB8AC3E}">
        <p14:creationId xmlns:p14="http://schemas.microsoft.com/office/powerpoint/2010/main" val="320296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24931" name="Rectangle 6"/>
          <p:cNvSpPr>
            <a:spLocks noGrp="1" noChangeArrowheads="1"/>
          </p:cNvSpPr>
          <p:nvPr>
            <p:ph type="ftr" sz="quarter" idx="4"/>
          </p:nvPr>
        </p:nvSpPr>
        <p:spPr>
          <a:noFill/>
        </p:spPr>
        <p:txBody>
          <a:bodyPr/>
          <a:lstStyle/>
          <a:p>
            <a:r>
              <a:rPr lang="es-ES" smtClean="0"/>
              <a:t>Redes</a:t>
            </a:r>
          </a:p>
        </p:txBody>
      </p:sp>
      <p:sp>
        <p:nvSpPr>
          <p:cNvPr id="124932" name="Rectangle 7"/>
          <p:cNvSpPr>
            <a:spLocks noGrp="1" noChangeArrowheads="1"/>
          </p:cNvSpPr>
          <p:nvPr>
            <p:ph type="sldNum" sz="quarter" idx="5"/>
          </p:nvPr>
        </p:nvSpPr>
        <p:spPr>
          <a:noFill/>
        </p:spPr>
        <p:txBody>
          <a:bodyPr/>
          <a:lstStyle/>
          <a:p>
            <a:r>
              <a:rPr lang="es-ES" smtClean="0"/>
              <a:t>4-</a:t>
            </a:r>
            <a:fld id="{CCA86405-0503-4681-99A6-42BBAD9E18B7}" type="slidenum">
              <a:rPr lang="es-ES" smtClean="0"/>
              <a:pPr/>
              <a:t>2</a:t>
            </a:fld>
            <a:endParaRPr lang="es-ES" smtClean="0"/>
          </a:p>
        </p:txBody>
      </p:sp>
      <p:sp>
        <p:nvSpPr>
          <p:cNvPr id="124933" name="Rectangle 2"/>
          <p:cNvSpPr>
            <a:spLocks noGrp="1" noRot="1" noChangeAspect="1" noChangeArrowheads="1" noTextEdit="1"/>
          </p:cNvSpPr>
          <p:nvPr>
            <p:ph type="sldImg"/>
          </p:nvPr>
        </p:nvSpPr>
        <p:spPr>
          <a:xfrm>
            <a:off x="566738" y="487363"/>
            <a:ext cx="5648325" cy="4237037"/>
          </a:xfrm>
          <a:ln/>
        </p:spPr>
      </p:sp>
      <p:sp>
        <p:nvSpPr>
          <p:cNvPr id="1249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5122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a:xfrm>
            <a:off x="568325" y="487363"/>
            <a:ext cx="5648325" cy="4237037"/>
          </a:xfrm>
          <a:ln/>
        </p:spPr>
      </p:sp>
      <p:sp>
        <p:nvSpPr>
          <p:cNvPr id="145411" name="2 Marcador de notas"/>
          <p:cNvSpPr>
            <a:spLocks noGrp="1"/>
          </p:cNvSpPr>
          <p:nvPr>
            <p:ph type="body" idx="1"/>
          </p:nvPr>
        </p:nvSpPr>
        <p:spPr>
          <a:noFill/>
          <a:ln/>
        </p:spPr>
        <p:txBody>
          <a:bodyPr/>
          <a:lstStyle/>
          <a:p>
            <a:endParaRPr lang="es-ES" smtClean="0"/>
          </a:p>
        </p:txBody>
      </p:sp>
      <p:sp>
        <p:nvSpPr>
          <p:cNvPr id="145412" name="3 Marcador de encabezado"/>
          <p:cNvSpPr>
            <a:spLocks noGrp="1"/>
          </p:cNvSpPr>
          <p:nvPr>
            <p:ph type="hdr" sz="quarter"/>
          </p:nvPr>
        </p:nvSpPr>
        <p:spPr>
          <a:noFill/>
        </p:spPr>
        <p:txBody>
          <a:bodyPr/>
          <a:lstStyle/>
          <a:p>
            <a:r>
              <a:rPr lang="es-ES" smtClean="0"/>
              <a:t>El Nivel de Transporte en Internet</a:t>
            </a:r>
          </a:p>
        </p:txBody>
      </p:sp>
      <p:sp>
        <p:nvSpPr>
          <p:cNvPr id="145413" name="4 Marcador de pie de página"/>
          <p:cNvSpPr>
            <a:spLocks noGrp="1"/>
          </p:cNvSpPr>
          <p:nvPr>
            <p:ph type="ftr" sz="quarter" idx="4"/>
          </p:nvPr>
        </p:nvSpPr>
        <p:spPr>
          <a:noFill/>
        </p:spPr>
        <p:txBody>
          <a:bodyPr/>
          <a:lstStyle/>
          <a:p>
            <a:r>
              <a:rPr lang="es-ES" smtClean="0"/>
              <a:t>Redes</a:t>
            </a:r>
          </a:p>
        </p:txBody>
      </p:sp>
      <p:sp>
        <p:nvSpPr>
          <p:cNvPr id="145414" name="5 Marcador de número de diapositiva"/>
          <p:cNvSpPr>
            <a:spLocks noGrp="1"/>
          </p:cNvSpPr>
          <p:nvPr>
            <p:ph type="sldNum" sz="quarter" idx="5"/>
          </p:nvPr>
        </p:nvSpPr>
        <p:spPr>
          <a:noFill/>
        </p:spPr>
        <p:txBody>
          <a:bodyPr/>
          <a:lstStyle/>
          <a:p>
            <a:r>
              <a:rPr lang="es-ES" dirty="0" smtClean="0"/>
              <a:t>4-</a:t>
            </a:r>
            <a:fld id="{8DD765C9-2808-4A00-AFC8-F3EFEE67B834}" type="slidenum">
              <a:rPr lang="es-ES" smtClean="0"/>
              <a:pPr/>
              <a:t>20</a:t>
            </a:fld>
            <a:endParaRPr lang="es-ES" dirty="0" smtClean="0"/>
          </a:p>
        </p:txBody>
      </p:sp>
    </p:spTree>
    <p:extLst>
      <p:ext uri="{BB962C8B-B14F-4D97-AF65-F5344CB8AC3E}">
        <p14:creationId xmlns:p14="http://schemas.microsoft.com/office/powerpoint/2010/main" val="164861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a:xfrm>
            <a:off x="568325" y="487363"/>
            <a:ext cx="5648325" cy="4237037"/>
          </a:xfrm>
          <a:ln/>
        </p:spPr>
      </p:sp>
      <p:sp>
        <p:nvSpPr>
          <p:cNvPr id="147459" name="2 Marcador de notas"/>
          <p:cNvSpPr>
            <a:spLocks noGrp="1"/>
          </p:cNvSpPr>
          <p:nvPr>
            <p:ph type="body" idx="1"/>
          </p:nvPr>
        </p:nvSpPr>
        <p:spPr>
          <a:noFill/>
          <a:ln/>
        </p:spPr>
        <p:txBody>
          <a:bodyPr/>
          <a:lstStyle/>
          <a:p>
            <a:endParaRPr lang="es-ES" smtClean="0"/>
          </a:p>
        </p:txBody>
      </p:sp>
      <p:sp>
        <p:nvSpPr>
          <p:cNvPr id="147460" name="3 Marcador de encabezado"/>
          <p:cNvSpPr>
            <a:spLocks noGrp="1"/>
          </p:cNvSpPr>
          <p:nvPr>
            <p:ph type="hdr" sz="quarter"/>
          </p:nvPr>
        </p:nvSpPr>
        <p:spPr>
          <a:noFill/>
        </p:spPr>
        <p:txBody>
          <a:bodyPr/>
          <a:lstStyle/>
          <a:p>
            <a:r>
              <a:rPr lang="es-ES" smtClean="0"/>
              <a:t>El Nivel de Transporte en Internet</a:t>
            </a:r>
          </a:p>
        </p:txBody>
      </p:sp>
      <p:sp>
        <p:nvSpPr>
          <p:cNvPr id="147461" name="4 Marcador de pie de página"/>
          <p:cNvSpPr>
            <a:spLocks noGrp="1"/>
          </p:cNvSpPr>
          <p:nvPr>
            <p:ph type="ftr" sz="quarter" idx="4"/>
          </p:nvPr>
        </p:nvSpPr>
        <p:spPr>
          <a:noFill/>
        </p:spPr>
        <p:txBody>
          <a:bodyPr/>
          <a:lstStyle/>
          <a:p>
            <a:r>
              <a:rPr lang="es-ES" smtClean="0"/>
              <a:t>Redes</a:t>
            </a:r>
          </a:p>
        </p:txBody>
      </p:sp>
      <p:sp>
        <p:nvSpPr>
          <p:cNvPr id="147462" name="5 Marcador de número de diapositiva"/>
          <p:cNvSpPr>
            <a:spLocks noGrp="1"/>
          </p:cNvSpPr>
          <p:nvPr>
            <p:ph type="sldNum" sz="quarter" idx="5"/>
          </p:nvPr>
        </p:nvSpPr>
        <p:spPr>
          <a:noFill/>
        </p:spPr>
        <p:txBody>
          <a:bodyPr/>
          <a:lstStyle/>
          <a:p>
            <a:r>
              <a:rPr lang="es-ES" dirty="0" smtClean="0"/>
              <a:t>4-</a:t>
            </a:r>
            <a:fld id="{D6C1AACD-31BB-40D0-A06F-4E073D372C59}" type="slidenum">
              <a:rPr lang="es-ES" smtClean="0"/>
              <a:pPr/>
              <a:t>21</a:t>
            </a:fld>
            <a:endParaRPr lang="es-ES" dirty="0" smtClean="0"/>
          </a:p>
        </p:txBody>
      </p:sp>
    </p:spTree>
    <p:extLst>
      <p:ext uri="{BB962C8B-B14F-4D97-AF65-F5344CB8AC3E}">
        <p14:creationId xmlns:p14="http://schemas.microsoft.com/office/powerpoint/2010/main" val="408629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a:xfrm>
            <a:off x="568325" y="487363"/>
            <a:ext cx="5648325" cy="4237037"/>
          </a:xfrm>
          <a:ln/>
        </p:spPr>
      </p:sp>
      <p:sp>
        <p:nvSpPr>
          <p:cNvPr id="148483" name="2 Marcador de notas"/>
          <p:cNvSpPr>
            <a:spLocks noGrp="1"/>
          </p:cNvSpPr>
          <p:nvPr>
            <p:ph type="body" idx="1"/>
          </p:nvPr>
        </p:nvSpPr>
        <p:spPr>
          <a:noFill/>
          <a:ln/>
        </p:spPr>
        <p:txBody>
          <a:bodyPr/>
          <a:lstStyle/>
          <a:p>
            <a:endParaRPr lang="es-ES" smtClean="0"/>
          </a:p>
        </p:txBody>
      </p:sp>
      <p:sp>
        <p:nvSpPr>
          <p:cNvPr id="148484" name="3 Marcador de encabezado"/>
          <p:cNvSpPr>
            <a:spLocks noGrp="1"/>
          </p:cNvSpPr>
          <p:nvPr>
            <p:ph type="hdr" sz="quarter"/>
          </p:nvPr>
        </p:nvSpPr>
        <p:spPr>
          <a:noFill/>
        </p:spPr>
        <p:txBody>
          <a:bodyPr/>
          <a:lstStyle/>
          <a:p>
            <a:r>
              <a:rPr lang="es-ES" smtClean="0"/>
              <a:t>El Nivel de Transporte en Internet</a:t>
            </a:r>
          </a:p>
        </p:txBody>
      </p:sp>
      <p:sp>
        <p:nvSpPr>
          <p:cNvPr id="148485" name="4 Marcador de pie de página"/>
          <p:cNvSpPr>
            <a:spLocks noGrp="1"/>
          </p:cNvSpPr>
          <p:nvPr>
            <p:ph type="ftr" sz="quarter" idx="4"/>
          </p:nvPr>
        </p:nvSpPr>
        <p:spPr>
          <a:noFill/>
        </p:spPr>
        <p:txBody>
          <a:bodyPr/>
          <a:lstStyle/>
          <a:p>
            <a:r>
              <a:rPr lang="es-ES" smtClean="0"/>
              <a:t>Redes</a:t>
            </a:r>
          </a:p>
        </p:txBody>
      </p:sp>
      <p:sp>
        <p:nvSpPr>
          <p:cNvPr id="148486" name="5 Marcador de número de diapositiva"/>
          <p:cNvSpPr>
            <a:spLocks noGrp="1"/>
          </p:cNvSpPr>
          <p:nvPr>
            <p:ph type="sldNum" sz="quarter" idx="5"/>
          </p:nvPr>
        </p:nvSpPr>
        <p:spPr>
          <a:noFill/>
        </p:spPr>
        <p:txBody>
          <a:bodyPr/>
          <a:lstStyle/>
          <a:p>
            <a:r>
              <a:rPr lang="es-ES" dirty="0" smtClean="0"/>
              <a:t>4-</a:t>
            </a:r>
            <a:fld id="{E737FF24-2E41-4CE5-81A8-B3594E3D4553}" type="slidenum">
              <a:rPr lang="es-ES" smtClean="0"/>
              <a:pPr/>
              <a:t>22</a:t>
            </a:fld>
            <a:endParaRPr lang="es-ES" dirty="0" smtClean="0"/>
          </a:p>
        </p:txBody>
      </p:sp>
    </p:spTree>
    <p:extLst>
      <p:ext uri="{BB962C8B-B14F-4D97-AF65-F5344CB8AC3E}">
        <p14:creationId xmlns:p14="http://schemas.microsoft.com/office/powerpoint/2010/main" val="226198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xfrm>
            <a:off x="568325" y="487363"/>
            <a:ext cx="5648325" cy="4237037"/>
          </a:xfrm>
          <a:ln/>
        </p:spPr>
      </p:sp>
      <p:sp>
        <p:nvSpPr>
          <p:cNvPr id="149507" name="2 Marcador de notas"/>
          <p:cNvSpPr>
            <a:spLocks noGrp="1"/>
          </p:cNvSpPr>
          <p:nvPr>
            <p:ph type="body" idx="1"/>
          </p:nvPr>
        </p:nvSpPr>
        <p:spPr>
          <a:noFill/>
          <a:ln/>
        </p:spPr>
        <p:txBody>
          <a:bodyPr/>
          <a:lstStyle/>
          <a:p>
            <a:endParaRPr lang="es-ES" smtClean="0"/>
          </a:p>
        </p:txBody>
      </p:sp>
      <p:sp>
        <p:nvSpPr>
          <p:cNvPr id="149508" name="3 Marcador de encabezado"/>
          <p:cNvSpPr>
            <a:spLocks noGrp="1"/>
          </p:cNvSpPr>
          <p:nvPr>
            <p:ph type="hdr" sz="quarter"/>
          </p:nvPr>
        </p:nvSpPr>
        <p:spPr>
          <a:noFill/>
        </p:spPr>
        <p:txBody>
          <a:bodyPr/>
          <a:lstStyle/>
          <a:p>
            <a:r>
              <a:rPr lang="es-ES" smtClean="0"/>
              <a:t>El Nivel de Transporte en Internet</a:t>
            </a:r>
          </a:p>
        </p:txBody>
      </p:sp>
      <p:sp>
        <p:nvSpPr>
          <p:cNvPr id="149509" name="4 Marcador de pie de página"/>
          <p:cNvSpPr>
            <a:spLocks noGrp="1"/>
          </p:cNvSpPr>
          <p:nvPr>
            <p:ph type="ftr" sz="quarter" idx="4"/>
          </p:nvPr>
        </p:nvSpPr>
        <p:spPr>
          <a:noFill/>
        </p:spPr>
        <p:txBody>
          <a:bodyPr/>
          <a:lstStyle/>
          <a:p>
            <a:r>
              <a:rPr lang="es-ES" smtClean="0"/>
              <a:t>Redes</a:t>
            </a:r>
          </a:p>
        </p:txBody>
      </p:sp>
      <p:sp>
        <p:nvSpPr>
          <p:cNvPr id="149510" name="5 Marcador de número de diapositiva"/>
          <p:cNvSpPr>
            <a:spLocks noGrp="1"/>
          </p:cNvSpPr>
          <p:nvPr>
            <p:ph type="sldNum" sz="quarter" idx="5"/>
          </p:nvPr>
        </p:nvSpPr>
        <p:spPr>
          <a:noFill/>
        </p:spPr>
        <p:txBody>
          <a:bodyPr/>
          <a:lstStyle/>
          <a:p>
            <a:r>
              <a:rPr lang="es-ES" dirty="0" smtClean="0"/>
              <a:t>4-</a:t>
            </a:r>
            <a:fld id="{54885968-5989-4161-AD70-71637377E55D}" type="slidenum">
              <a:rPr lang="es-ES" smtClean="0"/>
              <a:pPr/>
              <a:t>23</a:t>
            </a:fld>
            <a:endParaRPr lang="es-ES" dirty="0" smtClean="0"/>
          </a:p>
        </p:txBody>
      </p:sp>
    </p:spTree>
    <p:extLst>
      <p:ext uri="{BB962C8B-B14F-4D97-AF65-F5344CB8AC3E}">
        <p14:creationId xmlns:p14="http://schemas.microsoft.com/office/powerpoint/2010/main" val="2023681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a:xfrm>
            <a:off x="568325" y="487363"/>
            <a:ext cx="5648325" cy="4237037"/>
          </a:xfrm>
          <a:ln/>
        </p:spPr>
      </p:sp>
      <p:sp>
        <p:nvSpPr>
          <p:cNvPr id="150531" name="2 Marcador de notas"/>
          <p:cNvSpPr>
            <a:spLocks noGrp="1"/>
          </p:cNvSpPr>
          <p:nvPr>
            <p:ph type="body" idx="1"/>
          </p:nvPr>
        </p:nvSpPr>
        <p:spPr>
          <a:noFill/>
          <a:ln/>
        </p:spPr>
        <p:txBody>
          <a:bodyPr/>
          <a:lstStyle/>
          <a:p>
            <a:endParaRPr lang="es-ES" smtClean="0"/>
          </a:p>
        </p:txBody>
      </p:sp>
      <p:sp>
        <p:nvSpPr>
          <p:cNvPr id="150532" name="3 Marcador de encabezado"/>
          <p:cNvSpPr>
            <a:spLocks noGrp="1"/>
          </p:cNvSpPr>
          <p:nvPr>
            <p:ph type="hdr" sz="quarter"/>
          </p:nvPr>
        </p:nvSpPr>
        <p:spPr>
          <a:noFill/>
        </p:spPr>
        <p:txBody>
          <a:bodyPr/>
          <a:lstStyle/>
          <a:p>
            <a:r>
              <a:rPr lang="es-ES" smtClean="0"/>
              <a:t>El Nivel de Transporte en Internet</a:t>
            </a:r>
          </a:p>
        </p:txBody>
      </p:sp>
      <p:sp>
        <p:nvSpPr>
          <p:cNvPr id="150533" name="4 Marcador de pie de página"/>
          <p:cNvSpPr>
            <a:spLocks noGrp="1"/>
          </p:cNvSpPr>
          <p:nvPr>
            <p:ph type="ftr" sz="quarter" idx="4"/>
          </p:nvPr>
        </p:nvSpPr>
        <p:spPr>
          <a:noFill/>
        </p:spPr>
        <p:txBody>
          <a:bodyPr/>
          <a:lstStyle/>
          <a:p>
            <a:r>
              <a:rPr lang="es-ES" smtClean="0"/>
              <a:t>Redes</a:t>
            </a:r>
          </a:p>
        </p:txBody>
      </p:sp>
      <p:sp>
        <p:nvSpPr>
          <p:cNvPr id="150534" name="5 Marcador de número de diapositiva"/>
          <p:cNvSpPr>
            <a:spLocks noGrp="1"/>
          </p:cNvSpPr>
          <p:nvPr>
            <p:ph type="sldNum" sz="quarter" idx="5"/>
          </p:nvPr>
        </p:nvSpPr>
        <p:spPr>
          <a:noFill/>
        </p:spPr>
        <p:txBody>
          <a:bodyPr/>
          <a:lstStyle/>
          <a:p>
            <a:r>
              <a:rPr lang="es-ES" dirty="0" smtClean="0"/>
              <a:t>4-</a:t>
            </a:r>
            <a:fld id="{86940DA0-6007-433B-8E4F-BE41A15143F4}" type="slidenum">
              <a:rPr lang="es-ES" smtClean="0"/>
              <a:pPr/>
              <a:t>24</a:t>
            </a:fld>
            <a:endParaRPr lang="es-ES" dirty="0" smtClean="0"/>
          </a:p>
        </p:txBody>
      </p:sp>
    </p:spTree>
    <p:extLst>
      <p:ext uri="{BB962C8B-B14F-4D97-AF65-F5344CB8AC3E}">
        <p14:creationId xmlns:p14="http://schemas.microsoft.com/office/powerpoint/2010/main" val="2701268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a:xfrm>
            <a:off x="568325" y="487363"/>
            <a:ext cx="5648325" cy="4237037"/>
          </a:xfrm>
          <a:ln/>
        </p:spPr>
      </p:sp>
      <p:sp>
        <p:nvSpPr>
          <p:cNvPr id="151555" name="2 Marcador de notas"/>
          <p:cNvSpPr>
            <a:spLocks noGrp="1"/>
          </p:cNvSpPr>
          <p:nvPr>
            <p:ph type="body" idx="1"/>
          </p:nvPr>
        </p:nvSpPr>
        <p:spPr>
          <a:noFill/>
          <a:ln/>
        </p:spPr>
        <p:txBody>
          <a:bodyPr/>
          <a:lstStyle/>
          <a:p>
            <a:endParaRPr lang="es-ES" smtClean="0"/>
          </a:p>
        </p:txBody>
      </p:sp>
      <p:sp>
        <p:nvSpPr>
          <p:cNvPr id="151556" name="3 Marcador de encabezado"/>
          <p:cNvSpPr>
            <a:spLocks noGrp="1"/>
          </p:cNvSpPr>
          <p:nvPr>
            <p:ph type="hdr" sz="quarter"/>
          </p:nvPr>
        </p:nvSpPr>
        <p:spPr>
          <a:noFill/>
        </p:spPr>
        <p:txBody>
          <a:bodyPr/>
          <a:lstStyle/>
          <a:p>
            <a:r>
              <a:rPr lang="es-ES" smtClean="0"/>
              <a:t>El Nivel de Transporte en Internet</a:t>
            </a:r>
          </a:p>
        </p:txBody>
      </p:sp>
      <p:sp>
        <p:nvSpPr>
          <p:cNvPr id="151557" name="4 Marcador de pie de página"/>
          <p:cNvSpPr>
            <a:spLocks noGrp="1"/>
          </p:cNvSpPr>
          <p:nvPr>
            <p:ph type="ftr" sz="quarter" idx="4"/>
          </p:nvPr>
        </p:nvSpPr>
        <p:spPr>
          <a:noFill/>
        </p:spPr>
        <p:txBody>
          <a:bodyPr/>
          <a:lstStyle/>
          <a:p>
            <a:r>
              <a:rPr lang="es-ES" smtClean="0"/>
              <a:t>Redes</a:t>
            </a:r>
          </a:p>
        </p:txBody>
      </p:sp>
      <p:sp>
        <p:nvSpPr>
          <p:cNvPr id="151558" name="5 Marcador de número de diapositiva"/>
          <p:cNvSpPr>
            <a:spLocks noGrp="1"/>
          </p:cNvSpPr>
          <p:nvPr>
            <p:ph type="sldNum" sz="quarter" idx="5"/>
          </p:nvPr>
        </p:nvSpPr>
        <p:spPr>
          <a:noFill/>
        </p:spPr>
        <p:txBody>
          <a:bodyPr/>
          <a:lstStyle/>
          <a:p>
            <a:r>
              <a:rPr lang="es-ES" dirty="0" smtClean="0"/>
              <a:t>4-</a:t>
            </a:r>
            <a:fld id="{4F957127-CA4B-4BA2-82F9-1CCCD86E64E9}" type="slidenum">
              <a:rPr lang="es-ES" smtClean="0"/>
              <a:pPr/>
              <a:t>25</a:t>
            </a:fld>
            <a:endParaRPr lang="es-ES" dirty="0" smtClean="0"/>
          </a:p>
        </p:txBody>
      </p:sp>
    </p:spTree>
    <p:extLst>
      <p:ext uri="{BB962C8B-B14F-4D97-AF65-F5344CB8AC3E}">
        <p14:creationId xmlns:p14="http://schemas.microsoft.com/office/powerpoint/2010/main" val="4226623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xfrm>
            <a:off x="568325" y="487363"/>
            <a:ext cx="5648325" cy="4237037"/>
          </a:xfrm>
          <a:ln/>
        </p:spPr>
      </p:sp>
      <p:sp>
        <p:nvSpPr>
          <p:cNvPr id="152579" name="2 Marcador de notas"/>
          <p:cNvSpPr>
            <a:spLocks noGrp="1"/>
          </p:cNvSpPr>
          <p:nvPr>
            <p:ph type="body" idx="1"/>
          </p:nvPr>
        </p:nvSpPr>
        <p:spPr>
          <a:noFill/>
          <a:ln/>
        </p:spPr>
        <p:txBody>
          <a:bodyPr/>
          <a:lstStyle/>
          <a:p>
            <a:endParaRPr lang="es-ES" smtClean="0"/>
          </a:p>
        </p:txBody>
      </p:sp>
      <p:sp>
        <p:nvSpPr>
          <p:cNvPr id="152580" name="3 Marcador de encabezado"/>
          <p:cNvSpPr>
            <a:spLocks noGrp="1"/>
          </p:cNvSpPr>
          <p:nvPr>
            <p:ph type="hdr" sz="quarter"/>
          </p:nvPr>
        </p:nvSpPr>
        <p:spPr>
          <a:noFill/>
        </p:spPr>
        <p:txBody>
          <a:bodyPr/>
          <a:lstStyle/>
          <a:p>
            <a:r>
              <a:rPr lang="es-ES" smtClean="0"/>
              <a:t>El Nivel de Transporte en Internet</a:t>
            </a:r>
          </a:p>
        </p:txBody>
      </p:sp>
      <p:sp>
        <p:nvSpPr>
          <p:cNvPr id="152581" name="4 Marcador de pie de página"/>
          <p:cNvSpPr>
            <a:spLocks noGrp="1"/>
          </p:cNvSpPr>
          <p:nvPr>
            <p:ph type="ftr" sz="quarter" idx="4"/>
          </p:nvPr>
        </p:nvSpPr>
        <p:spPr>
          <a:noFill/>
        </p:spPr>
        <p:txBody>
          <a:bodyPr/>
          <a:lstStyle/>
          <a:p>
            <a:r>
              <a:rPr lang="es-ES" smtClean="0"/>
              <a:t>Redes</a:t>
            </a:r>
          </a:p>
        </p:txBody>
      </p:sp>
      <p:sp>
        <p:nvSpPr>
          <p:cNvPr id="152582" name="5 Marcador de número de diapositiva"/>
          <p:cNvSpPr>
            <a:spLocks noGrp="1"/>
          </p:cNvSpPr>
          <p:nvPr>
            <p:ph type="sldNum" sz="quarter" idx="5"/>
          </p:nvPr>
        </p:nvSpPr>
        <p:spPr>
          <a:noFill/>
        </p:spPr>
        <p:txBody>
          <a:bodyPr/>
          <a:lstStyle/>
          <a:p>
            <a:r>
              <a:rPr lang="es-ES" dirty="0" smtClean="0"/>
              <a:t>4-</a:t>
            </a:r>
            <a:fld id="{87132848-4E7C-4106-9EE3-8AD35B79AA7B}" type="slidenum">
              <a:rPr lang="es-ES" smtClean="0"/>
              <a:pPr/>
              <a:t>26</a:t>
            </a:fld>
            <a:endParaRPr lang="es-ES" dirty="0" smtClean="0"/>
          </a:p>
        </p:txBody>
      </p:sp>
    </p:spTree>
    <p:extLst>
      <p:ext uri="{BB962C8B-B14F-4D97-AF65-F5344CB8AC3E}">
        <p14:creationId xmlns:p14="http://schemas.microsoft.com/office/powerpoint/2010/main" val="1116446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a:xfrm>
            <a:off x="568325" y="487363"/>
            <a:ext cx="5648325" cy="4237037"/>
          </a:xfrm>
          <a:ln/>
        </p:spPr>
      </p:sp>
      <p:sp>
        <p:nvSpPr>
          <p:cNvPr id="153603" name="2 Marcador de notas"/>
          <p:cNvSpPr>
            <a:spLocks noGrp="1"/>
          </p:cNvSpPr>
          <p:nvPr>
            <p:ph type="body" idx="1"/>
          </p:nvPr>
        </p:nvSpPr>
        <p:spPr>
          <a:noFill/>
          <a:ln/>
        </p:spPr>
        <p:txBody>
          <a:bodyPr/>
          <a:lstStyle/>
          <a:p>
            <a:endParaRPr lang="es-ES" smtClean="0"/>
          </a:p>
        </p:txBody>
      </p:sp>
      <p:sp>
        <p:nvSpPr>
          <p:cNvPr id="153604" name="3 Marcador de encabezado"/>
          <p:cNvSpPr>
            <a:spLocks noGrp="1"/>
          </p:cNvSpPr>
          <p:nvPr>
            <p:ph type="hdr" sz="quarter"/>
          </p:nvPr>
        </p:nvSpPr>
        <p:spPr>
          <a:noFill/>
        </p:spPr>
        <p:txBody>
          <a:bodyPr/>
          <a:lstStyle/>
          <a:p>
            <a:r>
              <a:rPr lang="es-ES" smtClean="0"/>
              <a:t>El Nivel de Transporte en Internet</a:t>
            </a:r>
          </a:p>
        </p:txBody>
      </p:sp>
      <p:sp>
        <p:nvSpPr>
          <p:cNvPr id="153605" name="4 Marcador de pie de página"/>
          <p:cNvSpPr>
            <a:spLocks noGrp="1"/>
          </p:cNvSpPr>
          <p:nvPr>
            <p:ph type="ftr" sz="quarter" idx="4"/>
          </p:nvPr>
        </p:nvSpPr>
        <p:spPr>
          <a:noFill/>
        </p:spPr>
        <p:txBody>
          <a:bodyPr/>
          <a:lstStyle/>
          <a:p>
            <a:r>
              <a:rPr lang="es-ES" smtClean="0"/>
              <a:t>Redes</a:t>
            </a:r>
          </a:p>
        </p:txBody>
      </p:sp>
      <p:sp>
        <p:nvSpPr>
          <p:cNvPr id="153606" name="5 Marcador de número de diapositiva"/>
          <p:cNvSpPr>
            <a:spLocks noGrp="1"/>
          </p:cNvSpPr>
          <p:nvPr>
            <p:ph type="sldNum" sz="quarter" idx="5"/>
          </p:nvPr>
        </p:nvSpPr>
        <p:spPr>
          <a:noFill/>
        </p:spPr>
        <p:txBody>
          <a:bodyPr/>
          <a:lstStyle/>
          <a:p>
            <a:r>
              <a:rPr lang="es-ES" dirty="0" smtClean="0"/>
              <a:t>4-</a:t>
            </a:r>
            <a:fld id="{B5995EAF-1B70-4410-99AA-A6FC9D5FE6F2}" type="slidenum">
              <a:rPr lang="es-ES" smtClean="0"/>
              <a:pPr/>
              <a:t>27</a:t>
            </a:fld>
            <a:endParaRPr lang="es-ES" dirty="0" smtClean="0"/>
          </a:p>
        </p:txBody>
      </p:sp>
    </p:spTree>
    <p:extLst>
      <p:ext uri="{BB962C8B-B14F-4D97-AF65-F5344CB8AC3E}">
        <p14:creationId xmlns:p14="http://schemas.microsoft.com/office/powerpoint/2010/main" val="3607324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a:xfrm>
            <a:off x="568325" y="487363"/>
            <a:ext cx="5648325" cy="4237037"/>
          </a:xfrm>
          <a:ln/>
        </p:spPr>
      </p:sp>
      <p:sp>
        <p:nvSpPr>
          <p:cNvPr id="154627" name="2 Marcador de notas"/>
          <p:cNvSpPr>
            <a:spLocks noGrp="1"/>
          </p:cNvSpPr>
          <p:nvPr>
            <p:ph type="body" idx="1"/>
          </p:nvPr>
        </p:nvSpPr>
        <p:spPr>
          <a:noFill/>
          <a:ln/>
        </p:spPr>
        <p:txBody>
          <a:bodyPr/>
          <a:lstStyle/>
          <a:p>
            <a:endParaRPr lang="es-ES" smtClean="0"/>
          </a:p>
        </p:txBody>
      </p:sp>
      <p:sp>
        <p:nvSpPr>
          <p:cNvPr id="154628" name="3 Marcador de encabezado"/>
          <p:cNvSpPr>
            <a:spLocks noGrp="1"/>
          </p:cNvSpPr>
          <p:nvPr>
            <p:ph type="hdr" sz="quarter"/>
          </p:nvPr>
        </p:nvSpPr>
        <p:spPr>
          <a:noFill/>
        </p:spPr>
        <p:txBody>
          <a:bodyPr/>
          <a:lstStyle/>
          <a:p>
            <a:r>
              <a:rPr lang="es-ES" smtClean="0"/>
              <a:t>El Nivel de Transporte en Internet</a:t>
            </a:r>
          </a:p>
        </p:txBody>
      </p:sp>
      <p:sp>
        <p:nvSpPr>
          <p:cNvPr id="154629" name="4 Marcador de pie de página"/>
          <p:cNvSpPr>
            <a:spLocks noGrp="1"/>
          </p:cNvSpPr>
          <p:nvPr>
            <p:ph type="ftr" sz="quarter" idx="4"/>
          </p:nvPr>
        </p:nvSpPr>
        <p:spPr>
          <a:noFill/>
        </p:spPr>
        <p:txBody>
          <a:bodyPr/>
          <a:lstStyle/>
          <a:p>
            <a:r>
              <a:rPr lang="es-ES" smtClean="0"/>
              <a:t>Redes</a:t>
            </a:r>
          </a:p>
        </p:txBody>
      </p:sp>
      <p:sp>
        <p:nvSpPr>
          <p:cNvPr id="154630" name="5 Marcador de número de diapositiva"/>
          <p:cNvSpPr>
            <a:spLocks noGrp="1"/>
          </p:cNvSpPr>
          <p:nvPr>
            <p:ph type="sldNum" sz="quarter" idx="5"/>
          </p:nvPr>
        </p:nvSpPr>
        <p:spPr>
          <a:noFill/>
        </p:spPr>
        <p:txBody>
          <a:bodyPr/>
          <a:lstStyle/>
          <a:p>
            <a:r>
              <a:rPr lang="es-ES" dirty="0" smtClean="0"/>
              <a:t>4-</a:t>
            </a:r>
            <a:fld id="{62EB2D81-3656-4226-9398-992D8841A5C0}" type="slidenum">
              <a:rPr lang="es-ES" smtClean="0"/>
              <a:pPr/>
              <a:t>28</a:t>
            </a:fld>
            <a:endParaRPr lang="es-ES" dirty="0" smtClean="0"/>
          </a:p>
        </p:txBody>
      </p:sp>
    </p:spTree>
    <p:extLst>
      <p:ext uri="{BB962C8B-B14F-4D97-AF65-F5344CB8AC3E}">
        <p14:creationId xmlns:p14="http://schemas.microsoft.com/office/powerpoint/2010/main" val="3087856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a:xfrm>
            <a:off x="568325" y="487363"/>
            <a:ext cx="5648325" cy="4237037"/>
          </a:xfrm>
          <a:ln/>
        </p:spPr>
      </p:sp>
      <p:sp>
        <p:nvSpPr>
          <p:cNvPr id="155651" name="2 Marcador de notas"/>
          <p:cNvSpPr>
            <a:spLocks noGrp="1"/>
          </p:cNvSpPr>
          <p:nvPr>
            <p:ph type="body" idx="1"/>
          </p:nvPr>
        </p:nvSpPr>
        <p:spPr>
          <a:noFill/>
          <a:ln/>
        </p:spPr>
        <p:txBody>
          <a:bodyPr/>
          <a:lstStyle/>
          <a:p>
            <a:endParaRPr lang="es-ES" smtClean="0"/>
          </a:p>
        </p:txBody>
      </p:sp>
      <p:sp>
        <p:nvSpPr>
          <p:cNvPr id="155652" name="3 Marcador de encabezado"/>
          <p:cNvSpPr>
            <a:spLocks noGrp="1"/>
          </p:cNvSpPr>
          <p:nvPr>
            <p:ph type="hdr" sz="quarter"/>
          </p:nvPr>
        </p:nvSpPr>
        <p:spPr>
          <a:noFill/>
        </p:spPr>
        <p:txBody>
          <a:bodyPr/>
          <a:lstStyle/>
          <a:p>
            <a:r>
              <a:rPr lang="es-ES" smtClean="0"/>
              <a:t>El Nivel de Transporte en Internet</a:t>
            </a:r>
          </a:p>
        </p:txBody>
      </p:sp>
      <p:sp>
        <p:nvSpPr>
          <p:cNvPr id="155653" name="4 Marcador de pie de página"/>
          <p:cNvSpPr>
            <a:spLocks noGrp="1"/>
          </p:cNvSpPr>
          <p:nvPr>
            <p:ph type="ftr" sz="quarter" idx="4"/>
          </p:nvPr>
        </p:nvSpPr>
        <p:spPr>
          <a:noFill/>
        </p:spPr>
        <p:txBody>
          <a:bodyPr/>
          <a:lstStyle/>
          <a:p>
            <a:r>
              <a:rPr lang="es-ES" smtClean="0"/>
              <a:t>Redes</a:t>
            </a:r>
          </a:p>
        </p:txBody>
      </p:sp>
      <p:sp>
        <p:nvSpPr>
          <p:cNvPr id="155654" name="5 Marcador de número de diapositiva"/>
          <p:cNvSpPr>
            <a:spLocks noGrp="1"/>
          </p:cNvSpPr>
          <p:nvPr>
            <p:ph type="sldNum" sz="quarter" idx="5"/>
          </p:nvPr>
        </p:nvSpPr>
        <p:spPr>
          <a:noFill/>
        </p:spPr>
        <p:txBody>
          <a:bodyPr/>
          <a:lstStyle/>
          <a:p>
            <a:r>
              <a:rPr lang="es-ES" dirty="0" smtClean="0"/>
              <a:t>4-</a:t>
            </a:r>
            <a:fld id="{2876247B-BCE4-4BC4-8946-989EFD28CC2F}" type="slidenum">
              <a:rPr lang="es-ES" smtClean="0"/>
              <a:pPr/>
              <a:t>29</a:t>
            </a:fld>
            <a:endParaRPr lang="es-ES" dirty="0" smtClean="0"/>
          </a:p>
        </p:txBody>
      </p:sp>
    </p:spTree>
    <p:extLst>
      <p:ext uri="{BB962C8B-B14F-4D97-AF65-F5344CB8AC3E}">
        <p14:creationId xmlns:p14="http://schemas.microsoft.com/office/powerpoint/2010/main" val="409368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s-ES" smtClean="0"/>
              <a:t>El Nivel de Red en Internet. Aspectos básicos</a:t>
            </a:r>
          </a:p>
        </p:txBody>
      </p:sp>
      <p:sp>
        <p:nvSpPr>
          <p:cNvPr id="125955" name="Rectangle 6"/>
          <p:cNvSpPr>
            <a:spLocks noGrp="1" noChangeArrowheads="1"/>
          </p:cNvSpPr>
          <p:nvPr>
            <p:ph type="ftr" sz="quarter" idx="4"/>
          </p:nvPr>
        </p:nvSpPr>
        <p:spPr>
          <a:noFill/>
        </p:spPr>
        <p:txBody>
          <a:bodyPr/>
          <a:lstStyle/>
          <a:p>
            <a:r>
              <a:rPr lang="es-ES" smtClean="0"/>
              <a:t>Redes</a:t>
            </a:r>
          </a:p>
        </p:txBody>
      </p:sp>
      <p:sp>
        <p:nvSpPr>
          <p:cNvPr id="125956" name="Rectangle 7"/>
          <p:cNvSpPr>
            <a:spLocks noGrp="1" noChangeArrowheads="1"/>
          </p:cNvSpPr>
          <p:nvPr>
            <p:ph type="sldNum" sz="quarter" idx="5"/>
          </p:nvPr>
        </p:nvSpPr>
        <p:spPr>
          <a:noFill/>
        </p:spPr>
        <p:txBody>
          <a:bodyPr/>
          <a:lstStyle/>
          <a:p>
            <a:r>
              <a:rPr lang="es-ES" dirty="0" smtClean="0"/>
              <a:t>4-</a:t>
            </a:r>
            <a:fld id="{3CC38CBD-6A3D-475D-95C1-9C522F62AD81}" type="slidenum">
              <a:rPr lang="es-ES" smtClean="0"/>
              <a:pPr/>
              <a:t>3</a:t>
            </a:fld>
            <a:endParaRPr lang="es-ES" dirty="0" smtClean="0"/>
          </a:p>
        </p:txBody>
      </p:sp>
      <p:sp>
        <p:nvSpPr>
          <p:cNvPr id="125957" name="Rectangle 2"/>
          <p:cNvSpPr>
            <a:spLocks noGrp="1" noRot="1" noChangeAspect="1" noChangeArrowheads="1" noTextEdit="1"/>
          </p:cNvSpPr>
          <p:nvPr>
            <p:ph type="sldImg"/>
          </p:nvPr>
        </p:nvSpPr>
        <p:spPr>
          <a:xfrm>
            <a:off x="566738" y="487363"/>
            <a:ext cx="5648325" cy="4237037"/>
          </a:xfrm>
          <a:ln/>
        </p:spPr>
      </p:sp>
      <p:sp>
        <p:nvSpPr>
          <p:cNvPr id="1259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5115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a:xfrm>
            <a:off x="568325" y="487363"/>
            <a:ext cx="5648325" cy="4237037"/>
          </a:xfrm>
          <a:ln/>
        </p:spPr>
      </p:sp>
      <p:sp>
        <p:nvSpPr>
          <p:cNvPr id="156675" name="2 Marcador de notas"/>
          <p:cNvSpPr>
            <a:spLocks noGrp="1"/>
          </p:cNvSpPr>
          <p:nvPr>
            <p:ph type="body" idx="1"/>
          </p:nvPr>
        </p:nvSpPr>
        <p:spPr>
          <a:noFill/>
          <a:ln/>
        </p:spPr>
        <p:txBody>
          <a:bodyPr/>
          <a:lstStyle/>
          <a:p>
            <a:endParaRPr lang="es-ES" smtClean="0"/>
          </a:p>
        </p:txBody>
      </p:sp>
      <p:sp>
        <p:nvSpPr>
          <p:cNvPr id="156676" name="3 Marcador de encabezado"/>
          <p:cNvSpPr>
            <a:spLocks noGrp="1"/>
          </p:cNvSpPr>
          <p:nvPr>
            <p:ph type="hdr" sz="quarter"/>
          </p:nvPr>
        </p:nvSpPr>
        <p:spPr>
          <a:noFill/>
        </p:spPr>
        <p:txBody>
          <a:bodyPr/>
          <a:lstStyle/>
          <a:p>
            <a:r>
              <a:rPr lang="es-ES" smtClean="0"/>
              <a:t>El Nivel de Transporte en Internet</a:t>
            </a:r>
          </a:p>
        </p:txBody>
      </p:sp>
      <p:sp>
        <p:nvSpPr>
          <p:cNvPr id="156677" name="4 Marcador de pie de página"/>
          <p:cNvSpPr>
            <a:spLocks noGrp="1"/>
          </p:cNvSpPr>
          <p:nvPr>
            <p:ph type="ftr" sz="quarter" idx="4"/>
          </p:nvPr>
        </p:nvSpPr>
        <p:spPr>
          <a:noFill/>
        </p:spPr>
        <p:txBody>
          <a:bodyPr/>
          <a:lstStyle/>
          <a:p>
            <a:r>
              <a:rPr lang="es-ES" smtClean="0"/>
              <a:t>Redes</a:t>
            </a:r>
          </a:p>
        </p:txBody>
      </p:sp>
      <p:sp>
        <p:nvSpPr>
          <p:cNvPr id="156678" name="5 Marcador de número de diapositiva"/>
          <p:cNvSpPr>
            <a:spLocks noGrp="1"/>
          </p:cNvSpPr>
          <p:nvPr>
            <p:ph type="sldNum" sz="quarter" idx="5"/>
          </p:nvPr>
        </p:nvSpPr>
        <p:spPr>
          <a:noFill/>
        </p:spPr>
        <p:txBody>
          <a:bodyPr/>
          <a:lstStyle/>
          <a:p>
            <a:r>
              <a:rPr lang="es-ES" dirty="0" smtClean="0"/>
              <a:t>4-</a:t>
            </a:r>
            <a:fld id="{E1B90C11-7D46-416D-BB7A-81E93DC51BEE}" type="slidenum">
              <a:rPr lang="es-ES" smtClean="0"/>
              <a:pPr/>
              <a:t>30</a:t>
            </a:fld>
            <a:endParaRPr lang="es-ES" dirty="0" smtClean="0"/>
          </a:p>
        </p:txBody>
      </p:sp>
    </p:spTree>
    <p:extLst>
      <p:ext uri="{BB962C8B-B14F-4D97-AF65-F5344CB8AC3E}">
        <p14:creationId xmlns:p14="http://schemas.microsoft.com/office/powerpoint/2010/main" val="120819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dirty="0" smtClean="0"/>
              <a:t>4-</a:t>
            </a:r>
            <a:fld id="{4F000EBE-1861-4140-A0AF-93313970BF8B}" type="slidenum">
              <a:rPr lang="es-ES" smtClean="0"/>
              <a:pPr>
                <a:defRPr/>
              </a:pPr>
              <a:t>31</a:t>
            </a:fld>
            <a:endParaRPr lang="es-ES" dirty="0"/>
          </a:p>
        </p:txBody>
      </p:sp>
    </p:spTree>
    <p:extLst>
      <p:ext uri="{BB962C8B-B14F-4D97-AF65-F5344CB8AC3E}">
        <p14:creationId xmlns:p14="http://schemas.microsoft.com/office/powerpoint/2010/main" val="105244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dirty="0" smtClean="0"/>
              <a:t>4-</a:t>
            </a:r>
            <a:fld id="{4F000EBE-1861-4140-A0AF-93313970BF8B}" type="slidenum">
              <a:rPr lang="es-ES" smtClean="0"/>
              <a:pPr>
                <a:defRPr/>
              </a:pPr>
              <a:t>32</a:t>
            </a:fld>
            <a:endParaRPr lang="es-ES" dirty="0"/>
          </a:p>
        </p:txBody>
      </p:sp>
    </p:spTree>
    <p:extLst>
      <p:ext uri="{BB962C8B-B14F-4D97-AF65-F5344CB8AC3E}">
        <p14:creationId xmlns:p14="http://schemas.microsoft.com/office/powerpoint/2010/main" val="3691452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33</a:t>
            </a:fld>
            <a:endParaRPr lang="es-ES"/>
          </a:p>
        </p:txBody>
      </p:sp>
    </p:spTree>
    <p:extLst>
      <p:ext uri="{BB962C8B-B14F-4D97-AF65-F5344CB8AC3E}">
        <p14:creationId xmlns:p14="http://schemas.microsoft.com/office/powerpoint/2010/main" val="2393262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4"/>
          <p:cNvSpPr>
            <a:spLocks noGrp="1" noChangeArrowheads="1"/>
          </p:cNvSpPr>
          <p:nvPr>
            <p:ph type="hdr" sz="quarter"/>
          </p:nvPr>
        </p:nvSpPr>
        <p:spPr>
          <a:noFill/>
        </p:spPr>
        <p:txBody>
          <a:bodyPr/>
          <a:lstStyle/>
          <a:p>
            <a:r>
              <a:rPr lang="es-ES" smtClean="0"/>
              <a:t>El Nivel de Transporte en Internet</a:t>
            </a:r>
          </a:p>
        </p:txBody>
      </p:sp>
      <p:sp>
        <p:nvSpPr>
          <p:cNvPr id="134147" name="Rectangle 18"/>
          <p:cNvSpPr>
            <a:spLocks noGrp="1" noChangeArrowheads="1"/>
          </p:cNvSpPr>
          <p:nvPr>
            <p:ph type="ftr" sz="quarter" idx="4"/>
          </p:nvPr>
        </p:nvSpPr>
        <p:spPr>
          <a:noFill/>
        </p:spPr>
        <p:txBody>
          <a:bodyPr/>
          <a:lstStyle/>
          <a:p>
            <a:r>
              <a:rPr lang="es-ES" smtClean="0"/>
              <a:t>Redes</a:t>
            </a:r>
          </a:p>
        </p:txBody>
      </p:sp>
      <p:sp>
        <p:nvSpPr>
          <p:cNvPr id="134148" name="Rectangle 19"/>
          <p:cNvSpPr>
            <a:spLocks noGrp="1" noChangeArrowheads="1"/>
          </p:cNvSpPr>
          <p:nvPr>
            <p:ph type="sldNum" sz="quarter" idx="5"/>
          </p:nvPr>
        </p:nvSpPr>
        <p:spPr>
          <a:noFill/>
        </p:spPr>
        <p:txBody>
          <a:bodyPr/>
          <a:lstStyle/>
          <a:p>
            <a:r>
              <a:rPr lang="es-ES" dirty="0" smtClean="0"/>
              <a:t>4-</a:t>
            </a:r>
            <a:fld id="{C0903B3C-F984-4A95-BB7C-3E1729AB7C94}" type="slidenum">
              <a:rPr lang="es-ES" smtClean="0"/>
              <a:pPr/>
              <a:t>34</a:t>
            </a:fld>
            <a:endParaRPr lang="es-ES" dirty="0" smtClean="0"/>
          </a:p>
        </p:txBody>
      </p:sp>
      <p:sp>
        <p:nvSpPr>
          <p:cNvPr id="134149" name="Rectangle 2"/>
          <p:cNvSpPr>
            <a:spLocks noGrp="1" noRot="1" noChangeAspect="1" noChangeArrowheads="1" noTextEdit="1"/>
          </p:cNvSpPr>
          <p:nvPr>
            <p:ph type="sldImg"/>
          </p:nvPr>
        </p:nvSpPr>
        <p:spPr>
          <a:xfrm>
            <a:off x="568325" y="487363"/>
            <a:ext cx="5646738" cy="4235450"/>
          </a:xfrm>
          <a:ln/>
        </p:spPr>
      </p:sp>
      <p:sp>
        <p:nvSpPr>
          <p:cNvPr id="134150" name="Rectangle 3"/>
          <p:cNvSpPr>
            <a:spLocks noGrp="1" noChangeArrowheads="1"/>
          </p:cNvSpPr>
          <p:nvPr>
            <p:ph type="body" idx="1"/>
          </p:nvPr>
        </p:nvSpPr>
        <p:spPr>
          <a:xfrm>
            <a:off x="504825" y="4953000"/>
            <a:ext cx="5792788" cy="4451350"/>
          </a:xfrm>
          <a:noFill/>
          <a:ln/>
        </p:spPr>
        <p:txBody>
          <a:bodyPr/>
          <a:lstStyle/>
          <a:p>
            <a:pPr eaLnBrk="1" hangingPunct="1"/>
            <a:endParaRPr lang="es-ES_tradnl" smtClean="0"/>
          </a:p>
        </p:txBody>
      </p:sp>
    </p:spTree>
    <p:extLst>
      <p:ext uri="{BB962C8B-B14F-4D97-AF65-F5344CB8AC3E}">
        <p14:creationId xmlns:p14="http://schemas.microsoft.com/office/powerpoint/2010/main" val="4086152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dirty="0" smtClean="0"/>
              <a:t>4-</a:t>
            </a:r>
            <a:fld id="{4F000EBE-1861-4140-A0AF-93313970BF8B}" type="slidenum">
              <a:rPr lang="es-ES" smtClean="0"/>
              <a:pPr>
                <a:defRPr/>
              </a:pPr>
              <a:t>35</a:t>
            </a:fld>
            <a:endParaRPr lang="es-ES" dirty="0"/>
          </a:p>
        </p:txBody>
      </p:sp>
    </p:spTree>
    <p:extLst>
      <p:ext uri="{BB962C8B-B14F-4D97-AF65-F5344CB8AC3E}">
        <p14:creationId xmlns:p14="http://schemas.microsoft.com/office/powerpoint/2010/main" val="1335378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36</a:t>
            </a:fld>
            <a:endParaRPr lang="es-ES"/>
          </a:p>
        </p:txBody>
      </p:sp>
    </p:spTree>
    <p:extLst>
      <p:ext uri="{BB962C8B-B14F-4D97-AF65-F5344CB8AC3E}">
        <p14:creationId xmlns:p14="http://schemas.microsoft.com/office/powerpoint/2010/main" val="2411454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37</a:t>
            </a:fld>
            <a:endParaRPr lang="es-ES"/>
          </a:p>
        </p:txBody>
      </p:sp>
    </p:spTree>
    <p:extLst>
      <p:ext uri="{BB962C8B-B14F-4D97-AF65-F5344CB8AC3E}">
        <p14:creationId xmlns:p14="http://schemas.microsoft.com/office/powerpoint/2010/main" val="3929217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57699" name="Rectangle 6"/>
          <p:cNvSpPr>
            <a:spLocks noGrp="1" noChangeArrowheads="1"/>
          </p:cNvSpPr>
          <p:nvPr>
            <p:ph type="ftr" sz="quarter" idx="4"/>
          </p:nvPr>
        </p:nvSpPr>
        <p:spPr>
          <a:noFill/>
        </p:spPr>
        <p:txBody>
          <a:bodyPr/>
          <a:lstStyle/>
          <a:p>
            <a:r>
              <a:rPr lang="es-ES" smtClean="0"/>
              <a:t>Redes</a:t>
            </a:r>
          </a:p>
        </p:txBody>
      </p:sp>
      <p:sp>
        <p:nvSpPr>
          <p:cNvPr id="157700" name="Rectangle 7"/>
          <p:cNvSpPr>
            <a:spLocks noGrp="1" noChangeArrowheads="1"/>
          </p:cNvSpPr>
          <p:nvPr>
            <p:ph type="sldNum" sz="quarter" idx="5"/>
          </p:nvPr>
        </p:nvSpPr>
        <p:spPr>
          <a:noFill/>
        </p:spPr>
        <p:txBody>
          <a:bodyPr/>
          <a:lstStyle/>
          <a:p>
            <a:r>
              <a:rPr lang="es-ES" smtClean="0"/>
              <a:t>4-</a:t>
            </a:r>
            <a:fld id="{BFF57BDF-24EF-4D0F-BD27-520BABF8820B}" type="slidenum">
              <a:rPr lang="es-ES" smtClean="0"/>
              <a:pPr/>
              <a:t>38</a:t>
            </a:fld>
            <a:endParaRPr lang="es-ES" smtClean="0"/>
          </a:p>
        </p:txBody>
      </p:sp>
      <p:sp>
        <p:nvSpPr>
          <p:cNvPr id="157701" name="Rectangle 2"/>
          <p:cNvSpPr>
            <a:spLocks noGrp="1" noRot="1" noChangeAspect="1" noChangeArrowheads="1" noTextEdit="1"/>
          </p:cNvSpPr>
          <p:nvPr>
            <p:ph type="sldImg"/>
          </p:nvPr>
        </p:nvSpPr>
        <p:spPr>
          <a:xfrm>
            <a:off x="566738" y="487363"/>
            <a:ext cx="5648325" cy="4237037"/>
          </a:xfrm>
          <a:ln/>
        </p:spPr>
      </p:sp>
      <p:sp>
        <p:nvSpPr>
          <p:cNvPr id="1577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4690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58723" name="Rectangle 6"/>
          <p:cNvSpPr>
            <a:spLocks noGrp="1" noChangeArrowheads="1"/>
          </p:cNvSpPr>
          <p:nvPr>
            <p:ph type="ftr" sz="quarter" idx="4"/>
          </p:nvPr>
        </p:nvSpPr>
        <p:spPr>
          <a:noFill/>
        </p:spPr>
        <p:txBody>
          <a:bodyPr/>
          <a:lstStyle/>
          <a:p>
            <a:r>
              <a:rPr lang="es-ES" smtClean="0"/>
              <a:t>Redes</a:t>
            </a:r>
          </a:p>
        </p:txBody>
      </p:sp>
      <p:sp>
        <p:nvSpPr>
          <p:cNvPr id="158724" name="Rectangle 7"/>
          <p:cNvSpPr>
            <a:spLocks noGrp="1" noChangeArrowheads="1"/>
          </p:cNvSpPr>
          <p:nvPr>
            <p:ph type="sldNum" sz="quarter" idx="5"/>
          </p:nvPr>
        </p:nvSpPr>
        <p:spPr>
          <a:noFill/>
        </p:spPr>
        <p:txBody>
          <a:bodyPr/>
          <a:lstStyle/>
          <a:p>
            <a:r>
              <a:rPr lang="es-ES" smtClean="0"/>
              <a:t>4-</a:t>
            </a:r>
            <a:fld id="{6DBB72F9-EA90-47A6-9D46-E11286517B83}" type="slidenum">
              <a:rPr lang="es-ES" smtClean="0"/>
              <a:pPr/>
              <a:t>39</a:t>
            </a:fld>
            <a:endParaRPr lang="es-ES" smtClean="0"/>
          </a:p>
        </p:txBody>
      </p:sp>
      <p:sp>
        <p:nvSpPr>
          <p:cNvPr id="158725" name="Rectangle 2"/>
          <p:cNvSpPr>
            <a:spLocks noGrp="1" noRot="1" noChangeAspect="1" noChangeArrowheads="1" noTextEdit="1"/>
          </p:cNvSpPr>
          <p:nvPr>
            <p:ph type="sldImg"/>
          </p:nvPr>
        </p:nvSpPr>
        <p:spPr>
          <a:xfrm>
            <a:off x="566738" y="487363"/>
            <a:ext cx="5648325" cy="4237037"/>
          </a:xfrm>
          <a:ln/>
        </p:spPr>
      </p:sp>
      <p:sp>
        <p:nvSpPr>
          <p:cNvPr id="1587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4232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p:spPr>
        <p:txBody>
          <a:bodyPr/>
          <a:lstStyle/>
          <a:p>
            <a:r>
              <a:rPr lang="es-ES" smtClean="0"/>
              <a:t>El Nivel de Red en Internet. Aspectos básicos</a:t>
            </a:r>
          </a:p>
        </p:txBody>
      </p:sp>
      <p:sp>
        <p:nvSpPr>
          <p:cNvPr id="126979" name="Rectangle 6"/>
          <p:cNvSpPr>
            <a:spLocks noGrp="1" noChangeArrowheads="1"/>
          </p:cNvSpPr>
          <p:nvPr>
            <p:ph type="ftr" sz="quarter" idx="4"/>
          </p:nvPr>
        </p:nvSpPr>
        <p:spPr>
          <a:noFill/>
        </p:spPr>
        <p:txBody>
          <a:bodyPr/>
          <a:lstStyle/>
          <a:p>
            <a:r>
              <a:rPr lang="es-ES" smtClean="0"/>
              <a:t>Redes</a:t>
            </a:r>
          </a:p>
        </p:txBody>
      </p:sp>
      <p:sp>
        <p:nvSpPr>
          <p:cNvPr id="126980" name="Rectangle 7"/>
          <p:cNvSpPr>
            <a:spLocks noGrp="1" noChangeArrowheads="1"/>
          </p:cNvSpPr>
          <p:nvPr>
            <p:ph type="sldNum" sz="quarter" idx="5"/>
          </p:nvPr>
        </p:nvSpPr>
        <p:spPr>
          <a:noFill/>
        </p:spPr>
        <p:txBody>
          <a:bodyPr/>
          <a:lstStyle/>
          <a:p>
            <a:r>
              <a:rPr lang="es-ES" dirty="0" smtClean="0"/>
              <a:t>4-</a:t>
            </a:r>
            <a:fld id="{FE2544B1-C6CB-48D3-AF5F-515CC73E24CD}" type="slidenum">
              <a:rPr lang="es-ES" smtClean="0"/>
              <a:pPr/>
              <a:t>4</a:t>
            </a:fld>
            <a:endParaRPr lang="es-ES" dirty="0" smtClean="0"/>
          </a:p>
        </p:txBody>
      </p:sp>
      <p:sp>
        <p:nvSpPr>
          <p:cNvPr id="126981" name="Rectangle 2"/>
          <p:cNvSpPr>
            <a:spLocks noGrp="1" noRot="1" noChangeAspect="1" noChangeArrowheads="1" noTextEdit="1"/>
          </p:cNvSpPr>
          <p:nvPr>
            <p:ph type="sldImg"/>
          </p:nvPr>
        </p:nvSpPr>
        <p:spPr>
          <a:xfrm>
            <a:off x="566738" y="487363"/>
            <a:ext cx="5648325" cy="4237037"/>
          </a:xfrm>
          <a:ln/>
        </p:spPr>
      </p:sp>
      <p:sp>
        <p:nvSpPr>
          <p:cNvPr id="1269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96089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59747" name="Rectangle 6"/>
          <p:cNvSpPr>
            <a:spLocks noGrp="1" noChangeArrowheads="1"/>
          </p:cNvSpPr>
          <p:nvPr>
            <p:ph type="ftr" sz="quarter" idx="4"/>
          </p:nvPr>
        </p:nvSpPr>
        <p:spPr>
          <a:noFill/>
        </p:spPr>
        <p:txBody>
          <a:bodyPr/>
          <a:lstStyle/>
          <a:p>
            <a:r>
              <a:rPr lang="es-ES" smtClean="0"/>
              <a:t>Redes</a:t>
            </a:r>
          </a:p>
        </p:txBody>
      </p:sp>
      <p:sp>
        <p:nvSpPr>
          <p:cNvPr id="159748" name="Rectangle 7"/>
          <p:cNvSpPr>
            <a:spLocks noGrp="1" noChangeArrowheads="1"/>
          </p:cNvSpPr>
          <p:nvPr>
            <p:ph type="sldNum" sz="quarter" idx="5"/>
          </p:nvPr>
        </p:nvSpPr>
        <p:spPr>
          <a:noFill/>
        </p:spPr>
        <p:txBody>
          <a:bodyPr/>
          <a:lstStyle/>
          <a:p>
            <a:r>
              <a:rPr lang="es-ES" smtClean="0"/>
              <a:t>4-</a:t>
            </a:r>
            <a:fld id="{7AF4C833-A16E-44CE-A0F7-AD6BC4727197}" type="slidenum">
              <a:rPr lang="es-ES" smtClean="0"/>
              <a:pPr/>
              <a:t>40</a:t>
            </a:fld>
            <a:endParaRPr lang="es-ES" smtClean="0"/>
          </a:p>
        </p:txBody>
      </p:sp>
      <p:sp>
        <p:nvSpPr>
          <p:cNvPr id="159749" name="Rectangle 2"/>
          <p:cNvSpPr>
            <a:spLocks noGrp="1" noRot="1" noChangeAspect="1" noChangeArrowheads="1" noTextEdit="1"/>
          </p:cNvSpPr>
          <p:nvPr>
            <p:ph type="sldImg"/>
          </p:nvPr>
        </p:nvSpPr>
        <p:spPr>
          <a:xfrm>
            <a:off x="566738" y="487363"/>
            <a:ext cx="5648325" cy="4237037"/>
          </a:xfrm>
          <a:ln/>
        </p:spPr>
      </p:sp>
      <p:sp>
        <p:nvSpPr>
          <p:cNvPr id="1597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473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0771" name="Rectangle 6"/>
          <p:cNvSpPr>
            <a:spLocks noGrp="1" noChangeArrowheads="1"/>
          </p:cNvSpPr>
          <p:nvPr>
            <p:ph type="ftr" sz="quarter" idx="4"/>
          </p:nvPr>
        </p:nvSpPr>
        <p:spPr>
          <a:noFill/>
        </p:spPr>
        <p:txBody>
          <a:bodyPr/>
          <a:lstStyle/>
          <a:p>
            <a:r>
              <a:rPr lang="es-ES" smtClean="0"/>
              <a:t>Redes</a:t>
            </a:r>
          </a:p>
        </p:txBody>
      </p:sp>
      <p:sp>
        <p:nvSpPr>
          <p:cNvPr id="160772" name="Rectangle 7"/>
          <p:cNvSpPr>
            <a:spLocks noGrp="1" noChangeArrowheads="1"/>
          </p:cNvSpPr>
          <p:nvPr>
            <p:ph type="sldNum" sz="quarter" idx="5"/>
          </p:nvPr>
        </p:nvSpPr>
        <p:spPr>
          <a:noFill/>
        </p:spPr>
        <p:txBody>
          <a:bodyPr/>
          <a:lstStyle/>
          <a:p>
            <a:r>
              <a:rPr lang="es-ES" smtClean="0"/>
              <a:t>4-</a:t>
            </a:r>
            <a:fld id="{B8B4D9F1-D210-4B48-86F5-CAE733D04BA9}" type="slidenum">
              <a:rPr lang="es-ES" smtClean="0"/>
              <a:pPr/>
              <a:t>41</a:t>
            </a:fld>
            <a:endParaRPr lang="es-ES" smtClean="0"/>
          </a:p>
        </p:txBody>
      </p:sp>
      <p:sp>
        <p:nvSpPr>
          <p:cNvPr id="160773" name="Rectangle 2"/>
          <p:cNvSpPr>
            <a:spLocks noGrp="1" noRot="1" noChangeAspect="1" noChangeArrowheads="1" noTextEdit="1"/>
          </p:cNvSpPr>
          <p:nvPr>
            <p:ph type="sldImg"/>
          </p:nvPr>
        </p:nvSpPr>
        <p:spPr>
          <a:xfrm>
            <a:off x="566738" y="487363"/>
            <a:ext cx="5648325" cy="4237037"/>
          </a:xfrm>
          <a:ln/>
        </p:spPr>
      </p:sp>
      <p:sp>
        <p:nvSpPr>
          <p:cNvPr id="1607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89691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1795" name="Rectangle 6"/>
          <p:cNvSpPr>
            <a:spLocks noGrp="1" noChangeArrowheads="1"/>
          </p:cNvSpPr>
          <p:nvPr>
            <p:ph type="ftr" sz="quarter" idx="4"/>
          </p:nvPr>
        </p:nvSpPr>
        <p:spPr>
          <a:noFill/>
        </p:spPr>
        <p:txBody>
          <a:bodyPr/>
          <a:lstStyle/>
          <a:p>
            <a:r>
              <a:rPr lang="es-ES" smtClean="0"/>
              <a:t>Redes</a:t>
            </a:r>
          </a:p>
        </p:txBody>
      </p:sp>
      <p:sp>
        <p:nvSpPr>
          <p:cNvPr id="161796" name="Rectangle 7"/>
          <p:cNvSpPr>
            <a:spLocks noGrp="1" noChangeArrowheads="1"/>
          </p:cNvSpPr>
          <p:nvPr>
            <p:ph type="sldNum" sz="quarter" idx="5"/>
          </p:nvPr>
        </p:nvSpPr>
        <p:spPr>
          <a:noFill/>
        </p:spPr>
        <p:txBody>
          <a:bodyPr/>
          <a:lstStyle/>
          <a:p>
            <a:r>
              <a:rPr lang="es-ES" smtClean="0"/>
              <a:t>4-</a:t>
            </a:r>
            <a:fld id="{62038862-12BC-42E1-86B6-6F3113B1B874}" type="slidenum">
              <a:rPr lang="es-ES" smtClean="0"/>
              <a:pPr/>
              <a:t>42</a:t>
            </a:fld>
            <a:endParaRPr lang="es-ES" smtClean="0"/>
          </a:p>
        </p:txBody>
      </p:sp>
      <p:sp>
        <p:nvSpPr>
          <p:cNvPr id="161797" name="Rectangle 2"/>
          <p:cNvSpPr>
            <a:spLocks noGrp="1" noRot="1" noChangeAspect="1" noChangeArrowheads="1" noTextEdit="1"/>
          </p:cNvSpPr>
          <p:nvPr>
            <p:ph type="sldImg"/>
          </p:nvPr>
        </p:nvSpPr>
        <p:spPr>
          <a:xfrm>
            <a:off x="566738" y="487363"/>
            <a:ext cx="5648325" cy="4237037"/>
          </a:xfrm>
          <a:ln/>
        </p:spPr>
      </p:sp>
      <p:sp>
        <p:nvSpPr>
          <p:cNvPr id="1617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53784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2819" name="Rectangle 6"/>
          <p:cNvSpPr>
            <a:spLocks noGrp="1" noChangeArrowheads="1"/>
          </p:cNvSpPr>
          <p:nvPr>
            <p:ph type="ftr" sz="quarter" idx="4"/>
          </p:nvPr>
        </p:nvSpPr>
        <p:spPr>
          <a:noFill/>
        </p:spPr>
        <p:txBody>
          <a:bodyPr/>
          <a:lstStyle/>
          <a:p>
            <a:r>
              <a:rPr lang="es-ES" smtClean="0"/>
              <a:t>Redes</a:t>
            </a:r>
          </a:p>
        </p:txBody>
      </p:sp>
      <p:sp>
        <p:nvSpPr>
          <p:cNvPr id="162820" name="Rectangle 7"/>
          <p:cNvSpPr>
            <a:spLocks noGrp="1" noChangeArrowheads="1"/>
          </p:cNvSpPr>
          <p:nvPr>
            <p:ph type="sldNum" sz="quarter" idx="5"/>
          </p:nvPr>
        </p:nvSpPr>
        <p:spPr>
          <a:noFill/>
        </p:spPr>
        <p:txBody>
          <a:bodyPr/>
          <a:lstStyle/>
          <a:p>
            <a:r>
              <a:rPr lang="es-ES" smtClean="0"/>
              <a:t>4-</a:t>
            </a:r>
            <a:fld id="{0C9356B0-E417-486E-A924-3D38569DCE47}" type="slidenum">
              <a:rPr lang="es-ES" smtClean="0"/>
              <a:pPr/>
              <a:t>43</a:t>
            </a:fld>
            <a:endParaRPr lang="es-ES" smtClean="0"/>
          </a:p>
        </p:txBody>
      </p:sp>
      <p:sp>
        <p:nvSpPr>
          <p:cNvPr id="162821" name="Rectangle 2"/>
          <p:cNvSpPr>
            <a:spLocks noGrp="1" noRot="1" noChangeAspect="1" noChangeArrowheads="1" noTextEdit="1"/>
          </p:cNvSpPr>
          <p:nvPr>
            <p:ph type="sldImg"/>
          </p:nvPr>
        </p:nvSpPr>
        <p:spPr>
          <a:xfrm>
            <a:off x="566738" y="487363"/>
            <a:ext cx="5648325" cy="4237037"/>
          </a:xfrm>
          <a:ln/>
        </p:spPr>
      </p:sp>
      <p:sp>
        <p:nvSpPr>
          <p:cNvPr id="1628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22872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3843" name="Rectangle 6"/>
          <p:cNvSpPr>
            <a:spLocks noGrp="1" noChangeArrowheads="1"/>
          </p:cNvSpPr>
          <p:nvPr>
            <p:ph type="ftr" sz="quarter" idx="4"/>
          </p:nvPr>
        </p:nvSpPr>
        <p:spPr>
          <a:noFill/>
        </p:spPr>
        <p:txBody>
          <a:bodyPr/>
          <a:lstStyle/>
          <a:p>
            <a:r>
              <a:rPr lang="es-ES" smtClean="0"/>
              <a:t>Redes</a:t>
            </a:r>
          </a:p>
        </p:txBody>
      </p:sp>
      <p:sp>
        <p:nvSpPr>
          <p:cNvPr id="163844" name="Rectangle 7"/>
          <p:cNvSpPr>
            <a:spLocks noGrp="1" noChangeArrowheads="1"/>
          </p:cNvSpPr>
          <p:nvPr>
            <p:ph type="sldNum" sz="quarter" idx="5"/>
          </p:nvPr>
        </p:nvSpPr>
        <p:spPr>
          <a:noFill/>
        </p:spPr>
        <p:txBody>
          <a:bodyPr/>
          <a:lstStyle/>
          <a:p>
            <a:r>
              <a:rPr lang="es-ES" smtClean="0"/>
              <a:t>4-</a:t>
            </a:r>
            <a:fld id="{4A940525-DE64-4EEE-BF4D-FEAF4C2FE9F3}" type="slidenum">
              <a:rPr lang="es-ES" smtClean="0"/>
              <a:pPr/>
              <a:t>44</a:t>
            </a:fld>
            <a:endParaRPr lang="es-ES" smtClean="0"/>
          </a:p>
        </p:txBody>
      </p:sp>
      <p:sp>
        <p:nvSpPr>
          <p:cNvPr id="163845" name="Rectangle 2"/>
          <p:cNvSpPr>
            <a:spLocks noGrp="1" noRot="1" noChangeAspect="1" noChangeArrowheads="1" noTextEdit="1"/>
          </p:cNvSpPr>
          <p:nvPr>
            <p:ph type="sldImg"/>
          </p:nvPr>
        </p:nvSpPr>
        <p:spPr>
          <a:xfrm>
            <a:off x="566738" y="487363"/>
            <a:ext cx="5648325" cy="4237037"/>
          </a:xfrm>
          <a:ln/>
        </p:spPr>
      </p:sp>
      <p:sp>
        <p:nvSpPr>
          <p:cNvPr id="1638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57197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4867" name="Rectangle 6"/>
          <p:cNvSpPr>
            <a:spLocks noGrp="1" noChangeArrowheads="1"/>
          </p:cNvSpPr>
          <p:nvPr>
            <p:ph type="ftr" sz="quarter" idx="4"/>
          </p:nvPr>
        </p:nvSpPr>
        <p:spPr>
          <a:noFill/>
        </p:spPr>
        <p:txBody>
          <a:bodyPr/>
          <a:lstStyle/>
          <a:p>
            <a:r>
              <a:rPr lang="es-ES" smtClean="0"/>
              <a:t>Redes</a:t>
            </a:r>
          </a:p>
        </p:txBody>
      </p:sp>
      <p:sp>
        <p:nvSpPr>
          <p:cNvPr id="164868" name="Rectangle 7"/>
          <p:cNvSpPr>
            <a:spLocks noGrp="1" noChangeArrowheads="1"/>
          </p:cNvSpPr>
          <p:nvPr>
            <p:ph type="sldNum" sz="quarter" idx="5"/>
          </p:nvPr>
        </p:nvSpPr>
        <p:spPr>
          <a:noFill/>
        </p:spPr>
        <p:txBody>
          <a:bodyPr/>
          <a:lstStyle/>
          <a:p>
            <a:r>
              <a:rPr lang="es-ES" smtClean="0"/>
              <a:t>4-</a:t>
            </a:r>
            <a:fld id="{BB15709A-EC6F-4360-8F96-E4E6F2CE052B}" type="slidenum">
              <a:rPr lang="es-ES" smtClean="0"/>
              <a:pPr/>
              <a:t>45</a:t>
            </a:fld>
            <a:endParaRPr lang="es-ES" smtClean="0"/>
          </a:p>
        </p:txBody>
      </p:sp>
      <p:sp>
        <p:nvSpPr>
          <p:cNvPr id="164869" name="Rectangle 2"/>
          <p:cNvSpPr>
            <a:spLocks noGrp="1" noRot="1" noChangeAspect="1" noChangeArrowheads="1" noTextEdit="1"/>
          </p:cNvSpPr>
          <p:nvPr>
            <p:ph type="sldImg"/>
          </p:nvPr>
        </p:nvSpPr>
        <p:spPr>
          <a:xfrm>
            <a:off x="566738" y="487363"/>
            <a:ext cx="5648325" cy="4237037"/>
          </a:xfrm>
          <a:ln/>
        </p:spPr>
      </p:sp>
      <p:sp>
        <p:nvSpPr>
          <p:cNvPr id="1648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25353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5891" name="Rectangle 6"/>
          <p:cNvSpPr>
            <a:spLocks noGrp="1" noChangeArrowheads="1"/>
          </p:cNvSpPr>
          <p:nvPr>
            <p:ph type="ftr" sz="quarter" idx="4"/>
          </p:nvPr>
        </p:nvSpPr>
        <p:spPr>
          <a:noFill/>
        </p:spPr>
        <p:txBody>
          <a:bodyPr/>
          <a:lstStyle/>
          <a:p>
            <a:r>
              <a:rPr lang="es-ES" smtClean="0"/>
              <a:t>Redes</a:t>
            </a:r>
          </a:p>
        </p:txBody>
      </p:sp>
      <p:sp>
        <p:nvSpPr>
          <p:cNvPr id="165892" name="Rectangle 7"/>
          <p:cNvSpPr>
            <a:spLocks noGrp="1" noChangeArrowheads="1"/>
          </p:cNvSpPr>
          <p:nvPr>
            <p:ph type="sldNum" sz="quarter" idx="5"/>
          </p:nvPr>
        </p:nvSpPr>
        <p:spPr>
          <a:noFill/>
        </p:spPr>
        <p:txBody>
          <a:bodyPr/>
          <a:lstStyle/>
          <a:p>
            <a:r>
              <a:rPr lang="es-ES" smtClean="0"/>
              <a:t>4-</a:t>
            </a:r>
            <a:fld id="{DEE8EF15-ECCC-484A-AA11-8D05E8227FAF}" type="slidenum">
              <a:rPr lang="es-ES" smtClean="0"/>
              <a:pPr/>
              <a:t>46</a:t>
            </a:fld>
            <a:endParaRPr lang="es-ES" smtClean="0"/>
          </a:p>
        </p:txBody>
      </p:sp>
      <p:sp>
        <p:nvSpPr>
          <p:cNvPr id="165893" name="Rectangle 2"/>
          <p:cNvSpPr>
            <a:spLocks noGrp="1" noRot="1" noChangeAspect="1" noChangeArrowheads="1" noTextEdit="1"/>
          </p:cNvSpPr>
          <p:nvPr>
            <p:ph type="sldImg"/>
          </p:nvPr>
        </p:nvSpPr>
        <p:spPr>
          <a:xfrm>
            <a:off x="568325" y="487363"/>
            <a:ext cx="5648325" cy="4237037"/>
          </a:xfrm>
          <a:ln/>
        </p:spPr>
      </p:sp>
      <p:sp>
        <p:nvSpPr>
          <p:cNvPr id="1658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22675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6915" name="Rectangle 6"/>
          <p:cNvSpPr>
            <a:spLocks noGrp="1" noChangeArrowheads="1"/>
          </p:cNvSpPr>
          <p:nvPr>
            <p:ph type="ftr" sz="quarter" idx="4"/>
          </p:nvPr>
        </p:nvSpPr>
        <p:spPr>
          <a:noFill/>
        </p:spPr>
        <p:txBody>
          <a:bodyPr/>
          <a:lstStyle/>
          <a:p>
            <a:r>
              <a:rPr lang="es-ES" smtClean="0"/>
              <a:t>Redes</a:t>
            </a:r>
          </a:p>
        </p:txBody>
      </p:sp>
      <p:sp>
        <p:nvSpPr>
          <p:cNvPr id="166916" name="Rectangle 7"/>
          <p:cNvSpPr>
            <a:spLocks noGrp="1" noChangeArrowheads="1"/>
          </p:cNvSpPr>
          <p:nvPr>
            <p:ph type="sldNum" sz="quarter" idx="5"/>
          </p:nvPr>
        </p:nvSpPr>
        <p:spPr>
          <a:noFill/>
        </p:spPr>
        <p:txBody>
          <a:bodyPr/>
          <a:lstStyle/>
          <a:p>
            <a:r>
              <a:rPr lang="es-ES" smtClean="0"/>
              <a:t>4-</a:t>
            </a:r>
            <a:fld id="{57879A0C-439B-4CBD-8E5B-30F589F22561}" type="slidenum">
              <a:rPr lang="es-ES" smtClean="0"/>
              <a:pPr/>
              <a:t>47</a:t>
            </a:fld>
            <a:endParaRPr lang="es-ES" smtClean="0"/>
          </a:p>
        </p:txBody>
      </p:sp>
      <p:sp>
        <p:nvSpPr>
          <p:cNvPr id="166917" name="Rectangle 2"/>
          <p:cNvSpPr>
            <a:spLocks noGrp="1" noRot="1" noChangeAspect="1" noChangeArrowheads="1" noTextEdit="1"/>
          </p:cNvSpPr>
          <p:nvPr>
            <p:ph type="sldImg"/>
          </p:nvPr>
        </p:nvSpPr>
        <p:spPr>
          <a:xfrm>
            <a:off x="568325" y="487363"/>
            <a:ext cx="5648325" cy="4237037"/>
          </a:xfrm>
          <a:ln/>
        </p:spPr>
      </p:sp>
      <p:sp>
        <p:nvSpPr>
          <p:cNvPr id="1669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17438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7939" name="Rectangle 6"/>
          <p:cNvSpPr>
            <a:spLocks noGrp="1" noChangeArrowheads="1"/>
          </p:cNvSpPr>
          <p:nvPr>
            <p:ph type="ftr" sz="quarter" idx="4"/>
          </p:nvPr>
        </p:nvSpPr>
        <p:spPr>
          <a:noFill/>
        </p:spPr>
        <p:txBody>
          <a:bodyPr/>
          <a:lstStyle/>
          <a:p>
            <a:r>
              <a:rPr lang="es-ES" smtClean="0"/>
              <a:t>Redes</a:t>
            </a:r>
          </a:p>
        </p:txBody>
      </p:sp>
      <p:sp>
        <p:nvSpPr>
          <p:cNvPr id="167940" name="Rectangle 7"/>
          <p:cNvSpPr>
            <a:spLocks noGrp="1" noChangeArrowheads="1"/>
          </p:cNvSpPr>
          <p:nvPr>
            <p:ph type="sldNum" sz="quarter" idx="5"/>
          </p:nvPr>
        </p:nvSpPr>
        <p:spPr>
          <a:noFill/>
        </p:spPr>
        <p:txBody>
          <a:bodyPr/>
          <a:lstStyle/>
          <a:p>
            <a:r>
              <a:rPr lang="es-ES" smtClean="0"/>
              <a:t>4-</a:t>
            </a:r>
            <a:fld id="{4792EBAA-1929-4BE1-B213-0BCDB40F54ED}" type="slidenum">
              <a:rPr lang="es-ES" smtClean="0"/>
              <a:pPr/>
              <a:t>48</a:t>
            </a:fld>
            <a:endParaRPr lang="es-ES" smtClean="0"/>
          </a:p>
        </p:txBody>
      </p:sp>
      <p:sp>
        <p:nvSpPr>
          <p:cNvPr id="167941" name="Rectangle 2"/>
          <p:cNvSpPr>
            <a:spLocks noGrp="1" noRot="1" noChangeAspect="1" noChangeArrowheads="1" noTextEdit="1"/>
          </p:cNvSpPr>
          <p:nvPr>
            <p:ph type="sldImg"/>
          </p:nvPr>
        </p:nvSpPr>
        <p:spPr>
          <a:xfrm>
            <a:off x="568325" y="487363"/>
            <a:ext cx="5648325" cy="4237037"/>
          </a:xfrm>
          <a:ln/>
        </p:spPr>
      </p:sp>
      <p:sp>
        <p:nvSpPr>
          <p:cNvPr id="1679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9316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8963" name="Rectangle 6"/>
          <p:cNvSpPr>
            <a:spLocks noGrp="1" noChangeArrowheads="1"/>
          </p:cNvSpPr>
          <p:nvPr>
            <p:ph type="ftr" sz="quarter" idx="4"/>
          </p:nvPr>
        </p:nvSpPr>
        <p:spPr>
          <a:noFill/>
        </p:spPr>
        <p:txBody>
          <a:bodyPr/>
          <a:lstStyle/>
          <a:p>
            <a:r>
              <a:rPr lang="es-ES" smtClean="0"/>
              <a:t>Redes</a:t>
            </a:r>
          </a:p>
        </p:txBody>
      </p:sp>
      <p:sp>
        <p:nvSpPr>
          <p:cNvPr id="168964" name="Rectangle 7"/>
          <p:cNvSpPr>
            <a:spLocks noGrp="1" noChangeArrowheads="1"/>
          </p:cNvSpPr>
          <p:nvPr>
            <p:ph type="sldNum" sz="quarter" idx="5"/>
          </p:nvPr>
        </p:nvSpPr>
        <p:spPr>
          <a:noFill/>
        </p:spPr>
        <p:txBody>
          <a:bodyPr/>
          <a:lstStyle/>
          <a:p>
            <a:r>
              <a:rPr lang="es-ES" smtClean="0"/>
              <a:t>4-</a:t>
            </a:r>
            <a:fld id="{E2902C5F-B395-447E-8ED5-D1625DAD1C27}" type="slidenum">
              <a:rPr lang="es-ES" smtClean="0"/>
              <a:pPr/>
              <a:t>49</a:t>
            </a:fld>
            <a:endParaRPr lang="es-ES" smtClean="0"/>
          </a:p>
        </p:txBody>
      </p:sp>
      <p:sp>
        <p:nvSpPr>
          <p:cNvPr id="168965" name="Rectangle 2"/>
          <p:cNvSpPr>
            <a:spLocks noGrp="1" noRot="1" noChangeAspect="1" noChangeArrowheads="1" noTextEdit="1"/>
          </p:cNvSpPr>
          <p:nvPr>
            <p:ph type="sldImg"/>
          </p:nvPr>
        </p:nvSpPr>
        <p:spPr>
          <a:xfrm>
            <a:off x="566738" y="487363"/>
            <a:ext cx="5648325" cy="4237037"/>
          </a:xfrm>
          <a:ln/>
        </p:spPr>
      </p:sp>
      <p:sp>
        <p:nvSpPr>
          <p:cNvPr id="1689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529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p>
            <a:r>
              <a:rPr lang="es-ES" smtClean="0"/>
              <a:t>El Nivel de Red en Internet. Aspectos básicos</a:t>
            </a:r>
          </a:p>
        </p:txBody>
      </p:sp>
      <p:sp>
        <p:nvSpPr>
          <p:cNvPr id="128003" name="Rectangle 6"/>
          <p:cNvSpPr>
            <a:spLocks noGrp="1" noChangeArrowheads="1"/>
          </p:cNvSpPr>
          <p:nvPr>
            <p:ph type="ftr" sz="quarter" idx="4"/>
          </p:nvPr>
        </p:nvSpPr>
        <p:spPr>
          <a:noFill/>
        </p:spPr>
        <p:txBody>
          <a:bodyPr/>
          <a:lstStyle/>
          <a:p>
            <a:r>
              <a:rPr lang="es-ES" smtClean="0"/>
              <a:t>Redes</a:t>
            </a:r>
          </a:p>
        </p:txBody>
      </p:sp>
      <p:sp>
        <p:nvSpPr>
          <p:cNvPr id="128004" name="Rectangle 7"/>
          <p:cNvSpPr>
            <a:spLocks noGrp="1" noChangeArrowheads="1"/>
          </p:cNvSpPr>
          <p:nvPr>
            <p:ph type="sldNum" sz="quarter" idx="5"/>
          </p:nvPr>
        </p:nvSpPr>
        <p:spPr>
          <a:noFill/>
        </p:spPr>
        <p:txBody>
          <a:bodyPr/>
          <a:lstStyle/>
          <a:p>
            <a:r>
              <a:rPr lang="es-ES" dirty="0" smtClean="0"/>
              <a:t>4-</a:t>
            </a:r>
            <a:fld id="{E1C1CDA1-EDA4-4584-84ED-567CA9366150}" type="slidenum">
              <a:rPr lang="es-ES" smtClean="0"/>
              <a:pPr/>
              <a:t>5</a:t>
            </a:fld>
            <a:endParaRPr lang="es-ES" dirty="0" smtClean="0"/>
          </a:p>
        </p:txBody>
      </p:sp>
      <p:sp>
        <p:nvSpPr>
          <p:cNvPr id="128005" name="Rectangle 2"/>
          <p:cNvSpPr>
            <a:spLocks noGrp="1" noRot="1" noChangeAspect="1" noChangeArrowheads="1" noTextEdit="1"/>
          </p:cNvSpPr>
          <p:nvPr>
            <p:ph type="sldImg"/>
          </p:nvPr>
        </p:nvSpPr>
        <p:spPr>
          <a:xfrm>
            <a:off x="566738" y="487363"/>
            <a:ext cx="5648325" cy="4237037"/>
          </a:xfrm>
          <a:ln/>
        </p:spPr>
      </p:sp>
      <p:sp>
        <p:nvSpPr>
          <p:cNvPr id="1280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27009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69987" name="Rectangle 6"/>
          <p:cNvSpPr>
            <a:spLocks noGrp="1" noChangeArrowheads="1"/>
          </p:cNvSpPr>
          <p:nvPr>
            <p:ph type="ftr" sz="quarter" idx="4"/>
          </p:nvPr>
        </p:nvSpPr>
        <p:spPr>
          <a:noFill/>
        </p:spPr>
        <p:txBody>
          <a:bodyPr/>
          <a:lstStyle/>
          <a:p>
            <a:r>
              <a:rPr lang="es-ES" smtClean="0"/>
              <a:t>Redes</a:t>
            </a:r>
          </a:p>
        </p:txBody>
      </p:sp>
      <p:sp>
        <p:nvSpPr>
          <p:cNvPr id="169988" name="Rectangle 7"/>
          <p:cNvSpPr>
            <a:spLocks noGrp="1" noChangeArrowheads="1"/>
          </p:cNvSpPr>
          <p:nvPr>
            <p:ph type="sldNum" sz="quarter" idx="5"/>
          </p:nvPr>
        </p:nvSpPr>
        <p:spPr>
          <a:noFill/>
        </p:spPr>
        <p:txBody>
          <a:bodyPr/>
          <a:lstStyle/>
          <a:p>
            <a:r>
              <a:rPr lang="es-ES" smtClean="0"/>
              <a:t>4-</a:t>
            </a:r>
            <a:fld id="{0F5D4474-B541-4AFE-84B2-9180EF870E7D}" type="slidenum">
              <a:rPr lang="es-ES" smtClean="0"/>
              <a:pPr/>
              <a:t>50</a:t>
            </a:fld>
            <a:endParaRPr lang="es-ES" smtClean="0"/>
          </a:p>
        </p:txBody>
      </p:sp>
      <p:sp>
        <p:nvSpPr>
          <p:cNvPr id="169989" name="Rectangle 2"/>
          <p:cNvSpPr>
            <a:spLocks noGrp="1" noRot="1" noChangeAspect="1" noChangeArrowheads="1" noTextEdit="1"/>
          </p:cNvSpPr>
          <p:nvPr>
            <p:ph type="sldImg"/>
          </p:nvPr>
        </p:nvSpPr>
        <p:spPr>
          <a:xfrm>
            <a:off x="566738" y="487363"/>
            <a:ext cx="5648325" cy="4237037"/>
          </a:xfrm>
          <a:ln/>
        </p:spPr>
      </p:sp>
      <p:sp>
        <p:nvSpPr>
          <p:cNvPr id="169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8046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1011" name="Rectangle 6"/>
          <p:cNvSpPr>
            <a:spLocks noGrp="1" noChangeArrowheads="1"/>
          </p:cNvSpPr>
          <p:nvPr>
            <p:ph type="ftr" sz="quarter" idx="4"/>
          </p:nvPr>
        </p:nvSpPr>
        <p:spPr>
          <a:noFill/>
        </p:spPr>
        <p:txBody>
          <a:bodyPr/>
          <a:lstStyle/>
          <a:p>
            <a:r>
              <a:rPr lang="es-ES" smtClean="0"/>
              <a:t>Redes</a:t>
            </a:r>
          </a:p>
        </p:txBody>
      </p:sp>
      <p:sp>
        <p:nvSpPr>
          <p:cNvPr id="171012" name="Rectangle 7"/>
          <p:cNvSpPr>
            <a:spLocks noGrp="1" noChangeArrowheads="1"/>
          </p:cNvSpPr>
          <p:nvPr>
            <p:ph type="sldNum" sz="quarter" idx="5"/>
          </p:nvPr>
        </p:nvSpPr>
        <p:spPr>
          <a:noFill/>
        </p:spPr>
        <p:txBody>
          <a:bodyPr/>
          <a:lstStyle/>
          <a:p>
            <a:r>
              <a:rPr lang="es-ES" smtClean="0"/>
              <a:t>4-</a:t>
            </a:r>
            <a:fld id="{F5BE43AC-5EFA-4940-AAC7-2BB2ABB89503}" type="slidenum">
              <a:rPr lang="es-ES" smtClean="0"/>
              <a:pPr/>
              <a:t>51</a:t>
            </a:fld>
            <a:endParaRPr lang="es-ES" smtClean="0"/>
          </a:p>
        </p:txBody>
      </p:sp>
      <p:sp>
        <p:nvSpPr>
          <p:cNvPr id="171013" name="Rectangle 2"/>
          <p:cNvSpPr>
            <a:spLocks noGrp="1" noRot="1" noChangeAspect="1" noChangeArrowheads="1" noTextEdit="1"/>
          </p:cNvSpPr>
          <p:nvPr>
            <p:ph type="sldImg"/>
          </p:nvPr>
        </p:nvSpPr>
        <p:spPr>
          <a:xfrm>
            <a:off x="566738" y="487363"/>
            <a:ext cx="5648325" cy="4237037"/>
          </a:xfrm>
          <a:ln/>
        </p:spPr>
      </p:sp>
      <p:sp>
        <p:nvSpPr>
          <p:cNvPr id="1710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31934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2035" name="Rectangle 6"/>
          <p:cNvSpPr>
            <a:spLocks noGrp="1" noChangeArrowheads="1"/>
          </p:cNvSpPr>
          <p:nvPr>
            <p:ph type="ftr" sz="quarter" idx="4"/>
          </p:nvPr>
        </p:nvSpPr>
        <p:spPr>
          <a:noFill/>
        </p:spPr>
        <p:txBody>
          <a:bodyPr/>
          <a:lstStyle/>
          <a:p>
            <a:r>
              <a:rPr lang="es-ES" smtClean="0"/>
              <a:t>Redes</a:t>
            </a:r>
          </a:p>
        </p:txBody>
      </p:sp>
      <p:sp>
        <p:nvSpPr>
          <p:cNvPr id="172036" name="Rectangle 7"/>
          <p:cNvSpPr>
            <a:spLocks noGrp="1" noChangeArrowheads="1"/>
          </p:cNvSpPr>
          <p:nvPr>
            <p:ph type="sldNum" sz="quarter" idx="5"/>
          </p:nvPr>
        </p:nvSpPr>
        <p:spPr>
          <a:noFill/>
        </p:spPr>
        <p:txBody>
          <a:bodyPr/>
          <a:lstStyle/>
          <a:p>
            <a:r>
              <a:rPr lang="es-ES" smtClean="0"/>
              <a:t>4-</a:t>
            </a:r>
            <a:fld id="{8B50A6E1-CF5D-4913-99A1-8888351FF472}" type="slidenum">
              <a:rPr lang="es-ES" smtClean="0"/>
              <a:pPr/>
              <a:t>52</a:t>
            </a:fld>
            <a:endParaRPr lang="es-ES" smtClean="0"/>
          </a:p>
        </p:txBody>
      </p:sp>
      <p:sp>
        <p:nvSpPr>
          <p:cNvPr id="172037" name="Rectangle 2"/>
          <p:cNvSpPr>
            <a:spLocks noGrp="1" noRot="1" noChangeAspect="1" noChangeArrowheads="1" noTextEdit="1"/>
          </p:cNvSpPr>
          <p:nvPr>
            <p:ph type="sldImg"/>
          </p:nvPr>
        </p:nvSpPr>
        <p:spPr>
          <a:xfrm>
            <a:off x="566738" y="487363"/>
            <a:ext cx="5648325" cy="4237037"/>
          </a:xfrm>
          <a:ln/>
        </p:spPr>
      </p:sp>
      <p:sp>
        <p:nvSpPr>
          <p:cNvPr id="1720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44323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3059" name="Rectangle 6"/>
          <p:cNvSpPr>
            <a:spLocks noGrp="1" noChangeArrowheads="1"/>
          </p:cNvSpPr>
          <p:nvPr>
            <p:ph type="ftr" sz="quarter" idx="4"/>
          </p:nvPr>
        </p:nvSpPr>
        <p:spPr>
          <a:noFill/>
        </p:spPr>
        <p:txBody>
          <a:bodyPr/>
          <a:lstStyle/>
          <a:p>
            <a:r>
              <a:rPr lang="es-ES" smtClean="0"/>
              <a:t>Redes</a:t>
            </a:r>
          </a:p>
        </p:txBody>
      </p:sp>
      <p:sp>
        <p:nvSpPr>
          <p:cNvPr id="173060" name="Rectangle 7"/>
          <p:cNvSpPr>
            <a:spLocks noGrp="1" noChangeArrowheads="1"/>
          </p:cNvSpPr>
          <p:nvPr>
            <p:ph type="sldNum" sz="quarter" idx="5"/>
          </p:nvPr>
        </p:nvSpPr>
        <p:spPr>
          <a:noFill/>
        </p:spPr>
        <p:txBody>
          <a:bodyPr/>
          <a:lstStyle/>
          <a:p>
            <a:r>
              <a:rPr lang="es-ES" smtClean="0"/>
              <a:t>4-</a:t>
            </a:r>
            <a:fld id="{51AA4B26-C2C7-4B76-BF63-1843774DDD59}" type="slidenum">
              <a:rPr lang="es-ES" smtClean="0"/>
              <a:pPr/>
              <a:t>53</a:t>
            </a:fld>
            <a:endParaRPr lang="es-ES" smtClean="0"/>
          </a:p>
        </p:txBody>
      </p:sp>
      <p:sp>
        <p:nvSpPr>
          <p:cNvPr id="173061" name="Rectangle 2"/>
          <p:cNvSpPr>
            <a:spLocks noGrp="1" noRot="1" noChangeAspect="1" noChangeArrowheads="1" noTextEdit="1"/>
          </p:cNvSpPr>
          <p:nvPr>
            <p:ph type="sldImg"/>
          </p:nvPr>
        </p:nvSpPr>
        <p:spPr>
          <a:xfrm>
            <a:off x="566738" y="487363"/>
            <a:ext cx="5648325" cy="4237037"/>
          </a:xfrm>
          <a:ln/>
        </p:spPr>
      </p:sp>
      <p:sp>
        <p:nvSpPr>
          <p:cNvPr id="1730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67166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4083" name="Rectangle 6"/>
          <p:cNvSpPr>
            <a:spLocks noGrp="1" noChangeArrowheads="1"/>
          </p:cNvSpPr>
          <p:nvPr>
            <p:ph type="ftr" sz="quarter" idx="4"/>
          </p:nvPr>
        </p:nvSpPr>
        <p:spPr>
          <a:noFill/>
        </p:spPr>
        <p:txBody>
          <a:bodyPr/>
          <a:lstStyle/>
          <a:p>
            <a:r>
              <a:rPr lang="es-ES" smtClean="0"/>
              <a:t>Redes</a:t>
            </a:r>
          </a:p>
        </p:txBody>
      </p:sp>
      <p:sp>
        <p:nvSpPr>
          <p:cNvPr id="174084" name="Rectangle 7"/>
          <p:cNvSpPr>
            <a:spLocks noGrp="1" noChangeArrowheads="1"/>
          </p:cNvSpPr>
          <p:nvPr>
            <p:ph type="sldNum" sz="quarter" idx="5"/>
          </p:nvPr>
        </p:nvSpPr>
        <p:spPr>
          <a:noFill/>
        </p:spPr>
        <p:txBody>
          <a:bodyPr/>
          <a:lstStyle/>
          <a:p>
            <a:r>
              <a:rPr lang="es-ES" smtClean="0"/>
              <a:t>4-</a:t>
            </a:r>
            <a:fld id="{E18C07B8-540F-418D-BFEC-A0DF4F7FDC0F}" type="slidenum">
              <a:rPr lang="es-ES" smtClean="0"/>
              <a:pPr/>
              <a:t>54</a:t>
            </a:fld>
            <a:endParaRPr lang="es-ES" smtClean="0"/>
          </a:p>
        </p:txBody>
      </p:sp>
      <p:sp>
        <p:nvSpPr>
          <p:cNvPr id="174085" name="Rectangle 2"/>
          <p:cNvSpPr>
            <a:spLocks noGrp="1" noRot="1" noChangeAspect="1" noChangeArrowheads="1" noTextEdit="1"/>
          </p:cNvSpPr>
          <p:nvPr>
            <p:ph type="sldImg"/>
          </p:nvPr>
        </p:nvSpPr>
        <p:spPr>
          <a:xfrm>
            <a:off x="566738" y="487363"/>
            <a:ext cx="5648325" cy="4237037"/>
          </a:xfrm>
          <a:ln/>
        </p:spPr>
      </p:sp>
      <p:sp>
        <p:nvSpPr>
          <p:cNvPr id="1740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93673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5107" name="Rectangle 6"/>
          <p:cNvSpPr>
            <a:spLocks noGrp="1" noChangeArrowheads="1"/>
          </p:cNvSpPr>
          <p:nvPr>
            <p:ph type="ftr" sz="quarter" idx="4"/>
          </p:nvPr>
        </p:nvSpPr>
        <p:spPr>
          <a:noFill/>
        </p:spPr>
        <p:txBody>
          <a:bodyPr/>
          <a:lstStyle/>
          <a:p>
            <a:r>
              <a:rPr lang="es-ES" smtClean="0"/>
              <a:t>Redes</a:t>
            </a:r>
          </a:p>
        </p:txBody>
      </p:sp>
      <p:sp>
        <p:nvSpPr>
          <p:cNvPr id="175108" name="Rectangle 7"/>
          <p:cNvSpPr>
            <a:spLocks noGrp="1" noChangeArrowheads="1"/>
          </p:cNvSpPr>
          <p:nvPr>
            <p:ph type="sldNum" sz="quarter" idx="5"/>
          </p:nvPr>
        </p:nvSpPr>
        <p:spPr>
          <a:noFill/>
        </p:spPr>
        <p:txBody>
          <a:bodyPr/>
          <a:lstStyle/>
          <a:p>
            <a:r>
              <a:rPr lang="es-ES" smtClean="0"/>
              <a:t>4-</a:t>
            </a:r>
            <a:fld id="{F3CDEDE9-B937-4F1C-BB5E-426243B33CED}" type="slidenum">
              <a:rPr lang="es-ES" smtClean="0"/>
              <a:pPr/>
              <a:t>55</a:t>
            </a:fld>
            <a:endParaRPr lang="es-ES" smtClean="0"/>
          </a:p>
        </p:txBody>
      </p:sp>
      <p:sp>
        <p:nvSpPr>
          <p:cNvPr id="175109" name="Rectangle 2"/>
          <p:cNvSpPr>
            <a:spLocks noGrp="1" noRot="1" noChangeAspect="1" noChangeArrowheads="1" noTextEdit="1"/>
          </p:cNvSpPr>
          <p:nvPr>
            <p:ph type="sldImg"/>
          </p:nvPr>
        </p:nvSpPr>
        <p:spPr>
          <a:xfrm>
            <a:off x="566738" y="487363"/>
            <a:ext cx="5648325" cy="4237037"/>
          </a:xfrm>
          <a:ln/>
        </p:spPr>
      </p:sp>
      <p:sp>
        <p:nvSpPr>
          <p:cNvPr id="1751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93001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6131" name="Rectangle 6"/>
          <p:cNvSpPr>
            <a:spLocks noGrp="1" noChangeArrowheads="1"/>
          </p:cNvSpPr>
          <p:nvPr>
            <p:ph type="ftr" sz="quarter" idx="4"/>
          </p:nvPr>
        </p:nvSpPr>
        <p:spPr>
          <a:noFill/>
        </p:spPr>
        <p:txBody>
          <a:bodyPr/>
          <a:lstStyle/>
          <a:p>
            <a:r>
              <a:rPr lang="es-ES" smtClean="0"/>
              <a:t>Redes</a:t>
            </a:r>
          </a:p>
        </p:txBody>
      </p:sp>
      <p:sp>
        <p:nvSpPr>
          <p:cNvPr id="176132" name="Rectangle 7"/>
          <p:cNvSpPr>
            <a:spLocks noGrp="1" noChangeArrowheads="1"/>
          </p:cNvSpPr>
          <p:nvPr>
            <p:ph type="sldNum" sz="quarter" idx="5"/>
          </p:nvPr>
        </p:nvSpPr>
        <p:spPr>
          <a:noFill/>
        </p:spPr>
        <p:txBody>
          <a:bodyPr/>
          <a:lstStyle/>
          <a:p>
            <a:r>
              <a:rPr lang="es-ES" smtClean="0"/>
              <a:t>4-</a:t>
            </a:r>
            <a:fld id="{4BADE874-8989-4D82-B399-47A1F323C619}" type="slidenum">
              <a:rPr lang="es-ES" smtClean="0"/>
              <a:pPr/>
              <a:t>56</a:t>
            </a:fld>
            <a:endParaRPr lang="es-ES" smtClean="0"/>
          </a:p>
        </p:txBody>
      </p:sp>
      <p:sp>
        <p:nvSpPr>
          <p:cNvPr id="176133" name="Rectangle 2"/>
          <p:cNvSpPr>
            <a:spLocks noGrp="1" noRot="1" noChangeAspect="1" noChangeArrowheads="1" noTextEdit="1"/>
          </p:cNvSpPr>
          <p:nvPr>
            <p:ph type="sldImg"/>
          </p:nvPr>
        </p:nvSpPr>
        <p:spPr>
          <a:xfrm>
            <a:off x="566738" y="487363"/>
            <a:ext cx="5648325" cy="4237037"/>
          </a:xfrm>
          <a:ln/>
        </p:spPr>
      </p:sp>
      <p:sp>
        <p:nvSpPr>
          <p:cNvPr id="176134" name="Rectangle 3"/>
          <p:cNvSpPr>
            <a:spLocks noGrp="1" noChangeArrowheads="1"/>
          </p:cNvSpPr>
          <p:nvPr>
            <p:ph type="body" idx="1"/>
          </p:nvPr>
        </p:nvSpPr>
        <p:spPr>
          <a:noFill/>
          <a:ln/>
        </p:spPr>
        <p:txBody>
          <a:bodyPr/>
          <a:lstStyle/>
          <a:p>
            <a:pPr eaLnBrk="1" hangingPunct="1"/>
            <a:r>
              <a:rPr lang="es-ES" smtClean="0"/>
              <a:t>La selección de la ruta óptima en base a la métrica es tajante: una ruta de métrica menor siempre es mejor que una de métrica mayor, independientemente de cual sea la diferencia de métricas. El único caso en que un router intentará utilizar simultáneamente dos rutas es cuando ambas tengan exactamente la misma métrica. Por la forma como se calculan las métricas y los valores que se suelen manejar esto solo ocurre normalmente cuando las dos rutas son idénticas en sus características (mismo número de enlaces con mismo ancho de banda y retardo).</a:t>
            </a:r>
          </a:p>
          <a:p>
            <a:pPr eaLnBrk="1" hangingPunct="1"/>
            <a:r>
              <a:rPr lang="es-ES" smtClean="0"/>
              <a:t>El usuario puede solicitar que el protocolo de routing tome en consideración las rutas que tienen una métrica mayor que la óptima hasta cierto punto, ajustando el parámetro varianza. Así por ejemplo si se especifica varianza 3 el protocolo de routing hará uso de las rutas que encuentre con métricas hasta tres veces superiores a la óptima, repartiendo el tráfico en cada ruta de forma inversamente proporcional a la métrica que le corresponde.  </a:t>
            </a:r>
          </a:p>
        </p:txBody>
      </p:sp>
    </p:spTree>
    <p:extLst>
      <p:ext uri="{BB962C8B-B14F-4D97-AF65-F5344CB8AC3E}">
        <p14:creationId xmlns:p14="http://schemas.microsoft.com/office/powerpoint/2010/main" val="624892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5107" name="Rectangle 6"/>
          <p:cNvSpPr>
            <a:spLocks noGrp="1" noChangeArrowheads="1"/>
          </p:cNvSpPr>
          <p:nvPr>
            <p:ph type="ftr" sz="quarter" idx="4"/>
          </p:nvPr>
        </p:nvSpPr>
        <p:spPr>
          <a:noFill/>
        </p:spPr>
        <p:txBody>
          <a:bodyPr/>
          <a:lstStyle/>
          <a:p>
            <a:r>
              <a:rPr lang="es-ES" smtClean="0"/>
              <a:t>Redes</a:t>
            </a:r>
          </a:p>
        </p:txBody>
      </p:sp>
      <p:sp>
        <p:nvSpPr>
          <p:cNvPr id="175108" name="Rectangle 7"/>
          <p:cNvSpPr>
            <a:spLocks noGrp="1" noChangeArrowheads="1"/>
          </p:cNvSpPr>
          <p:nvPr>
            <p:ph type="sldNum" sz="quarter" idx="5"/>
          </p:nvPr>
        </p:nvSpPr>
        <p:spPr>
          <a:noFill/>
        </p:spPr>
        <p:txBody>
          <a:bodyPr/>
          <a:lstStyle/>
          <a:p>
            <a:r>
              <a:rPr lang="es-ES" smtClean="0"/>
              <a:t>4-</a:t>
            </a:r>
            <a:fld id="{F3CDEDE9-B937-4F1C-BB5E-426243B33CED}" type="slidenum">
              <a:rPr lang="es-ES" smtClean="0"/>
              <a:pPr/>
              <a:t>57</a:t>
            </a:fld>
            <a:endParaRPr lang="es-ES" smtClean="0"/>
          </a:p>
        </p:txBody>
      </p:sp>
      <p:sp>
        <p:nvSpPr>
          <p:cNvPr id="175109" name="Rectangle 2"/>
          <p:cNvSpPr>
            <a:spLocks noGrp="1" noRot="1" noChangeAspect="1" noChangeArrowheads="1" noTextEdit="1"/>
          </p:cNvSpPr>
          <p:nvPr>
            <p:ph type="sldImg"/>
          </p:nvPr>
        </p:nvSpPr>
        <p:spPr>
          <a:xfrm>
            <a:off x="566738" y="487363"/>
            <a:ext cx="5648325" cy="4237037"/>
          </a:xfrm>
          <a:ln/>
        </p:spPr>
      </p:sp>
      <p:sp>
        <p:nvSpPr>
          <p:cNvPr id="1751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03155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5107" name="Rectangle 6"/>
          <p:cNvSpPr>
            <a:spLocks noGrp="1" noChangeArrowheads="1"/>
          </p:cNvSpPr>
          <p:nvPr>
            <p:ph type="ftr" sz="quarter" idx="4"/>
          </p:nvPr>
        </p:nvSpPr>
        <p:spPr>
          <a:noFill/>
        </p:spPr>
        <p:txBody>
          <a:bodyPr/>
          <a:lstStyle/>
          <a:p>
            <a:r>
              <a:rPr lang="es-ES" smtClean="0"/>
              <a:t>Redes</a:t>
            </a:r>
          </a:p>
        </p:txBody>
      </p:sp>
      <p:sp>
        <p:nvSpPr>
          <p:cNvPr id="175108" name="Rectangle 7"/>
          <p:cNvSpPr>
            <a:spLocks noGrp="1" noChangeArrowheads="1"/>
          </p:cNvSpPr>
          <p:nvPr>
            <p:ph type="sldNum" sz="quarter" idx="5"/>
          </p:nvPr>
        </p:nvSpPr>
        <p:spPr>
          <a:noFill/>
        </p:spPr>
        <p:txBody>
          <a:bodyPr/>
          <a:lstStyle/>
          <a:p>
            <a:r>
              <a:rPr lang="es-ES" smtClean="0"/>
              <a:t>4-</a:t>
            </a:r>
            <a:fld id="{F3CDEDE9-B937-4F1C-BB5E-426243B33CED}" type="slidenum">
              <a:rPr lang="es-ES" smtClean="0"/>
              <a:pPr/>
              <a:t>58</a:t>
            </a:fld>
            <a:endParaRPr lang="es-ES" smtClean="0"/>
          </a:p>
        </p:txBody>
      </p:sp>
      <p:sp>
        <p:nvSpPr>
          <p:cNvPr id="175109" name="Rectangle 2"/>
          <p:cNvSpPr>
            <a:spLocks noGrp="1" noRot="1" noChangeAspect="1" noChangeArrowheads="1" noTextEdit="1"/>
          </p:cNvSpPr>
          <p:nvPr>
            <p:ph type="sldImg"/>
          </p:nvPr>
        </p:nvSpPr>
        <p:spPr>
          <a:xfrm>
            <a:off x="566738" y="487363"/>
            <a:ext cx="5648325" cy="4237037"/>
          </a:xfrm>
          <a:ln/>
        </p:spPr>
      </p:sp>
      <p:sp>
        <p:nvSpPr>
          <p:cNvPr id="1751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82367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7155" name="Rectangle 6"/>
          <p:cNvSpPr>
            <a:spLocks noGrp="1" noChangeArrowheads="1"/>
          </p:cNvSpPr>
          <p:nvPr>
            <p:ph type="ftr" sz="quarter" idx="4"/>
          </p:nvPr>
        </p:nvSpPr>
        <p:spPr>
          <a:noFill/>
        </p:spPr>
        <p:txBody>
          <a:bodyPr/>
          <a:lstStyle/>
          <a:p>
            <a:r>
              <a:rPr lang="es-ES" smtClean="0"/>
              <a:t>Redes</a:t>
            </a:r>
          </a:p>
        </p:txBody>
      </p:sp>
      <p:sp>
        <p:nvSpPr>
          <p:cNvPr id="177156" name="Rectangle 7"/>
          <p:cNvSpPr>
            <a:spLocks noGrp="1" noChangeArrowheads="1"/>
          </p:cNvSpPr>
          <p:nvPr>
            <p:ph type="sldNum" sz="quarter" idx="5"/>
          </p:nvPr>
        </p:nvSpPr>
        <p:spPr>
          <a:noFill/>
        </p:spPr>
        <p:txBody>
          <a:bodyPr/>
          <a:lstStyle/>
          <a:p>
            <a:r>
              <a:rPr lang="es-ES" smtClean="0"/>
              <a:t>4-</a:t>
            </a:r>
            <a:fld id="{857486FC-9E34-4872-8194-DFD9FC209B80}" type="slidenum">
              <a:rPr lang="es-ES" smtClean="0"/>
              <a:pPr/>
              <a:t>59</a:t>
            </a:fld>
            <a:endParaRPr lang="es-ES" smtClean="0"/>
          </a:p>
        </p:txBody>
      </p:sp>
      <p:sp>
        <p:nvSpPr>
          <p:cNvPr id="177157" name="Rectangle 2"/>
          <p:cNvSpPr>
            <a:spLocks noGrp="1" noRot="1" noChangeAspect="1" noChangeArrowheads="1" noTextEdit="1"/>
          </p:cNvSpPr>
          <p:nvPr>
            <p:ph type="sldImg"/>
          </p:nvPr>
        </p:nvSpPr>
        <p:spPr>
          <a:xfrm>
            <a:off x="566738" y="487363"/>
            <a:ext cx="5648325" cy="4237037"/>
          </a:xfrm>
          <a:ln/>
        </p:spPr>
      </p:sp>
      <p:sp>
        <p:nvSpPr>
          <p:cNvPr id="177158" name="Rectangle 3"/>
          <p:cNvSpPr>
            <a:spLocks noGrp="1" noChangeArrowheads="1"/>
          </p:cNvSpPr>
          <p:nvPr>
            <p:ph type="body" idx="1"/>
          </p:nvPr>
        </p:nvSpPr>
        <p:spPr>
          <a:noFill/>
          <a:ln/>
        </p:spPr>
        <p:txBody>
          <a:bodyPr/>
          <a:lstStyle/>
          <a:p>
            <a:pPr eaLnBrk="1" hangingPunct="1"/>
            <a:r>
              <a:rPr lang="es-ES" dirty="0" smtClean="0"/>
              <a:t>En esta figura se muestra el orden como se realiza el proceso de selección de rutas. En primer lugar el </a:t>
            </a:r>
            <a:r>
              <a:rPr lang="es-ES" dirty="0" err="1" smtClean="0"/>
              <a:t>router</a:t>
            </a:r>
            <a:r>
              <a:rPr lang="es-ES" dirty="0" smtClean="0"/>
              <a:t> elige la ruta óptima de las varias posible que conoce a partir de cada protocolo de </a:t>
            </a:r>
            <a:r>
              <a:rPr lang="es-ES" dirty="0" err="1" smtClean="0"/>
              <a:t>routing</a:t>
            </a:r>
            <a:r>
              <a:rPr lang="es-ES" dirty="0" smtClean="0"/>
              <a:t>. A continuación las diferentes rutas óptimas compiten entre sí para elegir la ganadora en función de su distancia administrativa; esta es la ruta que se instala en la tabla de rutas. Por último, es posible que varias de las rutas existentes en la tabla de rutas sean aplicables a un paquete dado; en ese caso se elige la ruta que tiene una máscara más larga.</a:t>
            </a:r>
          </a:p>
          <a:p>
            <a:pPr eaLnBrk="1" hangingPunct="1"/>
            <a:r>
              <a:rPr lang="es-ES" dirty="0" smtClean="0"/>
              <a:t>Además de elegir la mejor ruta los protocolos de </a:t>
            </a:r>
            <a:r>
              <a:rPr lang="es-ES" dirty="0" err="1" smtClean="0"/>
              <a:t>routing</a:t>
            </a:r>
            <a:r>
              <a:rPr lang="es-ES" dirty="0" smtClean="0"/>
              <a:t> mantienen una lista de rutas ‘de reserva’ que se denominan ‘sucesores factibles’. Estas son rutas con una métrica peor que la óptima pero que podrían pasar a ser rutas óptimas si por algún motivo fallara la elegida. Análogamente si el protocolo de </a:t>
            </a:r>
            <a:r>
              <a:rPr lang="es-ES" dirty="0" err="1" smtClean="0"/>
              <a:t>routing</a:t>
            </a:r>
            <a:r>
              <a:rPr lang="es-ES" dirty="0" smtClean="0"/>
              <a:t> con menor distancia administrativa dejara de anunciar rutas para un destino determinado pasaría a encargarse de dicho destino el siguiente protocolo con menor distancia administrativa que tuviera una ruta para llegar a dicho destino.   </a:t>
            </a:r>
          </a:p>
          <a:p>
            <a:pPr eaLnBrk="1" hangingPunct="1"/>
            <a:r>
              <a:rPr lang="es-ES" dirty="0" smtClean="0"/>
              <a:t>Obsérvese que cuando el </a:t>
            </a:r>
            <a:r>
              <a:rPr lang="es-ES" dirty="0" err="1" smtClean="0"/>
              <a:t>router</a:t>
            </a:r>
            <a:r>
              <a:rPr lang="es-ES" dirty="0" smtClean="0"/>
              <a:t> recibe un paquete le aplica la máscara más larga que encuentra en su tabla de rutas; sin embargo cuando el </a:t>
            </a:r>
            <a:r>
              <a:rPr lang="es-ES" dirty="0" err="1" smtClean="0"/>
              <a:t>router</a:t>
            </a:r>
            <a:r>
              <a:rPr lang="es-ES" dirty="0" smtClean="0"/>
              <a:t> construye la tabla rutas a partir de la información recibida de los procesos de </a:t>
            </a:r>
            <a:r>
              <a:rPr lang="es-ES" dirty="0" err="1" smtClean="0"/>
              <a:t>routing</a:t>
            </a:r>
            <a:r>
              <a:rPr lang="es-ES" dirty="0" smtClean="0"/>
              <a:t> las rutas que tienen máscara de diferente longitud son tratadas como rutas diferentes y son instaladas todas ellas en la tabla de rutas. </a:t>
            </a:r>
          </a:p>
        </p:txBody>
      </p:sp>
    </p:spTree>
    <p:extLst>
      <p:ext uri="{BB962C8B-B14F-4D97-AF65-F5344CB8AC3E}">
        <p14:creationId xmlns:p14="http://schemas.microsoft.com/office/powerpoint/2010/main" val="217027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2099" name="Rectangle 6"/>
          <p:cNvSpPr>
            <a:spLocks noGrp="1" noChangeArrowheads="1"/>
          </p:cNvSpPr>
          <p:nvPr>
            <p:ph type="ftr" sz="quarter" idx="4"/>
          </p:nvPr>
        </p:nvSpPr>
        <p:spPr>
          <a:noFill/>
        </p:spPr>
        <p:txBody>
          <a:bodyPr/>
          <a:lstStyle/>
          <a:p>
            <a:r>
              <a:rPr lang="es-ES" smtClean="0"/>
              <a:t>Redes</a:t>
            </a:r>
          </a:p>
        </p:txBody>
      </p:sp>
      <p:sp>
        <p:nvSpPr>
          <p:cNvPr id="132100" name="Rectangle 7"/>
          <p:cNvSpPr>
            <a:spLocks noGrp="1" noChangeArrowheads="1"/>
          </p:cNvSpPr>
          <p:nvPr>
            <p:ph type="sldNum" sz="quarter" idx="5"/>
          </p:nvPr>
        </p:nvSpPr>
        <p:spPr>
          <a:noFill/>
        </p:spPr>
        <p:txBody>
          <a:bodyPr/>
          <a:lstStyle/>
          <a:p>
            <a:r>
              <a:rPr lang="es-ES" dirty="0" smtClean="0"/>
              <a:t>4-</a:t>
            </a:r>
            <a:fld id="{5A25117D-A5DD-46AF-BD09-CBAFC10AD001}" type="slidenum">
              <a:rPr lang="es-ES" smtClean="0"/>
              <a:pPr/>
              <a:t>6</a:t>
            </a:fld>
            <a:endParaRPr lang="es-ES" dirty="0" smtClean="0"/>
          </a:p>
        </p:txBody>
      </p:sp>
      <p:sp>
        <p:nvSpPr>
          <p:cNvPr id="132101" name="Rectangle 2"/>
          <p:cNvSpPr>
            <a:spLocks noGrp="1" noRot="1" noChangeAspect="1" noChangeArrowheads="1" noTextEdit="1"/>
          </p:cNvSpPr>
          <p:nvPr>
            <p:ph type="sldImg"/>
          </p:nvPr>
        </p:nvSpPr>
        <p:spPr>
          <a:xfrm>
            <a:off x="566738" y="487363"/>
            <a:ext cx="5648325" cy="4237037"/>
          </a:xfrm>
          <a:ln/>
        </p:spPr>
      </p:sp>
      <p:sp>
        <p:nvSpPr>
          <p:cNvPr id="1321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70913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8179" name="Rectangle 6"/>
          <p:cNvSpPr>
            <a:spLocks noGrp="1" noChangeArrowheads="1"/>
          </p:cNvSpPr>
          <p:nvPr>
            <p:ph type="ftr" sz="quarter" idx="4"/>
          </p:nvPr>
        </p:nvSpPr>
        <p:spPr>
          <a:noFill/>
        </p:spPr>
        <p:txBody>
          <a:bodyPr/>
          <a:lstStyle/>
          <a:p>
            <a:r>
              <a:rPr lang="es-ES" smtClean="0"/>
              <a:t>Redes</a:t>
            </a:r>
          </a:p>
        </p:txBody>
      </p:sp>
      <p:sp>
        <p:nvSpPr>
          <p:cNvPr id="178180" name="Rectangle 7"/>
          <p:cNvSpPr>
            <a:spLocks noGrp="1" noChangeArrowheads="1"/>
          </p:cNvSpPr>
          <p:nvPr>
            <p:ph type="sldNum" sz="quarter" idx="5"/>
          </p:nvPr>
        </p:nvSpPr>
        <p:spPr>
          <a:noFill/>
        </p:spPr>
        <p:txBody>
          <a:bodyPr/>
          <a:lstStyle/>
          <a:p>
            <a:r>
              <a:rPr lang="es-ES" smtClean="0"/>
              <a:t>4-</a:t>
            </a:r>
            <a:fld id="{4BE112CA-8F1C-45A5-AEEC-1436BAC32F49}" type="slidenum">
              <a:rPr lang="es-ES" smtClean="0"/>
              <a:pPr/>
              <a:t>60</a:t>
            </a:fld>
            <a:endParaRPr lang="es-ES" smtClean="0"/>
          </a:p>
        </p:txBody>
      </p:sp>
      <p:sp>
        <p:nvSpPr>
          <p:cNvPr id="178181" name="Rectangle 2"/>
          <p:cNvSpPr>
            <a:spLocks noGrp="1" noRot="1" noChangeAspect="1" noChangeArrowheads="1" noTextEdit="1"/>
          </p:cNvSpPr>
          <p:nvPr>
            <p:ph type="sldImg"/>
          </p:nvPr>
        </p:nvSpPr>
        <p:spPr>
          <a:xfrm>
            <a:off x="566738" y="487363"/>
            <a:ext cx="5648325" cy="4237037"/>
          </a:xfrm>
          <a:ln/>
        </p:spPr>
      </p:sp>
      <p:sp>
        <p:nvSpPr>
          <p:cNvPr id="1781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622689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79203" name="Rectangle 6"/>
          <p:cNvSpPr>
            <a:spLocks noGrp="1" noChangeArrowheads="1"/>
          </p:cNvSpPr>
          <p:nvPr>
            <p:ph type="ftr" sz="quarter" idx="4"/>
          </p:nvPr>
        </p:nvSpPr>
        <p:spPr>
          <a:noFill/>
        </p:spPr>
        <p:txBody>
          <a:bodyPr/>
          <a:lstStyle/>
          <a:p>
            <a:r>
              <a:rPr lang="es-ES" smtClean="0"/>
              <a:t>Redes</a:t>
            </a:r>
          </a:p>
        </p:txBody>
      </p:sp>
      <p:sp>
        <p:nvSpPr>
          <p:cNvPr id="179204" name="Rectangle 7"/>
          <p:cNvSpPr>
            <a:spLocks noGrp="1" noChangeArrowheads="1"/>
          </p:cNvSpPr>
          <p:nvPr>
            <p:ph type="sldNum" sz="quarter" idx="5"/>
          </p:nvPr>
        </p:nvSpPr>
        <p:spPr>
          <a:noFill/>
        </p:spPr>
        <p:txBody>
          <a:bodyPr/>
          <a:lstStyle/>
          <a:p>
            <a:r>
              <a:rPr lang="es-ES" smtClean="0"/>
              <a:t>4-</a:t>
            </a:r>
            <a:fld id="{548F9D37-C3B4-4AB1-A48D-17EA39673039}" type="slidenum">
              <a:rPr lang="es-ES" smtClean="0"/>
              <a:pPr/>
              <a:t>61</a:t>
            </a:fld>
            <a:endParaRPr lang="es-ES" smtClean="0"/>
          </a:p>
        </p:txBody>
      </p:sp>
      <p:sp>
        <p:nvSpPr>
          <p:cNvPr id="179205" name="Rectangle 2"/>
          <p:cNvSpPr>
            <a:spLocks noGrp="1" noRot="1" noChangeAspect="1" noChangeArrowheads="1" noTextEdit="1"/>
          </p:cNvSpPr>
          <p:nvPr>
            <p:ph type="sldImg"/>
          </p:nvPr>
        </p:nvSpPr>
        <p:spPr>
          <a:xfrm>
            <a:off x="566738" y="487363"/>
            <a:ext cx="5648325" cy="4237037"/>
          </a:xfrm>
          <a:ln/>
        </p:spPr>
      </p:sp>
      <p:sp>
        <p:nvSpPr>
          <p:cNvPr id="1792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10878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0227" name="Rectangle 6"/>
          <p:cNvSpPr>
            <a:spLocks noGrp="1" noChangeArrowheads="1"/>
          </p:cNvSpPr>
          <p:nvPr>
            <p:ph type="ftr" sz="quarter" idx="4"/>
          </p:nvPr>
        </p:nvSpPr>
        <p:spPr>
          <a:noFill/>
        </p:spPr>
        <p:txBody>
          <a:bodyPr/>
          <a:lstStyle/>
          <a:p>
            <a:r>
              <a:rPr lang="es-ES" smtClean="0"/>
              <a:t>Redes</a:t>
            </a:r>
          </a:p>
        </p:txBody>
      </p:sp>
      <p:sp>
        <p:nvSpPr>
          <p:cNvPr id="180228" name="Rectangle 7"/>
          <p:cNvSpPr>
            <a:spLocks noGrp="1" noChangeArrowheads="1"/>
          </p:cNvSpPr>
          <p:nvPr>
            <p:ph type="sldNum" sz="quarter" idx="5"/>
          </p:nvPr>
        </p:nvSpPr>
        <p:spPr>
          <a:noFill/>
        </p:spPr>
        <p:txBody>
          <a:bodyPr/>
          <a:lstStyle/>
          <a:p>
            <a:r>
              <a:rPr lang="es-ES" smtClean="0"/>
              <a:t>4-</a:t>
            </a:r>
            <a:fld id="{48ABC578-9A7C-43E1-8D07-8D8248542926}" type="slidenum">
              <a:rPr lang="es-ES" smtClean="0"/>
              <a:pPr/>
              <a:t>62</a:t>
            </a:fld>
            <a:endParaRPr lang="es-ES" smtClean="0"/>
          </a:p>
        </p:txBody>
      </p:sp>
      <p:sp>
        <p:nvSpPr>
          <p:cNvPr id="180229" name="Rectangle 2"/>
          <p:cNvSpPr>
            <a:spLocks noGrp="1" noRot="1" noChangeAspect="1" noChangeArrowheads="1" noTextEdit="1"/>
          </p:cNvSpPr>
          <p:nvPr>
            <p:ph type="sldImg"/>
          </p:nvPr>
        </p:nvSpPr>
        <p:spPr>
          <a:xfrm>
            <a:off x="568325" y="487363"/>
            <a:ext cx="5648325" cy="4237037"/>
          </a:xfrm>
          <a:ln/>
        </p:spPr>
      </p:sp>
      <p:sp>
        <p:nvSpPr>
          <p:cNvPr id="1802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0181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1251" name="Rectangle 6"/>
          <p:cNvSpPr>
            <a:spLocks noGrp="1" noChangeArrowheads="1"/>
          </p:cNvSpPr>
          <p:nvPr>
            <p:ph type="ftr" sz="quarter" idx="4"/>
          </p:nvPr>
        </p:nvSpPr>
        <p:spPr>
          <a:noFill/>
        </p:spPr>
        <p:txBody>
          <a:bodyPr/>
          <a:lstStyle/>
          <a:p>
            <a:r>
              <a:rPr lang="es-ES" smtClean="0"/>
              <a:t>Redes</a:t>
            </a:r>
          </a:p>
        </p:txBody>
      </p:sp>
      <p:sp>
        <p:nvSpPr>
          <p:cNvPr id="181252" name="Rectangle 7"/>
          <p:cNvSpPr>
            <a:spLocks noGrp="1" noChangeArrowheads="1"/>
          </p:cNvSpPr>
          <p:nvPr>
            <p:ph type="sldNum" sz="quarter" idx="5"/>
          </p:nvPr>
        </p:nvSpPr>
        <p:spPr>
          <a:noFill/>
        </p:spPr>
        <p:txBody>
          <a:bodyPr/>
          <a:lstStyle/>
          <a:p>
            <a:r>
              <a:rPr lang="es-ES" smtClean="0"/>
              <a:t>4-</a:t>
            </a:r>
            <a:fld id="{BFB5EDBF-316F-4D4B-A1CF-23F89A352BD6}" type="slidenum">
              <a:rPr lang="es-ES" smtClean="0"/>
              <a:pPr/>
              <a:t>63</a:t>
            </a:fld>
            <a:endParaRPr lang="es-ES" smtClean="0"/>
          </a:p>
        </p:txBody>
      </p:sp>
      <p:sp>
        <p:nvSpPr>
          <p:cNvPr id="181253" name="Rectangle 2"/>
          <p:cNvSpPr>
            <a:spLocks noGrp="1" noRot="1" noChangeAspect="1" noChangeArrowheads="1" noTextEdit="1"/>
          </p:cNvSpPr>
          <p:nvPr>
            <p:ph type="sldImg"/>
          </p:nvPr>
        </p:nvSpPr>
        <p:spPr>
          <a:xfrm>
            <a:off x="568325" y="487363"/>
            <a:ext cx="5648325" cy="4237037"/>
          </a:xfrm>
          <a:ln/>
        </p:spPr>
      </p:sp>
      <p:sp>
        <p:nvSpPr>
          <p:cNvPr id="181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36640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2275" name="Rectangle 6"/>
          <p:cNvSpPr>
            <a:spLocks noGrp="1" noChangeArrowheads="1"/>
          </p:cNvSpPr>
          <p:nvPr>
            <p:ph type="ftr" sz="quarter" idx="4"/>
          </p:nvPr>
        </p:nvSpPr>
        <p:spPr>
          <a:noFill/>
        </p:spPr>
        <p:txBody>
          <a:bodyPr/>
          <a:lstStyle/>
          <a:p>
            <a:r>
              <a:rPr lang="es-ES" smtClean="0"/>
              <a:t>Redes</a:t>
            </a:r>
          </a:p>
        </p:txBody>
      </p:sp>
      <p:sp>
        <p:nvSpPr>
          <p:cNvPr id="182276" name="Rectangle 7"/>
          <p:cNvSpPr>
            <a:spLocks noGrp="1" noChangeArrowheads="1"/>
          </p:cNvSpPr>
          <p:nvPr>
            <p:ph type="sldNum" sz="quarter" idx="5"/>
          </p:nvPr>
        </p:nvSpPr>
        <p:spPr>
          <a:noFill/>
        </p:spPr>
        <p:txBody>
          <a:bodyPr/>
          <a:lstStyle/>
          <a:p>
            <a:r>
              <a:rPr lang="es-ES" smtClean="0"/>
              <a:t>4-</a:t>
            </a:r>
            <a:fld id="{8E698D23-F3C8-4D35-9D60-04B706F99091}" type="slidenum">
              <a:rPr lang="es-ES" smtClean="0"/>
              <a:pPr/>
              <a:t>64</a:t>
            </a:fld>
            <a:endParaRPr lang="es-ES" smtClean="0"/>
          </a:p>
        </p:txBody>
      </p:sp>
      <p:sp>
        <p:nvSpPr>
          <p:cNvPr id="182277" name="Rectangle 2"/>
          <p:cNvSpPr>
            <a:spLocks noGrp="1" noRot="1" noChangeAspect="1" noChangeArrowheads="1" noTextEdit="1"/>
          </p:cNvSpPr>
          <p:nvPr>
            <p:ph type="sldImg"/>
          </p:nvPr>
        </p:nvSpPr>
        <p:spPr>
          <a:xfrm>
            <a:off x="566738" y="487363"/>
            <a:ext cx="5648325" cy="4237037"/>
          </a:xfrm>
          <a:ln/>
        </p:spPr>
      </p:sp>
      <p:sp>
        <p:nvSpPr>
          <p:cNvPr id="1822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8016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2275" name="Rectangle 6"/>
          <p:cNvSpPr>
            <a:spLocks noGrp="1" noChangeArrowheads="1"/>
          </p:cNvSpPr>
          <p:nvPr>
            <p:ph type="ftr" sz="quarter" idx="4"/>
          </p:nvPr>
        </p:nvSpPr>
        <p:spPr>
          <a:noFill/>
        </p:spPr>
        <p:txBody>
          <a:bodyPr/>
          <a:lstStyle/>
          <a:p>
            <a:r>
              <a:rPr lang="es-ES" smtClean="0"/>
              <a:t>Redes</a:t>
            </a:r>
          </a:p>
        </p:txBody>
      </p:sp>
      <p:sp>
        <p:nvSpPr>
          <p:cNvPr id="182276" name="Rectangle 7"/>
          <p:cNvSpPr>
            <a:spLocks noGrp="1" noChangeArrowheads="1"/>
          </p:cNvSpPr>
          <p:nvPr>
            <p:ph type="sldNum" sz="quarter" idx="5"/>
          </p:nvPr>
        </p:nvSpPr>
        <p:spPr>
          <a:noFill/>
        </p:spPr>
        <p:txBody>
          <a:bodyPr/>
          <a:lstStyle/>
          <a:p>
            <a:r>
              <a:rPr lang="es-ES" smtClean="0"/>
              <a:t>4-</a:t>
            </a:r>
            <a:fld id="{8E698D23-F3C8-4D35-9D60-04B706F99091}" type="slidenum">
              <a:rPr lang="es-ES" smtClean="0"/>
              <a:pPr/>
              <a:t>65</a:t>
            </a:fld>
            <a:endParaRPr lang="es-ES" smtClean="0"/>
          </a:p>
        </p:txBody>
      </p:sp>
      <p:sp>
        <p:nvSpPr>
          <p:cNvPr id="182277" name="Rectangle 2"/>
          <p:cNvSpPr>
            <a:spLocks noGrp="1" noRot="1" noChangeAspect="1" noChangeArrowheads="1" noTextEdit="1"/>
          </p:cNvSpPr>
          <p:nvPr>
            <p:ph type="sldImg"/>
          </p:nvPr>
        </p:nvSpPr>
        <p:spPr>
          <a:xfrm>
            <a:off x="566738" y="487363"/>
            <a:ext cx="5648325" cy="4237037"/>
          </a:xfrm>
          <a:ln/>
        </p:spPr>
      </p:sp>
      <p:sp>
        <p:nvSpPr>
          <p:cNvPr id="1822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913401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3299" name="Rectangle 6"/>
          <p:cNvSpPr>
            <a:spLocks noGrp="1" noChangeArrowheads="1"/>
          </p:cNvSpPr>
          <p:nvPr>
            <p:ph type="ftr" sz="quarter" idx="4"/>
          </p:nvPr>
        </p:nvSpPr>
        <p:spPr>
          <a:noFill/>
        </p:spPr>
        <p:txBody>
          <a:bodyPr/>
          <a:lstStyle/>
          <a:p>
            <a:r>
              <a:rPr lang="es-ES" smtClean="0"/>
              <a:t>Redes</a:t>
            </a:r>
          </a:p>
        </p:txBody>
      </p:sp>
      <p:sp>
        <p:nvSpPr>
          <p:cNvPr id="183300" name="Rectangle 7"/>
          <p:cNvSpPr>
            <a:spLocks noGrp="1" noChangeArrowheads="1"/>
          </p:cNvSpPr>
          <p:nvPr>
            <p:ph type="sldNum" sz="quarter" idx="5"/>
          </p:nvPr>
        </p:nvSpPr>
        <p:spPr>
          <a:noFill/>
        </p:spPr>
        <p:txBody>
          <a:bodyPr/>
          <a:lstStyle/>
          <a:p>
            <a:r>
              <a:rPr lang="es-ES" smtClean="0"/>
              <a:t>4-</a:t>
            </a:r>
            <a:fld id="{193A1812-C293-4DA8-B806-85AF9DAEFB77}" type="slidenum">
              <a:rPr lang="es-ES" smtClean="0"/>
              <a:pPr/>
              <a:t>66</a:t>
            </a:fld>
            <a:endParaRPr lang="es-ES" smtClean="0"/>
          </a:p>
        </p:txBody>
      </p:sp>
      <p:sp>
        <p:nvSpPr>
          <p:cNvPr id="183301" name="Rectangle 2"/>
          <p:cNvSpPr>
            <a:spLocks noGrp="1" noRot="1" noChangeAspect="1" noChangeArrowheads="1" noTextEdit="1"/>
          </p:cNvSpPr>
          <p:nvPr>
            <p:ph type="sldImg"/>
          </p:nvPr>
        </p:nvSpPr>
        <p:spPr>
          <a:xfrm>
            <a:off x="566738" y="487363"/>
            <a:ext cx="5648325" cy="4237037"/>
          </a:xfrm>
          <a:ln/>
        </p:spPr>
      </p:sp>
      <p:sp>
        <p:nvSpPr>
          <p:cNvPr id="1833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25739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4323" name="Rectangle 6"/>
          <p:cNvSpPr>
            <a:spLocks noGrp="1" noChangeArrowheads="1"/>
          </p:cNvSpPr>
          <p:nvPr>
            <p:ph type="ftr" sz="quarter" idx="4"/>
          </p:nvPr>
        </p:nvSpPr>
        <p:spPr>
          <a:noFill/>
        </p:spPr>
        <p:txBody>
          <a:bodyPr/>
          <a:lstStyle/>
          <a:p>
            <a:r>
              <a:rPr lang="es-ES" smtClean="0"/>
              <a:t>Redes</a:t>
            </a:r>
          </a:p>
        </p:txBody>
      </p:sp>
      <p:sp>
        <p:nvSpPr>
          <p:cNvPr id="184324" name="Rectangle 7"/>
          <p:cNvSpPr>
            <a:spLocks noGrp="1" noChangeArrowheads="1"/>
          </p:cNvSpPr>
          <p:nvPr>
            <p:ph type="sldNum" sz="quarter" idx="5"/>
          </p:nvPr>
        </p:nvSpPr>
        <p:spPr>
          <a:noFill/>
        </p:spPr>
        <p:txBody>
          <a:bodyPr/>
          <a:lstStyle/>
          <a:p>
            <a:r>
              <a:rPr lang="es-ES" smtClean="0"/>
              <a:t>4-</a:t>
            </a:r>
            <a:fld id="{374F8BAD-D6C5-4026-BF20-863A5C07D790}" type="slidenum">
              <a:rPr lang="es-ES" smtClean="0"/>
              <a:pPr/>
              <a:t>67</a:t>
            </a:fld>
            <a:endParaRPr lang="es-ES" smtClean="0"/>
          </a:p>
        </p:txBody>
      </p:sp>
      <p:sp>
        <p:nvSpPr>
          <p:cNvPr id="184325" name="Rectangle 2"/>
          <p:cNvSpPr>
            <a:spLocks noGrp="1" noRot="1" noChangeAspect="1" noChangeArrowheads="1" noTextEdit="1"/>
          </p:cNvSpPr>
          <p:nvPr>
            <p:ph type="sldImg"/>
          </p:nvPr>
        </p:nvSpPr>
        <p:spPr>
          <a:xfrm>
            <a:off x="566738" y="487363"/>
            <a:ext cx="5648325" cy="4237037"/>
          </a:xfrm>
          <a:ln/>
        </p:spPr>
      </p:sp>
      <p:sp>
        <p:nvSpPr>
          <p:cNvPr id="184326" name="Rectangle 3"/>
          <p:cNvSpPr>
            <a:spLocks noGrp="1" noChangeArrowheads="1"/>
          </p:cNvSpPr>
          <p:nvPr>
            <p:ph type="body" idx="1"/>
          </p:nvPr>
        </p:nvSpPr>
        <p:spPr>
          <a:noFill/>
          <a:ln/>
        </p:spPr>
        <p:txBody>
          <a:bodyPr/>
          <a:lstStyle/>
          <a:p>
            <a:pPr eaLnBrk="1" hangingPunct="1">
              <a:lnSpc>
                <a:spcPct val="90000"/>
              </a:lnSpc>
            </a:pPr>
            <a:r>
              <a:rPr lang="es-ES" smtClean="0"/>
              <a:t>Aquí se muestran, con un ejemplo concreto, algunas de las principales características de BGP. </a:t>
            </a:r>
          </a:p>
          <a:p>
            <a:pPr eaLnBrk="1" hangingPunct="1">
              <a:lnSpc>
                <a:spcPct val="90000"/>
              </a:lnSpc>
            </a:pPr>
            <a:r>
              <a:rPr lang="es-ES" smtClean="0"/>
              <a:t>Cada nube en la figura corresponde a un AS o Sistema Autónomo. Cada AS pertenece a un ISP. Algunos ISP tienen un sistema autónomo, pero otros tienen más de uno, como es el caso de los ISP U y V. En cada AS hay un router, y solo uno, ejecutando el protocolo BGP-4. Dicho router es el que conecta ese AS con el resto y les anuncia las rutas accesibles dentro de su AS.</a:t>
            </a:r>
          </a:p>
          <a:p>
            <a:pPr eaLnBrk="1" hangingPunct="1">
              <a:lnSpc>
                <a:spcPct val="90000"/>
              </a:lnSpc>
            </a:pPr>
            <a:r>
              <a:rPr lang="es-ES" smtClean="0"/>
              <a:t>La topología de las conexiones es tal que existe conectividad entre todos los AS, en algunos casos por múltiples caminos gracias al mallado de la red. Todos los ISPs, excepto W, han establecido acuerdos que permiten que el tráfico circule libremente por cualquier AS. (Probablemente el ISP W paga íntegramente los costos de su conexión a V e Y y por este motivo ha decidido no permitir que los demás ISP le utilicen como vía de paso). Para bloquear el tráfico de tránsito el router F, al calcular el vector distancia que debe anunciar a C no toma en consideración el enlace que le une con H. Análogamente cuando F calcula el vector distancia que anunciará a H no incluirá en el cálculo el enlace que le une con C.</a:t>
            </a:r>
          </a:p>
          <a:p>
            <a:pPr eaLnBrk="1" hangingPunct="1">
              <a:lnSpc>
                <a:spcPct val="90000"/>
              </a:lnSpc>
            </a:pPr>
            <a:r>
              <a:rPr lang="es-ES" smtClean="0"/>
              <a:t>Por su parte C recibe cuatro vectores distancia por los enlaces i, j, k y m. En la figura se muestran las cuatro entradas del router H para los vectores recibidos. Cada entrada viene acompañado de la ruta completa, lo cual permite a C descartar las rutas que pasan por él, que en este caso son las recibidas por j y m. Obsérvese que desde el punto de vista de C el router F parece estar en un extremo sin salida, como el router D.</a:t>
            </a:r>
          </a:p>
          <a:p>
            <a:pPr eaLnBrk="1" hangingPunct="1">
              <a:lnSpc>
                <a:spcPct val="90000"/>
              </a:lnSpc>
            </a:pPr>
            <a:r>
              <a:rPr lang="es-ES" smtClean="0"/>
              <a:t>También es interesante notar en el ejemplo de la figura que la métrica normalmente utilizada por BGP-4, basada en el número de saltos únicamente, lleva en ocasiones a situaciones algo extrañas en las que la ruta óptima no es la que pasa por el menor número de ISPs diferentes. Así la ruta que pasa por U (BAEH) es descartada a favor de la que pasa por X y Z (GIH). La ruta BAEH será utilizada no obstante en caso de fallo de la GIH.</a:t>
            </a:r>
          </a:p>
        </p:txBody>
      </p:sp>
    </p:spTree>
    <p:extLst>
      <p:ext uri="{BB962C8B-B14F-4D97-AF65-F5344CB8AC3E}">
        <p14:creationId xmlns:p14="http://schemas.microsoft.com/office/powerpoint/2010/main" val="10293187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5347" name="Rectangle 6"/>
          <p:cNvSpPr>
            <a:spLocks noGrp="1" noChangeArrowheads="1"/>
          </p:cNvSpPr>
          <p:nvPr>
            <p:ph type="ftr" sz="quarter" idx="4"/>
          </p:nvPr>
        </p:nvSpPr>
        <p:spPr>
          <a:noFill/>
        </p:spPr>
        <p:txBody>
          <a:bodyPr/>
          <a:lstStyle/>
          <a:p>
            <a:r>
              <a:rPr lang="es-ES" smtClean="0"/>
              <a:t>Redes</a:t>
            </a:r>
          </a:p>
        </p:txBody>
      </p:sp>
      <p:sp>
        <p:nvSpPr>
          <p:cNvPr id="185348" name="Rectangle 7"/>
          <p:cNvSpPr>
            <a:spLocks noGrp="1" noChangeArrowheads="1"/>
          </p:cNvSpPr>
          <p:nvPr>
            <p:ph type="sldNum" sz="quarter" idx="5"/>
          </p:nvPr>
        </p:nvSpPr>
        <p:spPr>
          <a:noFill/>
        </p:spPr>
        <p:txBody>
          <a:bodyPr/>
          <a:lstStyle/>
          <a:p>
            <a:r>
              <a:rPr lang="es-ES" smtClean="0"/>
              <a:t>4-</a:t>
            </a:r>
            <a:fld id="{16B135F6-BF69-4EFD-8E55-680C3A61E361}" type="slidenum">
              <a:rPr lang="es-ES" smtClean="0"/>
              <a:pPr/>
              <a:t>68</a:t>
            </a:fld>
            <a:endParaRPr lang="es-ES" smtClean="0"/>
          </a:p>
        </p:txBody>
      </p:sp>
      <p:sp>
        <p:nvSpPr>
          <p:cNvPr id="185349" name="Rectangle 2"/>
          <p:cNvSpPr>
            <a:spLocks noGrp="1" noRot="1" noChangeAspect="1" noChangeArrowheads="1" noTextEdit="1"/>
          </p:cNvSpPr>
          <p:nvPr>
            <p:ph type="sldImg"/>
          </p:nvPr>
        </p:nvSpPr>
        <p:spPr>
          <a:xfrm>
            <a:off x="566738" y="487363"/>
            <a:ext cx="5648325" cy="4237037"/>
          </a:xfrm>
          <a:ln/>
        </p:spPr>
      </p:sp>
      <p:sp>
        <p:nvSpPr>
          <p:cNvPr id="185350" name="Rectangle 3"/>
          <p:cNvSpPr>
            <a:spLocks noGrp="1" noChangeArrowheads="1"/>
          </p:cNvSpPr>
          <p:nvPr>
            <p:ph type="body" idx="1"/>
          </p:nvPr>
        </p:nvSpPr>
        <p:spPr>
          <a:noFill/>
          <a:ln/>
        </p:spPr>
        <p:txBody>
          <a:bodyPr/>
          <a:lstStyle/>
          <a:p>
            <a:pPr eaLnBrk="1" hangingPunct="1"/>
            <a:r>
              <a:rPr lang="es-ES" smtClean="0"/>
              <a:t>Esta figura muestra un esquema general de la topología de la red TEN-34, que constituía el backbone de la red I+D europea en el año 1999. Aunque la topología mostrada ya no tiene ningún parecido con la actual la red es perfectamente válida como ejemplo.</a:t>
            </a:r>
          </a:p>
          <a:p>
            <a:pPr eaLnBrk="1" hangingPunct="1"/>
            <a:endParaRPr lang="es-ES" smtClean="0"/>
          </a:p>
        </p:txBody>
      </p:sp>
    </p:spTree>
    <p:extLst>
      <p:ext uri="{BB962C8B-B14F-4D97-AF65-F5344CB8AC3E}">
        <p14:creationId xmlns:p14="http://schemas.microsoft.com/office/powerpoint/2010/main" val="13355248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6371" name="Rectangle 6"/>
          <p:cNvSpPr>
            <a:spLocks noGrp="1" noChangeArrowheads="1"/>
          </p:cNvSpPr>
          <p:nvPr>
            <p:ph type="ftr" sz="quarter" idx="4"/>
          </p:nvPr>
        </p:nvSpPr>
        <p:spPr>
          <a:noFill/>
        </p:spPr>
        <p:txBody>
          <a:bodyPr/>
          <a:lstStyle/>
          <a:p>
            <a:r>
              <a:rPr lang="es-ES" smtClean="0"/>
              <a:t>Redes</a:t>
            </a:r>
          </a:p>
        </p:txBody>
      </p:sp>
      <p:sp>
        <p:nvSpPr>
          <p:cNvPr id="186372" name="Rectangle 7"/>
          <p:cNvSpPr>
            <a:spLocks noGrp="1" noChangeArrowheads="1"/>
          </p:cNvSpPr>
          <p:nvPr>
            <p:ph type="sldNum" sz="quarter" idx="5"/>
          </p:nvPr>
        </p:nvSpPr>
        <p:spPr>
          <a:noFill/>
        </p:spPr>
        <p:txBody>
          <a:bodyPr/>
          <a:lstStyle/>
          <a:p>
            <a:r>
              <a:rPr lang="es-ES" smtClean="0"/>
              <a:t>4-</a:t>
            </a:r>
            <a:fld id="{83C972A9-D7B5-4ACA-96F6-E3D32E408471}" type="slidenum">
              <a:rPr lang="es-ES" smtClean="0"/>
              <a:pPr/>
              <a:t>69</a:t>
            </a:fld>
            <a:endParaRPr lang="es-ES" smtClean="0"/>
          </a:p>
        </p:txBody>
      </p:sp>
      <p:sp>
        <p:nvSpPr>
          <p:cNvPr id="186373" name="Rectangle 2"/>
          <p:cNvSpPr>
            <a:spLocks noGrp="1" noRot="1" noChangeAspect="1" noChangeArrowheads="1" noTextEdit="1"/>
          </p:cNvSpPr>
          <p:nvPr>
            <p:ph type="sldImg"/>
          </p:nvPr>
        </p:nvSpPr>
        <p:spPr>
          <a:xfrm>
            <a:off x="566738" y="487363"/>
            <a:ext cx="5648325" cy="4237037"/>
          </a:xfrm>
          <a:ln/>
        </p:spPr>
      </p:sp>
      <p:sp>
        <p:nvSpPr>
          <p:cNvPr id="186374" name="Rectangle 3"/>
          <p:cNvSpPr>
            <a:spLocks noGrp="1" noChangeArrowheads="1"/>
          </p:cNvSpPr>
          <p:nvPr>
            <p:ph type="body" idx="1"/>
          </p:nvPr>
        </p:nvSpPr>
        <p:spPr>
          <a:noFill/>
          <a:ln/>
        </p:spPr>
        <p:txBody>
          <a:bodyPr/>
          <a:lstStyle/>
          <a:p>
            <a:pPr eaLnBrk="1" hangingPunct="1"/>
            <a:r>
              <a:rPr lang="es-ES" smtClean="0"/>
              <a:t>Esta figura, que se corresponde con la anterior, muestra la forma como están organizados los AS o Sistemas Autónomos de las redes de I+D europeas. Como se puede ver en la figura la red española de I+D, RedIRIS, tiene asignado el AS 766. Los AS de las diferentes redes nacionales intercambian entre sí información de routing mediante el protocolo BGP-4. Además podemos ver en la figura el AS 65432 que depende del AS 766 y pertenece a la Universidad de Valencia. El AS 65432 forma parte del rango de AS privados, que no deben intercambiar información con los AS públicos de Internet; por tanto este AS no intercambia con el resto información mediante BGP-4. El intercambio de rutas entre el AS 65432 y el AS 766 se consigue sencillamente integrando un router del AS 766 en el AS 65432 e indicando que redistribuya las rutas aprendidas de un AS en el otro.</a:t>
            </a:r>
          </a:p>
          <a:p>
            <a:pPr eaLnBrk="1" hangingPunct="1"/>
            <a:endParaRPr lang="es-ES" smtClean="0"/>
          </a:p>
        </p:txBody>
      </p:sp>
    </p:spTree>
    <p:extLst>
      <p:ext uri="{BB962C8B-B14F-4D97-AF65-F5344CB8AC3E}">
        <p14:creationId xmlns:p14="http://schemas.microsoft.com/office/powerpoint/2010/main" val="192130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3123" name="Rectangle 6"/>
          <p:cNvSpPr>
            <a:spLocks noGrp="1" noChangeArrowheads="1"/>
          </p:cNvSpPr>
          <p:nvPr>
            <p:ph type="ftr" sz="quarter" idx="4"/>
          </p:nvPr>
        </p:nvSpPr>
        <p:spPr>
          <a:noFill/>
        </p:spPr>
        <p:txBody>
          <a:bodyPr/>
          <a:lstStyle/>
          <a:p>
            <a:r>
              <a:rPr lang="es-ES" smtClean="0"/>
              <a:t>Redes</a:t>
            </a:r>
          </a:p>
        </p:txBody>
      </p:sp>
      <p:sp>
        <p:nvSpPr>
          <p:cNvPr id="133124" name="Rectangle 7"/>
          <p:cNvSpPr>
            <a:spLocks noGrp="1" noChangeArrowheads="1"/>
          </p:cNvSpPr>
          <p:nvPr>
            <p:ph type="sldNum" sz="quarter" idx="5"/>
          </p:nvPr>
        </p:nvSpPr>
        <p:spPr>
          <a:noFill/>
        </p:spPr>
        <p:txBody>
          <a:bodyPr/>
          <a:lstStyle/>
          <a:p>
            <a:r>
              <a:rPr lang="es-ES" dirty="0" smtClean="0"/>
              <a:t>4-</a:t>
            </a:r>
            <a:fld id="{15CC325E-723A-4CD2-AFFD-95AEC31DCFF5}" type="slidenum">
              <a:rPr lang="es-ES" smtClean="0"/>
              <a:pPr/>
              <a:t>7</a:t>
            </a:fld>
            <a:endParaRPr lang="es-ES" dirty="0" smtClean="0"/>
          </a:p>
        </p:txBody>
      </p:sp>
      <p:sp>
        <p:nvSpPr>
          <p:cNvPr id="133125" name="Rectangle 2"/>
          <p:cNvSpPr>
            <a:spLocks noGrp="1" noRot="1" noChangeAspect="1" noChangeArrowheads="1" noTextEdit="1"/>
          </p:cNvSpPr>
          <p:nvPr>
            <p:ph type="sldImg"/>
          </p:nvPr>
        </p:nvSpPr>
        <p:spPr>
          <a:xfrm>
            <a:off x="566738" y="487363"/>
            <a:ext cx="5648325" cy="4237037"/>
          </a:xfrm>
          <a:ln/>
        </p:spPr>
      </p:sp>
      <p:sp>
        <p:nvSpPr>
          <p:cNvPr id="1331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995754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7395" name="Rectangle 6"/>
          <p:cNvSpPr>
            <a:spLocks noGrp="1" noChangeArrowheads="1"/>
          </p:cNvSpPr>
          <p:nvPr>
            <p:ph type="ftr" sz="quarter" idx="4"/>
          </p:nvPr>
        </p:nvSpPr>
        <p:spPr>
          <a:noFill/>
        </p:spPr>
        <p:txBody>
          <a:bodyPr/>
          <a:lstStyle/>
          <a:p>
            <a:r>
              <a:rPr lang="es-ES" smtClean="0"/>
              <a:t>Redes</a:t>
            </a:r>
          </a:p>
        </p:txBody>
      </p:sp>
      <p:sp>
        <p:nvSpPr>
          <p:cNvPr id="187396" name="Rectangle 7"/>
          <p:cNvSpPr>
            <a:spLocks noGrp="1" noChangeArrowheads="1"/>
          </p:cNvSpPr>
          <p:nvPr>
            <p:ph type="sldNum" sz="quarter" idx="5"/>
          </p:nvPr>
        </p:nvSpPr>
        <p:spPr>
          <a:noFill/>
        </p:spPr>
        <p:txBody>
          <a:bodyPr/>
          <a:lstStyle/>
          <a:p>
            <a:r>
              <a:rPr lang="es-ES" smtClean="0"/>
              <a:t>4-</a:t>
            </a:r>
            <a:fld id="{3560DF8F-46B9-4623-B10E-7010A43318D8}" type="slidenum">
              <a:rPr lang="es-ES" smtClean="0"/>
              <a:pPr/>
              <a:t>70</a:t>
            </a:fld>
            <a:endParaRPr lang="es-ES" smtClean="0"/>
          </a:p>
        </p:txBody>
      </p:sp>
      <p:sp>
        <p:nvSpPr>
          <p:cNvPr id="187397" name="Rectangle 2"/>
          <p:cNvSpPr>
            <a:spLocks noGrp="1" noRot="1" noChangeAspect="1" noChangeArrowheads="1" noTextEdit="1"/>
          </p:cNvSpPr>
          <p:nvPr>
            <p:ph type="sldImg"/>
          </p:nvPr>
        </p:nvSpPr>
        <p:spPr>
          <a:xfrm>
            <a:off x="566738" y="487363"/>
            <a:ext cx="5648325" cy="4237037"/>
          </a:xfrm>
          <a:ln/>
        </p:spPr>
      </p:sp>
      <p:sp>
        <p:nvSpPr>
          <p:cNvPr id="187398" name="Rectangle 3"/>
          <p:cNvSpPr>
            <a:spLocks noGrp="1" noChangeArrowheads="1"/>
          </p:cNvSpPr>
          <p:nvPr>
            <p:ph type="body" idx="1"/>
          </p:nvPr>
        </p:nvSpPr>
        <p:spPr>
          <a:noFill/>
          <a:ln/>
        </p:spPr>
        <p:txBody>
          <a:bodyPr/>
          <a:lstStyle/>
          <a:p>
            <a:pPr eaLnBrk="1" hangingPunct="1"/>
            <a:r>
              <a:rPr lang="es-ES" smtClean="0"/>
              <a:t>La conexión a dos ISP diferentes es la mejor manera de obtener una conexión a Internet de alta disponibilidad. Supongamos que la organización X desea tener una conexión a Internet de alta disponibilidad, y para ello contrata los servicios de dos ISPs, Y y Z. En condiciones normales cada ISP le asignará a la organización un rango de direcciones IP (supongamos que Y asigna la red 20.0.0.0/24 y Z la 30.0.0.0/24). A partir de este momento la organización puede asignar ordenadores a una u otra red, y con la adecuada configuración de los equipos será posible utilizar ambas conexiones.</a:t>
            </a:r>
          </a:p>
          <a:p>
            <a:pPr eaLnBrk="1" hangingPunct="1"/>
            <a:r>
              <a:rPr lang="es-ES" smtClean="0"/>
              <a:t>Pero de esta forma no se consigue alta fiabilidad ya que cuando falle la conexión de Y los usuarios a los que se les hayan asignado direcciones 20.0.0.0/24 quedarán sin servicio, y análogamente para los usuarios del proveedor Z. Sería necesario renumerar los ordenadores para restablecer el servicio, lo cual no es una solución aceptable en un entorno de alta disponibilidad.</a:t>
            </a:r>
          </a:p>
          <a:p>
            <a:pPr eaLnBrk="1" hangingPunct="1"/>
            <a:r>
              <a:rPr lang="es-ES" smtClean="0"/>
              <a:t>Puede verse un ejemplo concreto de la dificultad e inconvenientes de este tipo de configuraciones en el ejercicio 13.</a:t>
            </a:r>
          </a:p>
        </p:txBody>
      </p:sp>
    </p:spTree>
    <p:extLst>
      <p:ext uri="{BB962C8B-B14F-4D97-AF65-F5344CB8AC3E}">
        <p14:creationId xmlns:p14="http://schemas.microsoft.com/office/powerpoint/2010/main" val="41110080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8419" name="Rectangle 6"/>
          <p:cNvSpPr>
            <a:spLocks noGrp="1" noChangeArrowheads="1"/>
          </p:cNvSpPr>
          <p:nvPr>
            <p:ph type="ftr" sz="quarter" idx="4"/>
          </p:nvPr>
        </p:nvSpPr>
        <p:spPr>
          <a:noFill/>
        </p:spPr>
        <p:txBody>
          <a:bodyPr/>
          <a:lstStyle/>
          <a:p>
            <a:r>
              <a:rPr lang="es-ES" smtClean="0"/>
              <a:t>Redes</a:t>
            </a:r>
          </a:p>
        </p:txBody>
      </p:sp>
      <p:sp>
        <p:nvSpPr>
          <p:cNvPr id="188420" name="Rectangle 7"/>
          <p:cNvSpPr>
            <a:spLocks noGrp="1" noChangeArrowheads="1"/>
          </p:cNvSpPr>
          <p:nvPr>
            <p:ph type="sldNum" sz="quarter" idx="5"/>
          </p:nvPr>
        </p:nvSpPr>
        <p:spPr>
          <a:noFill/>
        </p:spPr>
        <p:txBody>
          <a:bodyPr/>
          <a:lstStyle/>
          <a:p>
            <a:r>
              <a:rPr lang="es-ES" smtClean="0"/>
              <a:t>4-</a:t>
            </a:r>
            <a:fld id="{E44D07A2-75D4-4DE1-8622-CB9513D6E4EE}" type="slidenum">
              <a:rPr lang="es-ES" smtClean="0"/>
              <a:pPr/>
              <a:t>71</a:t>
            </a:fld>
            <a:endParaRPr lang="es-ES" smtClean="0"/>
          </a:p>
        </p:txBody>
      </p:sp>
      <p:sp>
        <p:nvSpPr>
          <p:cNvPr id="188421" name="Rectangle 2"/>
          <p:cNvSpPr>
            <a:spLocks noGrp="1" noRot="1" noChangeAspect="1" noChangeArrowheads="1" noTextEdit="1"/>
          </p:cNvSpPr>
          <p:nvPr>
            <p:ph type="sldImg"/>
          </p:nvPr>
        </p:nvSpPr>
        <p:spPr>
          <a:xfrm>
            <a:off x="566738" y="487363"/>
            <a:ext cx="5648325" cy="4237037"/>
          </a:xfrm>
          <a:ln/>
        </p:spPr>
      </p:sp>
      <p:sp>
        <p:nvSpPr>
          <p:cNvPr id="188422" name="Rectangle 3"/>
          <p:cNvSpPr>
            <a:spLocks noGrp="1" noChangeArrowheads="1"/>
          </p:cNvSpPr>
          <p:nvPr>
            <p:ph type="body" idx="1"/>
          </p:nvPr>
        </p:nvSpPr>
        <p:spPr>
          <a:noFill/>
          <a:ln/>
        </p:spPr>
        <p:txBody>
          <a:bodyPr/>
          <a:lstStyle/>
          <a:p>
            <a:pPr eaLnBrk="1" hangingPunct="1">
              <a:lnSpc>
                <a:spcPct val="90000"/>
              </a:lnSpc>
            </a:pPr>
            <a:r>
              <a:rPr lang="es-ES" smtClean="0"/>
              <a:t>La solución adecuada al problema de la alta disponibilidad es la creación de un Sistema Autónomo propio para la organización X. Esto es lo que se conoce como una organización ‘multihomed’. El sistema autónomo de X intercambiará información de routing con los  sistemas autónomos de los proveedores, Y y Z. No todos los routers de X necesitan hablar BGP, únicamente aquellos que tengan que soportan conexiones con los ISPs. (En nuestro ejemplo A y B).</a:t>
            </a:r>
          </a:p>
          <a:p>
            <a:pPr eaLnBrk="1" hangingPunct="1">
              <a:lnSpc>
                <a:spcPct val="90000"/>
              </a:lnSpc>
            </a:pPr>
            <a:r>
              <a:rPr lang="es-ES" smtClean="0"/>
              <a:t>En caso de fallo en alguna de las conexiones (la de Y o la de Z) el tráfico será automáticamente reencaminado por el otro proveedor. Incluso si se produjera un fallo por ejemplo en la conexión de Y con Internet los routers de X detectarían el problema y reencaminarían el tráfico para toda la Internet (excepto clientes de Y) hacia Z.</a:t>
            </a:r>
          </a:p>
          <a:p>
            <a:pPr eaLnBrk="1" hangingPunct="1">
              <a:lnSpc>
                <a:spcPct val="90000"/>
              </a:lnSpc>
            </a:pPr>
            <a:r>
              <a:rPr lang="es-ES" smtClean="0"/>
              <a:t>Los números de AS son únicos para cada red en la Internet y los asignan los RIR (Regional Internet Registry). Para poder disponer de un AS propio es requisito imprescindible disponer de dos conexiones a Internet por dos proveedores distintos. </a:t>
            </a:r>
          </a:p>
          <a:p>
            <a:pPr eaLnBrk="1" hangingPunct="1">
              <a:lnSpc>
                <a:spcPct val="90000"/>
              </a:lnSpc>
            </a:pPr>
            <a:r>
              <a:rPr lang="es-ES" smtClean="0"/>
              <a:t>Cuando una organización posee un AS propio sus direcciones IP no se las asigna ninguno de sus proveedores sino que las recibe directamente del RIR. De esta forma si X decide cambiar sus proveedores por otros nuevos conserva tanto su número de AS como sus direcciones IP.</a:t>
            </a:r>
          </a:p>
          <a:p>
            <a:pPr eaLnBrk="1" hangingPunct="1">
              <a:lnSpc>
                <a:spcPct val="90000"/>
              </a:lnSpc>
            </a:pPr>
            <a:r>
              <a:rPr lang="es-ES" smtClean="0"/>
              <a:t>Las organizaciones multihomed son un claro ejemplo de cuando no interesa que un determinado sistema autónomo sea utilizado como vía de tránsito por otros. Es evidente que la organización X no estará dispuesta a permitir que los ISP Y y Z le utilicen como vía de comunicación entre ellos, salvo que Y y Z estuvieran dispuestos a compensar a X con un sustancioso descuento en la tarifa por sus servicios. En ese caso podríamos considerar a la organización X como un ISP. </a:t>
            </a:r>
          </a:p>
        </p:txBody>
      </p:sp>
    </p:spTree>
    <p:extLst>
      <p:ext uri="{BB962C8B-B14F-4D97-AF65-F5344CB8AC3E}">
        <p14:creationId xmlns:p14="http://schemas.microsoft.com/office/powerpoint/2010/main" val="34728356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89443" name="Rectangle 6"/>
          <p:cNvSpPr>
            <a:spLocks noGrp="1" noChangeArrowheads="1"/>
          </p:cNvSpPr>
          <p:nvPr>
            <p:ph type="ftr" sz="quarter" idx="4"/>
          </p:nvPr>
        </p:nvSpPr>
        <p:spPr>
          <a:noFill/>
        </p:spPr>
        <p:txBody>
          <a:bodyPr/>
          <a:lstStyle/>
          <a:p>
            <a:r>
              <a:rPr lang="es-ES" smtClean="0"/>
              <a:t>Redes</a:t>
            </a:r>
          </a:p>
        </p:txBody>
      </p:sp>
      <p:sp>
        <p:nvSpPr>
          <p:cNvPr id="189444" name="Rectangle 7"/>
          <p:cNvSpPr>
            <a:spLocks noGrp="1" noChangeArrowheads="1"/>
          </p:cNvSpPr>
          <p:nvPr>
            <p:ph type="sldNum" sz="quarter" idx="5"/>
          </p:nvPr>
        </p:nvSpPr>
        <p:spPr>
          <a:noFill/>
        </p:spPr>
        <p:txBody>
          <a:bodyPr/>
          <a:lstStyle/>
          <a:p>
            <a:r>
              <a:rPr lang="es-ES" smtClean="0"/>
              <a:t>4-</a:t>
            </a:r>
            <a:fld id="{455E6681-345A-4C24-AF8E-14E37BB51F6B}" type="slidenum">
              <a:rPr lang="es-ES" smtClean="0"/>
              <a:pPr/>
              <a:t>72</a:t>
            </a:fld>
            <a:endParaRPr lang="es-ES" smtClean="0"/>
          </a:p>
        </p:txBody>
      </p:sp>
      <p:sp>
        <p:nvSpPr>
          <p:cNvPr id="189445" name="Rectangle 2"/>
          <p:cNvSpPr>
            <a:spLocks noGrp="1" noRot="1" noChangeAspect="1" noChangeArrowheads="1" noTextEdit="1"/>
          </p:cNvSpPr>
          <p:nvPr>
            <p:ph type="sldImg"/>
          </p:nvPr>
        </p:nvSpPr>
        <p:spPr>
          <a:xfrm>
            <a:off x="566738" y="487363"/>
            <a:ext cx="5648325" cy="4237037"/>
          </a:xfrm>
          <a:ln/>
        </p:spPr>
      </p:sp>
      <p:sp>
        <p:nvSpPr>
          <p:cNvPr id="1894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64686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0467" name="Rectangle 6"/>
          <p:cNvSpPr>
            <a:spLocks noGrp="1" noChangeArrowheads="1"/>
          </p:cNvSpPr>
          <p:nvPr>
            <p:ph type="ftr" sz="quarter" idx="4"/>
          </p:nvPr>
        </p:nvSpPr>
        <p:spPr>
          <a:noFill/>
        </p:spPr>
        <p:txBody>
          <a:bodyPr/>
          <a:lstStyle/>
          <a:p>
            <a:r>
              <a:rPr lang="es-ES" smtClean="0"/>
              <a:t>Redes</a:t>
            </a:r>
          </a:p>
        </p:txBody>
      </p:sp>
      <p:sp>
        <p:nvSpPr>
          <p:cNvPr id="190468" name="Rectangle 7"/>
          <p:cNvSpPr>
            <a:spLocks noGrp="1" noChangeArrowheads="1"/>
          </p:cNvSpPr>
          <p:nvPr>
            <p:ph type="sldNum" sz="quarter" idx="5"/>
          </p:nvPr>
        </p:nvSpPr>
        <p:spPr>
          <a:noFill/>
        </p:spPr>
        <p:txBody>
          <a:bodyPr/>
          <a:lstStyle/>
          <a:p>
            <a:r>
              <a:rPr lang="es-ES" smtClean="0"/>
              <a:t>4-</a:t>
            </a:r>
            <a:fld id="{BA42E47E-9887-49FD-BE5C-D27FF5F5505A}" type="slidenum">
              <a:rPr lang="es-ES" smtClean="0"/>
              <a:pPr/>
              <a:t>73</a:t>
            </a:fld>
            <a:endParaRPr lang="es-ES" smtClean="0"/>
          </a:p>
        </p:txBody>
      </p:sp>
      <p:sp>
        <p:nvSpPr>
          <p:cNvPr id="190469" name="Rectangle 2"/>
          <p:cNvSpPr>
            <a:spLocks noGrp="1" noRot="1" noChangeAspect="1" noChangeArrowheads="1" noTextEdit="1"/>
          </p:cNvSpPr>
          <p:nvPr>
            <p:ph type="sldImg"/>
          </p:nvPr>
        </p:nvSpPr>
        <p:spPr>
          <a:xfrm>
            <a:off x="566738" y="487363"/>
            <a:ext cx="5648325" cy="4237037"/>
          </a:xfrm>
          <a:ln/>
        </p:spPr>
      </p:sp>
      <p:sp>
        <p:nvSpPr>
          <p:cNvPr id="190470" name="Rectangle 3"/>
          <p:cNvSpPr>
            <a:spLocks noGrp="1" noChangeArrowheads="1"/>
          </p:cNvSpPr>
          <p:nvPr>
            <p:ph type="body" idx="1"/>
          </p:nvPr>
        </p:nvSpPr>
        <p:spPr>
          <a:noFill/>
          <a:ln/>
        </p:spPr>
        <p:txBody>
          <a:bodyPr/>
          <a:lstStyle/>
          <a:p>
            <a:pPr eaLnBrk="1" hangingPunct="1"/>
            <a:r>
              <a:rPr lang="es-ES" smtClean="0"/>
              <a:t>Desde sus orígenes Internet ha sido una red de redes, es decir un conjunto de sistemas autónomos interconectados. Algunos de estos sistemas autónomos tienen como objetivo dar acceso al usuario final, mientras que otros han sido creados con la finalidad de permitir la interconexión de otros sistemas autónomos. Aunque algunos ISP administran varios sistemas autónomos, podemos considerar a estos efectos que cada ISP tiene a su cargo un sistema autónomo. De forma natural Internet ha evolucionado hacia una estructura jerárquica con diferentes niveles en función del alcance de cada ISP; en este modelo un ISP de un determinado nivel es a la vez proveedor del ISP de nivel inferior y cliente del ISP de nivel superior. </a:t>
            </a:r>
          </a:p>
          <a:p>
            <a:pPr eaLnBrk="1" hangingPunct="1"/>
            <a:r>
              <a:rPr lang="es-ES" smtClean="0"/>
              <a:t>La estructura jerárquica da lugar en ocasiones a ineficiencias, tal como se muestra en la figura, debido a que la intercomunicación entre dos usuarios requiere subir muchos niveles con el consiguiente costo en los recursos utilizados.  </a:t>
            </a:r>
          </a:p>
        </p:txBody>
      </p:sp>
    </p:spTree>
    <p:extLst>
      <p:ext uri="{BB962C8B-B14F-4D97-AF65-F5344CB8AC3E}">
        <p14:creationId xmlns:p14="http://schemas.microsoft.com/office/powerpoint/2010/main" val="8738566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1491" name="Rectangle 6"/>
          <p:cNvSpPr>
            <a:spLocks noGrp="1" noChangeArrowheads="1"/>
          </p:cNvSpPr>
          <p:nvPr>
            <p:ph type="ftr" sz="quarter" idx="4"/>
          </p:nvPr>
        </p:nvSpPr>
        <p:spPr>
          <a:noFill/>
        </p:spPr>
        <p:txBody>
          <a:bodyPr/>
          <a:lstStyle/>
          <a:p>
            <a:r>
              <a:rPr lang="es-ES" smtClean="0"/>
              <a:t>Redes</a:t>
            </a:r>
          </a:p>
        </p:txBody>
      </p:sp>
      <p:sp>
        <p:nvSpPr>
          <p:cNvPr id="191492" name="Rectangle 7"/>
          <p:cNvSpPr>
            <a:spLocks noGrp="1" noChangeArrowheads="1"/>
          </p:cNvSpPr>
          <p:nvPr>
            <p:ph type="sldNum" sz="quarter" idx="5"/>
          </p:nvPr>
        </p:nvSpPr>
        <p:spPr>
          <a:noFill/>
        </p:spPr>
        <p:txBody>
          <a:bodyPr/>
          <a:lstStyle/>
          <a:p>
            <a:r>
              <a:rPr lang="es-ES" smtClean="0"/>
              <a:t>4-</a:t>
            </a:r>
            <a:fld id="{08691AE5-2DDB-41BF-95C7-1516158E82CE}" type="slidenum">
              <a:rPr lang="es-ES" smtClean="0"/>
              <a:pPr/>
              <a:t>74</a:t>
            </a:fld>
            <a:endParaRPr lang="es-ES" smtClean="0"/>
          </a:p>
        </p:txBody>
      </p:sp>
      <p:sp>
        <p:nvSpPr>
          <p:cNvPr id="191493" name="Rectangle 2"/>
          <p:cNvSpPr>
            <a:spLocks noGrp="1" noRot="1" noChangeAspect="1" noChangeArrowheads="1" noTextEdit="1"/>
          </p:cNvSpPr>
          <p:nvPr>
            <p:ph type="sldImg"/>
          </p:nvPr>
        </p:nvSpPr>
        <p:spPr>
          <a:xfrm>
            <a:off x="566738" y="487363"/>
            <a:ext cx="5648325" cy="4237037"/>
          </a:xfrm>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56341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2515" name="Rectangle 6"/>
          <p:cNvSpPr>
            <a:spLocks noGrp="1" noChangeArrowheads="1"/>
          </p:cNvSpPr>
          <p:nvPr>
            <p:ph type="ftr" sz="quarter" idx="4"/>
          </p:nvPr>
        </p:nvSpPr>
        <p:spPr>
          <a:noFill/>
        </p:spPr>
        <p:txBody>
          <a:bodyPr/>
          <a:lstStyle/>
          <a:p>
            <a:r>
              <a:rPr lang="es-ES" smtClean="0"/>
              <a:t>Redes</a:t>
            </a:r>
          </a:p>
        </p:txBody>
      </p:sp>
      <p:sp>
        <p:nvSpPr>
          <p:cNvPr id="192516" name="Rectangle 7"/>
          <p:cNvSpPr>
            <a:spLocks noGrp="1" noChangeArrowheads="1"/>
          </p:cNvSpPr>
          <p:nvPr>
            <p:ph type="sldNum" sz="quarter" idx="5"/>
          </p:nvPr>
        </p:nvSpPr>
        <p:spPr>
          <a:noFill/>
        </p:spPr>
        <p:txBody>
          <a:bodyPr/>
          <a:lstStyle/>
          <a:p>
            <a:r>
              <a:rPr lang="es-ES" smtClean="0"/>
              <a:t>4-</a:t>
            </a:r>
            <a:fld id="{00712B20-D02C-4D74-8429-689AACC270EE}" type="slidenum">
              <a:rPr lang="es-ES" smtClean="0"/>
              <a:pPr/>
              <a:t>75</a:t>
            </a:fld>
            <a:endParaRPr lang="es-ES" smtClean="0"/>
          </a:p>
        </p:txBody>
      </p:sp>
      <p:sp>
        <p:nvSpPr>
          <p:cNvPr id="192517" name="Rectangle 2"/>
          <p:cNvSpPr>
            <a:spLocks noGrp="1" noRot="1" noChangeAspect="1" noChangeArrowheads="1" noTextEdit="1"/>
          </p:cNvSpPr>
          <p:nvPr>
            <p:ph type="sldImg"/>
          </p:nvPr>
        </p:nvSpPr>
        <p:spPr>
          <a:xfrm>
            <a:off x="566738" y="487363"/>
            <a:ext cx="5648325" cy="4237037"/>
          </a:xfrm>
          <a:ln/>
        </p:spPr>
      </p:sp>
      <p:sp>
        <p:nvSpPr>
          <p:cNvPr id="192518" name="Rectangle 3"/>
          <p:cNvSpPr>
            <a:spLocks noGrp="1" noChangeArrowheads="1"/>
          </p:cNvSpPr>
          <p:nvPr>
            <p:ph type="body" idx="1"/>
          </p:nvPr>
        </p:nvSpPr>
        <p:spPr>
          <a:noFill/>
          <a:ln/>
        </p:spPr>
        <p:txBody>
          <a:bodyPr/>
          <a:lstStyle/>
          <a:p>
            <a:pPr eaLnBrk="1" hangingPunct="1"/>
            <a:r>
              <a:rPr lang="es-ES" dirty="0" smtClean="0"/>
              <a:t>Las relaciones y acuerdos de interconectividad entre ISP se rigen por reglas algo diferentes de las que rigen la relación de los clientes finales con los </a:t>
            </a:r>
            <a:r>
              <a:rPr lang="es-ES" dirty="0" err="1" smtClean="0"/>
              <a:t>ISPs</a:t>
            </a:r>
            <a:r>
              <a:rPr lang="es-ES" dirty="0" smtClean="0"/>
              <a:t>. Estos acuerdos se conocen con el nombre acuerdos entre iguales o acuerdos de ‘</a:t>
            </a:r>
            <a:r>
              <a:rPr lang="es-ES" dirty="0" err="1" smtClean="0"/>
              <a:t>peering</a:t>
            </a:r>
            <a:r>
              <a:rPr lang="es-ES" dirty="0" smtClean="0"/>
              <a:t>’ (ISP-ISP). </a:t>
            </a:r>
            <a:r>
              <a:rPr lang="es-ES" smtClean="0"/>
              <a:t>El aspecto fundamental a tener en cuenta al establecer un acuerdo de </a:t>
            </a:r>
            <a:r>
              <a:rPr lang="es-ES" dirty="0" err="1" smtClean="0"/>
              <a:t>peering</a:t>
            </a:r>
            <a:r>
              <a:rPr lang="es-ES" dirty="0" smtClean="0"/>
              <a:t> es el tamaño relativo de los ISP; si un ISP es mucho más grande que el otro se considera que la interconexión de ambos beneficia sobre todo al pequeño, por lo que este debe compensar económicamente al primero por la interconexión de sus AS. </a:t>
            </a:r>
          </a:p>
          <a:p>
            <a:pPr eaLnBrk="1" hangingPunct="1"/>
            <a:endParaRPr lang="es-ES" dirty="0" smtClean="0"/>
          </a:p>
        </p:txBody>
      </p:sp>
    </p:spTree>
    <p:extLst>
      <p:ext uri="{BB962C8B-B14F-4D97-AF65-F5344CB8AC3E}">
        <p14:creationId xmlns:p14="http://schemas.microsoft.com/office/powerpoint/2010/main" val="38111485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3539" name="Rectangle 6"/>
          <p:cNvSpPr>
            <a:spLocks noGrp="1" noChangeArrowheads="1"/>
          </p:cNvSpPr>
          <p:nvPr>
            <p:ph type="ftr" sz="quarter" idx="4"/>
          </p:nvPr>
        </p:nvSpPr>
        <p:spPr>
          <a:noFill/>
        </p:spPr>
        <p:txBody>
          <a:bodyPr/>
          <a:lstStyle/>
          <a:p>
            <a:r>
              <a:rPr lang="es-ES" smtClean="0"/>
              <a:t>Redes</a:t>
            </a:r>
          </a:p>
        </p:txBody>
      </p:sp>
      <p:sp>
        <p:nvSpPr>
          <p:cNvPr id="193540" name="Rectangle 7"/>
          <p:cNvSpPr>
            <a:spLocks noGrp="1" noChangeArrowheads="1"/>
          </p:cNvSpPr>
          <p:nvPr>
            <p:ph type="sldNum" sz="quarter" idx="5"/>
          </p:nvPr>
        </p:nvSpPr>
        <p:spPr>
          <a:noFill/>
        </p:spPr>
        <p:txBody>
          <a:bodyPr/>
          <a:lstStyle/>
          <a:p>
            <a:r>
              <a:rPr lang="es-ES" smtClean="0"/>
              <a:t>4-</a:t>
            </a:r>
            <a:fld id="{4D03B75C-D6D6-49BE-90CC-F4FF7651E057}" type="slidenum">
              <a:rPr lang="es-ES" smtClean="0"/>
              <a:pPr/>
              <a:t>76</a:t>
            </a:fld>
            <a:endParaRPr lang="es-ES" smtClean="0"/>
          </a:p>
        </p:txBody>
      </p:sp>
      <p:sp>
        <p:nvSpPr>
          <p:cNvPr id="193541" name="Rectangle 2"/>
          <p:cNvSpPr>
            <a:spLocks noGrp="1" noRot="1" noChangeAspect="1" noChangeArrowheads="1" noTextEdit="1"/>
          </p:cNvSpPr>
          <p:nvPr>
            <p:ph type="sldImg"/>
          </p:nvPr>
        </p:nvSpPr>
        <p:spPr>
          <a:xfrm>
            <a:off x="568325" y="487363"/>
            <a:ext cx="5648325" cy="4237037"/>
          </a:xfrm>
          <a:ln/>
        </p:spPr>
      </p:sp>
      <p:sp>
        <p:nvSpPr>
          <p:cNvPr id="1935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141754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4563" name="Rectangle 6"/>
          <p:cNvSpPr>
            <a:spLocks noGrp="1" noChangeArrowheads="1"/>
          </p:cNvSpPr>
          <p:nvPr>
            <p:ph type="ftr" sz="quarter" idx="4"/>
          </p:nvPr>
        </p:nvSpPr>
        <p:spPr>
          <a:noFill/>
        </p:spPr>
        <p:txBody>
          <a:bodyPr/>
          <a:lstStyle/>
          <a:p>
            <a:r>
              <a:rPr lang="es-ES" smtClean="0"/>
              <a:t>Redes</a:t>
            </a:r>
          </a:p>
        </p:txBody>
      </p:sp>
      <p:sp>
        <p:nvSpPr>
          <p:cNvPr id="194564" name="Rectangle 7"/>
          <p:cNvSpPr>
            <a:spLocks noGrp="1" noChangeArrowheads="1"/>
          </p:cNvSpPr>
          <p:nvPr>
            <p:ph type="sldNum" sz="quarter" idx="5"/>
          </p:nvPr>
        </p:nvSpPr>
        <p:spPr>
          <a:noFill/>
        </p:spPr>
        <p:txBody>
          <a:bodyPr/>
          <a:lstStyle/>
          <a:p>
            <a:r>
              <a:rPr lang="es-ES" smtClean="0"/>
              <a:t>4-</a:t>
            </a:r>
            <a:fld id="{ABFF6F5B-85F7-4910-875E-0F8C25F99AF6}" type="slidenum">
              <a:rPr lang="es-ES" smtClean="0"/>
              <a:pPr/>
              <a:t>77</a:t>
            </a:fld>
            <a:endParaRPr lang="es-ES" smtClean="0"/>
          </a:p>
        </p:txBody>
      </p:sp>
      <p:sp>
        <p:nvSpPr>
          <p:cNvPr id="194565" name="Rectangle 2"/>
          <p:cNvSpPr>
            <a:spLocks noGrp="1" noRot="1" noChangeAspect="1" noChangeArrowheads="1" noTextEdit="1"/>
          </p:cNvSpPr>
          <p:nvPr>
            <p:ph type="sldImg"/>
          </p:nvPr>
        </p:nvSpPr>
        <p:spPr>
          <a:xfrm>
            <a:off x="566738" y="487363"/>
            <a:ext cx="5648325" cy="4237037"/>
          </a:xfrm>
          <a:ln/>
        </p:spPr>
      </p:sp>
      <p:sp>
        <p:nvSpPr>
          <p:cNvPr id="1945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74708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78</a:t>
            </a:fld>
            <a:endParaRPr lang="es-ES"/>
          </a:p>
        </p:txBody>
      </p:sp>
    </p:spTree>
    <p:extLst>
      <p:ext uri="{BB962C8B-B14F-4D97-AF65-F5344CB8AC3E}">
        <p14:creationId xmlns:p14="http://schemas.microsoft.com/office/powerpoint/2010/main" val="17913404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6611" name="Rectangle 6"/>
          <p:cNvSpPr>
            <a:spLocks noGrp="1" noChangeArrowheads="1"/>
          </p:cNvSpPr>
          <p:nvPr>
            <p:ph type="ftr" sz="quarter" idx="4"/>
          </p:nvPr>
        </p:nvSpPr>
        <p:spPr>
          <a:noFill/>
        </p:spPr>
        <p:txBody>
          <a:bodyPr/>
          <a:lstStyle/>
          <a:p>
            <a:r>
              <a:rPr lang="es-ES" smtClean="0"/>
              <a:t>Redes</a:t>
            </a:r>
          </a:p>
        </p:txBody>
      </p:sp>
      <p:sp>
        <p:nvSpPr>
          <p:cNvPr id="196612" name="Rectangle 7"/>
          <p:cNvSpPr>
            <a:spLocks noGrp="1" noChangeArrowheads="1"/>
          </p:cNvSpPr>
          <p:nvPr>
            <p:ph type="sldNum" sz="quarter" idx="5"/>
          </p:nvPr>
        </p:nvSpPr>
        <p:spPr>
          <a:noFill/>
        </p:spPr>
        <p:txBody>
          <a:bodyPr/>
          <a:lstStyle/>
          <a:p>
            <a:r>
              <a:rPr lang="es-ES" smtClean="0"/>
              <a:t>4-</a:t>
            </a:r>
            <a:fld id="{244B1491-B14D-475E-B37E-7D678300D6C6}" type="slidenum">
              <a:rPr lang="es-ES" smtClean="0"/>
              <a:pPr/>
              <a:t>79</a:t>
            </a:fld>
            <a:endParaRPr lang="es-ES" smtClean="0"/>
          </a:p>
        </p:txBody>
      </p:sp>
      <p:sp>
        <p:nvSpPr>
          <p:cNvPr id="196613" name="Rectangle 2"/>
          <p:cNvSpPr>
            <a:spLocks noGrp="1" noRot="1" noChangeAspect="1" noChangeArrowheads="1" noTextEdit="1"/>
          </p:cNvSpPr>
          <p:nvPr>
            <p:ph type="sldImg"/>
          </p:nvPr>
        </p:nvSpPr>
        <p:spPr>
          <a:xfrm>
            <a:off x="566738" y="487363"/>
            <a:ext cx="5648325" cy="4237037"/>
          </a:xfrm>
          <a:ln/>
        </p:spPr>
      </p:sp>
      <p:sp>
        <p:nvSpPr>
          <p:cNvPr id="1966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0897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4147" name="Rectangle 6"/>
          <p:cNvSpPr>
            <a:spLocks noGrp="1" noChangeArrowheads="1"/>
          </p:cNvSpPr>
          <p:nvPr>
            <p:ph type="ftr" sz="quarter" idx="4"/>
          </p:nvPr>
        </p:nvSpPr>
        <p:spPr>
          <a:noFill/>
        </p:spPr>
        <p:txBody>
          <a:bodyPr/>
          <a:lstStyle/>
          <a:p>
            <a:r>
              <a:rPr lang="es-ES" smtClean="0"/>
              <a:t>Redes</a:t>
            </a:r>
          </a:p>
        </p:txBody>
      </p:sp>
      <p:sp>
        <p:nvSpPr>
          <p:cNvPr id="134148" name="Rectangle 7"/>
          <p:cNvSpPr>
            <a:spLocks noGrp="1" noChangeArrowheads="1"/>
          </p:cNvSpPr>
          <p:nvPr>
            <p:ph type="sldNum" sz="quarter" idx="5"/>
          </p:nvPr>
        </p:nvSpPr>
        <p:spPr>
          <a:noFill/>
        </p:spPr>
        <p:txBody>
          <a:bodyPr/>
          <a:lstStyle/>
          <a:p>
            <a:r>
              <a:rPr lang="es-ES" dirty="0" smtClean="0"/>
              <a:t>4-</a:t>
            </a:r>
            <a:fld id="{09FF35F9-1E75-4994-97EA-2E5FAB9D487E}" type="slidenum">
              <a:rPr lang="es-ES" smtClean="0"/>
              <a:pPr/>
              <a:t>8</a:t>
            </a:fld>
            <a:endParaRPr lang="es-ES" dirty="0" smtClean="0"/>
          </a:p>
        </p:txBody>
      </p:sp>
      <p:sp>
        <p:nvSpPr>
          <p:cNvPr id="134149" name="Rectangle 2"/>
          <p:cNvSpPr>
            <a:spLocks noGrp="1" noRot="1" noChangeAspect="1" noChangeArrowheads="1" noTextEdit="1"/>
          </p:cNvSpPr>
          <p:nvPr>
            <p:ph type="sldImg"/>
          </p:nvPr>
        </p:nvSpPr>
        <p:spPr>
          <a:xfrm>
            <a:off x="566738" y="487363"/>
            <a:ext cx="5648325" cy="4237037"/>
          </a:xfrm>
          <a:ln/>
        </p:spPr>
      </p:sp>
      <p:sp>
        <p:nvSpPr>
          <p:cNvPr id="134150" name="Rectangle 3"/>
          <p:cNvSpPr>
            <a:spLocks noGrp="1" noChangeArrowheads="1"/>
          </p:cNvSpPr>
          <p:nvPr>
            <p:ph type="body" idx="1"/>
          </p:nvPr>
        </p:nvSpPr>
        <p:spPr>
          <a:noFill/>
          <a:ln/>
        </p:spPr>
        <p:txBody>
          <a:bodyPr/>
          <a:lstStyle/>
          <a:p>
            <a:pPr eaLnBrk="1" hangingPunct="1"/>
            <a:r>
              <a:rPr lang="es-ES" smtClean="0"/>
              <a:t>En este ejemplo se supone que A es un cliente BOOTP y B es el servidor. Por abreviar nos referiremos a las direcciones MAC de A y B  precisamente como A y B. Al encenderse A desconoce cual es su dirección IP, por lo que envía un mensaje BOOTP request para averiguarla. Dicho mensaje tiene como dirección IP de origen 0.0.0.0 y de destino 255.255.255.255; la dirección MAC de origen será A y la de destino será la dirección broadcast, FF:FF:FF:FF:FF:FF, a la que nos referiremos abreviadamente como F.</a:t>
            </a:r>
          </a:p>
          <a:p>
            <a:pPr eaLnBrk="1" hangingPunct="1"/>
            <a:r>
              <a:rPr lang="es-ES" smtClean="0"/>
              <a:t>Al recibir el BOOTP request B consulta su tabla de direcciones para ver si tiene una entrada que corresponda a la dirección MAC de A, y efectivamente encuentra que le corresponde la dirección IP 20.0.0.5/24.</a:t>
            </a:r>
          </a:p>
          <a:p>
            <a:pPr eaLnBrk="1" hangingPunct="1"/>
            <a:r>
              <a:rPr lang="es-ES" smtClean="0"/>
              <a:t>El servidor BOOTP debe ahora enviar un datagrama con la información requerida a la dirección 20.0.0.5. Para ello debería consultar la tabla ARP cache y si la dirección buscada no se encuentra enviar un ARP request preguntando por la dirección MAC correspondiente. Pero A no responderá a un ARP request ya que aún no sabe que dirección IP le corresponde. Este problema se resuelve de una de las dos maneras siguientes: o bien se envía el BOOTP reply en una trama broadcast, con lo que seguro que será recibida por A, o si el kernel o los drivers lo permiten el proceso BOOTP server modifica la tabla ARP cache incluyendo una nueva entrada para el cliente (en este caso para A) y a continuación envían el datagrama normalmente. Esta segunda opción, que es más eficiente pues reduce el tráfico broadcast, es posible por ejemplo en el UNIX BSD.</a:t>
            </a:r>
          </a:p>
          <a:p>
            <a:pPr eaLnBrk="1" hangingPunct="1"/>
            <a:r>
              <a:rPr lang="es-ES" smtClean="0"/>
              <a:t>  </a:t>
            </a:r>
          </a:p>
        </p:txBody>
      </p:sp>
    </p:spTree>
    <p:extLst>
      <p:ext uri="{BB962C8B-B14F-4D97-AF65-F5344CB8AC3E}">
        <p14:creationId xmlns:p14="http://schemas.microsoft.com/office/powerpoint/2010/main" val="30068894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7635" name="Rectangle 6"/>
          <p:cNvSpPr>
            <a:spLocks noGrp="1" noChangeArrowheads="1"/>
          </p:cNvSpPr>
          <p:nvPr>
            <p:ph type="ftr" sz="quarter" idx="4"/>
          </p:nvPr>
        </p:nvSpPr>
        <p:spPr>
          <a:noFill/>
        </p:spPr>
        <p:txBody>
          <a:bodyPr/>
          <a:lstStyle/>
          <a:p>
            <a:r>
              <a:rPr lang="es-ES" smtClean="0"/>
              <a:t>Redes</a:t>
            </a:r>
          </a:p>
        </p:txBody>
      </p:sp>
      <p:sp>
        <p:nvSpPr>
          <p:cNvPr id="197636" name="Rectangle 7"/>
          <p:cNvSpPr>
            <a:spLocks noGrp="1" noChangeArrowheads="1"/>
          </p:cNvSpPr>
          <p:nvPr>
            <p:ph type="sldNum" sz="quarter" idx="5"/>
          </p:nvPr>
        </p:nvSpPr>
        <p:spPr>
          <a:noFill/>
        </p:spPr>
        <p:txBody>
          <a:bodyPr/>
          <a:lstStyle/>
          <a:p>
            <a:r>
              <a:rPr lang="es-ES" smtClean="0"/>
              <a:t>4-</a:t>
            </a:r>
            <a:fld id="{16C10095-D1C5-400F-AE45-5997B1979979}" type="slidenum">
              <a:rPr lang="es-ES" smtClean="0"/>
              <a:pPr/>
              <a:t>80</a:t>
            </a:fld>
            <a:endParaRPr lang="es-ES" smtClean="0"/>
          </a:p>
        </p:txBody>
      </p:sp>
      <p:sp>
        <p:nvSpPr>
          <p:cNvPr id="197637" name="Rectangle 2"/>
          <p:cNvSpPr>
            <a:spLocks noGrp="1" noRot="1" noChangeAspect="1" noChangeArrowheads="1" noTextEdit="1"/>
          </p:cNvSpPr>
          <p:nvPr>
            <p:ph type="sldImg"/>
          </p:nvPr>
        </p:nvSpPr>
        <p:spPr>
          <a:xfrm>
            <a:off x="566738" y="487363"/>
            <a:ext cx="5648325" cy="4237037"/>
          </a:xfrm>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981501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8659" name="Rectangle 6"/>
          <p:cNvSpPr>
            <a:spLocks noGrp="1" noChangeArrowheads="1"/>
          </p:cNvSpPr>
          <p:nvPr>
            <p:ph type="ftr" sz="quarter" idx="4"/>
          </p:nvPr>
        </p:nvSpPr>
        <p:spPr>
          <a:noFill/>
        </p:spPr>
        <p:txBody>
          <a:bodyPr/>
          <a:lstStyle/>
          <a:p>
            <a:r>
              <a:rPr lang="es-ES" smtClean="0"/>
              <a:t>Redes</a:t>
            </a:r>
          </a:p>
        </p:txBody>
      </p:sp>
      <p:sp>
        <p:nvSpPr>
          <p:cNvPr id="198660" name="Rectangle 7"/>
          <p:cNvSpPr>
            <a:spLocks noGrp="1" noChangeArrowheads="1"/>
          </p:cNvSpPr>
          <p:nvPr>
            <p:ph type="sldNum" sz="quarter" idx="5"/>
          </p:nvPr>
        </p:nvSpPr>
        <p:spPr>
          <a:noFill/>
        </p:spPr>
        <p:txBody>
          <a:bodyPr/>
          <a:lstStyle/>
          <a:p>
            <a:r>
              <a:rPr lang="es-ES" smtClean="0"/>
              <a:t>4-</a:t>
            </a:r>
            <a:fld id="{00382031-5EE2-40ED-98E6-73FA6D51C397}" type="slidenum">
              <a:rPr lang="es-ES" smtClean="0"/>
              <a:pPr/>
              <a:t>81</a:t>
            </a:fld>
            <a:endParaRPr lang="es-ES" smtClean="0"/>
          </a:p>
        </p:txBody>
      </p:sp>
      <p:sp>
        <p:nvSpPr>
          <p:cNvPr id="198661" name="Rectangle 2"/>
          <p:cNvSpPr>
            <a:spLocks noGrp="1" noRot="1" noChangeAspect="1" noChangeArrowheads="1" noTextEdit="1"/>
          </p:cNvSpPr>
          <p:nvPr>
            <p:ph type="sldImg"/>
          </p:nvPr>
        </p:nvSpPr>
        <p:spPr>
          <a:xfrm>
            <a:off x="568325" y="487363"/>
            <a:ext cx="5648325" cy="4237037"/>
          </a:xfrm>
          <a:ln/>
        </p:spPr>
      </p:sp>
      <p:sp>
        <p:nvSpPr>
          <p:cNvPr id="1986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67972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9683" name="Rectangle 6"/>
          <p:cNvSpPr>
            <a:spLocks noGrp="1" noChangeArrowheads="1"/>
          </p:cNvSpPr>
          <p:nvPr>
            <p:ph type="ftr" sz="quarter" idx="4"/>
          </p:nvPr>
        </p:nvSpPr>
        <p:spPr>
          <a:noFill/>
        </p:spPr>
        <p:txBody>
          <a:bodyPr/>
          <a:lstStyle/>
          <a:p>
            <a:r>
              <a:rPr lang="es-ES" smtClean="0"/>
              <a:t>Redes</a:t>
            </a:r>
          </a:p>
        </p:txBody>
      </p:sp>
      <p:sp>
        <p:nvSpPr>
          <p:cNvPr id="199684" name="Rectangle 7"/>
          <p:cNvSpPr>
            <a:spLocks noGrp="1" noChangeArrowheads="1"/>
          </p:cNvSpPr>
          <p:nvPr>
            <p:ph type="sldNum" sz="quarter" idx="5"/>
          </p:nvPr>
        </p:nvSpPr>
        <p:spPr>
          <a:noFill/>
        </p:spPr>
        <p:txBody>
          <a:bodyPr/>
          <a:lstStyle/>
          <a:p>
            <a:r>
              <a:rPr lang="es-ES" smtClean="0"/>
              <a:t>4-</a:t>
            </a:r>
            <a:fld id="{EB8046E8-80B4-4A0E-94A1-775F239195BA}" type="slidenum">
              <a:rPr lang="es-ES" smtClean="0"/>
              <a:pPr/>
              <a:t>82</a:t>
            </a:fld>
            <a:endParaRPr lang="es-ES" smtClean="0"/>
          </a:p>
        </p:txBody>
      </p:sp>
      <p:sp>
        <p:nvSpPr>
          <p:cNvPr id="199685" name="Rectangle 2"/>
          <p:cNvSpPr>
            <a:spLocks noGrp="1" noRot="1" noChangeAspect="1" noChangeArrowheads="1" noTextEdit="1"/>
          </p:cNvSpPr>
          <p:nvPr>
            <p:ph type="sldImg"/>
          </p:nvPr>
        </p:nvSpPr>
        <p:spPr>
          <a:xfrm>
            <a:off x="568325" y="487363"/>
            <a:ext cx="5648325" cy="4237037"/>
          </a:xfrm>
          <a:ln/>
        </p:spPr>
      </p:sp>
      <p:sp>
        <p:nvSpPr>
          <p:cNvPr id="1996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11535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0707" name="Rectangle 6"/>
          <p:cNvSpPr>
            <a:spLocks noGrp="1" noChangeArrowheads="1"/>
          </p:cNvSpPr>
          <p:nvPr>
            <p:ph type="ftr" sz="quarter" idx="4"/>
          </p:nvPr>
        </p:nvSpPr>
        <p:spPr>
          <a:noFill/>
        </p:spPr>
        <p:txBody>
          <a:bodyPr/>
          <a:lstStyle/>
          <a:p>
            <a:r>
              <a:rPr lang="es-ES" smtClean="0"/>
              <a:t>Redes</a:t>
            </a:r>
          </a:p>
        </p:txBody>
      </p:sp>
      <p:sp>
        <p:nvSpPr>
          <p:cNvPr id="200708" name="Rectangle 7"/>
          <p:cNvSpPr>
            <a:spLocks noGrp="1" noChangeArrowheads="1"/>
          </p:cNvSpPr>
          <p:nvPr>
            <p:ph type="sldNum" sz="quarter" idx="5"/>
          </p:nvPr>
        </p:nvSpPr>
        <p:spPr>
          <a:noFill/>
        </p:spPr>
        <p:txBody>
          <a:bodyPr/>
          <a:lstStyle/>
          <a:p>
            <a:r>
              <a:rPr lang="es-ES" smtClean="0"/>
              <a:t>4-</a:t>
            </a:r>
            <a:fld id="{FC1FC143-4A70-484E-B631-EDD94E584928}" type="slidenum">
              <a:rPr lang="es-ES" smtClean="0"/>
              <a:pPr/>
              <a:t>83</a:t>
            </a:fld>
            <a:endParaRPr lang="es-ES" smtClean="0"/>
          </a:p>
        </p:txBody>
      </p:sp>
      <p:sp>
        <p:nvSpPr>
          <p:cNvPr id="200709" name="Rectangle 2"/>
          <p:cNvSpPr>
            <a:spLocks noGrp="1" noRot="1" noChangeAspect="1" noChangeArrowheads="1" noTextEdit="1"/>
          </p:cNvSpPr>
          <p:nvPr>
            <p:ph type="sldImg"/>
          </p:nvPr>
        </p:nvSpPr>
        <p:spPr>
          <a:xfrm>
            <a:off x="566738" y="487363"/>
            <a:ext cx="5648325" cy="4237037"/>
          </a:xfrm>
          <a:ln/>
        </p:spPr>
      </p:sp>
      <p:sp>
        <p:nvSpPr>
          <p:cNvPr id="2007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56175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1731" name="Rectangle 6"/>
          <p:cNvSpPr>
            <a:spLocks noGrp="1" noChangeArrowheads="1"/>
          </p:cNvSpPr>
          <p:nvPr>
            <p:ph type="ftr" sz="quarter" idx="4"/>
          </p:nvPr>
        </p:nvSpPr>
        <p:spPr>
          <a:noFill/>
        </p:spPr>
        <p:txBody>
          <a:bodyPr/>
          <a:lstStyle/>
          <a:p>
            <a:r>
              <a:rPr lang="es-ES" smtClean="0"/>
              <a:t>Redes</a:t>
            </a:r>
          </a:p>
        </p:txBody>
      </p:sp>
      <p:sp>
        <p:nvSpPr>
          <p:cNvPr id="201732" name="Rectangle 7"/>
          <p:cNvSpPr>
            <a:spLocks noGrp="1" noChangeArrowheads="1"/>
          </p:cNvSpPr>
          <p:nvPr>
            <p:ph type="sldNum" sz="quarter" idx="5"/>
          </p:nvPr>
        </p:nvSpPr>
        <p:spPr>
          <a:noFill/>
        </p:spPr>
        <p:txBody>
          <a:bodyPr/>
          <a:lstStyle/>
          <a:p>
            <a:r>
              <a:rPr lang="es-ES" smtClean="0"/>
              <a:t>4-</a:t>
            </a:r>
            <a:fld id="{99EF3109-3880-4379-83EF-C14ECB3785F0}" type="slidenum">
              <a:rPr lang="es-ES" smtClean="0"/>
              <a:pPr/>
              <a:t>84</a:t>
            </a:fld>
            <a:endParaRPr lang="es-ES" smtClean="0"/>
          </a:p>
        </p:txBody>
      </p:sp>
      <p:sp>
        <p:nvSpPr>
          <p:cNvPr id="201733" name="Rectangle 2"/>
          <p:cNvSpPr>
            <a:spLocks noGrp="1" noRot="1" noChangeAspect="1" noChangeArrowheads="1" noTextEdit="1"/>
          </p:cNvSpPr>
          <p:nvPr>
            <p:ph type="sldImg"/>
          </p:nvPr>
        </p:nvSpPr>
        <p:spPr>
          <a:xfrm>
            <a:off x="566738" y="487363"/>
            <a:ext cx="5648325" cy="4237037"/>
          </a:xfrm>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593585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2755" name="Rectangle 6"/>
          <p:cNvSpPr>
            <a:spLocks noGrp="1" noChangeArrowheads="1"/>
          </p:cNvSpPr>
          <p:nvPr>
            <p:ph type="ftr" sz="quarter" idx="4"/>
          </p:nvPr>
        </p:nvSpPr>
        <p:spPr>
          <a:noFill/>
        </p:spPr>
        <p:txBody>
          <a:bodyPr/>
          <a:lstStyle/>
          <a:p>
            <a:r>
              <a:rPr lang="es-ES" smtClean="0"/>
              <a:t>Redes</a:t>
            </a:r>
          </a:p>
        </p:txBody>
      </p:sp>
      <p:sp>
        <p:nvSpPr>
          <p:cNvPr id="202756" name="Rectangle 7"/>
          <p:cNvSpPr>
            <a:spLocks noGrp="1" noChangeArrowheads="1"/>
          </p:cNvSpPr>
          <p:nvPr>
            <p:ph type="sldNum" sz="quarter" idx="5"/>
          </p:nvPr>
        </p:nvSpPr>
        <p:spPr>
          <a:noFill/>
        </p:spPr>
        <p:txBody>
          <a:bodyPr/>
          <a:lstStyle/>
          <a:p>
            <a:r>
              <a:rPr lang="es-ES" smtClean="0"/>
              <a:t>4-</a:t>
            </a:r>
            <a:fld id="{F24F5D78-1C04-4DCF-9265-E2F1B46EAC75}" type="slidenum">
              <a:rPr lang="es-ES" smtClean="0"/>
              <a:pPr/>
              <a:t>85</a:t>
            </a:fld>
            <a:endParaRPr lang="es-ES" smtClean="0"/>
          </a:p>
        </p:txBody>
      </p:sp>
      <p:sp>
        <p:nvSpPr>
          <p:cNvPr id="202757" name="Rectangle 2"/>
          <p:cNvSpPr>
            <a:spLocks noGrp="1" noRot="1" noChangeAspect="1" noChangeArrowheads="1" noTextEdit="1"/>
          </p:cNvSpPr>
          <p:nvPr>
            <p:ph type="sldImg"/>
          </p:nvPr>
        </p:nvSpPr>
        <p:spPr>
          <a:xfrm>
            <a:off x="566738" y="487363"/>
            <a:ext cx="5648325" cy="4237037"/>
          </a:xfrm>
          <a:ln/>
        </p:spPr>
      </p:sp>
      <p:sp>
        <p:nvSpPr>
          <p:cNvPr id="2027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318950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3779" name="Rectangle 6"/>
          <p:cNvSpPr>
            <a:spLocks noGrp="1" noChangeArrowheads="1"/>
          </p:cNvSpPr>
          <p:nvPr>
            <p:ph type="ftr" sz="quarter" idx="4"/>
          </p:nvPr>
        </p:nvSpPr>
        <p:spPr>
          <a:noFill/>
        </p:spPr>
        <p:txBody>
          <a:bodyPr/>
          <a:lstStyle/>
          <a:p>
            <a:r>
              <a:rPr lang="es-ES" smtClean="0"/>
              <a:t>Redes</a:t>
            </a:r>
          </a:p>
        </p:txBody>
      </p:sp>
      <p:sp>
        <p:nvSpPr>
          <p:cNvPr id="203780" name="Rectangle 7"/>
          <p:cNvSpPr>
            <a:spLocks noGrp="1" noChangeArrowheads="1"/>
          </p:cNvSpPr>
          <p:nvPr>
            <p:ph type="sldNum" sz="quarter" idx="5"/>
          </p:nvPr>
        </p:nvSpPr>
        <p:spPr>
          <a:noFill/>
        </p:spPr>
        <p:txBody>
          <a:bodyPr/>
          <a:lstStyle/>
          <a:p>
            <a:r>
              <a:rPr lang="es-ES" smtClean="0"/>
              <a:t>4-</a:t>
            </a:r>
            <a:fld id="{4571B20E-E50C-4167-BC63-D3ACF7BA6838}" type="slidenum">
              <a:rPr lang="es-ES" smtClean="0"/>
              <a:pPr/>
              <a:t>86</a:t>
            </a:fld>
            <a:endParaRPr lang="es-ES" smtClean="0"/>
          </a:p>
        </p:txBody>
      </p:sp>
      <p:sp>
        <p:nvSpPr>
          <p:cNvPr id="203781" name="Rectangle 2"/>
          <p:cNvSpPr>
            <a:spLocks noGrp="1" noRot="1" noChangeAspect="1" noChangeArrowheads="1" noTextEdit="1"/>
          </p:cNvSpPr>
          <p:nvPr>
            <p:ph type="sldImg"/>
          </p:nvPr>
        </p:nvSpPr>
        <p:spPr>
          <a:xfrm>
            <a:off x="566738" y="487363"/>
            <a:ext cx="5648325" cy="4237037"/>
          </a:xfrm>
          <a:ln/>
        </p:spPr>
      </p:sp>
      <p:sp>
        <p:nvSpPr>
          <p:cNvPr id="2037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452409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4803" name="Rectangle 6"/>
          <p:cNvSpPr>
            <a:spLocks noGrp="1" noChangeArrowheads="1"/>
          </p:cNvSpPr>
          <p:nvPr>
            <p:ph type="ftr" sz="quarter" idx="4"/>
          </p:nvPr>
        </p:nvSpPr>
        <p:spPr>
          <a:noFill/>
        </p:spPr>
        <p:txBody>
          <a:bodyPr/>
          <a:lstStyle/>
          <a:p>
            <a:r>
              <a:rPr lang="es-ES" smtClean="0"/>
              <a:t>Redes</a:t>
            </a:r>
          </a:p>
        </p:txBody>
      </p:sp>
      <p:sp>
        <p:nvSpPr>
          <p:cNvPr id="204804" name="Rectangle 7"/>
          <p:cNvSpPr>
            <a:spLocks noGrp="1" noChangeArrowheads="1"/>
          </p:cNvSpPr>
          <p:nvPr>
            <p:ph type="sldNum" sz="quarter" idx="5"/>
          </p:nvPr>
        </p:nvSpPr>
        <p:spPr>
          <a:noFill/>
        </p:spPr>
        <p:txBody>
          <a:bodyPr/>
          <a:lstStyle/>
          <a:p>
            <a:r>
              <a:rPr lang="es-ES" smtClean="0"/>
              <a:t>4-</a:t>
            </a:r>
            <a:fld id="{CB37259D-DD03-49AB-A145-9B01901847F9}" type="slidenum">
              <a:rPr lang="es-ES" smtClean="0"/>
              <a:pPr/>
              <a:t>87</a:t>
            </a:fld>
            <a:endParaRPr lang="es-ES" smtClean="0"/>
          </a:p>
        </p:txBody>
      </p:sp>
      <p:sp>
        <p:nvSpPr>
          <p:cNvPr id="204805" name="Rectangle 2"/>
          <p:cNvSpPr>
            <a:spLocks noGrp="1" noRot="1" noChangeAspect="1" noChangeArrowheads="1" noTextEdit="1"/>
          </p:cNvSpPr>
          <p:nvPr>
            <p:ph type="sldImg"/>
          </p:nvPr>
        </p:nvSpPr>
        <p:spPr>
          <a:xfrm>
            <a:off x="566738" y="487363"/>
            <a:ext cx="5648325" cy="4237037"/>
          </a:xfrm>
          <a:ln/>
        </p:spPr>
      </p:sp>
      <p:sp>
        <p:nvSpPr>
          <p:cNvPr id="2048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23713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5827" name="Rectangle 6"/>
          <p:cNvSpPr>
            <a:spLocks noGrp="1" noChangeArrowheads="1"/>
          </p:cNvSpPr>
          <p:nvPr>
            <p:ph type="ftr" sz="quarter" idx="4"/>
          </p:nvPr>
        </p:nvSpPr>
        <p:spPr>
          <a:noFill/>
        </p:spPr>
        <p:txBody>
          <a:bodyPr/>
          <a:lstStyle/>
          <a:p>
            <a:r>
              <a:rPr lang="es-ES" smtClean="0"/>
              <a:t>Redes</a:t>
            </a:r>
          </a:p>
        </p:txBody>
      </p:sp>
      <p:sp>
        <p:nvSpPr>
          <p:cNvPr id="205828" name="Rectangle 7"/>
          <p:cNvSpPr>
            <a:spLocks noGrp="1" noChangeArrowheads="1"/>
          </p:cNvSpPr>
          <p:nvPr>
            <p:ph type="sldNum" sz="quarter" idx="5"/>
          </p:nvPr>
        </p:nvSpPr>
        <p:spPr>
          <a:noFill/>
        </p:spPr>
        <p:txBody>
          <a:bodyPr/>
          <a:lstStyle/>
          <a:p>
            <a:r>
              <a:rPr lang="es-ES" smtClean="0"/>
              <a:t>4-</a:t>
            </a:r>
            <a:fld id="{19984556-C3BF-40A6-A6E9-DF7CDFEE3D63}" type="slidenum">
              <a:rPr lang="es-ES" smtClean="0"/>
              <a:pPr/>
              <a:t>88</a:t>
            </a:fld>
            <a:endParaRPr lang="es-ES" smtClean="0"/>
          </a:p>
        </p:txBody>
      </p:sp>
      <p:sp>
        <p:nvSpPr>
          <p:cNvPr id="205829" name="Rectangle 2"/>
          <p:cNvSpPr>
            <a:spLocks noGrp="1" noRot="1" noChangeAspect="1" noChangeArrowheads="1" noTextEdit="1"/>
          </p:cNvSpPr>
          <p:nvPr>
            <p:ph type="sldImg"/>
          </p:nvPr>
        </p:nvSpPr>
        <p:spPr>
          <a:xfrm>
            <a:off x="566738" y="487363"/>
            <a:ext cx="5648325" cy="4237037"/>
          </a:xfrm>
          <a:ln/>
        </p:spPr>
      </p:sp>
      <p:sp>
        <p:nvSpPr>
          <p:cNvPr id="2058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504759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6851" name="Rectangle 6"/>
          <p:cNvSpPr>
            <a:spLocks noGrp="1" noChangeArrowheads="1"/>
          </p:cNvSpPr>
          <p:nvPr>
            <p:ph type="ftr" sz="quarter" idx="4"/>
          </p:nvPr>
        </p:nvSpPr>
        <p:spPr>
          <a:noFill/>
        </p:spPr>
        <p:txBody>
          <a:bodyPr/>
          <a:lstStyle/>
          <a:p>
            <a:r>
              <a:rPr lang="es-ES" smtClean="0"/>
              <a:t>Redes</a:t>
            </a:r>
          </a:p>
        </p:txBody>
      </p:sp>
      <p:sp>
        <p:nvSpPr>
          <p:cNvPr id="206852" name="Rectangle 7"/>
          <p:cNvSpPr>
            <a:spLocks noGrp="1" noChangeArrowheads="1"/>
          </p:cNvSpPr>
          <p:nvPr>
            <p:ph type="sldNum" sz="quarter" idx="5"/>
          </p:nvPr>
        </p:nvSpPr>
        <p:spPr>
          <a:noFill/>
        </p:spPr>
        <p:txBody>
          <a:bodyPr/>
          <a:lstStyle/>
          <a:p>
            <a:r>
              <a:rPr lang="es-ES" smtClean="0"/>
              <a:t>4-</a:t>
            </a:r>
            <a:fld id="{F2E6E082-7314-4A5D-B55F-15F00E512446}" type="slidenum">
              <a:rPr lang="es-ES" smtClean="0"/>
              <a:pPr/>
              <a:t>89</a:t>
            </a:fld>
            <a:endParaRPr lang="es-ES" smtClean="0"/>
          </a:p>
        </p:txBody>
      </p:sp>
      <p:sp>
        <p:nvSpPr>
          <p:cNvPr id="206853" name="Rectangle 2"/>
          <p:cNvSpPr>
            <a:spLocks noGrp="1" noRot="1" noChangeAspect="1" noChangeArrowheads="1" noTextEdit="1"/>
          </p:cNvSpPr>
          <p:nvPr>
            <p:ph type="sldImg"/>
          </p:nvPr>
        </p:nvSpPr>
        <p:spPr>
          <a:xfrm>
            <a:off x="566738" y="487363"/>
            <a:ext cx="5648325" cy="4237037"/>
          </a:xfrm>
          <a:ln/>
        </p:spPr>
      </p:sp>
      <p:sp>
        <p:nvSpPr>
          <p:cNvPr id="2068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149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p>
            <a:r>
              <a:rPr lang="es-ES" smtClean="0"/>
              <a:t>El Nivel de Red en Internet. Aspectos básicos</a:t>
            </a:r>
          </a:p>
        </p:txBody>
      </p:sp>
      <p:sp>
        <p:nvSpPr>
          <p:cNvPr id="135171" name="Rectangle 6"/>
          <p:cNvSpPr>
            <a:spLocks noGrp="1" noChangeArrowheads="1"/>
          </p:cNvSpPr>
          <p:nvPr>
            <p:ph type="ftr" sz="quarter" idx="4"/>
          </p:nvPr>
        </p:nvSpPr>
        <p:spPr>
          <a:noFill/>
        </p:spPr>
        <p:txBody>
          <a:bodyPr/>
          <a:lstStyle/>
          <a:p>
            <a:r>
              <a:rPr lang="es-ES" smtClean="0"/>
              <a:t>Redes</a:t>
            </a:r>
          </a:p>
        </p:txBody>
      </p:sp>
      <p:sp>
        <p:nvSpPr>
          <p:cNvPr id="135172" name="Rectangle 7"/>
          <p:cNvSpPr>
            <a:spLocks noGrp="1" noChangeArrowheads="1"/>
          </p:cNvSpPr>
          <p:nvPr>
            <p:ph type="sldNum" sz="quarter" idx="5"/>
          </p:nvPr>
        </p:nvSpPr>
        <p:spPr>
          <a:noFill/>
        </p:spPr>
        <p:txBody>
          <a:bodyPr/>
          <a:lstStyle/>
          <a:p>
            <a:r>
              <a:rPr lang="es-ES" dirty="0" smtClean="0"/>
              <a:t>4-</a:t>
            </a:r>
            <a:fld id="{46F2039B-6F0A-4AA6-8CF5-48A5A9280E56}" type="slidenum">
              <a:rPr lang="es-ES" smtClean="0"/>
              <a:pPr/>
              <a:t>9</a:t>
            </a:fld>
            <a:endParaRPr lang="es-ES" dirty="0" smtClean="0"/>
          </a:p>
        </p:txBody>
      </p:sp>
      <p:sp>
        <p:nvSpPr>
          <p:cNvPr id="135173" name="Rectangle 2"/>
          <p:cNvSpPr>
            <a:spLocks noGrp="1" noRot="1" noChangeAspect="1" noChangeArrowheads="1" noTextEdit="1"/>
          </p:cNvSpPr>
          <p:nvPr>
            <p:ph type="sldImg"/>
          </p:nvPr>
        </p:nvSpPr>
        <p:spPr>
          <a:xfrm>
            <a:off x="566738" y="487363"/>
            <a:ext cx="5648325" cy="4237037"/>
          </a:xfrm>
          <a:ln/>
        </p:spPr>
      </p:sp>
      <p:sp>
        <p:nvSpPr>
          <p:cNvPr id="1351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48228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7875" name="Rectangle 6"/>
          <p:cNvSpPr>
            <a:spLocks noGrp="1" noChangeArrowheads="1"/>
          </p:cNvSpPr>
          <p:nvPr>
            <p:ph type="ftr" sz="quarter" idx="4"/>
          </p:nvPr>
        </p:nvSpPr>
        <p:spPr>
          <a:noFill/>
        </p:spPr>
        <p:txBody>
          <a:bodyPr/>
          <a:lstStyle/>
          <a:p>
            <a:r>
              <a:rPr lang="es-ES" smtClean="0"/>
              <a:t>Redes</a:t>
            </a:r>
          </a:p>
        </p:txBody>
      </p:sp>
      <p:sp>
        <p:nvSpPr>
          <p:cNvPr id="207876" name="Rectangle 7"/>
          <p:cNvSpPr>
            <a:spLocks noGrp="1" noChangeArrowheads="1"/>
          </p:cNvSpPr>
          <p:nvPr>
            <p:ph type="sldNum" sz="quarter" idx="5"/>
          </p:nvPr>
        </p:nvSpPr>
        <p:spPr>
          <a:noFill/>
        </p:spPr>
        <p:txBody>
          <a:bodyPr/>
          <a:lstStyle/>
          <a:p>
            <a:r>
              <a:rPr lang="es-ES" smtClean="0"/>
              <a:t>4-</a:t>
            </a:r>
            <a:fld id="{58F57123-704E-4537-8D5B-6729B0FF8C54}" type="slidenum">
              <a:rPr lang="es-ES" smtClean="0"/>
              <a:pPr/>
              <a:t>90</a:t>
            </a:fld>
            <a:endParaRPr lang="es-ES" smtClean="0"/>
          </a:p>
        </p:txBody>
      </p:sp>
      <p:sp>
        <p:nvSpPr>
          <p:cNvPr id="207877" name="Rectangle 2"/>
          <p:cNvSpPr>
            <a:spLocks noGrp="1" noRot="1" noChangeAspect="1" noChangeArrowheads="1" noTextEdit="1"/>
          </p:cNvSpPr>
          <p:nvPr>
            <p:ph type="sldImg"/>
          </p:nvPr>
        </p:nvSpPr>
        <p:spPr>
          <a:xfrm>
            <a:off x="566738" y="487363"/>
            <a:ext cx="5648325" cy="4237037"/>
          </a:xfrm>
          <a:ln/>
        </p:spPr>
      </p:sp>
      <p:sp>
        <p:nvSpPr>
          <p:cNvPr id="2078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739720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8325"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El Nivel de Red en Internet. Aspectos avanzados</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4-</a:t>
            </a:r>
            <a:fld id="{4F000EBE-1861-4140-A0AF-93313970BF8B}" type="slidenum">
              <a:rPr lang="es-ES" smtClean="0"/>
              <a:pPr>
                <a:defRPr/>
              </a:pPr>
              <a:t>91</a:t>
            </a:fld>
            <a:endParaRPr lang="es-ES"/>
          </a:p>
        </p:txBody>
      </p:sp>
    </p:spTree>
    <p:extLst>
      <p:ext uri="{BB962C8B-B14F-4D97-AF65-F5344CB8AC3E}">
        <p14:creationId xmlns:p14="http://schemas.microsoft.com/office/powerpoint/2010/main" val="37754698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8899" name="Rectangle 6"/>
          <p:cNvSpPr>
            <a:spLocks noGrp="1" noChangeArrowheads="1"/>
          </p:cNvSpPr>
          <p:nvPr>
            <p:ph type="ftr" sz="quarter" idx="4"/>
          </p:nvPr>
        </p:nvSpPr>
        <p:spPr>
          <a:noFill/>
        </p:spPr>
        <p:txBody>
          <a:bodyPr/>
          <a:lstStyle/>
          <a:p>
            <a:r>
              <a:rPr lang="es-ES" smtClean="0"/>
              <a:t>Redes</a:t>
            </a:r>
          </a:p>
        </p:txBody>
      </p:sp>
      <p:sp>
        <p:nvSpPr>
          <p:cNvPr id="208900" name="Rectangle 7"/>
          <p:cNvSpPr>
            <a:spLocks noGrp="1" noChangeArrowheads="1"/>
          </p:cNvSpPr>
          <p:nvPr>
            <p:ph type="sldNum" sz="quarter" idx="5"/>
          </p:nvPr>
        </p:nvSpPr>
        <p:spPr>
          <a:noFill/>
        </p:spPr>
        <p:txBody>
          <a:bodyPr/>
          <a:lstStyle/>
          <a:p>
            <a:r>
              <a:rPr lang="es-ES" smtClean="0"/>
              <a:t>4-</a:t>
            </a:r>
            <a:fld id="{7AAC3DB0-4E00-49B6-B208-E9BE2658E314}" type="slidenum">
              <a:rPr lang="es-ES" smtClean="0"/>
              <a:pPr/>
              <a:t>92</a:t>
            </a:fld>
            <a:endParaRPr lang="es-ES" smtClean="0"/>
          </a:p>
        </p:txBody>
      </p:sp>
      <p:sp>
        <p:nvSpPr>
          <p:cNvPr id="208901" name="Rectangle 2"/>
          <p:cNvSpPr>
            <a:spLocks noGrp="1" noRot="1" noChangeAspect="1" noChangeArrowheads="1" noTextEdit="1"/>
          </p:cNvSpPr>
          <p:nvPr>
            <p:ph type="sldImg"/>
          </p:nvPr>
        </p:nvSpPr>
        <p:spPr>
          <a:xfrm>
            <a:off x="566738" y="487363"/>
            <a:ext cx="5648325" cy="4237037"/>
          </a:xfrm>
          <a:ln/>
        </p:spPr>
      </p:sp>
      <p:sp>
        <p:nvSpPr>
          <p:cNvPr id="208902" name="Rectangle 3"/>
          <p:cNvSpPr>
            <a:spLocks noGrp="1" noChangeArrowheads="1"/>
          </p:cNvSpPr>
          <p:nvPr>
            <p:ph type="body" idx="1"/>
          </p:nvPr>
        </p:nvSpPr>
        <p:spPr>
          <a:noFill/>
          <a:ln/>
        </p:spPr>
        <p:txBody>
          <a:bodyPr/>
          <a:lstStyle/>
          <a:p>
            <a:pPr eaLnBrk="1" hangingPunct="1"/>
            <a:r>
              <a:rPr lang="es-ES" smtClean="0"/>
              <a:t>El campo Identificación se utiliza para identificar los diferentes fragmentos que se puedan producir de un datagrama, algo parecido a un número de serie. Si el datagrama no se fragmenta este campo es innecesario, por lo que podría dejarse a cero. Sin embargo el host emisor no puede saber a priori si el datagrama se va o no a fragmentar y los routers no pueden alterar su valor. Por tanto el host emisor debe marcar todos los datagramas con un valor único en el campo Identificación ante la posibilidad de que sean fragmentados más tarde.  Al tratarse de un campo de 16 bits (65536 valores diferentes) el riesgo de que dos datagramas distintos tengan el mismo valor en el campo Identificación es muy pequeño.</a:t>
            </a:r>
          </a:p>
          <a:p>
            <a:pPr eaLnBrk="1" hangingPunct="1"/>
            <a:endParaRPr lang="es-ES" smtClean="0"/>
          </a:p>
          <a:p>
            <a:pPr eaLnBrk="1" hangingPunct="1"/>
            <a:r>
              <a:rPr lang="es-ES" smtClean="0"/>
              <a:t>En principio cada fragmento de un datagrama puede seguir una ruta diferente. Por este motivo si utilizamos las opciones que permiten marcar la ruta a seguir (strict source route y loose source route) y el datagrama se fragmenta las opciones se copian en todos los fragmentos. En cambio si lo único que queremos es saber que ruta se ha seguido (opciones record route y timestamp) se considera suficiente registrar la ruta del primer fragmento, suponiendo que esta es la más normal y que seguramente los demás seguirán la misma ruta.</a:t>
            </a:r>
          </a:p>
          <a:p>
            <a:pPr eaLnBrk="1" hangingPunct="1"/>
            <a:endParaRPr lang="es-ES" smtClean="0"/>
          </a:p>
          <a:p>
            <a:pPr eaLnBrk="1" hangingPunct="1"/>
            <a:r>
              <a:rPr lang="es-ES" smtClean="0"/>
              <a:t>La cabecera IP puede llegar a tener, con opciones, 60 bytes. En algún caso (opciones strict o loose source route) se tiene que copiar dicha cabecera íntegra en cada fragmento. Además cada fragmento debe llevar como mínimo ocho bytes de datos, que es el fragmento más pequeño posible. Por tanto el tamaño mínimo de MTU en IPv4 es de 68 bytes. </a:t>
            </a:r>
          </a:p>
        </p:txBody>
      </p:sp>
    </p:spTree>
    <p:extLst>
      <p:ext uri="{BB962C8B-B14F-4D97-AF65-F5344CB8AC3E}">
        <p14:creationId xmlns:p14="http://schemas.microsoft.com/office/powerpoint/2010/main" val="35386910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09923" name="Rectangle 6"/>
          <p:cNvSpPr>
            <a:spLocks noGrp="1" noChangeArrowheads="1"/>
          </p:cNvSpPr>
          <p:nvPr>
            <p:ph type="ftr" sz="quarter" idx="4"/>
          </p:nvPr>
        </p:nvSpPr>
        <p:spPr>
          <a:noFill/>
        </p:spPr>
        <p:txBody>
          <a:bodyPr/>
          <a:lstStyle/>
          <a:p>
            <a:r>
              <a:rPr lang="es-ES" smtClean="0"/>
              <a:t>Redes</a:t>
            </a:r>
          </a:p>
        </p:txBody>
      </p:sp>
      <p:sp>
        <p:nvSpPr>
          <p:cNvPr id="209924" name="Rectangle 7"/>
          <p:cNvSpPr>
            <a:spLocks noGrp="1" noChangeArrowheads="1"/>
          </p:cNvSpPr>
          <p:nvPr>
            <p:ph type="sldNum" sz="quarter" idx="5"/>
          </p:nvPr>
        </p:nvSpPr>
        <p:spPr>
          <a:noFill/>
        </p:spPr>
        <p:txBody>
          <a:bodyPr/>
          <a:lstStyle/>
          <a:p>
            <a:r>
              <a:rPr lang="es-ES" smtClean="0"/>
              <a:t>4-</a:t>
            </a:r>
            <a:fld id="{83C4B379-AF1B-4B08-9E69-75F073B57001}" type="slidenum">
              <a:rPr lang="es-ES" smtClean="0"/>
              <a:pPr/>
              <a:t>93</a:t>
            </a:fld>
            <a:endParaRPr lang="es-ES" smtClean="0"/>
          </a:p>
        </p:txBody>
      </p:sp>
      <p:sp>
        <p:nvSpPr>
          <p:cNvPr id="209925" name="Rectangle 2"/>
          <p:cNvSpPr>
            <a:spLocks noGrp="1" noRot="1" noChangeAspect="1" noChangeArrowheads="1" noTextEdit="1"/>
          </p:cNvSpPr>
          <p:nvPr>
            <p:ph type="sldImg"/>
          </p:nvPr>
        </p:nvSpPr>
        <p:spPr>
          <a:xfrm>
            <a:off x="566738" y="487363"/>
            <a:ext cx="5648325" cy="4237037"/>
          </a:xfrm>
          <a:ln/>
        </p:spPr>
      </p:sp>
      <p:sp>
        <p:nvSpPr>
          <p:cNvPr id="209926" name="Rectangle 3"/>
          <p:cNvSpPr>
            <a:spLocks noGrp="1" noChangeArrowheads="1"/>
          </p:cNvSpPr>
          <p:nvPr>
            <p:ph type="body" idx="1"/>
          </p:nvPr>
        </p:nvSpPr>
        <p:spPr>
          <a:noFill/>
          <a:ln/>
        </p:spPr>
        <p:txBody>
          <a:bodyPr/>
          <a:lstStyle/>
          <a:p>
            <a:pPr eaLnBrk="1" hangingPunct="1"/>
            <a:r>
              <a:rPr lang="es-ES" smtClean="0"/>
              <a:t>El campo Identificación se utiliza para identificar los diferentes fragmentos que se puedan producir de un datagrama, algo parecido a un número de serie. Si el datagrama no se fragmenta este campo es innecesario, por lo que podría dejarse a cero. Sin embargo el host emisor no puede saber a priori si el datagrama se va o no a fragmentar y los routers no pueden alterar su valor. Por tanto el host emisor debe marcar todos los datagramas con un valor único en el campo Identificación ante la posibilidad de que sean fragmentados más tarde.  Al tratarse de un campo de 16 bits (65536 valores diferentes) el riesgo de que dos datagramas distintos tengan el mismo valor en el campo Identificación es muy pequeño.</a:t>
            </a:r>
          </a:p>
          <a:p>
            <a:pPr eaLnBrk="1" hangingPunct="1"/>
            <a:endParaRPr lang="es-ES" smtClean="0"/>
          </a:p>
          <a:p>
            <a:pPr eaLnBrk="1" hangingPunct="1"/>
            <a:r>
              <a:rPr lang="es-ES" smtClean="0"/>
              <a:t>En principio cada fragmento de un datagrama puede seguir una ruta diferente. Por este motivo si utilizamos las opciones que permiten marcar la ruta a seguir (strict source route y loose source route) y el datagrama se fragmenta las opciones se copian en todos los fragmentos. En cambio si lo único que queremos es saber que ruta se ha seguido (opciones record route y timestamp) se considera suficiente registrar la ruta del primer fragmento, suponiendo que esta es la más normal y que seguramente los demás seguirán la misma ruta.</a:t>
            </a:r>
          </a:p>
          <a:p>
            <a:pPr eaLnBrk="1" hangingPunct="1"/>
            <a:endParaRPr lang="es-ES" smtClean="0"/>
          </a:p>
          <a:p>
            <a:pPr eaLnBrk="1" hangingPunct="1"/>
            <a:r>
              <a:rPr lang="es-ES" smtClean="0"/>
              <a:t>La cabecera IP puede llegar a tener, con opciones, 60 bytes. En algún caso (opciones strict o loose source route) se tiene que copiar dicha cabecera íntegra en cada fragmento. Además cada fragmento debe llevar como mínimo ocho bytes de datos, que es el fragmento más pequeño posible. Por tanto el tamaño mínimo de MTU en IPv4 es de 68 bytes. </a:t>
            </a:r>
          </a:p>
        </p:txBody>
      </p:sp>
    </p:spTree>
    <p:extLst>
      <p:ext uri="{BB962C8B-B14F-4D97-AF65-F5344CB8AC3E}">
        <p14:creationId xmlns:p14="http://schemas.microsoft.com/office/powerpoint/2010/main" val="39071536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10947" name="Rectangle 6"/>
          <p:cNvSpPr>
            <a:spLocks noGrp="1" noChangeArrowheads="1"/>
          </p:cNvSpPr>
          <p:nvPr>
            <p:ph type="ftr" sz="quarter" idx="4"/>
          </p:nvPr>
        </p:nvSpPr>
        <p:spPr>
          <a:noFill/>
        </p:spPr>
        <p:txBody>
          <a:bodyPr/>
          <a:lstStyle/>
          <a:p>
            <a:r>
              <a:rPr lang="es-ES" smtClean="0"/>
              <a:t>Redes</a:t>
            </a:r>
          </a:p>
        </p:txBody>
      </p:sp>
      <p:sp>
        <p:nvSpPr>
          <p:cNvPr id="210948" name="Rectangle 7"/>
          <p:cNvSpPr>
            <a:spLocks noGrp="1" noChangeArrowheads="1"/>
          </p:cNvSpPr>
          <p:nvPr>
            <p:ph type="sldNum" sz="quarter" idx="5"/>
          </p:nvPr>
        </p:nvSpPr>
        <p:spPr>
          <a:noFill/>
        </p:spPr>
        <p:txBody>
          <a:bodyPr/>
          <a:lstStyle/>
          <a:p>
            <a:r>
              <a:rPr lang="es-ES" smtClean="0"/>
              <a:t>4-</a:t>
            </a:r>
            <a:fld id="{AA2836FC-83C0-4088-895D-4E29EE540BE2}" type="slidenum">
              <a:rPr lang="es-ES" smtClean="0"/>
              <a:pPr/>
              <a:t>94</a:t>
            </a:fld>
            <a:endParaRPr lang="es-ES" smtClean="0"/>
          </a:p>
        </p:txBody>
      </p:sp>
      <p:sp>
        <p:nvSpPr>
          <p:cNvPr id="210949" name="Rectangle 2"/>
          <p:cNvSpPr>
            <a:spLocks noGrp="1" noRot="1" noChangeAspect="1" noChangeArrowheads="1" noTextEdit="1"/>
          </p:cNvSpPr>
          <p:nvPr>
            <p:ph type="sldImg"/>
          </p:nvPr>
        </p:nvSpPr>
        <p:spPr>
          <a:xfrm>
            <a:off x="566738" y="487363"/>
            <a:ext cx="5648325" cy="4237037"/>
          </a:xfrm>
          <a:ln/>
        </p:spPr>
      </p:sp>
      <p:sp>
        <p:nvSpPr>
          <p:cNvPr id="210950" name="Rectangle 3"/>
          <p:cNvSpPr>
            <a:spLocks noGrp="1" noChangeArrowheads="1"/>
          </p:cNvSpPr>
          <p:nvPr>
            <p:ph type="body" idx="1"/>
          </p:nvPr>
        </p:nvSpPr>
        <p:spPr>
          <a:noFill/>
          <a:ln/>
        </p:spPr>
        <p:txBody>
          <a:bodyPr/>
          <a:lstStyle/>
          <a:p>
            <a:pPr eaLnBrk="1" hangingPunct="1"/>
            <a:r>
              <a:rPr lang="es-ES" smtClean="0"/>
              <a:t>El campo Identificación se utiliza para identificar los diferentes fragmentos que se puedan producir de un datagrama, algo parecido a un número de serie. Si el datagrama no se fragmenta este campo es innecesario, por lo que podría dejarse a cero. Sin embargo el host emisor no puede saber a priori si el datagrama se va o no a fragmentar y los routers no pueden alterar su valor. Por tanto el host emisor debe marcar todos los datagramas con un valor único en el campo Identificación ante la posibilidad de que sean fragmentados más tarde.  Al tratarse de un campo de 16 bits (65536 valores diferentes) el riesgo de que dos datagramas distintos tengan el mismo valor en el campo Identificación es muy pequeño.</a:t>
            </a:r>
          </a:p>
          <a:p>
            <a:pPr eaLnBrk="1" hangingPunct="1"/>
            <a:endParaRPr lang="es-ES" smtClean="0"/>
          </a:p>
          <a:p>
            <a:pPr eaLnBrk="1" hangingPunct="1"/>
            <a:r>
              <a:rPr lang="es-ES" smtClean="0"/>
              <a:t>En principio cada fragmento de un datagrama puede seguir una ruta diferente. Por este motivo si utilizamos las opciones que permiten marcar la ruta a seguir (strict source route y loose source route) y el datagrama se fragmenta las opciones se copian en todos los fragmentos. En cambio si lo único que queremos es saber que ruta se ha seguido (opciones record route y timestamp) se considera suficiente registrar la ruta del primer fragmento, suponiendo que esta es la más normal y que seguramente los demás seguirán la misma ruta.</a:t>
            </a:r>
          </a:p>
          <a:p>
            <a:pPr eaLnBrk="1" hangingPunct="1"/>
            <a:endParaRPr lang="es-ES" smtClean="0"/>
          </a:p>
          <a:p>
            <a:pPr eaLnBrk="1" hangingPunct="1"/>
            <a:r>
              <a:rPr lang="es-ES" smtClean="0"/>
              <a:t>La cabecera IP puede llegar a tener, con opciones, 60 bytes. En algún caso (opciones strict o loose source route) se tiene que copiar dicha cabecera íntegra en cada fragmento. Además cada fragmento debe llevar como mínimo ocho bytes de datos, que es el fragmento más pequeño posible. Por tanto el tamaño mínimo de MTU en IPv4 es de 68 bytes. </a:t>
            </a:r>
          </a:p>
        </p:txBody>
      </p:sp>
    </p:spTree>
    <p:extLst>
      <p:ext uri="{BB962C8B-B14F-4D97-AF65-F5344CB8AC3E}">
        <p14:creationId xmlns:p14="http://schemas.microsoft.com/office/powerpoint/2010/main" val="33386560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11971" name="Rectangle 6"/>
          <p:cNvSpPr>
            <a:spLocks noGrp="1" noChangeArrowheads="1"/>
          </p:cNvSpPr>
          <p:nvPr>
            <p:ph type="ftr" sz="quarter" idx="4"/>
          </p:nvPr>
        </p:nvSpPr>
        <p:spPr>
          <a:noFill/>
        </p:spPr>
        <p:txBody>
          <a:bodyPr/>
          <a:lstStyle/>
          <a:p>
            <a:r>
              <a:rPr lang="es-ES" smtClean="0"/>
              <a:t>Redes</a:t>
            </a:r>
          </a:p>
        </p:txBody>
      </p:sp>
      <p:sp>
        <p:nvSpPr>
          <p:cNvPr id="211972" name="Rectangle 7"/>
          <p:cNvSpPr>
            <a:spLocks noGrp="1" noChangeArrowheads="1"/>
          </p:cNvSpPr>
          <p:nvPr>
            <p:ph type="sldNum" sz="quarter" idx="5"/>
          </p:nvPr>
        </p:nvSpPr>
        <p:spPr>
          <a:noFill/>
        </p:spPr>
        <p:txBody>
          <a:bodyPr/>
          <a:lstStyle/>
          <a:p>
            <a:r>
              <a:rPr lang="es-ES" smtClean="0"/>
              <a:t>4-</a:t>
            </a:r>
            <a:fld id="{2019A90E-F680-46CA-9E15-F6BEE1ADADBC}" type="slidenum">
              <a:rPr lang="es-ES" smtClean="0"/>
              <a:pPr/>
              <a:t>95</a:t>
            </a:fld>
            <a:endParaRPr lang="es-ES" smtClean="0"/>
          </a:p>
        </p:txBody>
      </p:sp>
      <p:sp>
        <p:nvSpPr>
          <p:cNvPr id="211973" name="Rectangle 2"/>
          <p:cNvSpPr>
            <a:spLocks noGrp="1" noRot="1" noChangeAspect="1" noChangeArrowheads="1" noTextEdit="1"/>
          </p:cNvSpPr>
          <p:nvPr>
            <p:ph type="sldImg"/>
          </p:nvPr>
        </p:nvSpPr>
        <p:spPr>
          <a:xfrm>
            <a:off x="566738" y="487363"/>
            <a:ext cx="5648325" cy="4237037"/>
          </a:xfrm>
          <a:ln/>
        </p:spPr>
      </p:sp>
      <p:sp>
        <p:nvSpPr>
          <p:cNvPr id="211974" name="Rectangle 3"/>
          <p:cNvSpPr>
            <a:spLocks noGrp="1" noChangeArrowheads="1"/>
          </p:cNvSpPr>
          <p:nvPr>
            <p:ph type="body" idx="1"/>
          </p:nvPr>
        </p:nvSpPr>
        <p:spPr>
          <a:noFill/>
          <a:ln/>
        </p:spPr>
        <p:txBody>
          <a:bodyPr/>
          <a:lstStyle/>
          <a:p>
            <a:pPr eaLnBrk="1" hangingPunct="1"/>
            <a:r>
              <a:rPr lang="es-ES" smtClean="0"/>
              <a:t>Cuando el host recibe un fragmento de datagrama lo almacena en su buffer a la espera de recibir el resto. Mientras el fragmento está en el buffer su TTL se reduce a razón de uno por segundo, siendo descartado cuando el TTL vale cero. Si la separación en el tiempo de llegada de los fragmentos es tal que para cuando llega el último ya se ha descartado el primero el host no podrá reensamblar el datagrama, y los fragmentos restantes irán expirando paulatinamente. En el caso de que protocolos de nivel superior (TCP por ejemplo) retransmitan el datagrama perdido se reenviará el datagrama completo, con otro Identificador; a todos los efectos este es un datagrama nuevo y distinto del anterior, por lo que el host receptor no podrá aprovechar fragmentos del primer envío para reensamblar los fragmentos del segundo. Es preciso que lleguen todos los fragmentos en un mismo envío para que el datagrama sea reensamblado con éxito.</a:t>
            </a:r>
          </a:p>
          <a:p>
            <a:pPr eaLnBrk="1" hangingPunct="1"/>
            <a:endParaRPr lang="es-ES" smtClean="0"/>
          </a:p>
          <a:p>
            <a:pPr eaLnBrk="1" hangingPunct="1"/>
            <a:r>
              <a:rPr lang="es-ES" smtClean="0"/>
              <a:t>Si un datagrama de 4020 bytes pasa de Token Ring a Ethernet  se genera la siguiente secuencia de fragmentos (indicamos tamaños totales, con cabecera IP): 1500-1500-1060 (se generan 40 bytes extra debido a las nuevas cabeceras IP que se producen).  Cuando estos tres datagramas pasan a la red PPP se genera la siguiente secuencia de datagramas (16 en total):</a:t>
            </a:r>
          </a:p>
          <a:p>
            <a:pPr eaLnBrk="1" hangingPunct="1"/>
            <a:r>
              <a:rPr lang="es-ES" smtClean="0"/>
              <a:t>292-292-292-292-292-140-292-292-292-292-292-140-292-292-292-244</a:t>
            </a:r>
          </a:p>
          <a:p>
            <a:pPr eaLnBrk="1" hangingPunct="1"/>
            <a:r>
              <a:rPr lang="es-ES" smtClean="0"/>
              <a:t>En cambio cuando el datagrama Token Ring pasa directamente a la red PPP la secuencia de fragmentos (15 en total) está formada por 14 de 292 bytes y uno de 212.</a:t>
            </a:r>
          </a:p>
          <a:p>
            <a:pPr eaLnBrk="1" hangingPunct="1"/>
            <a:r>
              <a:rPr lang="es-ES" smtClean="0"/>
              <a:t>Por tanto la fragmentación se realiza de forma diferente en ambos casos.</a:t>
            </a:r>
          </a:p>
        </p:txBody>
      </p:sp>
    </p:spTree>
    <p:extLst>
      <p:ext uri="{BB962C8B-B14F-4D97-AF65-F5344CB8AC3E}">
        <p14:creationId xmlns:p14="http://schemas.microsoft.com/office/powerpoint/2010/main" val="27291745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p:spPr>
        <p:txBody>
          <a:bodyPr/>
          <a:lstStyle/>
          <a:p>
            <a:r>
              <a:rPr lang="es-ES" smtClean="0"/>
              <a:t>El Nivel de Red en Internet. Aspectos avanzados</a:t>
            </a:r>
          </a:p>
        </p:txBody>
      </p:sp>
      <p:sp>
        <p:nvSpPr>
          <p:cNvPr id="211971" name="Rectangle 6"/>
          <p:cNvSpPr>
            <a:spLocks noGrp="1" noChangeArrowheads="1"/>
          </p:cNvSpPr>
          <p:nvPr>
            <p:ph type="ftr" sz="quarter" idx="4"/>
          </p:nvPr>
        </p:nvSpPr>
        <p:spPr>
          <a:noFill/>
        </p:spPr>
        <p:txBody>
          <a:bodyPr/>
          <a:lstStyle/>
          <a:p>
            <a:r>
              <a:rPr lang="es-ES" smtClean="0"/>
              <a:t>Redes</a:t>
            </a:r>
          </a:p>
        </p:txBody>
      </p:sp>
      <p:sp>
        <p:nvSpPr>
          <p:cNvPr id="211972" name="Rectangle 7"/>
          <p:cNvSpPr>
            <a:spLocks noGrp="1" noChangeArrowheads="1"/>
          </p:cNvSpPr>
          <p:nvPr>
            <p:ph type="sldNum" sz="quarter" idx="5"/>
          </p:nvPr>
        </p:nvSpPr>
        <p:spPr>
          <a:noFill/>
        </p:spPr>
        <p:txBody>
          <a:bodyPr/>
          <a:lstStyle/>
          <a:p>
            <a:r>
              <a:rPr lang="es-ES" smtClean="0"/>
              <a:t>4-</a:t>
            </a:r>
            <a:fld id="{2019A90E-F680-46CA-9E15-F6BEE1ADADBC}" type="slidenum">
              <a:rPr lang="es-ES" smtClean="0"/>
              <a:pPr/>
              <a:t>96</a:t>
            </a:fld>
            <a:endParaRPr lang="es-ES" smtClean="0"/>
          </a:p>
        </p:txBody>
      </p:sp>
      <p:sp>
        <p:nvSpPr>
          <p:cNvPr id="211973" name="Rectangle 2"/>
          <p:cNvSpPr>
            <a:spLocks noGrp="1" noRot="1" noChangeAspect="1" noChangeArrowheads="1" noTextEdit="1"/>
          </p:cNvSpPr>
          <p:nvPr>
            <p:ph type="sldImg"/>
          </p:nvPr>
        </p:nvSpPr>
        <p:spPr>
          <a:xfrm>
            <a:off x="566738" y="487363"/>
            <a:ext cx="5648325" cy="4237037"/>
          </a:xfrm>
          <a:ln/>
        </p:spPr>
      </p:sp>
      <p:sp>
        <p:nvSpPr>
          <p:cNvPr id="211974" name="Rectangle 3"/>
          <p:cNvSpPr>
            <a:spLocks noGrp="1" noChangeArrowheads="1"/>
          </p:cNvSpPr>
          <p:nvPr>
            <p:ph type="body" idx="1"/>
          </p:nvPr>
        </p:nvSpPr>
        <p:spPr>
          <a:noFill/>
          <a:ln/>
        </p:spPr>
        <p:txBody>
          <a:bodyPr/>
          <a:lstStyle/>
          <a:p>
            <a:pPr eaLnBrk="1" hangingPunct="1"/>
            <a:r>
              <a:rPr lang="es-ES" smtClean="0"/>
              <a:t>Cuando el host recibe un fragmento de datagrama lo almacena en su buffer a la espera de recibir el resto. Mientras el fragmento está en el buffer su TTL se reduce a razón de uno por segundo, siendo descartado cuando el TTL vale cero. Si la separación en el tiempo de llegada de los fragmentos es tal que para cuando llega el último ya se ha descartado el primero el host no podrá reensamblar el datagrama, y los fragmentos restantes irán expirando paulatinamente. En el caso de que protocolos de nivel superior (TCP por ejemplo) retransmitan el datagrama perdido se reenviará el datagrama completo, con otro Identificador; a todos los efectos este es un datagrama nuevo y distinto del anterior, por lo que el host receptor no podrá aprovechar fragmentos del primer envío para reensamblar los fragmentos del segundo. Es preciso que lleguen todos los fragmentos en un mismo envío para que el datagrama sea reensamblado con éxito.</a:t>
            </a:r>
          </a:p>
          <a:p>
            <a:pPr eaLnBrk="1" hangingPunct="1"/>
            <a:endParaRPr lang="es-ES" smtClean="0"/>
          </a:p>
          <a:p>
            <a:pPr eaLnBrk="1" hangingPunct="1"/>
            <a:r>
              <a:rPr lang="es-ES" smtClean="0"/>
              <a:t>Si un datagrama de 4020 bytes pasa de Token Ring a Ethernet  se genera la siguiente secuencia de fragmentos (indicamos tamaños totales, con cabecera IP): 1500-1500-1060 (se generan 40 bytes extra debido a las nuevas cabeceras IP que se producen).  Cuando estos tres datagramas pasan a la red PPP se genera la siguiente secuencia de datagramas (16 en total):</a:t>
            </a:r>
          </a:p>
          <a:p>
            <a:pPr eaLnBrk="1" hangingPunct="1"/>
            <a:r>
              <a:rPr lang="es-ES" smtClean="0"/>
              <a:t>292-292-292-292-292-140-292-292-292-292-292-140-292-292-292-244</a:t>
            </a:r>
          </a:p>
          <a:p>
            <a:pPr eaLnBrk="1" hangingPunct="1"/>
            <a:r>
              <a:rPr lang="es-ES" smtClean="0"/>
              <a:t>En cambio cuando el datagrama Token Ring pasa directamente a la red PPP la secuencia de fragmentos (15 en total) está formada por 14 de 292 bytes y uno de 212.</a:t>
            </a:r>
          </a:p>
          <a:p>
            <a:pPr eaLnBrk="1" hangingPunct="1"/>
            <a:r>
              <a:rPr lang="es-ES" smtClean="0"/>
              <a:t>Por tanto la fragmentación se realiza de forma diferente en ambos casos.</a:t>
            </a:r>
          </a:p>
        </p:txBody>
      </p:sp>
    </p:spTree>
    <p:extLst>
      <p:ext uri="{BB962C8B-B14F-4D97-AF65-F5344CB8AC3E}">
        <p14:creationId xmlns:p14="http://schemas.microsoft.com/office/powerpoint/2010/main" val="36810966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p:spPr>
        <p:txBody>
          <a:bodyPr/>
          <a:lstStyle/>
          <a:p>
            <a:r>
              <a:rPr lang="es-ES" dirty="0" smtClean="0"/>
              <a:t>El Nivel de Red en Internet. Aspectos avanzados</a:t>
            </a:r>
          </a:p>
        </p:txBody>
      </p:sp>
      <p:sp>
        <p:nvSpPr>
          <p:cNvPr id="212995" name="Rectangle 6"/>
          <p:cNvSpPr>
            <a:spLocks noGrp="1" noChangeArrowheads="1"/>
          </p:cNvSpPr>
          <p:nvPr>
            <p:ph type="ftr" sz="quarter" idx="4"/>
          </p:nvPr>
        </p:nvSpPr>
        <p:spPr>
          <a:noFill/>
        </p:spPr>
        <p:txBody>
          <a:bodyPr/>
          <a:lstStyle/>
          <a:p>
            <a:r>
              <a:rPr lang="es-ES" smtClean="0"/>
              <a:t>Redes</a:t>
            </a:r>
          </a:p>
        </p:txBody>
      </p:sp>
      <p:sp>
        <p:nvSpPr>
          <p:cNvPr id="212996" name="Rectangle 7"/>
          <p:cNvSpPr>
            <a:spLocks noGrp="1" noChangeArrowheads="1"/>
          </p:cNvSpPr>
          <p:nvPr>
            <p:ph type="sldNum" sz="quarter" idx="5"/>
          </p:nvPr>
        </p:nvSpPr>
        <p:spPr>
          <a:noFill/>
        </p:spPr>
        <p:txBody>
          <a:bodyPr/>
          <a:lstStyle/>
          <a:p>
            <a:r>
              <a:rPr lang="es-ES" smtClean="0"/>
              <a:t>4-</a:t>
            </a:r>
            <a:fld id="{22CE9B5D-14B3-42EE-AE36-44E0A118CB8C}" type="slidenum">
              <a:rPr lang="es-ES" smtClean="0"/>
              <a:pPr/>
              <a:t>97</a:t>
            </a:fld>
            <a:endParaRPr lang="es-ES" smtClean="0"/>
          </a:p>
        </p:txBody>
      </p:sp>
      <p:sp>
        <p:nvSpPr>
          <p:cNvPr id="212997" name="Rectangle 2"/>
          <p:cNvSpPr>
            <a:spLocks noGrp="1" noRot="1" noChangeAspect="1" noChangeArrowheads="1" noTextEdit="1"/>
          </p:cNvSpPr>
          <p:nvPr>
            <p:ph type="sldImg"/>
          </p:nvPr>
        </p:nvSpPr>
        <p:spPr>
          <a:xfrm>
            <a:off x="566738" y="487363"/>
            <a:ext cx="5648325" cy="4237037"/>
          </a:xfrm>
          <a:ln/>
        </p:spPr>
      </p:sp>
      <p:sp>
        <p:nvSpPr>
          <p:cNvPr id="212998" name="Rectangle 3"/>
          <p:cNvSpPr>
            <a:spLocks noGrp="1" noChangeArrowheads="1"/>
          </p:cNvSpPr>
          <p:nvPr>
            <p:ph type="body" idx="1"/>
          </p:nvPr>
        </p:nvSpPr>
        <p:spPr>
          <a:noFill/>
          <a:ln/>
        </p:spPr>
        <p:txBody>
          <a:bodyPr/>
          <a:lstStyle/>
          <a:p>
            <a:pPr eaLnBrk="1" hangingPunct="1"/>
            <a:r>
              <a:rPr lang="es-ES" dirty="0" smtClean="0"/>
              <a:t>Cuando el host recibe un fragmento de datagrama lo almacena en su buffer a la espera de recibir el resto. Mientras el fragmento está en el buffer su TTL se reduce a razón de uno por segundo, siendo descartado cuando el TTL vale cero. Si la separación en el tiempo de llegada de los fragmentos es tal que para cuando llega el último ya se ha descartado el primero el host no podrá </a:t>
            </a:r>
            <a:r>
              <a:rPr lang="es-ES" dirty="0" err="1" smtClean="0"/>
              <a:t>reensamblar</a:t>
            </a:r>
            <a:r>
              <a:rPr lang="es-ES" dirty="0" smtClean="0"/>
              <a:t> el datagrama, y los fragmentos restantes irán expirando paulatinamente. En el caso de que protocolos de nivel superior (TCP por ejemplo) retransmitan el datagrama perdido se reenviará el datagrama completo, con otro Identificador; a todos los efectos este es un datagrama nuevo y distinto del anterior, por lo que el host receptor no podrá aprovechar fragmentos del primer envío para </a:t>
            </a:r>
            <a:r>
              <a:rPr lang="es-ES" dirty="0" err="1" smtClean="0"/>
              <a:t>reensamblar</a:t>
            </a:r>
            <a:r>
              <a:rPr lang="es-ES" dirty="0" smtClean="0"/>
              <a:t> los fragmentos del segundo. Es preciso que lleguen todos los fragmentos en un mismo envío para que el datagrama sea </a:t>
            </a:r>
            <a:r>
              <a:rPr lang="es-ES" dirty="0" err="1" smtClean="0"/>
              <a:t>reensamblado</a:t>
            </a:r>
            <a:r>
              <a:rPr lang="es-ES" dirty="0" smtClean="0"/>
              <a:t> con éxito.</a:t>
            </a:r>
          </a:p>
          <a:p>
            <a:pPr eaLnBrk="1" hangingPunct="1"/>
            <a:endParaRPr lang="es-ES" dirty="0" smtClean="0"/>
          </a:p>
          <a:p>
            <a:pPr eaLnBrk="1" hangingPunct="1"/>
            <a:r>
              <a:rPr lang="es-ES" dirty="0" smtClean="0"/>
              <a:t>Si un datagrama de 4020 bytes de </a:t>
            </a:r>
            <a:r>
              <a:rPr lang="es-ES" smtClean="0"/>
              <a:t>carga útil pasa </a:t>
            </a:r>
            <a:r>
              <a:rPr lang="es-ES" dirty="0" smtClean="0"/>
              <a:t>de </a:t>
            </a:r>
            <a:r>
              <a:rPr lang="es-ES" dirty="0" err="1" smtClean="0"/>
              <a:t>Token</a:t>
            </a:r>
            <a:r>
              <a:rPr lang="es-ES" dirty="0" smtClean="0"/>
              <a:t> Ring a Ethernet  se genera la siguiente secuencia de fragmentos (indicamos tamaños totales, con cabecera IP): 1500-1500-1060 (se generan 40 bytes extra debido a las nuevas cabeceras IP que se producen).  Cuando estos tres datagramas pasan a la red PPP se genera la siguiente secuencia de datagramas (16 en total):</a:t>
            </a:r>
          </a:p>
          <a:p>
            <a:pPr eaLnBrk="1" hangingPunct="1"/>
            <a:r>
              <a:rPr lang="es-ES" dirty="0" smtClean="0"/>
              <a:t>292-292-292-292-292-140-292-292-292-292-292-140-292-292-292-264</a:t>
            </a:r>
          </a:p>
          <a:p>
            <a:pPr eaLnBrk="1" hangingPunct="1"/>
            <a:r>
              <a:rPr lang="es-ES" dirty="0" smtClean="0"/>
              <a:t>En cambio cuando el datagrama </a:t>
            </a:r>
            <a:r>
              <a:rPr lang="es-ES" dirty="0" err="1" smtClean="0"/>
              <a:t>Token</a:t>
            </a:r>
            <a:r>
              <a:rPr lang="es-ES" dirty="0" smtClean="0"/>
              <a:t> Ring pasa directamente a la red PPP la secuencia de fragmentos (15 en total) está formada por 14 de 292 bytes y uno de 232.</a:t>
            </a:r>
          </a:p>
          <a:p>
            <a:pPr eaLnBrk="1" hangingPunct="1"/>
            <a:r>
              <a:rPr lang="es-ES" dirty="0" smtClean="0"/>
              <a:t>Por tanto la fragmentación se realiza de forma diferente en ambos casos.</a:t>
            </a:r>
          </a:p>
        </p:txBody>
      </p:sp>
    </p:spTree>
    <p:extLst>
      <p:ext uri="{BB962C8B-B14F-4D97-AF65-F5344CB8AC3E}">
        <p14:creationId xmlns:p14="http://schemas.microsoft.com/office/powerpoint/2010/main" val="21870637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s-ES" smtClean="0"/>
              <a:t>El Nivel de Red en Internet. Aspectos avanzados</a:t>
            </a:r>
          </a:p>
        </p:txBody>
      </p:sp>
      <p:sp>
        <p:nvSpPr>
          <p:cNvPr id="197635" name="Rectangle 6"/>
          <p:cNvSpPr>
            <a:spLocks noGrp="1" noChangeArrowheads="1"/>
          </p:cNvSpPr>
          <p:nvPr>
            <p:ph type="ftr" sz="quarter" idx="4"/>
          </p:nvPr>
        </p:nvSpPr>
        <p:spPr>
          <a:noFill/>
        </p:spPr>
        <p:txBody>
          <a:bodyPr/>
          <a:lstStyle/>
          <a:p>
            <a:r>
              <a:rPr lang="es-ES" smtClean="0"/>
              <a:t>Redes</a:t>
            </a:r>
          </a:p>
        </p:txBody>
      </p:sp>
      <p:sp>
        <p:nvSpPr>
          <p:cNvPr id="197636" name="Rectangle 7"/>
          <p:cNvSpPr>
            <a:spLocks noGrp="1" noChangeArrowheads="1"/>
          </p:cNvSpPr>
          <p:nvPr>
            <p:ph type="sldNum" sz="quarter" idx="5"/>
          </p:nvPr>
        </p:nvSpPr>
        <p:spPr>
          <a:noFill/>
        </p:spPr>
        <p:txBody>
          <a:bodyPr/>
          <a:lstStyle/>
          <a:p>
            <a:r>
              <a:rPr lang="es-ES" smtClean="0"/>
              <a:t>4-</a:t>
            </a:r>
            <a:fld id="{16C10095-D1C5-400F-AE45-5997B1979979}" type="slidenum">
              <a:rPr lang="es-ES" smtClean="0"/>
              <a:pPr/>
              <a:t>98</a:t>
            </a:fld>
            <a:endParaRPr lang="es-ES" smtClean="0"/>
          </a:p>
        </p:txBody>
      </p:sp>
      <p:sp>
        <p:nvSpPr>
          <p:cNvPr id="197637" name="Rectangle 2"/>
          <p:cNvSpPr>
            <a:spLocks noGrp="1" noRot="1" noChangeAspect="1" noChangeArrowheads="1" noTextEdit="1"/>
          </p:cNvSpPr>
          <p:nvPr>
            <p:ph type="sldImg"/>
          </p:nvPr>
        </p:nvSpPr>
        <p:spPr>
          <a:xfrm>
            <a:off x="566738" y="487363"/>
            <a:ext cx="5648325" cy="4237037"/>
          </a:xfrm>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582594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6"/>
          <p:cNvSpPr>
            <a:spLocks noGrp="1" noChangeArrowheads="1"/>
          </p:cNvSpPr>
          <p:nvPr>
            <p:ph type="ftr" sz="quarter" idx="4"/>
          </p:nvPr>
        </p:nvSpPr>
        <p:spPr>
          <a:noFill/>
        </p:spPr>
        <p:txBody>
          <a:bodyPr/>
          <a:lstStyle/>
          <a:p>
            <a:r>
              <a:rPr lang="es-ES" smtClean="0"/>
              <a:t>Redes</a:t>
            </a:r>
          </a:p>
        </p:txBody>
      </p:sp>
      <p:sp>
        <p:nvSpPr>
          <p:cNvPr id="215044" name="Rectangle 7"/>
          <p:cNvSpPr>
            <a:spLocks noGrp="1" noChangeArrowheads="1"/>
          </p:cNvSpPr>
          <p:nvPr>
            <p:ph type="sldNum" sz="quarter" idx="5"/>
          </p:nvPr>
        </p:nvSpPr>
        <p:spPr>
          <a:noFill/>
        </p:spPr>
        <p:txBody>
          <a:bodyPr/>
          <a:lstStyle/>
          <a:p>
            <a:r>
              <a:rPr lang="es-ES" dirty="0"/>
              <a:t>6</a:t>
            </a:r>
            <a:r>
              <a:rPr lang="es-ES" dirty="0" smtClean="0"/>
              <a:t>-</a:t>
            </a:r>
            <a:fld id="{28FE495C-C51B-451B-A0EA-E01AE6E6E40F}" type="slidenum">
              <a:rPr lang="es-ES" smtClean="0"/>
              <a:pPr/>
              <a:t>99</a:t>
            </a:fld>
            <a:endParaRPr lang="es-ES" dirty="0" smtClean="0"/>
          </a:p>
        </p:txBody>
      </p:sp>
      <p:sp>
        <p:nvSpPr>
          <p:cNvPr id="215045" name="Rectangle 2"/>
          <p:cNvSpPr>
            <a:spLocks noGrp="1" noRot="1" noChangeAspect="1" noChangeArrowheads="1" noTextEdit="1"/>
          </p:cNvSpPr>
          <p:nvPr>
            <p:ph type="sldImg"/>
          </p:nvPr>
        </p:nvSpPr>
        <p:spPr>
          <a:xfrm>
            <a:off x="566738" y="487363"/>
            <a:ext cx="5648325" cy="4237037"/>
          </a:xfrm>
          <a:ln/>
        </p:spPr>
      </p:sp>
      <p:sp>
        <p:nvSpPr>
          <p:cNvPr id="215046" name="Rectangle 3"/>
          <p:cNvSpPr>
            <a:spLocks noGrp="1" noChangeArrowheads="1"/>
          </p:cNvSpPr>
          <p:nvPr>
            <p:ph type="body" idx="1"/>
          </p:nvPr>
        </p:nvSpPr>
        <p:spPr>
          <a:noFill/>
          <a:ln/>
        </p:spPr>
        <p:txBody>
          <a:bodyPr/>
          <a:lstStyle/>
          <a:p>
            <a:pPr eaLnBrk="1" hangingPunct="1"/>
            <a:endParaRPr lang="es-ES" smtClean="0"/>
          </a:p>
        </p:txBody>
      </p:sp>
      <p:sp>
        <p:nvSpPr>
          <p:cNvPr id="8" name="Rectangle 2"/>
          <p:cNvSpPr>
            <a:spLocks noGrp="1" noChangeArrowheads="1"/>
          </p:cNvSpPr>
          <p:nvPr>
            <p:ph type="hdr" sz="quarter"/>
          </p:nvPr>
        </p:nvSpPr>
        <p:spPr>
          <a:xfrm>
            <a:off x="0" y="0"/>
            <a:ext cx="4111625" cy="493713"/>
          </a:xfrm>
          <a:noFill/>
        </p:spPr>
        <p:txBody>
          <a:bodyPr/>
          <a:lstStyle/>
          <a:p>
            <a:r>
              <a:rPr lang="es-ES" dirty="0" smtClean="0"/>
              <a:t>El Nivel de Red en Internet. Aspectos avanzados</a:t>
            </a:r>
          </a:p>
        </p:txBody>
      </p:sp>
    </p:spTree>
    <p:extLst>
      <p:ext uri="{BB962C8B-B14F-4D97-AF65-F5344CB8AC3E}">
        <p14:creationId xmlns:p14="http://schemas.microsoft.com/office/powerpoint/2010/main" val="142357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Tree>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1" name="Rectangle 7"/>
          <p:cNvSpPr>
            <a:spLocks noChangeArrowheads="1"/>
          </p:cNvSpPr>
          <p:nvPr userDrawn="1"/>
        </p:nvSpPr>
        <p:spPr bwMode="auto">
          <a:xfrm>
            <a:off x="3819525" y="6524625"/>
            <a:ext cx="1184275" cy="273050"/>
          </a:xfrm>
          <a:prstGeom prst="rect">
            <a:avLst/>
          </a:prstGeom>
          <a:noFill/>
          <a:ln w="9525">
            <a:noFill/>
            <a:miter lim="800000"/>
            <a:headEnd/>
            <a:tailEnd/>
          </a:ln>
          <a:effectLst/>
        </p:spPr>
        <p:txBody>
          <a:bodyPr/>
          <a:lstStyle/>
          <a:p>
            <a:pPr algn="ctr" eaLnBrk="0" hangingPunct="0">
              <a:defRPr/>
            </a:pPr>
            <a:r>
              <a:rPr lang="es-ES" sz="1400"/>
              <a:t>Redes 4-</a:t>
            </a:r>
            <a:fld id="{F2CA3A40-132C-4B52-82AF-674FF734BCCA}" type="slidenum">
              <a:rPr lang="es-ES" sz="1400"/>
              <a:pPr algn="ctr" eaLnBrk="0" hangingPunct="0">
                <a:defRPr/>
              </a:pPr>
              <a:t>‹Nº›</a:t>
            </a:fld>
            <a:endParaRPr lang="es-ES" sz="1400"/>
          </a:p>
        </p:txBody>
      </p:sp>
      <p:sp>
        <p:nvSpPr>
          <p:cNvPr id="1032" name="Text Box 8"/>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pPr eaLnBrk="0" hangingPunct="0">
              <a:defRPr/>
            </a:pPr>
            <a:r>
              <a:rPr lang="es-ES" sz="1400"/>
              <a:t>Universidad de Valencia</a:t>
            </a:r>
          </a:p>
        </p:txBody>
      </p:sp>
      <p:sp>
        <p:nvSpPr>
          <p:cNvPr id="1033" name="Text Box 9"/>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pPr eaLnBrk="0" hangingPunct="0">
              <a:defRPr/>
            </a:pPr>
            <a:r>
              <a:rPr lang="es-ES" sz="1400"/>
              <a:t>Rogelio Montañana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pull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Documento_de_Microsoft_Word_97-20032.doc"/><Relationship Id="rId3" Type="http://schemas.openxmlformats.org/officeDocument/2006/relationships/notesSlide" Target="../notesSlides/notesSlide10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Documento_de_Microsoft_Word_97-20031.doc"/><Relationship Id="rId4" Type="http://schemas.openxmlformats.org/officeDocument/2006/relationships/oleObject" Target="../embeddings/oleObject1.bin"/><Relationship Id="rId9" Type="http://schemas.openxmlformats.org/officeDocument/2006/relationships/image" Target="../media/image18.e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w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www.rediris.es/conectividad/weathermap" TargetMode="Externa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wmf"/><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wmf"/><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wmf"/><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wmf"/><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wmf"/><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2.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www.netnod.se/" TargetMode="External"/><Relationship Id="rId13" Type="http://schemas.openxmlformats.org/officeDocument/2006/relationships/hyperlink" Target="http://www.hkix.net/" TargetMode="External"/><Relationship Id="rId18" Type="http://schemas.openxmlformats.org/officeDocument/2006/relationships/hyperlink" Target="http://www.ix.net.ua/" TargetMode="External"/><Relationship Id="rId3" Type="http://schemas.openxmlformats.org/officeDocument/2006/relationships/hyperlink" Target="http://www.ams-ix.net/" TargetMode="External"/><Relationship Id="rId7" Type="http://schemas.openxmlformats.org/officeDocument/2006/relationships/hyperlink" Target="http://www.jpnap.net/" TargetMode="External"/><Relationship Id="rId12" Type="http://schemas.openxmlformats.org/officeDocument/2006/relationships/hyperlink" Target="http://www.nix.cz/" TargetMode="External"/><Relationship Id="rId17" Type="http://schemas.openxmlformats.org/officeDocument/2006/relationships/hyperlink" Target="http://www.plix.pl/" TargetMode="External"/><Relationship Id="rId2" Type="http://schemas.openxmlformats.org/officeDocument/2006/relationships/notesSlide" Target="../notesSlides/notesSlide77.xml"/><Relationship Id="rId16" Type="http://schemas.openxmlformats.org/officeDocument/2006/relationships/hyperlink" Target="http://www.nyiix.net/" TargetMode="External"/><Relationship Id="rId20" Type="http://schemas.openxmlformats.org/officeDocument/2006/relationships/hyperlink" Target="http://www.mix-it.net/" TargetMode="External"/><Relationship Id="rId1" Type="http://schemas.openxmlformats.org/officeDocument/2006/relationships/slideLayout" Target="../slideLayouts/slideLayout7.xml"/><Relationship Id="rId6" Type="http://schemas.openxmlformats.org/officeDocument/2006/relationships/hyperlink" Target="http://www.equinix.com/" TargetMode="External"/><Relationship Id="rId11" Type="http://schemas.openxmlformats.org/officeDocument/2006/relationships/hyperlink" Target="http://www.espanix.net/" TargetMode="External"/><Relationship Id="rId5" Type="http://schemas.openxmlformats.org/officeDocument/2006/relationships/hyperlink" Target="http://www.linx.net/" TargetMode="External"/><Relationship Id="rId15" Type="http://schemas.openxmlformats.org/officeDocument/2006/relationships/hyperlink" Target="http://www.panap.fr/" TargetMode="External"/><Relationship Id="rId10" Type="http://schemas.openxmlformats.org/officeDocument/2006/relationships/hyperlink" Target="http://www.bix.hu/" TargetMode="External"/><Relationship Id="rId19" Type="http://schemas.openxmlformats.org/officeDocument/2006/relationships/hyperlink" Target="http://www.kinx.net/" TargetMode="External"/><Relationship Id="rId4" Type="http://schemas.openxmlformats.org/officeDocument/2006/relationships/hyperlink" Target="http://www.de-cix.net/" TargetMode="External"/><Relationship Id="rId9" Type="http://schemas.openxmlformats.org/officeDocument/2006/relationships/hyperlink" Target="http://www.jpid.ad.jp/" TargetMode="External"/><Relationship Id="rId14" Type="http://schemas.openxmlformats.org/officeDocument/2006/relationships/hyperlink" Target="http://www.coresite.com/"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5.wmf"/></Relationships>
</file>

<file path=ppt/slides/_rels/slide8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4.wmf"/><Relationship Id="rId4" Type="http://schemas.openxmlformats.org/officeDocument/2006/relationships/image" Target="../media/image15.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5.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s-ES_tradnl" sz="3600" dirty="0" smtClean="0"/>
              <a:t>Tema 8</a:t>
            </a:r>
            <a:br>
              <a:rPr lang="es-ES_tradnl" sz="3600" dirty="0" smtClean="0"/>
            </a:br>
            <a:r>
              <a:rPr lang="es-ES_tradnl" sz="3600" dirty="0" smtClean="0"/>
              <a:t/>
            </a:r>
            <a:br>
              <a:rPr lang="es-ES_tradnl" sz="3600" dirty="0" smtClean="0"/>
            </a:br>
            <a:r>
              <a:rPr lang="es-ES_tradnl" sz="4800" dirty="0" smtClean="0"/>
              <a:t>El Nivel de Red en Internet</a:t>
            </a:r>
            <a:br>
              <a:rPr lang="es-ES_tradnl" sz="4800" dirty="0" smtClean="0"/>
            </a:br>
            <a:r>
              <a:rPr lang="es-ES_tradnl" sz="4000" dirty="0" smtClean="0"/>
              <a:t>Aspectos avanzados</a:t>
            </a:r>
            <a:endParaRPr lang="es-ES" sz="2000" dirty="0" smtClean="0"/>
          </a:p>
        </p:txBody>
      </p:sp>
      <p:sp>
        <p:nvSpPr>
          <p:cNvPr id="4" name="Text Box 5"/>
          <p:cNvSpPr txBox="1">
            <a:spLocks noChangeArrowheads="1"/>
          </p:cNvSpPr>
          <p:nvPr/>
        </p:nvSpPr>
        <p:spPr bwMode="auto">
          <a:xfrm>
            <a:off x="3560363" y="5373216"/>
            <a:ext cx="1811714" cy="338554"/>
          </a:xfrm>
          <a:prstGeom prst="rect">
            <a:avLst/>
          </a:prstGeom>
          <a:noFill/>
          <a:ln w="12700">
            <a:noFill/>
            <a:miter lim="800000"/>
            <a:headEnd/>
            <a:tailEnd/>
          </a:ln>
          <a:effectLst/>
        </p:spPr>
        <p:txBody>
          <a:bodyPr wrap="none">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5" name="CuadroTexto 7"/>
          <p:cNvSpPr txBox="1"/>
          <p:nvPr/>
        </p:nvSpPr>
        <p:spPr>
          <a:xfrm>
            <a:off x="421793" y="6113041"/>
            <a:ext cx="8300414" cy="307777"/>
          </a:xfrm>
          <a:prstGeom prst="rect">
            <a:avLst/>
          </a:prstGeom>
          <a:noFill/>
        </p:spPr>
        <p:txBody>
          <a:bodyPr wrap="none" rtlCol="0">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r>
              <a:rPr lang="es-ES" sz="1400" b="0" i="0" dirty="0">
                <a:latin typeface="+mj-lt"/>
              </a:rPr>
              <a:t>Esta obra está bajo una </a:t>
            </a:r>
            <a:r>
              <a:rPr lang="es-ES" sz="1400" b="0" i="0" u="sng" dirty="0">
                <a:latin typeface="+mj-lt"/>
                <a:hlinkClick r:id="rId3"/>
              </a:rPr>
              <a:t>Licencia </a:t>
            </a:r>
            <a:r>
              <a:rPr lang="es-ES" sz="1400" b="0" i="0" u="sng" dirty="0" err="1">
                <a:latin typeface="+mj-lt"/>
                <a:hlinkClick r:id="rId3"/>
              </a:rPr>
              <a:t>Creative</a:t>
            </a:r>
            <a:r>
              <a:rPr lang="es-ES" sz="1400" b="0" i="0" u="sng" dirty="0">
                <a:latin typeface="+mj-lt"/>
                <a:hlinkClick r:id="rId3"/>
              </a:rPr>
              <a:t> </a:t>
            </a:r>
            <a:r>
              <a:rPr lang="es-ES" sz="1400" b="0" i="0" u="sng" dirty="0" err="1">
                <a:latin typeface="+mj-lt"/>
                <a:hlinkClick r:id="rId3"/>
              </a:rPr>
              <a:t>Commons</a:t>
            </a:r>
            <a:r>
              <a:rPr lang="es-ES" sz="1400" b="0" i="0" u="sng" dirty="0">
                <a:latin typeface="+mj-lt"/>
                <a:hlinkClick r:id="rId3"/>
              </a:rPr>
              <a:t> Atribución-</a:t>
            </a:r>
            <a:r>
              <a:rPr lang="es-ES" sz="1400" b="0" i="0" u="sng" dirty="0" err="1">
                <a:latin typeface="+mj-lt"/>
                <a:hlinkClick r:id="rId3"/>
              </a:rPr>
              <a:t>NoComercial</a:t>
            </a:r>
            <a:r>
              <a:rPr lang="es-ES" sz="1400" b="0" i="0" u="sng" dirty="0">
                <a:latin typeface="+mj-lt"/>
                <a:hlinkClick r:id="rId3"/>
              </a:rPr>
              <a:t>-</a:t>
            </a:r>
            <a:r>
              <a:rPr lang="es-ES" sz="1400" b="0" i="0" u="sng" dirty="0" err="1">
                <a:latin typeface="+mj-lt"/>
                <a:hlinkClick r:id="rId3"/>
              </a:rPr>
              <a:t>CompartirIgual</a:t>
            </a:r>
            <a:r>
              <a:rPr lang="es-ES" sz="1400" b="0" i="0" u="sng" dirty="0">
                <a:latin typeface="+mj-lt"/>
                <a:hlinkClick r:id="rId3"/>
              </a:rPr>
              <a:t> 4.0 Internacional</a:t>
            </a:r>
            <a:r>
              <a:rPr lang="es-ES" sz="1400" b="0" i="0" dirty="0">
                <a:latin typeface="+mj-lt"/>
              </a:rPr>
              <a:t>. </a:t>
            </a:r>
          </a:p>
        </p:txBody>
      </p:sp>
      <p:pic>
        <p:nvPicPr>
          <p:cNvPr id="6"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789418"/>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134"/>
          <p:cNvSpPr>
            <a:spLocks/>
          </p:cNvSpPr>
          <p:nvPr/>
        </p:nvSpPr>
        <p:spPr bwMode="auto">
          <a:xfrm rot="1800000">
            <a:off x="3886200" y="3992563"/>
            <a:ext cx="1981200" cy="76200"/>
          </a:xfrm>
          <a:custGeom>
            <a:avLst/>
            <a:gdLst>
              <a:gd name="T0" fmla="*/ 0 w 1452"/>
              <a:gd name="T1" fmla="*/ 0 h 45"/>
              <a:gd name="T2" fmla="*/ 1015160 w 1452"/>
              <a:gd name="T3" fmla="*/ 0 h 45"/>
              <a:gd name="T4" fmla="*/ 906003 w 1452"/>
              <a:gd name="T5" fmla="*/ 74507 h 45"/>
              <a:gd name="T6" fmla="*/ 1979836 w 1452"/>
              <a:gd name="T7" fmla="*/ 7450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15363" name="Line 43"/>
          <p:cNvSpPr>
            <a:spLocks noChangeShapeType="1"/>
          </p:cNvSpPr>
          <p:nvPr/>
        </p:nvSpPr>
        <p:spPr bwMode="auto">
          <a:xfrm>
            <a:off x="6934200" y="4008438"/>
            <a:ext cx="685800" cy="0"/>
          </a:xfrm>
          <a:prstGeom prst="line">
            <a:avLst/>
          </a:prstGeom>
          <a:noFill/>
          <a:ln w="25400">
            <a:solidFill>
              <a:schemeClr val="accent2"/>
            </a:solidFill>
            <a:round/>
            <a:headEnd/>
            <a:tailEnd/>
          </a:ln>
        </p:spPr>
        <p:txBody>
          <a:bodyPr/>
          <a:lstStyle/>
          <a:p>
            <a:endParaRPr lang="es-ES"/>
          </a:p>
        </p:txBody>
      </p:sp>
      <p:sp>
        <p:nvSpPr>
          <p:cNvPr id="15364" name="Line 102"/>
          <p:cNvSpPr>
            <a:spLocks noChangeShapeType="1"/>
          </p:cNvSpPr>
          <p:nvPr/>
        </p:nvSpPr>
        <p:spPr bwMode="auto">
          <a:xfrm>
            <a:off x="1981200" y="4373563"/>
            <a:ext cx="0" cy="304800"/>
          </a:xfrm>
          <a:prstGeom prst="line">
            <a:avLst/>
          </a:prstGeom>
          <a:noFill/>
          <a:ln w="25400">
            <a:solidFill>
              <a:schemeClr val="accent2"/>
            </a:solidFill>
            <a:round/>
            <a:headEnd/>
            <a:tailEnd/>
          </a:ln>
        </p:spPr>
        <p:txBody>
          <a:bodyPr/>
          <a:lstStyle/>
          <a:p>
            <a:endParaRPr lang="es-ES"/>
          </a:p>
        </p:txBody>
      </p:sp>
      <p:sp>
        <p:nvSpPr>
          <p:cNvPr id="15365" name="Line 12"/>
          <p:cNvSpPr>
            <a:spLocks noChangeShapeType="1"/>
          </p:cNvSpPr>
          <p:nvPr/>
        </p:nvSpPr>
        <p:spPr bwMode="auto">
          <a:xfrm>
            <a:off x="3124200" y="4383088"/>
            <a:ext cx="0" cy="304800"/>
          </a:xfrm>
          <a:prstGeom prst="line">
            <a:avLst/>
          </a:prstGeom>
          <a:noFill/>
          <a:ln w="25400">
            <a:solidFill>
              <a:schemeClr val="accent2"/>
            </a:solidFill>
            <a:round/>
            <a:headEnd/>
            <a:tailEnd/>
          </a:ln>
        </p:spPr>
        <p:txBody>
          <a:bodyPr/>
          <a:lstStyle/>
          <a:p>
            <a:endParaRPr lang="es-ES"/>
          </a:p>
        </p:txBody>
      </p:sp>
      <p:sp>
        <p:nvSpPr>
          <p:cNvPr id="15366" name="Line 13"/>
          <p:cNvSpPr>
            <a:spLocks noChangeShapeType="1"/>
          </p:cNvSpPr>
          <p:nvPr/>
        </p:nvSpPr>
        <p:spPr bwMode="auto">
          <a:xfrm>
            <a:off x="990600" y="4383088"/>
            <a:ext cx="0" cy="304800"/>
          </a:xfrm>
          <a:prstGeom prst="line">
            <a:avLst/>
          </a:prstGeom>
          <a:noFill/>
          <a:ln w="25400">
            <a:solidFill>
              <a:schemeClr val="accent2"/>
            </a:solidFill>
            <a:round/>
            <a:headEnd/>
            <a:tailEnd/>
          </a:ln>
        </p:spPr>
        <p:txBody>
          <a:bodyPr/>
          <a:lstStyle/>
          <a:p>
            <a:endParaRPr lang="es-ES"/>
          </a:p>
        </p:txBody>
      </p:sp>
      <p:pic>
        <p:nvPicPr>
          <p:cNvPr id="15367" name="Picture 60"/>
          <p:cNvPicPr>
            <a:picLocks noChangeArrowheads="1"/>
          </p:cNvPicPr>
          <p:nvPr/>
        </p:nvPicPr>
        <p:blipFill>
          <a:blip r:embed="rId3" cstate="print"/>
          <a:srcRect/>
          <a:stretch>
            <a:fillRect/>
          </a:stretch>
        </p:blipFill>
        <p:spPr bwMode="auto">
          <a:xfrm>
            <a:off x="609600" y="4535488"/>
            <a:ext cx="762000" cy="855662"/>
          </a:xfrm>
          <a:prstGeom prst="rect">
            <a:avLst/>
          </a:prstGeom>
          <a:noFill/>
          <a:ln w="12700">
            <a:noFill/>
            <a:miter lim="800000"/>
            <a:headEnd/>
            <a:tailEnd/>
          </a:ln>
        </p:spPr>
      </p:pic>
      <p:pic>
        <p:nvPicPr>
          <p:cNvPr id="15368" name="Picture 61"/>
          <p:cNvPicPr>
            <a:picLocks noChangeArrowheads="1"/>
          </p:cNvPicPr>
          <p:nvPr/>
        </p:nvPicPr>
        <p:blipFill>
          <a:blip r:embed="rId3" cstate="print"/>
          <a:srcRect/>
          <a:stretch>
            <a:fillRect/>
          </a:stretch>
        </p:blipFill>
        <p:spPr bwMode="auto">
          <a:xfrm>
            <a:off x="1600200" y="4535488"/>
            <a:ext cx="762000" cy="855662"/>
          </a:xfrm>
          <a:prstGeom prst="rect">
            <a:avLst/>
          </a:prstGeom>
          <a:noFill/>
          <a:ln w="12700">
            <a:noFill/>
            <a:miter lim="800000"/>
            <a:headEnd/>
            <a:tailEnd/>
          </a:ln>
        </p:spPr>
      </p:pic>
      <p:sp>
        <p:nvSpPr>
          <p:cNvPr id="15369" name="Line 8"/>
          <p:cNvSpPr>
            <a:spLocks noChangeShapeType="1"/>
          </p:cNvSpPr>
          <p:nvPr/>
        </p:nvSpPr>
        <p:spPr bwMode="auto">
          <a:xfrm flipV="1">
            <a:off x="1143000" y="2401888"/>
            <a:ext cx="3190875" cy="0"/>
          </a:xfrm>
          <a:prstGeom prst="line">
            <a:avLst/>
          </a:prstGeom>
          <a:noFill/>
          <a:ln w="25400">
            <a:solidFill>
              <a:schemeClr val="accent2"/>
            </a:solidFill>
            <a:round/>
            <a:headEnd/>
            <a:tailEnd/>
          </a:ln>
        </p:spPr>
        <p:txBody>
          <a:bodyPr/>
          <a:lstStyle/>
          <a:p>
            <a:endParaRPr lang="es-ES"/>
          </a:p>
        </p:txBody>
      </p:sp>
      <p:sp>
        <p:nvSpPr>
          <p:cNvPr id="15370" name="Line 9"/>
          <p:cNvSpPr>
            <a:spLocks noChangeShapeType="1"/>
          </p:cNvSpPr>
          <p:nvPr/>
        </p:nvSpPr>
        <p:spPr bwMode="auto">
          <a:xfrm flipV="1">
            <a:off x="609600" y="4373563"/>
            <a:ext cx="3352800" cy="0"/>
          </a:xfrm>
          <a:prstGeom prst="line">
            <a:avLst/>
          </a:prstGeom>
          <a:noFill/>
          <a:ln w="25400">
            <a:solidFill>
              <a:schemeClr val="accent2"/>
            </a:solidFill>
            <a:round/>
            <a:headEnd/>
            <a:tailEnd/>
          </a:ln>
        </p:spPr>
        <p:txBody>
          <a:bodyPr/>
          <a:lstStyle/>
          <a:p>
            <a:endParaRPr lang="es-ES"/>
          </a:p>
        </p:txBody>
      </p:sp>
      <p:sp>
        <p:nvSpPr>
          <p:cNvPr id="15371" name="Line 15"/>
          <p:cNvSpPr>
            <a:spLocks noChangeShapeType="1"/>
          </p:cNvSpPr>
          <p:nvPr/>
        </p:nvSpPr>
        <p:spPr bwMode="auto">
          <a:xfrm>
            <a:off x="2209800" y="1639888"/>
            <a:ext cx="0" cy="762000"/>
          </a:xfrm>
          <a:prstGeom prst="line">
            <a:avLst/>
          </a:prstGeom>
          <a:noFill/>
          <a:ln w="25400">
            <a:solidFill>
              <a:schemeClr val="accent2"/>
            </a:solidFill>
            <a:round/>
            <a:headEnd/>
            <a:tailEnd/>
          </a:ln>
        </p:spPr>
        <p:txBody>
          <a:bodyPr/>
          <a:lstStyle/>
          <a:p>
            <a:endParaRPr lang="es-ES"/>
          </a:p>
        </p:txBody>
      </p:sp>
      <p:sp>
        <p:nvSpPr>
          <p:cNvPr id="15372" name="Line 16"/>
          <p:cNvSpPr>
            <a:spLocks noChangeShapeType="1"/>
          </p:cNvSpPr>
          <p:nvPr/>
        </p:nvSpPr>
        <p:spPr bwMode="auto">
          <a:xfrm>
            <a:off x="3505200" y="1639888"/>
            <a:ext cx="0" cy="762000"/>
          </a:xfrm>
          <a:prstGeom prst="line">
            <a:avLst/>
          </a:prstGeom>
          <a:noFill/>
          <a:ln w="25400">
            <a:solidFill>
              <a:schemeClr val="accent2"/>
            </a:solidFill>
            <a:round/>
            <a:headEnd/>
            <a:tailEnd/>
          </a:ln>
        </p:spPr>
        <p:txBody>
          <a:bodyPr/>
          <a:lstStyle/>
          <a:p>
            <a:endParaRPr lang="es-ES"/>
          </a:p>
        </p:txBody>
      </p:sp>
      <p:sp>
        <p:nvSpPr>
          <p:cNvPr id="15373" name="Line 17"/>
          <p:cNvSpPr>
            <a:spLocks noChangeShapeType="1"/>
          </p:cNvSpPr>
          <p:nvPr/>
        </p:nvSpPr>
        <p:spPr bwMode="auto">
          <a:xfrm>
            <a:off x="3705225" y="3544888"/>
            <a:ext cx="0" cy="828675"/>
          </a:xfrm>
          <a:prstGeom prst="line">
            <a:avLst/>
          </a:prstGeom>
          <a:noFill/>
          <a:ln w="25400">
            <a:solidFill>
              <a:schemeClr val="accent2"/>
            </a:solidFill>
            <a:round/>
            <a:headEnd/>
            <a:tailEnd/>
          </a:ln>
        </p:spPr>
        <p:txBody>
          <a:bodyPr/>
          <a:lstStyle/>
          <a:p>
            <a:endParaRPr lang="es-ES"/>
          </a:p>
        </p:txBody>
      </p:sp>
      <p:sp>
        <p:nvSpPr>
          <p:cNvPr id="15374" name="Line 18"/>
          <p:cNvSpPr>
            <a:spLocks noChangeShapeType="1"/>
          </p:cNvSpPr>
          <p:nvPr/>
        </p:nvSpPr>
        <p:spPr bwMode="auto">
          <a:xfrm>
            <a:off x="3724275" y="2401888"/>
            <a:ext cx="0" cy="990600"/>
          </a:xfrm>
          <a:prstGeom prst="line">
            <a:avLst/>
          </a:prstGeom>
          <a:noFill/>
          <a:ln w="25400">
            <a:solidFill>
              <a:schemeClr val="accent2"/>
            </a:solidFill>
            <a:round/>
            <a:headEnd/>
            <a:tailEnd/>
          </a:ln>
        </p:spPr>
        <p:txBody>
          <a:bodyPr/>
          <a:lstStyle/>
          <a:p>
            <a:endParaRPr lang="es-ES"/>
          </a:p>
        </p:txBody>
      </p:sp>
      <p:sp>
        <p:nvSpPr>
          <p:cNvPr id="15375" name="Text Box 26"/>
          <p:cNvSpPr txBox="1">
            <a:spLocks noChangeArrowheads="1"/>
          </p:cNvSpPr>
          <p:nvPr/>
        </p:nvSpPr>
        <p:spPr bwMode="auto">
          <a:xfrm>
            <a:off x="142844" y="1985670"/>
            <a:ext cx="1828800" cy="443198"/>
          </a:xfrm>
          <a:prstGeom prst="rect">
            <a:avLst/>
          </a:prstGeom>
          <a:noFill/>
          <a:ln w="9525">
            <a:noFill/>
            <a:miter lim="800000"/>
            <a:headEnd/>
            <a:tailEnd/>
          </a:ln>
        </p:spPr>
        <p:txBody>
          <a:bodyPr>
            <a:spAutoFit/>
          </a:bodyPr>
          <a:lstStyle/>
          <a:p>
            <a:pPr algn="ctr">
              <a:lnSpc>
                <a:spcPct val="80000"/>
              </a:lnSpc>
              <a:spcBef>
                <a:spcPct val="30000"/>
              </a:spcBef>
            </a:pPr>
            <a:r>
              <a:rPr lang="es-ES_tradnl" sz="1200" b="1" dirty="0">
                <a:latin typeface="Arial" charset="0"/>
              </a:rPr>
              <a:t>LAN A</a:t>
            </a:r>
          </a:p>
          <a:p>
            <a:pPr algn="ctr">
              <a:lnSpc>
                <a:spcPct val="80000"/>
              </a:lnSpc>
              <a:spcBef>
                <a:spcPct val="30000"/>
              </a:spcBef>
            </a:pPr>
            <a:r>
              <a:rPr lang="es-ES_tradnl" sz="1200" b="1" dirty="0">
                <a:latin typeface="Arial" charset="0"/>
              </a:rPr>
              <a:t>20.0.0.0/24</a:t>
            </a:r>
            <a:endParaRPr lang="es-ES" sz="1200" b="1" dirty="0">
              <a:latin typeface="Arial" charset="0"/>
            </a:endParaRPr>
          </a:p>
        </p:txBody>
      </p:sp>
      <p:sp>
        <p:nvSpPr>
          <p:cNvPr id="15376" name="Line 27"/>
          <p:cNvSpPr>
            <a:spLocks noChangeShapeType="1"/>
          </p:cNvSpPr>
          <p:nvPr/>
        </p:nvSpPr>
        <p:spPr bwMode="auto">
          <a:xfrm>
            <a:off x="6934200" y="1554163"/>
            <a:ext cx="0" cy="3429000"/>
          </a:xfrm>
          <a:prstGeom prst="line">
            <a:avLst/>
          </a:prstGeom>
          <a:noFill/>
          <a:ln w="25400">
            <a:solidFill>
              <a:schemeClr val="accent2"/>
            </a:solidFill>
            <a:round/>
            <a:headEnd/>
            <a:tailEnd/>
          </a:ln>
        </p:spPr>
        <p:txBody>
          <a:bodyPr/>
          <a:lstStyle/>
          <a:p>
            <a:endParaRPr lang="es-ES"/>
          </a:p>
        </p:txBody>
      </p:sp>
      <p:sp>
        <p:nvSpPr>
          <p:cNvPr id="15377" name="Line 32"/>
          <p:cNvSpPr>
            <a:spLocks noChangeShapeType="1"/>
          </p:cNvSpPr>
          <p:nvPr/>
        </p:nvSpPr>
        <p:spPr bwMode="auto">
          <a:xfrm>
            <a:off x="6934200" y="1681146"/>
            <a:ext cx="685800" cy="0"/>
          </a:xfrm>
          <a:prstGeom prst="line">
            <a:avLst/>
          </a:prstGeom>
          <a:noFill/>
          <a:ln w="25400">
            <a:solidFill>
              <a:schemeClr val="accent2"/>
            </a:solidFill>
            <a:round/>
            <a:headEnd/>
            <a:tailEnd/>
          </a:ln>
        </p:spPr>
        <p:txBody>
          <a:bodyPr/>
          <a:lstStyle/>
          <a:p>
            <a:endParaRPr lang="es-ES"/>
          </a:p>
        </p:txBody>
      </p:sp>
      <p:sp>
        <p:nvSpPr>
          <p:cNvPr id="15378" name="Text Box 33"/>
          <p:cNvSpPr txBox="1">
            <a:spLocks noChangeArrowheads="1"/>
          </p:cNvSpPr>
          <p:nvPr/>
        </p:nvSpPr>
        <p:spPr bwMode="auto">
          <a:xfrm>
            <a:off x="214282" y="3929066"/>
            <a:ext cx="1752600" cy="443198"/>
          </a:xfrm>
          <a:prstGeom prst="rect">
            <a:avLst/>
          </a:prstGeom>
          <a:noFill/>
          <a:ln w="9525">
            <a:noFill/>
            <a:miter lim="800000"/>
            <a:headEnd/>
            <a:tailEnd/>
          </a:ln>
        </p:spPr>
        <p:txBody>
          <a:bodyPr>
            <a:spAutoFit/>
          </a:bodyPr>
          <a:lstStyle/>
          <a:p>
            <a:pPr algn="ctr">
              <a:lnSpc>
                <a:spcPct val="80000"/>
              </a:lnSpc>
              <a:spcBef>
                <a:spcPct val="30000"/>
              </a:spcBef>
            </a:pPr>
            <a:r>
              <a:rPr lang="es-ES_tradnl" sz="1200" b="1" dirty="0">
                <a:latin typeface="Arial" charset="0"/>
              </a:rPr>
              <a:t>LAN B</a:t>
            </a:r>
          </a:p>
          <a:p>
            <a:pPr algn="ctr">
              <a:lnSpc>
                <a:spcPct val="80000"/>
              </a:lnSpc>
              <a:spcBef>
                <a:spcPct val="30000"/>
              </a:spcBef>
            </a:pPr>
            <a:r>
              <a:rPr lang="es-ES_tradnl" sz="1200" b="1" dirty="0">
                <a:latin typeface="Arial" charset="0"/>
              </a:rPr>
              <a:t>30.0.0.0/24</a:t>
            </a:r>
            <a:endParaRPr lang="es-ES" sz="1200" b="1" dirty="0">
              <a:latin typeface="Arial" charset="0"/>
            </a:endParaRPr>
          </a:p>
        </p:txBody>
      </p:sp>
      <p:sp>
        <p:nvSpPr>
          <p:cNvPr id="15379" name="Text Box 34"/>
          <p:cNvSpPr txBox="1">
            <a:spLocks noChangeArrowheads="1"/>
          </p:cNvSpPr>
          <p:nvPr/>
        </p:nvSpPr>
        <p:spPr bwMode="auto">
          <a:xfrm>
            <a:off x="5543568" y="1325563"/>
            <a:ext cx="1600200" cy="443198"/>
          </a:xfrm>
          <a:prstGeom prst="rect">
            <a:avLst/>
          </a:prstGeom>
          <a:noFill/>
          <a:ln w="9525">
            <a:noFill/>
            <a:miter lim="800000"/>
            <a:headEnd/>
            <a:tailEnd/>
          </a:ln>
        </p:spPr>
        <p:txBody>
          <a:bodyPr>
            <a:spAutoFit/>
          </a:bodyPr>
          <a:lstStyle/>
          <a:p>
            <a:pPr algn="ctr">
              <a:lnSpc>
                <a:spcPct val="80000"/>
              </a:lnSpc>
              <a:spcBef>
                <a:spcPct val="30000"/>
              </a:spcBef>
            </a:pPr>
            <a:r>
              <a:rPr lang="es-ES_tradnl" sz="1200" b="1" dirty="0">
                <a:latin typeface="Arial" charset="0"/>
              </a:rPr>
              <a:t>LAN C</a:t>
            </a:r>
          </a:p>
          <a:p>
            <a:pPr algn="ctr">
              <a:lnSpc>
                <a:spcPct val="80000"/>
              </a:lnSpc>
              <a:spcBef>
                <a:spcPct val="30000"/>
              </a:spcBef>
            </a:pPr>
            <a:r>
              <a:rPr lang="es-ES_tradnl" sz="1200" b="1" dirty="0">
                <a:latin typeface="Arial" charset="0"/>
              </a:rPr>
              <a:t>40.0.0.0/16</a:t>
            </a:r>
            <a:endParaRPr lang="es-ES" sz="1200" b="1" dirty="0">
              <a:latin typeface="Arial" charset="0"/>
            </a:endParaRPr>
          </a:p>
        </p:txBody>
      </p:sp>
      <p:pic>
        <p:nvPicPr>
          <p:cNvPr id="15380" name="Picture 42"/>
          <p:cNvPicPr>
            <a:picLocks noChangeArrowheads="1"/>
          </p:cNvPicPr>
          <p:nvPr/>
        </p:nvPicPr>
        <p:blipFill>
          <a:blip r:embed="rId4" cstate="print"/>
          <a:srcRect/>
          <a:stretch>
            <a:fillRect/>
          </a:stretch>
        </p:blipFill>
        <p:spPr bwMode="auto">
          <a:xfrm>
            <a:off x="7391400" y="3421070"/>
            <a:ext cx="900113" cy="1079500"/>
          </a:xfrm>
          <a:prstGeom prst="rect">
            <a:avLst/>
          </a:prstGeom>
          <a:noFill/>
          <a:ln w="12700">
            <a:noFill/>
            <a:miter lim="800000"/>
            <a:headEnd/>
            <a:tailEnd/>
          </a:ln>
        </p:spPr>
      </p:pic>
      <p:sp>
        <p:nvSpPr>
          <p:cNvPr id="15381" name="Text Box 48"/>
          <p:cNvSpPr txBox="1">
            <a:spLocks noChangeArrowheads="1"/>
          </p:cNvSpPr>
          <p:nvPr/>
        </p:nvSpPr>
        <p:spPr bwMode="auto">
          <a:xfrm>
            <a:off x="766763" y="4660900"/>
            <a:ext cx="330540" cy="276999"/>
          </a:xfrm>
          <a:prstGeom prst="rect">
            <a:avLst/>
          </a:prstGeom>
          <a:noFill/>
          <a:ln w="9525">
            <a:noFill/>
            <a:miter lim="800000"/>
            <a:headEnd/>
            <a:tailEnd/>
          </a:ln>
        </p:spPr>
        <p:txBody>
          <a:bodyPr wrap="none">
            <a:spAutoFit/>
          </a:bodyPr>
          <a:lstStyle/>
          <a:p>
            <a:r>
              <a:rPr lang="es-ES_tradnl" sz="1200" b="1">
                <a:latin typeface="Arial" charset="0"/>
              </a:rPr>
              <a:t>W</a:t>
            </a:r>
            <a:endParaRPr lang="es-ES" sz="1200" b="1">
              <a:latin typeface="Arial" charset="0"/>
            </a:endParaRPr>
          </a:p>
        </p:txBody>
      </p:sp>
      <p:sp>
        <p:nvSpPr>
          <p:cNvPr id="15382" name="Text Box 49"/>
          <p:cNvSpPr txBox="1">
            <a:spLocks noChangeArrowheads="1"/>
          </p:cNvSpPr>
          <p:nvPr/>
        </p:nvSpPr>
        <p:spPr bwMode="auto">
          <a:xfrm>
            <a:off x="1828800" y="4660900"/>
            <a:ext cx="287258" cy="276999"/>
          </a:xfrm>
          <a:prstGeom prst="rect">
            <a:avLst/>
          </a:prstGeom>
          <a:noFill/>
          <a:ln w="9525">
            <a:noFill/>
            <a:miter lim="800000"/>
            <a:headEnd/>
            <a:tailEnd/>
          </a:ln>
        </p:spPr>
        <p:txBody>
          <a:bodyPr wrap="none">
            <a:spAutoFit/>
          </a:bodyPr>
          <a:lstStyle/>
          <a:p>
            <a:r>
              <a:rPr lang="es-ES_tradnl" sz="1200" b="1">
                <a:latin typeface="Arial" charset="0"/>
              </a:rPr>
              <a:t>X</a:t>
            </a:r>
            <a:endParaRPr lang="es-ES" sz="1200" b="1">
              <a:latin typeface="Arial" charset="0"/>
            </a:endParaRPr>
          </a:p>
        </p:txBody>
      </p:sp>
      <p:sp>
        <p:nvSpPr>
          <p:cNvPr id="15383" name="Line 54"/>
          <p:cNvSpPr>
            <a:spLocks noChangeShapeType="1"/>
          </p:cNvSpPr>
          <p:nvPr/>
        </p:nvSpPr>
        <p:spPr bwMode="auto">
          <a:xfrm flipH="1">
            <a:off x="7929586" y="3162296"/>
            <a:ext cx="0" cy="195266"/>
          </a:xfrm>
          <a:prstGeom prst="line">
            <a:avLst/>
          </a:prstGeom>
          <a:noFill/>
          <a:ln w="9525">
            <a:solidFill>
              <a:schemeClr val="tx1"/>
            </a:solidFill>
            <a:round/>
            <a:headEnd/>
            <a:tailEnd type="triangle" w="med" len="med"/>
          </a:ln>
        </p:spPr>
        <p:txBody>
          <a:bodyPr/>
          <a:lstStyle/>
          <a:p>
            <a:endParaRPr lang="es-ES"/>
          </a:p>
        </p:txBody>
      </p:sp>
      <p:pic>
        <p:nvPicPr>
          <p:cNvPr id="15384" name="Picture 58"/>
          <p:cNvPicPr>
            <a:picLocks noChangeArrowheads="1"/>
          </p:cNvPicPr>
          <p:nvPr/>
        </p:nvPicPr>
        <p:blipFill>
          <a:blip r:embed="rId3" cstate="print"/>
          <a:srcRect/>
          <a:stretch>
            <a:fillRect/>
          </a:stretch>
        </p:blipFill>
        <p:spPr bwMode="auto">
          <a:xfrm>
            <a:off x="1828800" y="1165225"/>
            <a:ext cx="762000" cy="855663"/>
          </a:xfrm>
          <a:prstGeom prst="rect">
            <a:avLst/>
          </a:prstGeom>
          <a:noFill/>
          <a:ln w="12700">
            <a:noFill/>
            <a:miter lim="800000"/>
            <a:headEnd/>
            <a:tailEnd/>
          </a:ln>
        </p:spPr>
      </p:pic>
      <p:pic>
        <p:nvPicPr>
          <p:cNvPr id="15385" name="Picture 59"/>
          <p:cNvPicPr>
            <a:picLocks noChangeArrowheads="1"/>
          </p:cNvPicPr>
          <p:nvPr/>
        </p:nvPicPr>
        <p:blipFill>
          <a:blip r:embed="rId3" cstate="print"/>
          <a:srcRect/>
          <a:stretch>
            <a:fillRect/>
          </a:stretch>
        </p:blipFill>
        <p:spPr bwMode="auto">
          <a:xfrm>
            <a:off x="3124200" y="1182688"/>
            <a:ext cx="762000" cy="855662"/>
          </a:xfrm>
          <a:prstGeom prst="rect">
            <a:avLst/>
          </a:prstGeom>
          <a:noFill/>
          <a:ln w="12700">
            <a:noFill/>
            <a:miter lim="800000"/>
            <a:headEnd/>
            <a:tailEnd/>
          </a:ln>
        </p:spPr>
      </p:pic>
      <p:pic>
        <p:nvPicPr>
          <p:cNvPr id="15386" name="Picture 62"/>
          <p:cNvPicPr>
            <a:picLocks noChangeArrowheads="1"/>
          </p:cNvPicPr>
          <p:nvPr/>
        </p:nvPicPr>
        <p:blipFill>
          <a:blip r:embed="rId3" cstate="print"/>
          <a:srcRect/>
          <a:stretch>
            <a:fillRect/>
          </a:stretch>
        </p:blipFill>
        <p:spPr bwMode="auto">
          <a:xfrm>
            <a:off x="7162800" y="1071546"/>
            <a:ext cx="762000" cy="855662"/>
          </a:xfrm>
          <a:prstGeom prst="rect">
            <a:avLst/>
          </a:prstGeom>
          <a:noFill/>
          <a:ln w="12700">
            <a:noFill/>
            <a:miter lim="800000"/>
            <a:headEnd/>
            <a:tailEnd/>
          </a:ln>
        </p:spPr>
      </p:pic>
      <p:sp>
        <p:nvSpPr>
          <p:cNvPr id="15387" name="Text Box 46"/>
          <p:cNvSpPr txBox="1">
            <a:spLocks noChangeArrowheads="1"/>
          </p:cNvSpPr>
          <p:nvPr/>
        </p:nvSpPr>
        <p:spPr bwMode="auto">
          <a:xfrm>
            <a:off x="2041525" y="1292225"/>
            <a:ext cx="295274" cy="276999"/>
          </a:xfrm>
          <a:prstGeom prst="rect">
            <a:avLst/>
          </a:prstGeom>
          <a:noFill/>
          <a:ln w="9525">
            <a:noFill/>
            <a:miter lim="800000"/>
            <a:headEnd/>
            <a:tailEnd/>
          </a:ln>
        </p:spPr>
        <p:txBody>
          <a:bodyPr wrap="none">
            <a:spAutoFit/>
          </a:bodyPr>
          <a:lstStyle/>
          <a:p>
            <a:r>
              <a:rPr lang="es-ES_tradnl" sz="1200" b="1">
                <a:latin typeface="Arial" charset="0"/>
              </a:rPr>
              <a:t>U</a:t>
            </a:r>
            <a:endParaRPr lang="es-ES" sz="1200" b="1">
              <a:latin typeface="Arial" charset="0"/>
            </a:endParaRPr>
          </a:p>
        </p:txBody>
      </p:sp>
      <p:sp>
        <p:nvSpPr>
          <p:cNvPr id="15388" name="Text Box 47"/>
          <p:cNvSpPr txBox="1">
            <a:spLocks noChangeArrowheads="1"/>
          </p:cNvSpPr>
          <p:nvPr/>
        </p:nvSpPr>
        <p:spPr bwMode="auto">
          <a:xfrm>
            <a:off x="3352800" y="1308100"/>
            <a:ext cx="287258" cy="276999"/>
          </a:xfrm>
          <a:prstGeom prst="rect">
            <a:avLst/>
          </a:prstGeom>
          <a:noFill/>
          <a:ln w="9525">
            <a:noFill/>
            <a:miter lim="800000"/>
            <a:headEnd/>
            <a:tailEnd/>
          </a:ln>
        </p:spPr>
        <p:txBody>
          <a:bodyPr wrap="none">
            <a:spAutoFit/>
          </a:bodyPr>
          <a:lstStyle/>
          <a:p>
            <a:r>
              <a:rPr lang="es-ES_tradnl" sz="1200" b="1">
                <a:latin typeface="Arial" charset="0"/>
              </a:rPr>
              <a:t>V</a:t>
            </a:r>
            <a:endParaRPr lang="es-ES" sz="1200" b="1">
              <a:latin typeface="Arial" charset="0"/>
            </a:endParaRPr>
          </a:p>
        </p:txBody>
      </p:sp>
      <p:sp>
        <p:nvSpPr>
          <p:cNvPr id="15389" name="Text Box 50"/>
          <p:cNvSpPr txBox="1">
            <a:spLocks noChangeArrowheads="1"/>
          </p:cNvSpPr>
          <p:nvPr/>
        </p:nvSpPr>
        <p:spPr bwMode="auto">
          <a:xfrm>
            <a:off x="7377113" y="1163624"/>
            <a:ext cx="287258" cy="276999"/>
          </a:xfrm>
          <a:prstGeom prst="rect">
            <a:avLst/>
          </a:prstGeom>
          <a:noFill/>
          <a:ln w="9525">
            <a:noFill/>
            <a:miter lim="800000"/>
            <a:headEnd/>
            <a:tailEnd/>
          </a:ln>
        </p:spPr>
        <p:txBody>
          <a:bodyPr wrap="none">
            <a:spAutoFit/>
          </a:bodyPr>
          <a:lstStyle/>
          <a:p>
            <a:r>
              <a:rPr lang="es-ES_tradnl" sz="1200" b="1" dirty="0">
                <a:latin typeface="Arial" charset="0"/>
              </a:rPr>
              <a:t>Y</a:t>
            </a:r>
            <a:endParaRPr lang="es-ES" sz="1200" b="1" dirty="0">
              <a:latin typeface="Arial" charset="0"/>
            </a:endParaRPr>
          </a:p>
        </p:txBody>
      </p:sp>
      <p:graphicFrame>
        <p:nvGraphicFramePr>
          <p:cNvPr id="229507" name="Group 131"/>
          <p:cNvGraphicFramePr>
            <a:graphicFrameLocks noGrp="1"/>
          </p:cNvGraphicFramePr>
          <p:nvPr/>
        </p:nvGraphicFramePr>
        <p:xfrm>
          <a:off x="7197725" y="2071678"/>
          <a:ext cx="1557972" cy="1097280"/>
        </p:xfrm>
        <a:graphic>
          <a:graphicData uri="http://schemas.openxmlformats.org/drawingml/2006/table">
            <a:tbl>
              <a:tblPr/>
              <a:tblGrid>
                <a:gridCol w="571817"/>
                <a:gridCol w="986155"/>
              </a:tblGrid>
              <a:tr h="1774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Tabla BOOTP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50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MAC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20.0.0.5/24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40.0.0.3/16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06" name="Picture 10"/>
          <p:cNvPicPr>
            <a:picLocks noChangeArrowheads="1"/>
          </p:cNvPicPr>
          <p:nvPr/>
        </p:nvPicPr>
        <p:blipFill>
          <a:blip r:embed="rId5" cstate="print"/>
          <a:srcRect/>
          <a:stretch>
            <a:fillRect/>
          </a:stretch>
        </p:blipFill>
        <p:spPr bwMode="auto">
          <a:xfrm>
            <a:off x="3000364" y="2932111"/>
            <a:ext cx="1433525" cy="1068393"/>
          </a:xfrm>
          <a:prstGeom prst="rect">
            <a:avLst/>
          </a:prstGeom>
          <a:noFill/>
          <a:ln w="12700">
            <a:noFill/>
            <a:miter lim="800000"/>
            <a:headEnd/>
            <a:tailEnd/>
          </a:ln>
        </p:spPr>
      </p:pic>
      <p:sp>
        <p:nvSpPr>
          <p:cNvPr id="15407" name="Text Box 94"/>
          <p:cNvSpPr txBox="1">
            <a:spLocks noChangeArrowheads="1"/>
          </p:cNvSpPr>
          <p:nvPr/>
        </p:nvSpPr>
        <p:spPr bwMode="auto">
          <a:xfrm>
            <a:off x="609600" y="115888"/>
            <a:ext cx="8077200" cy="579437"/>
          </a:xfrm>
          <a:prstGeom prst="rect">
            <a:avLst/>
          </a:prstGeom>
          <a:noFill/>
          <a:ln w="9525">
            <a:noFill/>
            <a:miter lim="800000"/>
            <a:headEnd/>
            <a:tailEnd/>
          </a:ln>
        </p:spPr>
        <p:txBody>
          <a:bodyPr>
            <a:spAutoFit/>
          </a:bodyPr>
          <a:lstStyle/>
          <a:p>
            <a:pPr>
              <a:spcBef>
                <a:spcPct val="50000"/>
              </a:spcBef>
            </a:pPr>
            <a:r>
              <a:rPr lang="es-ES_tradnl" sz="3200">
                <a:latin typeface="Arial" charset="0"/>
              </a:rPr>
              <a:t>Funcionamiento de BOOTP entre LANs</a:t>
            </a:r>
            <a:endParaRPr lang="es-ES" sz="3200">
              <a:latin typeface="Arial" charset="0"/>
            </a:endParaRPr>
          </a:p>
        </p:txBody>
      </p:sp>
      <p:sp>
        <p:nvSpPr>
          <p:cNvPr id="15408" name="Text Box 95"/>
          <p:cNvSpPr txBox="1">
            <a:spLocks noChangeArrowheads="1"/>
          </p:cNvSpPr>
          <p:nvPr/>
        </p:nvSpPr>
        <p:spPr bwMode="auto">
          <a:xfrm>
            <a:off x="3571868" y="3214686"/>
            <a:ext cx="307975" cy="336550"/>
          </a:xfrm>
          <a:prstGeom prst="rect">
            <a:avLst/>
          </a:prstGeom>
          <a:solidFill>
            <a:schemeClr val="bg1"/>
          </a:solidFill>
          <a:ln w="9525">
            <a:noFill/>
            <a:miter lim="800000"/>
            <a:headEnd/>
            <a:tailEnd/>
          </a:ln>
        </p:spPr>
        <p:txBody>
          <a:bodyPr wrap="none">
            <a:spAutoFit/>
          </a:bodyPr>
          <a:lstStyle/>
          <a:p>
            <a:r>
              <a:rPr lang="es-ES_tradnl" sz="1600" b="1">
                <a:latin typeface="Arial" charset="0"/>
              </a:rPr>
              <a:t>Z</a:t>
            </a:r>
            <a:endParaRPr lang="es-ES" sz="1600" b="1">
              <a:latin typeface="Arial" charset="0"/>
            </a:endParaRPr>
          </a:p>
        </p:txBody>
      </p:sp>
      <p:sp>
        <p:nvSpPr>
          <p:cNvPr id="15409" name="Text Box 97"/>
          <p:cNvSpPr txBox="1">
            <a:spLocks noChangeArrowheads="1"/>
          </p:cNvSpPr>
          <p:nvPr/>
        </p:nvSpPr>
        <p:spPr bwMode="auto">
          <a:xfrm>
            <a:off x="3786182" y="2643182"/>
            <a:ext cx="952504" cy="276999"/>
          </a:xfrm>
          <a:prstGeom prst="rect">
            <a:avLst/>
          </a:prstGeom>
          <a:noFill/>
          <a:ln w="9525">
            <a:noFill/>
            <a:miter lim="800000"/>
            <a:headEnd/>
            <a:tailEnd/>
          </a:ln>
        </p:spPr>
        <p:txBody>
          <a:bodyPr wrap="none">
            <a:spAutoFit/>
          </a:bodyPr>
          <a:lstStyle/>
          <a:p>
            <a:pPr algn="ctr"/>
            <a:r>
              <a:rPr lang="es-ES" sz="1200" b="1" dirty="0">
                <a:latin typeface="Arial" charset="0"/>
              </a:rPr>
              <a:t>20.0.0.1/24</a:t>
            </a:r>
          </a:p>
        </p:txBody>
      </p:sp>
      <p:sp>
        <p:nvSpPr>
          <p:cNvPr id="15410" name="Text Box 98"/>
          <p:cNvSpPr txBox="1">
            <a:spLocks noChangeArrowheads="1"/>
          </p:cNvSpPr>
          <p:nvPr/>
        </p:nvSpPr>
        <p:spPr bwMode="auto">
          <a:xfrm>
            <a:off x="2762240" y="3937819"/>
            <a:ext cx="952504" cy="276999"/>
          </a:xfrm>
          <a:prstGeom prst="rect">
            <a:avLst/>
          </a:prstGeom>
          <a:noFill/>
          <a:ln w="9525">
            <a:noFill/>
            <a:miter lim="800000"/>
            <a:headEnd/>
            <a:tailEnd/>
          </a:ln>
        </p:spPr>
        <p:txBody>
          <a:bodyPr wrap="none">
            <a:spAutoFit/>
          </a:bodyPr>
          <a:lstStyle/>
          <a:p>
            <a:pPr algn="ctr"/>
            <a:r>
              <a:rPr lang="es-ES" sz="1200" b="1" dirty="0">
                <a:latin typeface="Arial" charset="0"/>
              </a:rPr>
              <a:t>30.0.0.1/24</a:t>
            </a:r>
          </a:p>
        </p:txBody>
      </p:sp>
      <p:sp>
        <p:nvSpPr>
          <p:cNvPr id="15411" name="Text Box 99"/>
          <p:cNvSpPr txBox="1">
            <a:spLocks noChangeArrowheads="1"/>
          </p:cNvSpPr>
          <p:nvPr/>
        </p:nvSpPr>
        <p:spPr bwMode="auto">
          <a:xfrm>
            <a:off x="6048388" y="4223571"/>
            <a:ext cx="952504" cy="276999"/>
          </a:xfrm>
          <a:prstGeom prst="rect">
            <a:avLst/>
          </a:prstGeom>
          <a:noFill/>
          <a:ln w="9525">
            <a:noFill/>
            <a:miter lim="800000"/>
            <a:headEnd/>
            <a:tailEnd/>
          </a:ln>
        </p:spPr>
        <p:txBody>
          <a:bodyPr wrap="none">
            <a:spAutoFit/>
          </a:bodyPr>
          <a:lstStyle/>
          <a:p>
            <a:pPr algn="ctr"/>
            <a:r>
              <a:rPr lang="es-ES" sz="1200" b="1" dirty="0">
                <a:latin typeface="Arial" charset="0"/>
              </a:rPr>
              <a:t>40.0.0.1/16</a:t>
            </a:r>
          </a:p>
        </p:txBody>
      </p:sp>
      <p:sp>
        <p:nvSpPr>
          <p:cNvPr id="15412" name="Text Box 100"/>
          <p:cNvSpPr txBox="1">
            <a:spLocks noChangeArrowheads="1"/>
          </p:cNvSpPr>
          <p:nvPr/>
        </p:nvSpPr>
        <p:spPr bwMode="auto">
          <a:xfrm>
            <a:off x="1187048" y="2643182"/>
            <a:ext cx="2139175" cy="276999"/>
          </a:xfrm>
          <a:prstGeom prst="rect">
            <a:avLst/>
          </a:prstGeom>
          <a:noFill/>
          <a:ln w="9525">
            <a:solidFill>
              <a:schemeClr val="tx1"/>
            </a:solidFill>
            <a:miter lim="800000"/>
            <a:headEnd/>
            <a:tailEnd/>
          </a:ln>
        </p:spPr>
        <p:txBody>
          <a:bodyPr wrap="none">
            <a:spAutoFit/>
          </a:bodyPr>
          <a:lstStyle/>
          <a:p>
            <a:pPr algn="ctr"/>
            <a:r>
              <a:rPr lang="es-ES" sz="1200" b="1" dirty="0">
                <a:latin typeface="Arial" charset="0"/>
              </a:rPr>
              <a:t>BOOTP </a:t>
            </a:r>
            <a:r>
              <a:rPr lang="es-ES" sz="1200" b="1" dirty="0" err="1">
                <a:latin typeface="Arial" charset="0"/>
              </a:rPr>
              <a:t>requests</a:t>
            </a:r>
            <a:r>
              <a:rPr lang="es-ES" sz="1200" b="1" dirty="0">
                <a:latin typeface="Arial" charset="0"/>
              </a:rPr>
              <a:t> a 40.0.0.2</a:t>
            </a:r>
          </a:p>
        </p:txBody>
      </p:sp>
      <p:pic>
        <p:nvPicPr>
          <p:cNvPr id="15413" name="Picture 101"/>
          <p:cNvPicPr>
            <a:picLocks noChangeArrowheads="1"/>
          </p:cNvPicPr>
          <p:nvPr/>
        </p:nvPicPr>
        <p:blipFill>
          <a:blip r:embed="rId4" cstate="print"/>
          <a:srcRect/>
          <a:stretch>
            <a:fillRect/>
          </a:stretch>
        </p:blipFill>
        <p:spPr bwMode="auto">
          <a:xfrm>
            <a:off x="2757488" y="4602163"/>
            <a:ext cx="671512" cy="762000"/>
          </a:xfrm>
          <a:prstGeom prst="rect">
            <a:avLst/>
          </a:prstGeom>
          <a:noFill/>
          <a:ln w="12700">
            <a:noFill/>
            <a:miter lim="800000"/>
            <a:headEnd/>
            <a:tailEnd/>
          </a:ln>
        </p:spPr>
      </p:pic>
      <p:sp>
        <p:nvSpPr>
          <p:cNvPr id="15414" name="Text Box 103"/>
          <p:cNvSpPr txBox="1">
            <a:spLocks noChangeArrowheads="1"/>
          </p:cNvSpPr>
          <p:nvPr/>
        </p:nvSpPr>
        <p:spPr bwMode="auto">
          <a:xfrm>
            <a:off x="2505076" y="5440363"/>
            <a:ext cx="1352544" cy="461665"/>
          </a:xfrm>
          <a:prstGeom prst="rect">
            <a:avLst/>
          </a:prstGeom>
          <a:noFill/>
          <a:ln w="9525">
            <a:noFill/>
            <a:miter lim="800000"/>
            <a:headEnd/>
            <a:tailEnd/>
          </a:ln>
        </p:spPr>
        <p:txBody>
          <a:bodyPr wrap="square">
            <a:spAutoFit/>
          </a:bodyPr>
          <a:lstStyle/>
          <a:p>
            <a:pPr algn="ctr">
              <a:spcBef>
                <a:spcPct val="50000"/>
              </a:spcBef>
            </a:pPr>
            <a:r>
              <a:rPr lang="es-ES_tradnl" sz="1200" b="1" dirty="0">
                <a:latin typeface="Arial" charset="0"/>
              </a:rPr>
              <a:t>30.0.0.2/24</a:t>
            </a:r>
            <a:r>
              <a:rPr lang="es-ES" sz="1200" b="1" dirty="0">
                <a:latin typeface="Arial" charset="0"/>
              </a:rPr>
              <a:t> </a:t>
            </a:r>
            <a:r>
              <a:rPr lang="es-ES_tradnl" sz="1200" b="1" dirty="0" err="1" smtClean="0">
                <a:latin typeface="Arial" charset="0"/>
              </a:rPr>
              <a:t>Serv</a:t>
            </a:r>
            <a:r>
              <a:rPr lang="es-ES_tradnl" sz="1200" b="1" dirty="0" smtClean="0">
                <a:latin typeface="Arial" charset="0"/>
              </a:rPr>
              <a:t>. </a:t>
            </a:r>
            <a:r>
              <a:rPr lang="es-ES_tradnl" sz="1200" b="1" dirty="0">
                <a:latin typeface="Arial" charset="0"/>
              </a:rPr>
              <a:t>BOOTP </a:t>
            </a:r>
            <a:r>
              <a:rPr lang="es-ES_tradnl" sz="1200" b="1" dirty="0" smtClean="0">
                <a:latin typeface="Arial" charset="0"/>
              </a:rPr>
              <a:t>(local)</a:t>
            </a:r>
            <a:endParaRPr lang="es-ES" sz="1200" b="1" dirty="0">
              <a:latin typeface="Arial" charset="0"/>
            </a:endParaRPr>
          </a:p>
        </p:txBody>
      </p:sp>
      <p:graphicFrame>
        <p:nvGraphicFramePr>
          <p:cNvPr id="229505" name="Group 129"/>
          <p:cNvGraphicFramePr>
            <a:graphicFrameLocks noGrp="1"/>
          </p:cNvGraphicFramePr>
          <p:nvPr/>
        </p:nvGraphicFramePr>
        <p:xfrm>
          <a:off x="799450" y="5500702"/>
          <a:ext cx="1557972" cy="1097280"/>
        </p:xfrm>
        <a:graphic>
          <a:graphicData uri="http://schemas.openxmlformats.org/drawingml/2006/table">
            <a:tbl>
              <a:tblPr/>
              <a:tblGrid>
                <a:gridCol w="571817"/>
                <a:gridCol w="986155"/>
              </a:tblGrid>
              <a:tr h="2365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Tabla BOOTP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30.0.0.3/24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30.0.0.7/24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28" name="Line 132"/>
          <p:cNvSpPr>
            <a:spLocks noChangeShapeType="1"/>
          </p:cNvSpPr>
          <p:nvPr/>
        </p:nvSpPr>
        <p:spPr bwMode="auto">
          <a:xfrm flipV="1">
            <a:off x="2409812" y="5364163"/>
            <a:ext cx="304800" cy="152400"/>
          </a:xfrm>
          <a:prstGeom prst="line">
            <a:avLst/>
          </a:prstGeom>
          <a:noFill/>
          <a:ln w="9525">
            <a:solidFill>
              <a:schemeClr val="tx1"/>
            </a:solidFill>
            <a:round/>
            <a:headEnd/>
            <a:tailEnd type="triangle" w="med" len="med"/>
          </a:ln>
        </p:spPr>
        <p:txBody>
          <a:bodyPr/>
          <a:lstStyle/>
          <a:p>
            <a:endParaRPr lang="es-ES"/>
          </a:p>
        </p:txBody>
      </p:sp>
      <p:sp>
        <p:nvSpPr>
          <p:cNvPr id="15429" name="Line 133"/>
          <p:cNvSpPr>
            <a:spLocks noChangeShapeType="1"/>
          </p:cNvSpPr>
          <p:nvPr/>
        </p:nvSpPr>
        <p:spPr bwMode="auto">
          <a:xfrm>
            <a:off x="3319456" y="2805107"/>
            <a:ext cx="252412" cy="0"/>
          </a:xfrm>
          <a:prstGeom prst="line">
            <a:avLst/>
          </a:prstGeom>
          <a:noFill/>
          <a:ln w="9525">
            <a:solidFill>
              <a:schemeClr val="tx1"/>
            </a:solidFill>
            <a:round/>
            <a:headEnd/>
            <a:tailEnd type="triangle" w="med" len="med"/>
          </a:ln>
        </p:spPr>
        <p:txBody>
          <a:bodyPr/>
          <a:lstStyle/>
          <a:p>
            <a:endParaRPr lang="es-ES"/>
          </a:p>
        </p:txBody>
      </p:sp>
      <p:sp>
        <p:nvSpPr>
          <p:cNvPr id="15430" name="Line 136"/>
          <p:cNvSpPr>
            <a:spLocks noChangeShapeType="1"/>
          </p:cNvSpPr>
          <p:nvPr/>
        </p:nvSpPr>
        <p:spPr bwMode="auto">
          <a:xfrm>
            <a:off x="5867400" y="4592638"/>
            <a:ext cx="1066800" cy="0"/>
          </a:xfrm>
          <a:prstGeom prst="line">
            <a:avLst/>
          </a:prstGeom>
          <a:noFill/>
          <a:ln w="25400">
            <a:solidFill>
              <a:schemeClr val="accent2"/>
            </a:solidFill>
            <a:round/>
            <a:headEnd/>
            <a:tailEnd/>
          </a:ln>
        </p:spPr>
        <p:txBody>
          <a:bodyPr/>
          <a:lstStyle/>
          <a:p>
            <a:endParaRPr lang="es-ES"/>
          </a:p>
        </p:txBody>
      </p:sp>
      <p:sp>
        <p:nvSpPr>
          <p:cNvPr id="15431" name="Text Box 137"/>
          <p:cNvSpPr txBox="1">
            <a:spLocks noChangeArrowheads="1"/>
          </p:cNvSpPr>
          <p:nvPr/>
        </p:nvSpPr>
        <p:spPr bwMode="auto">
          <a:xfrm>
            <a:off x="4333876" y="3382963"/>
            <a:ext cx="952504" cy="276999"/>
          </a:xfrm>
          <a:prstGeom prst="rect">
            <a:avLst/>
          </a:prstGeom>
          <a:noFill/>
          <a:ln w="9525">
            <a:noFill/>
            <a:miter lim="800000"/>
            <a:headEnd/>
            <a:tailEnd/>
          </a:ln>
        </p:spPr>
        <p:txBody>
          <a:bodyPr wrap="none">
            <a:spAutoFit/>
          </a:bodyPr>
          <a:lstStyle/>
          <a:p>
            <a:pPr algn="ctr"/>
            <a:r>
              <a:rPr lang="es-ES" sz="1200" b="1" dirty="0">
                <a:latin typeface="Arial" charset="0"/>
              </a:rPr>
              <a:t>90.0.0.1/30</a:t>
            </a:r>
          </a:p>
        </p:txBody>
      </p:sp>
      <p:sp>
        <p:nvSpPr>
          <p:cNvPr id="15432" name="Text Box 138"/>
          <p:cNvSpPr txBox="1">
            <a:spLocks noChangeArrowheads="1"/>
          </p:cNvSpPr>
          <p:nvPr/>
        </p:nvSpPr>
        <p:spPr bwMode="auto">
          <a:xfrm>
            <a:off x="4333876" y="4295009"/>
            <a:ext cx="952504" cy="276999"/>
          </a:xfrm>
          <a:prstGeom prst="rect">
            <a:avLst/>
          </a:prstGeom>
          <a:noFill/>
          <a:ln w="9525">
            <a:noFill/>
            <a:miter lim="800000"/>
            <a:headEnd/>
            <a:tailEnd/>
          </a:ln>
        </p:spPr>
        <p:txBody>
          <a:bodyPr wrap="none">
            <a:spAutoFit/>
          </a:bodyPr>
          <a:lstStyle/>
          <a:p>
            <a:pPr algn="ctr"/>
            <a:r>
              <a:rPr lang="es-ES" sz="1200" b="1" dirty="0">
                <a:latin typeface="Arial" charset="0"/>
              </a:rPr>
              <a:t>90.0.0.2/30</a:t>
            </a:r>
          </a:p>
        </p:txBody>
      </p:sp>
      <p:pic>
        <p:nvPicPr>
          <p:cNvPr id="15433" name="Picture 135"/>
          <p:cNvPicPr>
            <a:picLocks noChangeArrowheads="1"/>
          </p:cNvPicPr>
          <p:nvPr/>
        </p:nvPicPr>
        <p:blipFill>
          <a:blip r:embed="rId5" cstate="print"/>
          <a:srcRect/>
          <a:stretch>
            <a:fillRect/>
          </a:stretch>
        </p:blipFill>
        <p:spPr bwMode="auto">
          <a:xfrm>
            <a:off x="5257800" y="4287838"/>
            <a:ext cx="990600" cy="695325"/>
          </a:xfrm>
          <a:prstGeom prst="rect">
            <a:avLst/>
          </a:prstGeom>
          <a:noFill/>
          <a:ln w="12700">
            <a:noFill/>
            <a:miter lim="800000"/>
            <a:headEnd/>
            <a:tailEnd/>
          </a:ln>
        </p:spPr>
      </p:pic>
      <p:sp>
        <p:nvSpPr>
          <p:cNvPr id="15434" name="Text Box 139"/>
          <p:cNvSpPr txBox="1">
            <a:spLocks noChangeArrowheads="1"/>
          </p:cNvSpPr>
          <p:nvPr/>
        </p:nvSpPr>
        <p:spPr bwMode="auto">
          <a:xfrm>
            <a:off x="574038" y="3152001"/>
            <a:ext cx="1990353" cy="276999"/>
          </a:xfrm>
          <a:prstGeom prst="rect">
            <a:avLst/>
          </a:prstGeom>
          <a:noFill/>
          <a:ln w="9525">
            <a:solidFill>
              <a:schemeClr val="tx1"/>
            </a:solidFill>
            <a:miter lim="800000"/>
            <a:headEnd/>
            <a:tailEnd/>
          </a:ln>
        </p:spPr>
        <p:txBody>
          <a:bodyPr wrap="none">
            <a:spAutoFit/>
          </a:bodyPr>
          <a:lstStyle/>
          <a:p>
            <a:pPr algn="ctr"/>
            <a:r>
              <a:rPr lang="es-ES" sz="1200" b="1" dirty="0">
                <a:latin typeface="Arial" charset="0"/>
              </a:rPr>
              <a:t>A 40.0.0.0/16 por 90.0.0.2</a:t>
            </a:r>
          </a:p>
        </p:txBody>
      </p:sp>
      <p:sp>
        <p:nvSpPr>
          <p:cNvPr id="15435" name="Line 140"/>
          <p:cNvSpPr>
            <a:spLocks noChangeShapeType="1"/>
          </p:cNvSpPr>
          <p:nvPr/>
        </p:nvSpPr>
        <p:spPr bwMode="auto">
          <a:xfrm>
            <a:off x="2571736" y="3313926"/>
            <a:ext cx="228600" cy="0"/>
          </a:xfrm>
          <a:prstGeom prst="line">
            <a:avLst/>
          </a:prstGeom>
          <a:noFill/>
          <a:ln w="9525">
            <a:solidFill>
              <a:schemeClr val="tx1"/>
            </a:solidFill>
            <a:round/>
            <a:headEnd/>
            <a:tailEnd type="triangle" w="med" len="med"/>
          </a:ln>
        </p:spPr>
        <p:txBody>
          <a:bodyPr/>
          <a:lstStyle/>
          <a:p>
            <a:endParaRPr lang="es-ES"/>
          </a:p>
        </p:txBody>
      </p:sp>
      <p:sp>
        <p:nvSpPr>
          <p:cNvPr id="15436" name="Text Box 141"/>
          <p:cNvSpPr txBox="1">
            <a:spLocks noChangeArrowheads="1"/>
          </p:cNvSpPr>
          <p:nvPr/>
        </p:nvSpPr>
        <p:spPr bwMode="auto">
          <a:xfrm>
            <a:off x="4479317" y="5278438"/>
            <a:ext cx="1990353" cy="461665"/>
          </a:xfrm>
          <a:prstGeom prst="rect">
            <a:avLst/>
          </a:prstGeom>
          <a:noFill/>
          <a:ln w="9525">
            <a:solidFill>
              <a:schemeClr val="tx1"/>
            </a:solidFill>
            <a:miter lim="800000"/>
            <a:headEnd/>
            <a:tailEnd/>
          </a:ln>
        </p:spPr>
        <p:txBody>
          <a:bodyPr wrap="none">
            <a:spAutoFit/>
          </a:bodyPr>
          <a:lstStyle/>
          <a:p>
            <a:pPr algn="ctr"/>
            <a:r>
              <a:rPr lang="es-ES" sz="1200" b="1">
                <a:latin typeface="Arial" charset="0"/>
              </a:rPr>
              <a:t>A 20.0.0.0/24 por 90.0.0.1</a:t>
            </a:r>
          </a:p>
          <a:p>
            <a:pPr algn="ctr"/>
            <a:r>
              <a:rPr lang="es-ES" sz="1200" b="1">
                <a:latin typeface="Arial" charset="0"/>
              </a:rPr>
              <a:t>A 30.0.0.0/24 por 90.0.0.1</a:t>
            </a:r>
          </a:p>
        </p:txBody>
      </p:sp>
      <p:sp>
        <p:nvSpPr>
          <p:cNvPr id="15437" name="Line 142"/>
          <p:cNvSpPr>
            <a:spLocks noChangeShapeType="1"/>
          </p:cNvSpPr>
          <p:nvPr/>
        </p:nvSpPr>
        <p:spPr bwMode="auto">
          <a:xfrm flipV="1">
            <a:off x="5715000" y="4983163"/>
            <a:ext cx="0" cy="304800"/>
          </a:xfrm>
          <a:prstGeom prst="line">
            <a:avLst/>
          </a:prstGeom>
          <a:noFill/>
          <a:ln w="9525">
            <a:solidFill>
              <a:schemeClr val="tx1"/>
            </a:solidFill>
            <a:round/>
            <a:headEnd/>
            <a:tailEnd type="triangle" w="med" len="med"/>
          </a:ln>
        </p:spPr>
        <p:txBody>
          <a:bodyPr/>
          <a:lstStyle/>
          <a:p>
            <a:endParaRPr lang="es-ES"/>
          </a:p>
        </p:txBody>
      </p:sp>
      <p:sp>
        <p:nvSpPr>
          <p:cNvPr id="15438" name="Text Box 25"/>
          <p:cNvSpPr txBox="1">
            <a:spLocks noChangeArrowheads="1"/>
          </p:cNvSpPr>
          <p:nvPr/>
        </p:nvSpPr>
        <p:spPr bwMode="auto">
          <a:xfrm>
            <a:off x="7143768" y="4714884"/>
            <a:ext cx="1557366" cy="646331"/>
          </a:xfrm>
          <a:prstGeom prst="rect">
            <a:avLst/>
          </a:prstGeom>
          <a:noFill/>
          <a:ln w="9525">
            <a:noFill/>
            <a:miter lim="800000"/>
            <a:headEnd/>
            <a:tailEnd/>
          </a:ln>
        </p:spPr>
        <p:txBody>
          <a:bodyPr wrap="square">
            <a:spAutoFit/>
          </a:bodyPr>
          <a:lstStyle/>
          <a:p>
            <a:pPr algn="ctr">
              <a:spcBef>
                <a:spcPct val="50000"/>
              </a:spcBef>
            </a:pPr>
            <a:r>
              <a:rPr lang="es-ES_tradnl" sz="1200" b="1" dirty="0">
                <a:latin typeface="Arial" charset="0"/>
              </a:rPr>
              <a:t>40.0.0.2/16 </a:t>
            </a:r>
            <a:r>
              <a:rPr lang="es-ES_tradnl" sz="1200" b="1" dirty="0" smtClean="0">
                <a:latin typeface="Arial" charset="0"/>
              </a:rPr>
              <a:t> </a:t>
            </a:r>
            <a:r>
              <a:rPr lang="es-ES_tradnl" sz="1200" b="1" dirty="0" err="1" smtClean="0">
                <a:latin typeface="Arial" charset="0"/>
              </a:rPr>
              <a:t>Serv</a:t>
            </a:r>
            <a:r>
              <a:rPr lang="es-ES_tradnl" sz="1200" b="1" dirty="0" smtClean="0">
                <a:latin typeface="Arial" charset="0"/>
              </a:rPr>
              <a:t>. </a:t>
            </a:r>
            <a:r>
              <a:rPr lang="es-ES_tradnl" sz="1200" b="1" dirty="0">
                <a:latin typeface="Arial" charset="0"/>
              </a:rPr>
              <a:t>BOOTP </a:t>
            </a:r>
            <a:r>
              <a:rPr lang="es-ES_tradnl" sz="1200" b="1" dirty="0" smtClean="0">
                <a:latin typeface="Arial" charset="0"/>
              </a:rPr>
              <a:t>(local </a:t>
            </a:r>
            <a:r>
              <a:rPr lang="es-ES_tradnl" sz="1200" b="1" dirty="0">
                <a:latin typeface="Arial" charset="0"/>
              </a:rPr>
              <a:t>y </a:t>
            </a:r>
            <a:r>
              <a:rPr lang="es-ES_tradnl" sz="1200" b="1" dirty="0" smtClean="0">
                <a:latin typeface="Arial" charset="0"/>
              </a:rPr>
              <a:t>remoto)</a:t>
            </a:r>
            <a:endParaRPr lang="es-ES" sz="1200" b="1" dirty="0">
              <a:latin typeface="Arial" charset="0"/>
            </a:endParaRPr>
          </a:p>
        </p:txBody>
      </p:sp>
      <p:sp>
        <p:nvSpPr>
          <p:cNvPr id="52" name="Text Box 98"/>
          <p:cNvSpPr txBox="1">
            <a:spLocks noChangeArrowheads="1"/>
          </p:cNvSpPr>
          <p:nvPr/>
        </p:nvSpPr>
        <p:spPr bwMode="auto">
          <a:xfrm>
            <a:off x="2937961" y="714356"/>
            <a:ext cx="1055097" cy="461665"/>
          </a:xfrm>
          <a:prstGeom prst="rect">
            <a:avLst/>
          </a:prstGeom>
          <a:noFill/>
          <a:ln w="9525">
            <a:noFill/>
            <a:miter lim="800000"/>
            <a:headEnd/>
            <a:tailEnd/>
          </a:ln>
        </p:spPr>
        <p:txBody>
          <a:bodyPr wrap="none">
            <a:spAutoFit/>
          </a:bodyPr>
          <a:lstStyle/>
          <a:p>
            <a:pPr algn="ctr"/>
            <a:r>
              <a:rPr lang="es-ES" sz="1200" b="1" dirty="0" smtClean="0">
                <a:latin typeface="Arial" charset="0"/>
              </a:rPr>
              <a:t>20.0.0.7/24</a:t>
            </a:r>
          </a:p>
          <a:p>
            <a:pPr algn="ctr"/>
            <a:r>
              <a:rPr lang="es-ES" sz="1200" b="1" dirty="0" err="1" smtClean="0">
                <a:latin typeface="Arial" charset="0"/>
              </a:rPr>
              <a:t>Rtr</a:t>
            </a:r>
            <a:r>
              <a:rPr lang="es-ES" sz="1200" b="1" dirty="0" smtClean="0">
                <a:latin typeface="Arial" charset="0"/>
              </a:rPr>
              <a:t>: 20.0.0.1</a:t>
            </a:r>
            <a:endParaRPr lang="es-ES" sz="1200" b="1" dirty="0">
              <a:latin typeface="Arial" charset="0"/>
            </a:endParaRPr>
          </a:p>
        </p:txBody>
      </p:sp>
      <p:sp>
        <p:nvSpPr>
          <p:cNvPr id="53" name="Line 132"/>
          <p:cNvSpPr>
            <a:spLocks noChangeShapeType="1"/>
          </p:cNvSpPr>
          <p:nvPr/>
        </p:nvSpPr>
        <p:spPr bwMode="auto">
          <a:xfrm flipH="1">
            <a:off x="3929058" y="928670"/>
            <a:ext cx="357190" cy="0"/>
          </a:xfrm>
          <a:prstGeom prst="line">
            <a:avLst/>
          </a:prstGeom>
          <a:noFill/>
          <a:ln w="9525">
            <a:solidFill>
              <a:schemeClr val="tx1"/>
            </a:solidFill>
            <a:round/>
            <a:headEnd/>
            <a:tailEnd type="triangle" w="med" len="med"/>
          </a:ln>
        </p:spPr>
        <p:txBody>
          <a:bodyPr/>
          <a:lstStyle/>
          <a:p>
            <a:endParaRPr lang="es-ES"/>
          </a:p>
        </p:txBody>
      </p:sp>
      <p:sp>
        <p:nvSpPr>
          <p:cNvPr id="54" name="Text Box 98"/>
          <p:cNvSpPr txBox="1">
            <a:spLocks noChangeArrowheads="1"/>
          </p:cNvSpPr>
          <p:nvPr/>
        </p:nvSpPr>
        <p:spPr bwMode="auto">
          <a:xfrm>
            <a:off x="4254352" y="714356"/>
            <a:ext cx="1460656" cy="461665"/>
          </a:xfrm>
          <a:prstGeom prst="rect">
            <a:avLst/>
          </a:prstGeom>
          <a:noFill/>
          <a:ln w="9525">
            <a:noFill/>
            <a:miter lim="800000"/>
            <a:headEnd/>
            <a:tailEnd/>
          </a:ln>
        </p:spPr>
        <p:txBody>
          <a:bodyPr wrap="none">
            <a:spAutoFit/>
          </a:bodyPr>
          <a:lstStyle/>
          <a:p>
            <a:pPr algn="ctr"/>
            <a:r>
              <a:rPr lang="es-ES" sz="1200" b="1" dirty="0" smtClean="0">
                <a:latin typeface="Arial" charset="0"/>
              </a:rPr>
              <a:t>Host configurado</a:t>
            </a:r>
          </a:p>
          <a:p>
            <a:pPr algn="ctr"/>
            <a:r>
              <a:rPr lang="es-ES" sz="1200" b="1" dirty="0" smtClean="0">
                <a:latin typeface="Arial" charset="0"/>
              </a:rPr>
              <a:t>estáticamente</a:t>
            </a:r>
          </a:p>
        </p:txBody>
      </p:sp>
      <p:sp>
        <p:nvSpPr>
          <p:cNvPr id="55" name="54 Rectángulo"/>
          <p:cNvSpPr/>
          <p:nvPr/>
        </p:nvSpPr>
        <p:spPr>
          <a:xfrm>
            <a:off x="1571604" y="1571612"/>
            <a:ext cx="1357322" cy="5159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pitchFamily="34" charset="0"/>
                <a:cs typeface="Arial" pitchFamily="34" charset="0"/>
              </a:rPr>
              <a:t>BOOTP </a:t>
            </a:r>
            <a:r>
              <a:rPr lang="es-ES" sz="1000" b="1" dirty="0" err="1" smtClean="0">
                <a:solidFill>
                  <a:schemeClr val="tx1"/>
                </a:solidFill>
                <a:latin typeface="Arial" pitchFamily="34" charset="0"/>
                <a:cs typeface="Arial" pitchFamily="34" charset="0"/>
              </a:rPr>
              <a:t>Req</a:t>
            </a:r>
            <a:r>
              <a:rPr lang="es-ES" sz="1000" b="1" dirty="0" smtClean="0">
                <a:solidFill>
                  <a:schemeClr val="tx1"/>
                </a:solidFill>
                <a:latin typeface="Arial" pitchFamily="34" charset="0"/>
                <a:cs typeface="Arial" pitchFamily="34" charset="0"/>
              </a:rPr>
              <a:t>.</a:t>
            </a:r>
          </a:p>
          <a:p>
            <a:pPr algn="ctr"/>
            <a:r>
              <a:rPr lang="es-ES" sz="1000" b="1" dirty="0" smtClean="0">
                <a:solidFill>
                  <a:schemeClr val="tx1"/>
                </a:solidFill>
                <a:latin typeface="Arial" pitchFamily="34" charset="0"/>
                <a:cs typeface="Arial" pitchFamily="34" charset="0"/>
              </a:rPr>
              <a:t>O: 0.0.0.0</a:t>
            </a:r>
          </a:p>
          <a:p>
            <a:pPr algn="ctr"/>
            <a:r>
              <a:rPr lang="es-ES" sz="1000" b="1" dirty="0" smtClean="0">
                <a:solidFill>
                  <a:schemeClr val="tx1"/>
                </a:solidFill>
                <a:latin typeface="Arial" pitchFamily="34" charset="0"/>
                <a:cs typeface="Arial" pitchFamily="34" charset="0"/>
              </a:rPr>
              <a:t>D: 255.255.255.255</a:t>
            </a:r>
            <a:endParaRPr lang="es-ES" sz="1000" b="1" dirty="0">
              <a:solidFill>
                <a:schemeClr val="tx1"/>
              </a:solidFill>
              <a:latin typeface="Arial" pitchFamily="34" charset="0"/>
              <a:cs typeface="Arial" pitchFamily="34" charset="0"/>
            </a:endParaRPr>
          </a:p>
        </p:txBody>
      </p:sp>
      <p:sp>
        <p:nvSpPr>
          <p:cNvPr id="56" name="55 Rectángulo"/>
          <p:cNvSpPr/>
          <p:nvPr/>
        </p:nvSpPr>
        <p:spPr>
          <a:xfrm>
            <a:off x="3214678" y="3055942"/>
            <a:ext cx="1000132" cy="4444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pitchFamily="34" charset="0"/>
                <a:cs typeface="Arial" pitchFamily="34" charset="0"/>
              </a:rPr>
              <a:t>BOOTP </a:t>
            </a:r>
            <a:r>
              <a:rPr lang="es-ES" sz="1000" b="1" dirty="0" err="1" smtClean="0">
                <a:solidFill>
                  <a:schemeClr val="tx1"/>
                </a:solidFill>
                <a:latin typeface="Arial" pitchFamily="34" charset="0"/>
                <a:cs typeface="Arial" pitchFamily="34" charset="0"/>
              </a:rPr>
              <a:t>Req</a:t>
            </a:r>
            <a:r>
              <a:rPr lang="es-ES" sz="1000" b="1" dirty="0" smtClean="0">
                <a:solidFill>
                  <a:schemeClr val="tx1"/>
                </a:solidFill>
                <a:latin typeface="Arial" pitchFamily="34" charset="0"/>
                <a:cs typeface="Arial" pitchFamily="34" charset="0"/>
              </a:rPr>
              <a:t>.</a:t>
            </a:r>
          </a:p>
          <a:p>
            <a:pPr algn="ctr"/>
            <a:r>
              <a:rPr lang="es-ES" sz="1000" b="1" dirty="0" smtClean="0">
                <a:solidFill>
                  <a:schemeClr val="tx1"/>
                </a:solidFill>
                <a:latin typeface="Arial" pitchFamily="34" charset="0"/>
                <a:cs typeface="Arial" pitchFamily="34" charset="0"/>
              </a:rPr>
              <a:t>O: 20.0.0.1</a:t>
            </a:r>
          </a:p>
          <a:p>
            <a:pPr algn="ctr"/>
            <a:r>
              <a:rPr lang="es-ES" sz="1000" b="1" dirty="0" smtClean="0">
                <a:solidFill>
                  <a:schemeClr val="tx1"/>
                </a:solidFill>
                <a:latin typeface="Arial" pitchFamily="34" charset="0"/>
                <a:cs typeface="Arial" pitchFamily="34" charset="0"/>
              </a:rPr>
              <a:t>D: 40.0.0.2</a:t>
            </a:r>
            <a:endParaRPr lang="es-ES" sz="1000" b="1" dirty="0">
              <a:solidFill>
                <a:schemeClr val="tx1"/>
              </a:solidFill>
              <a:latin typeface="Arial" pitchFamily="34" charset="0"/>
              <a:cs typeface="Arial" pitchFamily="34" charset="0"/>
            </a:endParaRPr>
          </a:p>
        </p:txBody>
      </p:sp>
      <p:sp>
        <p:nvSpPr>
          <p:cNvPr id="59" name="58 Rectángulo"/>
          <p:cNvSpPr/>
          <p:nvPr/>
        </p:nvSpPr>
        <p:spPr>
          <a:xfrm>
            <a:off x="7215206" y="3714752"/>
            <a:ext cx="1071570" cy="5159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pitchFamily="34" charset="0"/>
                <a:cs typeface="Arial" pitchFamily="34" charset="0"/>
              </a:rPr>
              <a:t>BOOTP </a:t>
            </a:r>
            <a:r>
              <a:rPr lang="es-ES" sz="1000" b="1" dirty="0" err="1" smtClean="0">
                <a:solidFill>
                  <a:schemeClr val="tx1"/>
                </a:solidFill>
                <a:latin typeface="Arial" pitchFamily="34" charset="0"/>
                <a:cs typeface="Arial" pitchFamily="34" charset="0"/>
              </a:rPr>
              <a:t>Reply</a:t>
            </a:r>
            <a:endParaRPr lang="es-ES" sz="1000" b="1" dirty="0" smtClean="0">
              <a:solidFill>
                <a:schemeClr val="tx1"/>
              </a:solidFill>
              <a:latin typeface="Arial" pitchFamily="34" charset="0"/>
              <a:cs typeface="Arial" pitchFamily="34" charset="0"/>
            </a:endParaRPr>
          </a:p>
          <a:p>
            <a:pPr algn="ctr"/>
            <a:r>
              <a:rPr lang="es-ES" sz="1000" b="1" dirty="0" smtClean="0">
                <a:solidFill>
                  <a:schemeClr val="tx1"/>
                </a:solidFill>
                <a:latin typeface="Arial" pitchFamily="34" charset="0"/>
                <a:cs typeface="Arial" pitchFamily="34" charset="0"/>
              </a:rPr>
              <a:t>O: 40.0.0.2</a:t>
            </a:r>
          </a:p>
          <a:p>
            <a:pPr algn="ctr"/>
            <a:r>
              <a:rPr lang="es-ES" sz="1000" b="1" dirty="0" smtClean="0">
                <a:solidFill>
                  <a:schemeClr val="tx1"/>
                </a:solidFill>
                <a:latin typeface="Arial" pitchFamily="34" charset="0"/>
                <a:cs typeface="Arial" pitchFamily="34" charset="0"/>
              </a:rPr>
              <a:t>D: 20.0.0.1</a:t>
            </a:r>
            <a:endParaRPr lang="es-ES" sz="1000" b="1" dirty="0">
              <a:solidFill>
                <a:schemeClr val="tx1"/>
              </a:solidFill>
              <a:latin typeface="Arial" pitchFamily="34" charset="0"/>
              <a:cs typeface="Arial" pitchFamily="34" charset="0"/>
            </a:endParaRPr>
          </a:p>
        </p:txBody>
      </p:sp>
      <p:sp>
        <p:nvSpPr>
          <p:cNvPr id="61" name="60 Rectángulo"/>
          <p:cNvSpPr/>
          <p:nvPr/>
        </p:nvSpPr>
        <p:spPr>
          <a:xfrm>
            <a:off x="3000364" y="3429000"/>
            <a:ext cx="1357322" cy="5159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pitchFamily="34" charset="0"/>
                <a:cs typeface="Arial" pitchFamily="34" charset="0"/>
              </a:rPr>
              <a:t>BOOTP </a:t>
            </a:r>
            <a:r>
              <a:rPr lang="es-ES" sz="1000" b="1" dirty="0" err="1" smtClean="0">
                <a:solidFill>
                  <a:schemeClr val="tx1"/>
                </a:solidFill>
                <a:latin typeface="Arial" pitchFamily="34" charset="0"/>
                <a:cs typeface="Arial" pitchFamily="34" charset="0"/>
              </a:rPr>
              <a:t>Reply</a:t>
            </a:r>
            <a:endParaRPr lang="es-ES" sz="1000" b="1" dirty="0" smtClean="0">
              <a:solidFill>
                <a:schemeClr val="tx1"/>
              </a:solidFill>
              <a:latin typeface="Arial" pitchFamily="34" charset="0"/>
              <a:cs typeface="Arial" pitchFamily="34" charset="0"/>
            </a:endParaRPr>
          </a:p>
          <a:p>
            <a:pPr algn="ctr"/>
            <a:r>
              <a:rPr lang="es-ES" sz="1000" b="1" dirty="0" smtClean="0">
                <a:solidFill>
                  <a:schemeClr val="tx1"/>
                </a:solidFill>
                <a:latin typeface="Arial" pitchFamily="34" charset="0"/>
                <a:cs typeface="Arial" pitchFamily="34" charset="0"/>
              </a:rPr>
              <a:t>O: 40.0.0.2</a:t>
            </a:r>
          </a:p>
          <a:p>
            <a:pPr algn="ctr"/>
            <a:r>
              <a:rPr lang="es-ES" sz="1000" b="1" dirty="0" smtClean="0">
                <a:solidFill>
                  <a:schemeClr val="tx1"/>
                </a:solidFill>
                <a:latin typeface="Arial" pitchFamily="34" charset="0"/>
                <a:cs typeface="Arial" pitchFamily="34" charset="0"/>
              </a:rPr>
              <a:t>D: 255.255.255.255</a:t>
            </a:r>
            <a:endParaRPr lang="es-ES" sz="1000" b="1" dirty="0">
              <a:solidFill>
                <a:schemeClr val="tx1"/>
              </a:solidFill>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3.05556E-6 3.33333E-6 L 0.00208 0.08634 " pathEditMode="relative" rAng="0" ptsTypes="AA">
                                      <p:cBhvr>
                                        <p:cTn id="9" dur="1000" fill="hold"/>
                                        <p:tgtEl>
                                          <p:spTgt spid="55"/>
                                        </p:tgtEl>
                                        <p:attrNameLst>
                                          <p:attrName>ppt_x</p:attrName>
                                          <p:attrName>ppt_y</p:attrName>
                                        </p:attrNameLst>
                                      </p:cBhvr>
                                      <p:rCtr x="1" y="43"/>
                                    </p:animMotion>
                                  </p:childTnLst>
                                </p:cTn>
                              </p:par>
                            </p:childTnLst>
                          </p:cTn>
                        </p:par>
                        <p:par>
                          <p:cTn id="10" fill="hold">
                            <p:stCondLst>
                              <p:cond delay="1000"/>
                            </p:stCondLst>
                            <p:childTnLst>
                              <p:par>
                                <p:cTn id="11" presetID="63" presetClass="path" presetSubtype="0" accel="50000" decel="50000" fill="hold" grpId="2" nodeType="afterEffect">
                                  <p:stCondLst>
                                    <p:cond delay="0"/>
                                  </p:stCondLst>
                                  <p:childTnLst>
                                    <p:animMotion origin="layout" path="M 0.00208 0.08634 L 0.15955 0.08634 " pathEditMode="relative" rAng="0" ptsTypes="AA">
                                      <p:cBhvr>
                                        <p:cTn id="12" dur="2000" fill="hold"/>
                                        <p:tgtEl>
                                          <p:spTgt spid="55"/>
                                        </p:tgtEl>
                                        <p:attrNameLst>
                                          <p:attrName>ppt_x</p:attrName>
                                          <p:attrName>ppt_y</p:attrName>
                                        </p:attrNameLst>
                                      </p:cBhvr>
                                      <p:rCtr x="79" y="0"/>
                                    </p:animMotion>
                                  </p:childTnLst>
                                </p:cTn>
                              </p:par>
                            </p:childTnLst>
                          </p:cTn>
                        </p:par>
                        <p:par>
                          <p:cTn id="13" fill="hold">
                            <p:stCondLst>
                              <p:cond delay="3000"/>
                            </p:stCondLst>
                            <p:childTnLst>
                              <p:par>
                                <p:cTn id="14" presetID="42" presetClass="path" presetSubtype="0" accel="50000" decel="50000" fill="hold" grpId="3" nodeType="afterEffect">
                                  <p:stCondLst>
                                    <p:cond delay="0"/>
                                  </p:stCondLst>
                                  <p:childTnLst>
                                    <p:animMotion origin="layout" path="M 0.15955 0.08631 L 0.15955 0.19135 " pathEditMode="relative" rAng="0" ptsTypes="AA">
                                      <p:cBhvr>
                                        <p:cTn id="15" dur="1000" fill="hold"/>
                                        <p:tgtEl>
                                          <p:spTgt spid="55"/>
                                        </p:tgtEl>
                                        <p:attrNameLst>
                                          <p:attrName>ppt_x</p:attrName>
                                          <p:attrName>ppt_y</p:attrName>
                                        </p:attrNameLst>
                                      </p:cBhvr>
                                      <p:rCtr x="0" y="53"/>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grpId="1" nodeType="afterEffect">
                                  <p:stCondLst>
                                    <p:cond delay="0"/>
                                  </p:stCondLst>
                                  <p:childTnLst>
                                    <p:animMotion origin="layout" path="M 0 0.01157 L 0.23264 0.17986 " pathEditMode="relative" rAng="0" ptsTypes="AA">
                                      <p:cBhvr>
                                        <p:cTn id="22" dur="2000" fill="hold"/>
                                        <p:tgtEl>
                                          <p:spTgt spid="56"/>
                                        </p:tgtEl>
                                        <p:attrNameLst>
                                          <p:attrName>ppt_x</p:attrName>
                                          <p:attrName>ppt_y</p:attrName>
                                        </p:attrNameLst>
                                      </p:cBhvr>
                                      <p:rCtr x="116" y="84"/>
                                    </p:animMotion>
                                  </p:childTnLst>
                                </p:cTn>
                              </p:par>
                            </p:childTnLst>
                          </p:cTn>
                        </p:par>
                        <p:par>
                          <p:cTn id="23" fill="hold">
                            <p:stCondLst>
                              <p:cond delay="2000"/>
                            </p:stCondLst>
                            <p:childTnLst>
                              <p:par>
                                <p:cTn id="24" presetID="63" presetClass="path" presetSubtype="0" accel="50000" decel="50000" fill="hold" grpId="2" nodeType="afterEffect">
                                  <p:stCondLst>
                                    <p:cond delay="0"/>
                                  </p:stCondLst>
                                  <p:childTnLst>
                                    <p:animMotion origin="layout" path="M 0.23264 0.18774 L 0.35365 0.18774 " pathEditMode="relative" rAng="0" ptsTypes="AA">
                                      <p:cBhvr>
                                        <p:cTn id="25" dur="1000" fill="hold"/>
                                        <p:tgtEl>
                                          <p:spTgt spid="56"/>
                                        </p:tgtEl>
                                        <p:attrNameLst>
                                          <p:attrName>ppt_x</p:attrName>
                                          <p:attrName>ppt_y</p:attrName>
                                        </p:attrNameLst>
                                      </p:cBhvr>
                                      <p:rCtr x="60" y="0"/>
                                    </p:animMotion>
                                  </p:childTnLst>
                                </p:cTn>
                              </p:par>
                            </p:childTnLst>
                          </p:cTn>
                        </p:par>
                        <p:par>
                          <p:cTn id="26" fill="hold">
                            <p:stCondLst>
                              <p:cond delay="3000"/>
                            </p:stCondLst>
                            <p:childTnLst>
                              <p:par>
                                <p:cTn id="27" presetID="42" presetClass="path" presetSubtype="0" accel="50000" decel="50000" fill="hold" grpId="3" nodeType="afterEffect">
                                  <p:stCondLst>
                                    <p:cond delay="0"/>
                                  </p:stCondLst>
                                  <p:childTnLst>
                                    <p:animMotion origin="layout" path="M 0.35365 0.18774 L 0.35365 0.10371 " pathEditMode="relative" rAng="0" ptsTypes="AA">
                                      <p:cBhvr>
                                        <p:cTn id="28" dur="1000" fill="hold"/>
                                        <p:tgtEl>
                                          <p:spTgt spid="56"/>
                                        </p:tgtEl>
                                        <p:attrNameLst>
                                          <p:attrName>ppt_x</p:attrName>
                                          <p:attrName>ppt_y</p:attrName>
                                        </p:attrNameLst>
                                      </p:cBhvr>
                                      <p:rCtr x="0" y="-42"/>
                                    </p:animMotion>
                                  </p:childTnLst>
                                </p:cTn>
                              </p:par>
                            </p:childTnLst>
                          </p:cTn>
                        </p:par>
                        <p:par>
                          <p:cTn id="29" fill="hold">
                            <p:stCondLst>
                              <p:cond delay="4000"/>
                            </p:stCondLst>
                            <p:childTnLst>
                              <p:par>
                                <p:cTn id="30" presetID="63" presetClass="path" presetSubtype="0" accel="50000" decel="50000" fill="hold" grpId="4" nodeType="afterEffect">
                                  <p:stCondLst>
                                    <p:cond delay="0"/>
                                  </p:stCondLst>
                                  <p:childTnLst>
                                    <p:animMotion origin="layout" path="M 0.35365 0.10371 L 0.43229 0.10371 " pathEditMode="relative" rAng="0" ptsTypes="AA">
                                      <p:cBhvr>
                                        <p:cTn id="31" dur="1000" fill="hold"/>
                                        <p:tgtEl>
                                          <p:spTgt spid="56"/>
                                        </p:tgtEl>
                                        <p:attrNameLst>
                                          <p:attrName>ppt_x</p:attrName>
                                          <p:attrName>ppt_y</p:attrName>
                                        </p:attrNameLst>
                                      </p:cBhvr>
                                      <p:rCtr x="39" y="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par>
                          <p:cTn id="36" fill="hold">
                            <p:stCondLst>
                              <p:cond delay="0"/>
                            </p:stCondLst>
                            <p:childTnLst>
                              <p:par>
                                <p:cTn id="37" presetID="42" presetClass="path" presetSubtype="0" accel="50000" decel="50000" fill="hold" grpId="1" nodeType="afterEffect">
                                  <p:stCondLst>
                                    <p:cond delay="0"/>
                                  </p:stCondLst>
                                  <p:childTnLst>
                                    <p:animMotion origin="layout" path="M -0.00903 0.00625 L -0.09028 0.00717 " pathEditMode="relative" rAng="0" ptsTypes="AA">
                                      <p:cBhvr>
                                        <p:cTn id="38" dur="1000" fill="hold"/>
                                        <p:tgtEl>
                                          <p:spTgt spid="59"/>
                                        </p:tgtEl>
                                        <p:attrNameLst>
                                          <p:attrName>ppt_x</p:attrName>
                                          <p:attrName>ppt_y</p:attrName>
                                        </p:attrNameLst>
                                      </p:cBhvr>
                                      <p:rCtr x="-41" y="0"/>
                                    </p:animMotion>
                                  </p:childTnLst>
                                </p:cTn>
                              </p:par>
                            </p:childTnLst>
                          </p:cTn>
                        </p:par>
                        <p:par>
                          <p:cTn id="39" fill="hold">
                            <p:stCondLst>
                              <p:cond delay="1000"/>
                            </p:stCondLst>
                            <p:childTnLst>
                              <p:par>
                                <p:cTn id="40" presetID="63" presetClass="path" presetSubtype="0" accel="50000" decel="50000" fill="hold" grpId="2" nodeType="afterEffect">
                                  <p:stCondLst>
                                    <p:cond delay="0"/>
                                  </p:stCondLst>
                                  <p:childTnLst>
                                    <p:animMotion origin="layout" path="M -0.08768 0.00718 L -0.08768 0.09121 " pathEditMode="relative" rAng="0" ptsTypes="AA">
                                      <p:cBhvr>
                                        <p:cTn id="41" dur="1000" fill="hold"/>
                                        <p:tgtEl>
                                          <p:spTgt spid="59"/>
                                        </p:tgtEl>
                                        <p:attrNameLst>
                                          <p:attrName>ppt_x</p:attrName>
                                          <p:attrName>ppt_y</p:attrName>
                                        </p:attrNameLst>
                                      </p:cBhvr>
                                      <p:rCtr x="0" y="42"/>
                                    </p:animMotion>
                                  </p:childTnLst>
                                </p:cTn>
                              </p:par>
                            </p:childTnLst>
                          </p:cTn>
                        </p:par>
                        <p:par>
                          <p:cTn id="42" fill="hold">
                            <p:stCondLst>
                              <p:cond delay="2000"/>
                            </p:stCondLst>
                            <p:childTnLst>
                              <p:par>
                                <p:cTn id="43" presetID="42" presetClass="path" presetSubtype="0" accel="50000" decel="50000" fill="hold" grpId="3" nodeType="afterEffect">
                                  <p:stCondLst>
                                    <p:cond delay="0"/>
                                  </p:stCondLst>
                                  <p:childTnLst>
                                    <p:animMotion origin="layout" path="M -0.08767 0.0912 L -0.2066 0.09074 " pathEditMode="relative" rAng="0" ptsTypes="AA">
                                      <p:cBhvr>
                                        <p:cTn id="44" dur="1000" fill="hold"/>
                                        <p:tgtEl>
                                          <p:spTgt spid="59"/>
                                        </p:tgtEl>
                                        <p:attrNameLst>
                                          <p:attrName>ppt_x</p:attrName>
                                          <p:attrName>ppt_y</p:attrName>
                                        </p:attrNameLst>
                                      </p:cBhvr>
                                      <p:rCtr x="-60" y="0"/>
                                    </p:animMotion>
                                  </p:childTnLst>
                                </p:cTn>
                              </p:par>
                            </p:childTnLst>
                          </p:cTn>
                        </p:par>
                        <p:par>
                          <p:cTn id="45" fill="hold">
                            <p:stCondLst>
                              <p:cond delay="3000"/>
                            </p:stCondLst>
                            <p:childTnLst>
                              <p:par>
                                <p:cTn id="46" presetID="35" presetClass="path" presetSubtype="0" accel="50000" decel="50000" fill="hold" grpId="4" nodeType="afterEffect">
                                  <p:stCondLst>
                                    <p:cond delay="0"/>
                                  </p:stCondLst>
                                  <p:childTnLst>
                                    <p:animMotion origin="layout" path="M -0.20868 0.08889 L -0.44201 -0.05 " pathEditMode="relative" rAng="0" ptsTypes="AA">
                                      <p:cBhvr>
                                        <p:cTn id="47" dur="2000" fill="hold"/>
                                        <p:tgtEl>
                                          <p:spTgt spid="59"/>
                                        </p:tgtEl>
                                        <p:attrNameLst>
                                          <p:attrName>ppt_x</p:attrName>
                                          <p:attrName>ppt_y</p:attrName>
                                        </p:attrNameLst>
                                      </p:cBhvr>
                                      <p:rCtr x="-117" y="-69"/>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grpId="1" nodeType="afterEffect">
                                  <p:stCondLst>
                                    <p:cond delay="0"/>
                                  </p:stCondLst>
                                  <p:childTnLst>
                                    <p:animMotion origin="layout" path="M 8.33333E-7 -2.59259E-6 L 0.00087 -0.17523 " pathEditMode="relative" rAng="0" ptsTypes="AA">
                                      <p:cBhvr>
                                        <p:cTn id="54" dur="1000" fill="hold"/>
                                        <p:tgtEl>
                                          <p:spTgt spid="61"/>
                                        </p:tgtEl>
                                        <p:attrNameLst>
                                          <p:attrName>ppt_x</p:attrName>
                                          <p:attrName>ppt_y</p:attrName>
                                        </p:attrNameLst>
                                      </p:cBhvr>
                                      <p:rCtr x="0" y="-88"/>
                                    </p:animMotion>
                                  </p:childTnLst>
                                </p:cTn>
                              </p:par>
                            </p:childTnLst>
                          </p:cTn>
                        </p:par>
                        <p:par>
                          <p:cTn id="55" fill="hold">
                            <p:stCondLst>
                              <p:cond delay="1000"/>
                            </p:stCondLst>
                            <p:childTnLst>
                              <p:par>
                                <p:cTn id="56" presetID="42" presetClass="path" presetSubtype="0" accel="50000" decel="50000" fill="hold" grpId="3" nodeType="afterEffect">
                                  <p:stCondLst>
                                    <p:cond delay="0"/>
                                  </p:stCondLst>
                                  <p:childTnLst>
                                    <p:animMotion origin="layout" path="M 0.0033 -0.18172 L -0.16997 -0.18218 " pathEditMode="relative" rAng="0" ptsTypes="AA">
                                      <p:cBhvr>
                                        <p:cTn id="57" dur="2000" fill="hold"/>
                                        <p:tgtEl>
                                          <p:spTgt spid="61"/>
                                        </p:tgtEl>
                                        <p:attrNameLst>
                                          <p:attrName>ppt_x</p:attrName>
                                          <p:attrName>ppt_y</p:attrName>
                                        </p:attrNameLst>
                                      </p:cBhvr>
                                      <p:rCtr x="-87" y="0"/>
                                    </p:animMotion>
                                  </p:childTnLst>
                                </p:cTn>
                              </p:par>
                            </p:childTnLst>
                          </p:cTn>
                        </p:par>
                        <p:par>
                          <p:cTn id="58" fill="hold">
                            <p:stCondLst>
                              <p:cond delay="3000"/>
                            </p:stCondLst>
                            <p:childTnLst>
                              <p:par>
                                <p:cTn id="59" presetID="35" presetClass="path" presetSubtype="0" accel="50000" decel="50000" fill="hold" grpId="4" nodeType="afterEffect">
                                  <p:stCondLst>
                                    <p:cond delay="0"/>
                                  </p:stCondLst>
                                  <p:childTnLst>
                                    <p:animMotion origin="layout" path="M -0.16997 -0.18218 L -0.16997 -0.28727 " pathEditMode="relative" rAng="0" ptsTypes="AA">
                                      <p:cBhvr>
                                        <p:cTn id="60" dur="1000" fill="hold"/>
                                        <p:tgtEl>
                                          <p:spTgt spid="61"/>
                                        </p:tgtEl>
                                        <p:attrNameLst>
                                          <p:attrName>ppt_x</p:attrName>
                                          <p:attrName>ppt_y</p:attrName>
                                        </p:attrNameLst>
                                      </p:cBhvr>
                                      <p:rCtr x="0"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5" grpId="2" animBg="1"/>
      <p:bldP spid="55" grpId="3" animBg="1"/>
      <p:bldP spid="56" grpId="0" animBg="1"/>
      <p:bldP spid="56" grpId="1" animBg="1"/>
      <p:bldP spid="56" grpId="2" animBg="1"/>
      <p:bldP spid="56" grpId="3" animBg="1"/>
      <p:bldP spid="56" grpId="4" animBg="1"/>
      <p:bldP spid="59" grpId="0" animBg="1"/>
      <p:bldP spid="59" grpId="1" animBg="1"/>
      <p:bldP spid="59" grpId="2" animBg="1"/>
      <p:bldP spid="59" grpId="3" animBg="1"/>
      <p:bldP spid="59" grpId="4" animBg="1"/>
      <p:bldP spid="61" grpId="0" animBg="1"/>
      <p:bldP spid="61" grpId="1" animBg="1"/>
      <p:bldP spid="61" grpId="3" animBg="1"/>
      <p:bldP spid="61" grpId="4"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332656"/>
            <a:ext cx="7772400" cy="838200"/>
          </a:xfrm>
          <a:prstGeom prst="rect">
            <a:avLst/>
          </a:prstGeom>
          <a:noFill/>
          <a:ln w="9525">
            <a:noFill/>
            <a:miter lim="800000"/>
            <a:headEnd/>
            <a:tailEnd/>
          </a:ln>
        </p:spPr>
        <p:txBody>
          <a:bodyPr anchor="ctr"/>
          <a:lstStyle/>
          <a:p>
            <a:pPr algn="ctr"/>
            <a:r>
              <a:rPr lang="es-ES_tradnl" sz="4000" dirty="0">
                <a:solidFill>
                  <a:schemeClr val="tx2"/>
                </a:solidFill>
              </a:rPr>
              <a:t>Objetivos de IPv6</a:t>
            </a:r>
          </a:p>
        </p:txBody>
      </p:sp>
      <p:sp>
        <p:nvSpPr>
          <p:cNvPr id="102403" name="Rectangle 5"/>
          <p:cNvSpPr>
            <a:spLocks noChangeArrowheads="1"/>
          </p:cNvSpPr>
          <p:nvPr/>
        </p:nvSpPr>
        <p:spPr bwMode="auto">
          <a:xfrm>
            <a:off x="611560" y="1375792"/>
            <a:ext cx="7918648" cy="4648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b="1" dirty="0"/>
              <a:t>Direcciones:</a:t>
            </a:r>
            <a:r>
              <a:rPr lang="es-ES_tradnl" sz="2400" dirty="0"/>
              <a:t> Pasa a direcciones de 128 bits.</a:t>
            </a:r>
          </a:p>
          <a:p>
            <a:pPr marL="342900" indent="-342900">
              <a:lnSpc>
                <a:spcPct val="90000"/>
              </a:lnSpc>
              <a:spcBef>
                <a:spcPct val="20000"/>
              </a:spcBef>
              <a:buFontTx/>
              <a:buChar char="•"/>
            </a:pPr>
            <a:r>
              <a:rPr lang="es-ES_tradnl" sz="2400" b="1" dirty="0"/>
              <a:t>Eficiencia:</a:t>
            </a:r>
            <a:r>
              <a:rPr lang="es-ES_tradnl" sz="2400" dirty="0"/>
              <a:t> Simplifica cabeceras. Omite </a:t>
            </a:r>
            <a:r>
              <a:rPr lang="es-ES_tradnl" sz="2400" dirty="0" err="1"/>
              <a:t>checksum</a:t>
            </a:r>
            <a:r>
              <a:rPr lang="es-ES_tradnl" sz="2400" dirty="0" smtClean="0"/>
              <a:t>.</a:t>
            </a:r>
            <a:endParaRPr lang="es-ES_tradnl" sz="2400" dirty="0"/>
          </a:p>
          <a:p>
            <a:pPr marL="342900" indent="-342900">
              <a:lnSpc>
                <a:spcPct val="90000"/>
              </a:lnSpc>
              <a:spcBef>
                <a:spcPct val="20000"/>
              </a:spcBef>
              <a:buFontTx/>
              <a:buChar char="•"/>
            </a:pPr>
            <a:r>
              <a:rPr lang="es-ES_tradnl" sz="2400" b="1" dirty="0"/>
              <a:t>Seguridad:</a:t>
            </a:r>
            <a:r>
              <a:rPr lang="es-ES_tradnl" sz="2400" dirty="0"/>
              <a:t> </a:t>
            </a:r>
            <a:r>
              <a:rPr lang="es-ES_tradnl" sz="2400" dirty="0" smtClean="0"/>
              <a:t>Posibilidad de incorporar </a:t>
            </a:r>
            <a:r>
              <a:rPr lang="es-ES_tradnl" sz="2400" dirty="0"/>
              <a:t>mecanismos de privacidad y validación </a:t>
            </a:r>
            <a:r>
              <a:rPr lang="es-ES_tradnl" sz="2400" dirty="0" smtClean="0"/>
              <a:t>mediante </a:t>
            </a:r>
            <a:r>
              <a:rPr lang="es-ES_tradnl" sz="2400" dirty="0"/>
              <a:t>criptografía </a:t>
            </a:r>
          </a:p>
          <a:p>
            <a:pPr marL="342900" indent="-342900">
              <a:lnSpc>
                <a:spcPct val="90000"/>
              </a:lnSpc>
              <a:spcBef>
                <a:spcPct val="20000"/>
              </a:spcBef>
              <a:buFontTx/>
              <a:buChar char="•"/>
            </a:pPr>
            <a:r>
              <a:rPr lang="es-ES_tradnl" sz="2400" b="1" dirty="0"/>
              <a:t>Calidad de Servicio:</a:t>
            </a:r>
            <a:r>
              <a:rPr lang="es-ES_tradnl" sz="2400" dirty="0"/>
              <a:t> Previsto soporte de tráfico en tiempo </a:t>
            </a:r>
            <a:r>
              <a:rPr lang="es-ES_tradnl" sz="2400" dirty="0" smtClean="0"/>
              <a:t>real o urgente</a:t>
            </a:r>
            <a:endParaRPr lang="es-ES_tradnl" sz="2400" dirty="0"/>
          </a:p>
          <a:p>
            <a:pPr marL="342900" indent="-342900">
              <a:lnSpc>
                <a:spcPct val="90000"/>
              </a:lnSpc>
              <a:spcBef>
                <a:spcPct val="20000"/>
              </a:spcBef>
              <a:buFontTx/>
              <a:buChar char="•"/>
            </a:pPr>
            <a:r>
              <a:rPr lang="es-ES_tradnl" sz="2400" b="1" dirty="0" err="1"/>
              <a:t>Multicast</a:t>
            </a:r>
            <a:r>
              <a:rPr lang="es-ES_tradnl" sz="2400" b="1" dirty="0"/>
              <a:t>:</a:t>
            </a:r>
            <a:r>
              <a:rPr lang="es-ES_tradnl" sz="2400" dirty="0"/>
              <a:t> Mejora </a:t>
            </a:r>
            <a:r>
              <a:rPr lang="es-ES_tradnl" sz="2400" dirty="0" smtClean="0"/>
              <a:t>el soporte</a:t>
            </a:r>
            <a:r>
              <a:rPr lang="es-ES_tradnl" dirty="0"/>
              <a:t> </a:t>
            </a:r>
            <a:r>
              <a:rPr lang="es-ES_tradnl" dirty="0" smtClean="0"/>
              <a:t>de este tipo de tráfico</a:t>
            </a:r>
            <a:endParaRPr lang="es-ES_tradnl" sz="2400" dirty="0"/>
          </a:p>
          <a:p>
            <a:pPr marL="342900" indent="-342900">
              <a:lnSpc>
                <a:spcPct val="90000"/>
              </a:lnSpc>
              <a:spcBef>
                <a:spcPct val="20000"/>
              </a:spcBef>
              <a:buFontTx/>
              <a:buChar char="•"/>
            </a:pPr>
            <a:r>
              <a:rPr lang="es-ES_tradnl" sz="2400" b="1" dirty="0"/>
              <a:t>Sencillez:</a:t>
            </a:r>
            <a:r>
              <a:rPr lang="es-ES_tradnl" sz="2400" dirty="0"/>
              <a:t> posibilidad de autoconfiguración de </a:t>
            </a:r>
            <a:r>
              <a:rPr lang="es-ES_tradnl" sz="2400" dirty="0" smtClean="0"/>
              <a:t>equipos (sin necesidad de un servidor central)</a:t>
            </a:r>
            <a:endParaRPr lang="es-ES_tradnl" sz="2400" dirty="0"/>
          </a:p>
          <a:p>
            <a:pPr marL="342900" indent="-342900">
              <a:lnSpc>
                <a:spcPct val="90000"/>
              </a:lnSpc>
              <a:spcBef>
                <a:spcPct val="20000"/>
              </a:spcBef>
              <a:buFontTx/>
              <a:buChar char="•"/>
            </a:pPr>
            <a:r>
              <a:rPr lang="es-ES_tradnl" sz="2400" b="1" dirty="0"/>
              <a:t>Movilidad:</a:t>
            </a:r>
            <a:r>
              <a:rPr lang="es-ES_tradnl" sz="2400" dirty="0"/>
              <a:t> Permite movilidad manteniendo </a:t>
            </a:r>
            <a:r>
              <a:rPr lang="es-ES_tradnl" sz="2400" dirty="0" smtClean="0"/>
              <a:t>la dirección</a:t>
            </a:r>
            <a:r>
              <a:rPr lang="es-ES_tradnl" dirty="0"/>
              <a:t> </a:t>
            </a:r>
            <a:r>
              <a:rPr lang="es-ES_tradnl" dirty="0" smtClean="0"/>
              <a:t>IP</a:t>
            </a:r>
            <a:endParaRPr lang="es-ES_tradnl" sz="2400" dirty="0"/>
          </a:p>
          <a:p>
            <a:pPr marL="342900" indent="-342900">
              <a:lnSpc>
                <a:spcPct val="90000"/>
              </a:lnSpc>
              <a:spcBef>
                <a:spcPct val="20000"/>
              </a:spcBef>
              <a:buFontTx/>
              <a:buChar char="•"/>
            </a:pPr>
            <a:r>
              <a:rPr lang="es-ES_tradnl" sz="2400" b="1" dirty="0"/>
              <a:t>Evolución:</a:t>
            </a:r>
            <a:r>
              <a:rPr lang="es-ES_tradnl" sz="2400" dirty="0"/>
              <a:t> Contempla </a:t>
            </a:r>
            <a:r>
              <a:rPr lang="es-ES_tradnl" sz="2400" dirty="0" smtClean="0"/>
              <a:t>un mecanismo </a:t>
            </a:r>
            <a:r>
              <a:rPr lang="es-ES_tradnl" sz="2400" dirty="0"/>
              <a:t>para </a:t>
            </a:r>
            <a:r>
              <a:rPr lang="es-ES_tradnl" sz="2400" dirty="0" smtClean="0"/>
              <a:t>añadir futuras </a:t>
            </a:r>
            <a:r>
              <a:rPr lang="es-ES_tradnl" sz="2400" dirty="0"/>
              <a:t>opciones.</a:t>
            </a:r>
          </a:p>
          <a:p>
            <a:pPr marL="342900" indent="-342900">
              <a:lnSpc>
                <a:spcPct val="90000"/>
              </a:lnSpc>
              <a:spcBef>
                <a:spcPct val="20000"/>
              </a:spcBef>
              <a:buFontTx/>
              <a:buChar char="•"/>
            </a:pPr>
            <a:r>
              <a:rPr lang="es-ES_tradnl" sz="2400" b="1" dirty="0"/>
              <a:t>Compatibilidad:</a:t>
            </a:r>
            <a:r>
              <a:rPr lang="es-ES_tradnl" sz="2400" dirty="0"/>
              <a:t> puede coexistir con IPv4</a:t>
            </a:r>
          </a:p>
        </p:txBody>
      </p:sp>
    </p:spTree>
    <p:extLst>
      <p:ext uri="{BB962C8B-B14F-4D97-AF65-F5344CB8AC3E}">
        <p14:creationId xmlns:p14="http://schemas.microsoft.com/office/powerpoint/2010/main" val="7989098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057275" y="381000"/>
          <a:ext cx="6334125" cy="2857500"/>
        </p:xfrm>
        <a:graphic>
          <a:graphicData uri="http://schemas.openxmlformats.org/presentationml/2006/ole">
            <mc:AlternateContent xmlns:mc="http://schemas.openxmlformats.org/markup-compatibility/2006">
              <mc:Choice xmlns:v="urn:schemas-microsoft-com:vml" Requires="v">
                <p:oleObj spid="_x0000_s1062" name="Documento" r:id="rId5" imgW="6339240" imgH="2857680" progId="Word.Document.8">
                  <p:embed/>
                </p:oleObj>
              </mc:Choice>
              <mc:Fallback>
                <p:oleObj name="Documento" r:id="rId5" imgW="6339240" imgH="2857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275" y="381000"/>
                        <a:ext cx="6334125"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1066800" y="4048125"/>
          <a:ext cx="6715125" cy="2024063"/>
        </p:xfrm>
        <a:graphic>
          <a:graphicData uri="http://schemas.openxmlformats.org/presentationml/2006/ole">
            <mc:AlternateContent xmlns:mc="http://schemas.openxmlformats.org/markup-compatibility/2006">
              <mc:Choice xmlns:v="urn:schemas-microsoft-com:vml" Requires="v">
                <p:oleObj spid="_x0000_s1063" name="Document" r:id="rId8" imgW="6961062" imgH="2076822" progId="Word.Document.8">
                  <p:embed/>
                </p:oleObj>
              </mc:Choice>
              <mc:Fallback>
                <p:oleObj name="Document" r:id="rId8" imgW="6961062" imgH="2076822"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048125"/>
                        <a:ext cx="6715125" cy="202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3078088" y="3212976"/>
            <a:ext cx="2286000" cy="457200"/>
          </a:xfrm>
          <a:prstGeom prst="rect">
            <a:avLst/>
          </a:prstGeom>
          <a:noFill/>
          <a:ln w="9525">
            <a:noFill/>
            <a:miter lim="800000"/>
            <a:headEnd/>
            <a:tailEnd/>
          </a:ln>
        </p:spPr>
        <p:txBody>
          <a:bodyPr>
            <a:spAutoFit/>
          </a:bodyPr>
          <a:lstStyle/>
          <a:p>
            <a:pPr>
              <a:spcBef>
                <a:spcPct val="50000"/>
              </a:spcBef>
            </a:pPr>
            <a:r>
              <a:rPr lang="es-ES_tradnl" b="1" dirty="0"/>
              <a:t>Cabecera IPv6</a:t>
            </a:r>
            <a:endParaRPr lang="es-ES" b="1" dirty="0"/>
          </a:p>
        </p:txBody>
      </p:sp>
      <p:sp>
        <p:nvSpPr>
          <p:cNvPr id="1029" name="Text Box 7"/>
          <p:cNvSpPr txBox="1">
            <a:spLocks noChangeArrowheads="1"/>
          </p:cNvSpPr>
          <p:nvPr/>
        </p:nvSpPr>
        <p:spPr bwMode="auto">
          <a:xfrm>
            <a:off x="3078088" y="6032376"/>
            <a:ext cx="2209800" cy="457200"/>
          </a:xfrm>
          <a:prstGeom prst="rect">
            <a:avLst/>
          </a:prstGeom>
          <a:noFill/>
          <a:ln w="9525">
            <a:noFill/>
            <a:miter lim="800000"/>
            <a:headEnd/>
            <a:tailEnd/>
          </a:ln>
        </p:spPr>
        <p:txBody>
          <a:bodyPr>
            <a:spAutoFit/>
          </a:bodyPr>
          <a:lstStyle/>
          <a:p>
            <a:pPr>
              <a:spcBef>
                <a:spcPct val="50000"/>
              </a:spcBef>
            </a:pPr>
            <a:r>
              <a:rPr lang="es-ES_tradnl" b="1"/>
              <a:t>Cabecera IPv4</a:t>
            </a:r>
            <a:endParaRPr lang="es-ES" b="1"/>
          </a:p>
        </p:txBody>
      </p:sp>
      <p:sp>
        <p:nvSpPr>
          <p:cNvPr id="1030" name="Line 8"/>
          <p:cNvSpPr>
            <a:spLocks noChangeShapeType="1"/>
          </p:cNvSpPr>
          <p:nvPr/>
        </p:nvSpPr>
        <p:spPr bwMode="auto">
          <a:xfrm flipV="1">
            <a:off x="7543800" y="381000"/>
            <a:ext cx="0" cy="990600"/>
          </a:xfrm>
          <a:prstGeom prst="line">
            <a:avLst/>
          </a:prstGeom>
          <a:noFill/>
          <a:ln w="9525">
            <a:solidFill>
              <a:schemeClr val="tx1"/>
            </a:solidFill>
            <a:round/>
            <a:headEnd/>
            <a:tailEnd type="triangle" w="med" len="med"/>
          </a:ln>
        </p:spPr>
        <p:txBody>
          <a:bodyPr/>
          <a:lstStyle/>
          <a:p>
            <a:endParaRPr lang="es-ES"/>
          </a:p>
        </p:txBody>
      </p:sp>
      <p:sp>
        <p:nvSpPr>
          <p:cNvPr id="1031" name="Line 9"/>
          <p:cNvSpPr>
            <a:spLocks noChangeShapeType="1"/>
          </p:cNvSpPr>
          <p:nvPr/>
        </p:nvSpPr>
        <p:spPr bwMode="auto">
          <a:xfrm>
            <a:off x="7543800" y="1905000"/>
            <a:ext cx="0" cy="1143000"/>
          </a:xfrm>
          <a:prstGeom prst="line">
            <a:avLst/>
          </a:prstGeom>
          <a:noFill/>
          <a:ln w="9525">
            <a:solidFill>
              <a:schemeClr val="tx1"/>
            </a:solidFill>
            <a:round/>
            <a:headEnd/>
            <a:tailEnd type="triangle" w="med" len="med"/>
          </a:ln>
        </p:spPr>
        <p:txBody>
          <a:bodyPr/>
          <a:lstStyle/>
          <a:p>
            <a:endParaRPr lang="es-ES"/>
          </a:p>
        </p:txBody>
      </p:sp>
      <p:sp>
        <p:nvSpPr>
          <p:cNvPr id="1032" name="Line 10"/>
          <p:cNvSpPr>
            <a:spLocks noChangeShapeType="1"/>
          </p:cNvSpPr>
          <p:nvPr/>
        </p:nvSpPr>
        <p:spPr bwMode="auto">
          <a:xfrm>
            <a:off x="7543800" y="4953000"/>
            <a:ext cx="0" cy="609600"/>
          </a:xfrm>
          <a:prstGeom prst="line">
            <a:avLst/>
          </a:prstGeom>
          <a:noFill/>
          <a:ln w="9525">
            <a:solidFill>
              <a:schemeClr val="tx1"/>
            </a:solidFill>
            <a:round/>
            <a:headEnd/>
            <a:tailEnd type="triangle" w="med" len="med"/>
          </a:ln>
        </p:spPr>
        <p:txBody>
          <a:bodyPr/>
          <a:lstStyle/>
          <a:p>
            <a:endParaRPr lang="es-ES"/>
          </a:p>
        </p:txBody>
      </p:sp>
      <p:sp>
        <p:nvSpPr>
          <p:cNvPr id="1033" name="Line 11"/>
          <p:cNvSpPr>
            <a:spLocks noChangeShapeType="1"/>
          </p:cNvSpPr>
          <p:nvPr/>
        </p:nvSpPr>
        <p:spPr bwMode="auto">
          <a:xfrm flipV="1">
            <a:off x="7543800" y="4038600"/>
            <a:ext cx="0" cy="533400"/>
          </a:xfrm>
          <a:prstGeom prst="line">
            <a:avLst/>
          </a:prstGeom>
          <a:noFill/>
          <a:ln w="9525">
            <a:solidFill>
              <a:schemeClr val="tx1"/>
            </a:solidFill>
            <a:round/>
            <a:headEnd/>
            <a:tailEnd type="triangle" w="med" len="med"/>
          </a:ln>
        </p:spPr>
        <p:txBody>
          <a:bodyPr/>
          <a:lstStyle/>
          <a:p>
            <a:endParaRPr lang="es-ES"/>
          </a:p>
        </p:txBody>
      </p:sp>
      <p:sp>
        <p:nvSpPr>
          <p:cNvPr id="1034" name="Text Box 12"/>
          <p:cNvSpPr txBox="1">
            <a:spLocks noChangeArrowheads="1"/>
          </p:cNvSpPr>
          <p:nvPr/>
        </p:nvSpPr>
        <p:spPr bwMode="auto">
          <a:xfrm>
            <a:off x="7239000" y="1447800"/>
            <a:ext cx="1219200" cy="396875"/>
          </a:xfrm>
          <a:prstGeom prst="rect">
            <a:avLst/>
          </a:prstGeom>
          <a:noFill/>
          <a:ln w="9525">
            <a:noFill/>
            <a:miter lim="800000"/>
            <a:headEnd/>
            <a:tailEnd/>
          </a:ln>
        </p:spPr>
        <p:txBody>
          <a:bodyPr>
            <a:spAutoFit/>
          </a:bodyPr>
          <a:lstStyle/>
          <a:p>
            <a:pPr>
              <a:spcBef>
                <a:spcPct val="50000"/>
              </a:spcBef>
            </a:pPr>
            <a:r>
              <a:rPr lang="es-ES_tradnl" sz="2000"/>
              <a:t>40 bytes</a:t>
            </a:r>
            <a:endParaRPr lang="es-ES" sz="2000"/>
          </a:p>
        </p:txBody>
      </p:sp>
      <p:sp>
        <p:nvSpPr>
          <p:cNvPr id="1035" name="Text Box 13"/>
          <p:cNvSpPr txBox="1">
            <a:spLocks noChangeArrowheads="1"/>
          </p:cNvSpPr>
          <p:nvPr/>
        </p:nvSpPr>
        <p:spPr bwMode="auto">
          <a:xfrm>
            <a:off x="7315200" y="4572000"/>
            <a:ext cx="1219200" cy="396875"/>
          </a:xfrm>
          <a:prstGeom prst="rect">
            <a:avLst/>
          </a:prstGeom>
          <a:noFill/>
          <a:ln w="9525">
            <a:noFill/>
            <a:miter lim="800000"/>
            <a:headEnd/>
            <a:tailEnd/>
          </a:ln>
        </p:spPr>
        <p:txBody>
          <a:bodyPr>
            <a:spAutoFit/>
          </a:bodyPr>
          <a:lstStyle/>
          <a:p>
            <a:pPr>
              <a:spcBef>
                <a:spcPct val="50000"/>
              </a:spcBef>
            </a:pPr>
            <a:r>
              <a:rPr lang="es-ES_tradnl" sz="2000"/>
              <a:t>20 bytes</a:t>
            </a:r>
            <a:endParaRPr lang="es-ES" sz="2000"/>
          </a:p>
        </p:txBody>
      </p:sp>
    </p:spTree>
    <p:extLst>
      <p:ext uri="{BB962C8B-B14F-4D97-AF65-F5344CB8AC3E}">
        <p14:creationId xmlns:p14="http://schemas.microsoft.com/office/powerpoint/2010/main" val="263002167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685800" y="609600"/>
            <a:ext cx="7772400" cy="874713"/>
          </a:xfrm>
          <a:prstGeom prst="rect">
            <a:avLst/>
          </a:prstGeom>
          <a:noFill/>
          <a:ln w="9525">
            <a:noFill/>
            <a:miter lim="800000"/>
            <a:headEnd/>
            <a:tailEnd/>
          </a:ln>
        </p:spPr>
        <p:txBody>
          <a:bodyPr anchor="ctr"/>
          <a:lstStyle/>
          <a:p>
            <a:pPr algn="ctr"/>
            <a:r>
              <a:rPr lang="es-ES_tradnl" sz="4400">
                <a:solidFill>
                  <a:schemeClr val="tx2"/>
                </a:solidFill>
              </a:rPr>
              <a:t>Direcciones IPv6</a:t>
            </a:r>
            <a:endParaRPr lang="es-ES" sz="4400">
              <a:solidFill>
                <a:schemeClr val="tx2"/>
              </a:solidFill>
            </a:endParaRPr>
          </a:p>
        </p:txBody>
      </p:sp>
      <p:sp>
        <p:nvSpPr>
          <p:cNvPr id="103427" name="Rectangle 5"/>
          <p:cNvSpPr>
            <a:spLocks noChangeArrowheads="1"/>
          </p:cNvSpPr>
          <p:nvPr/>
        </p:nvSpPr>
        <p:spPr bwMode="auto">
          <a:xfrm>
            <a:off x="685800" y="1557338"/>
            <a:ext cx="7772400" cy="4538662"/>
          </a:xfrm>
          <a:prstGeom prst="rect">
            <a:avLst/>
          </a:prstGeom>
          <a:noFill/>
          <a:ln w="9525">
            <a:noFill/>
            <a:miter lim="800000"/>
            <a:headEnd/>
            <a:tailEnd/>
          </a:ln>
        </p:spPr>
        <p:txBody>
          <a:bodyPr/>
          <a:lstStyle/>
          <a:p>
            <a:pPr marL="342900" indent="-342900">
              <a:spcBef>
                <a:spcPct val="20000"/>
              </a:spcBef>
              <a:buFontTx/>
              <a:buChar char="•"/>
            </a:pPr>
            <a:r>
              <a:rPr lang="es-ES_tradnl" sz="2400" dirty="0"/>
              <a:t>Inicialmente se plantearon tres propuestas para la longitud de las direcciones: 8, 16 y 20 bytes</a:t>
            </a:r>
          </a:p>
          <a:p>
            <a:pPr marL="342900" indent="-342900">
              <a:spcBef>
                <a:spcPct val="20000"/>
              </a:spcBef>
              <a:buFontTx/>
              <a:buChar char="•"/>
            </a:pPr>
            <a:r>
              <a:rPr lang="es-ES_tradnl" sz="2400" dirty="0"/>
              <a:t>8 </a:t>
            </a:r>
            <a:r>
              <a:rPr lang="es-ES_tradnl" sz="2400" dirty="0" smtClean="0"/>
              <a:t>bytes era </a:t>
            </a:r>
            <a:r>
              <a:rPr lang="es-ES_tradnl" sz="2400" dirty="0"/>
              <a:t>suficiente para resolver el </a:t>
            </a:r>
            <a:r>
              <a:rPr lang="es-ES_tradnl" sz="2400" dirty="0" smtClean="0"/>
              <a:t>problema </a:t>
            </a:r>
            <a:r>
              <a:rPr lang="es-ES_tradnl" sz="2400" dirty="0"/>
              <a:t>de direcciones, pero no habría permitido </a:t>
            </a:r>
            <a:r>
              <a:rPr lang="es-ES_tradnl" sz="2400" dirty="0" smtClean="0"/>
              <a:t>la autoconfiguración a partir de </a:t>
            </a:r>
            <a:r>
              <a:rPr lang="es-ES_tradnl" sz="2400" dirty="0"/>
              <a:t>dirección MAC</a:t>
            </a:r>
          </a:p>
          <a:p>
            <a:pPr marL="342900" indent="-342900">
              <a:spcBef>
                <a:spcPct val="20000"/>
              </a:spcBef>
              <a:buFontTx/>
              <a:buChar char="•"/>
            </a:pPr>
            <a:r>
              <a:rPr lang="es-ES_tradnl" sz="2400" dirty="0"/>
              <a:t>20 bytes</a:t>
            </a:r>
            <a:r>
              <a:rPr lang="es-ES_tradnl" sz="2400" dirty="0" smtClean="0"/>
              <a:t>: era el formato utilizado en CLNP (protocolo OSI análogo a IP). </a:t>
            </a:r>
            <a:r>
              <a:rPr lang="es-ES_tradnl" sz="2400" dirty="0"/>
              <a:t>Fácil de implementar (ya había cosas hechas) pero impopular por ser OSI </a:t>
            </a:r>
            <a:r>
              <a:rPr lang="es-ES_tradnl" sz="2400" dirty="0" smtClean="0"/>
              <a:t>(</a:t>
            </a:r>
            <a:r>
              <a:rPr lang="es-ES_tradnl" dirty="0" smtClean="0"/>
              <a:t>la ‘competencia’)</a:t>
            </a:r>
            <a:endParaRPr lang="es-ES_tradnl" sz="2400" dirty="0"/>
          </a:p>
          <a:p>
            <a:pPr marL="342900" indent="-342900">
              <a:spcBef>
                <a:spcPct val="20000"/>
              </a:spcBef>
              <a:buFontTx/>
              <a:buChar char="•"/>
            </a:pPr>
            <a:r>
              <a:rPr lang="es-ES_tradnl" sz="2400" dirty="0"/>
              <a:t>16 bytes: fue la solución </a:t>
            </a:r>
            <a:r>
              <a:rPr lang="es-ES_tradnl" sz="2400" dirty="0" smtClean="0"/>
              <a:t>aceptada. En teoría capaz de ofrecer 2</a:t>
            </a:r>
            <a:r>
              <a:rPr lang="es-ES_tradnl" sz="2400" baseline="30000" dirty="0" smtClean="0"/>
              <a:t>128</a:t>
            </a:r>
            <a:r>
              <a:rPr lang="es-ES_tradnl" sz="2400" dirty="0" smtClean="0"/>
              <a:t> = 3,4 x 10</a:t>
            </a:r>
            <a:r>
              <a:rPr lang="es-ES_tradnl" sz="2400" baseline="30000" dirty="0" smtClean="0"/>
              <a:t>38</a:t>
            </a:r>
            <a:r>
              <a:rPr lang="es-ES_tradnl" sz="2400" dirty="0" smtClean="0"/>
              <a:t> direcciones. En la práctica son 2</a:t>
            </a:r>
            <a:r>
              <a:rPr lang="es-ES_tradnl" sz="2400" baseline="30000" dirty="0" smtClean="0"/>
              <a:t>64</a:t>
            </a:r>
            <a:r>
              <a:rPr lang="es-ES_tradnl" sz="2400" dirty="0" smtClean="0"/>
              <a:t> =  1,8 x 10</a:t>
            </a:r>
            <a:r>
              <a:rPr lang="es-ES_tradnl" sz="2400" baseline="30000" dirty="0" smtClean="0"/>
              <a:t>19</a:t>
            </a:r>
            <a:endParaRPr lang="es-ES" sz="2400" baseline="30000" dirty="0"/>
          </a:p>
        </p:txBody>
      </p:sp>
    </p:spTree>
    <p:extLst>
      <p:ext uri="{BB962C8B-B14F-4D97-AF65-F5344CB8AC3E}">
        <p14:creationId xmlns:p14="http://schemas.microsoft.com/office/powerpoint/2010/main" val="315264430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15950" y="188640"/>
            <a:ext cx="7772400" cy="1143000"/>
          </a:xfrm>
          <a:prstGeom prst="rect">
            <a:avLst/>
          </a:prstGeom>
          <a:noFill/>
          <a:ln w="9525">
            <a:noFill/>
            <a:miter lim="800000"/>
            <a:headEnd/>
            <a:tailEnd/>
          </a:ln>
        </p:spPr>
        <p:txBody>
          <a:bodyPr anchor="ctr"/>
          <a:lstStyle/>
          <a:p>
            <a:pPr algn="ctr"/>
            <a:r>
              <a:rPr lang="es-ES_tradnl" sz="4000">
                <a:solidFill>
                  <a:schemeClr val="tx2"/>
                </a:solidFill>
              </a:rPr>
              <a:t>Direcciones IPv6</a:t>
            </a:r>
          </a:p>
        </p:txBody>
      </p:sp>
      <p:sp>
        <p:nvSpPr>
          <p:cNvPr id="104451" name="Rectangle 5"/>
          <p:cNvSpPr>
            <a:spLocks noChangeArrowheads="1"/>
          </p:cNvSpPr>
          <p:nvPr/>
        </p:nvSpPr>
        <p:spPr bwMode="auto">
          <a:xfrm>
            <a:off x="759966" y="1340619"/>
            <a:ext cx="755645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1800" dirty="0">
                <a:cs typeface="Times New Roman" pitchFamily="18" charset="0"/>
              </a:rPr>
              <a:t>Todas las direcciones son ‘</a:t>
            </a:r>
            <a:r>
              <a:rPr lang="es-ES_tradnl" sz="1800" dirty="0" err="1">
                <a:cs typeface="Times New Roman" pitchFamily="18" charset="0"/>
              </a:rPr>
              <a:t>classless</a:t>
            </a:r>
            <a:r>
              <a:rPr lang="es-ES_tradnl" sz="1800" dirty="0">
                <a:cs typeface="Times New Roman" pitchFamily="18" charset="0"/>
              </a:rPr>
              <a:t>’</a:t>
            </a:r>
          </a:p>
          <a:p>
            <a:pPr marL="342900" indent="-342900">
              <a:lnSpc>
                <a:spcPct val="90000"/>
              </a:lnSpc>
              <a:spcBef>
                <a:spcPct val="20000"/>
              </a:spcBef>
              <a:buFontTx/>
              <a:buChar char="•"/>
            </a:pPr>
            <a:r>
              <a:rPr lang="es-ES_tradnl" sz="1800" dirty="0" smtClean="0">
                <a:cs typeface="Times New Roman" pitchFamily="18" charset="0"/>
              </a:rPr>
              <a:t>Las direcciones se escriben con dígitos hexadecimales agrupados de cuatro en cuatro (las letras en minúsculas)</a:t>
            </a:r>
            <a:r>
              <a:rPr lang="es-ES" sz="1800" dirty="0" smtClean="0">
                <a:cs typeface="Times New Roman" pitchFamily="18" charset="0"/>
              </a:rPr>
              <a:t>:</a:t>
            </a:r>
            <a:endParaRPr lang="es-ES" sz="1800" dirty="0">
              <a:cs typeface="Times New Roman" pitchFamily="18" charset="0"/>
            </a:endParaRPr>
          </a:p>
          <a:p>
            <a:pPr marL="342900" indent="-342900">
              <a:lnSpc>
                <a:spcPct val="90000"/>
              </a:lnSpc>
              <a:spcBef>
                <a:spcPct val="20000"/>
              </a:spcBef>
            </a:pPr>
            <a:r>
              <a:rPr lang="es-ES_tradnl" sz="1800" dirty="0">
                <a:cs typeface="Times New Roman" pitchFamily="18" charset="0"/>
              </a:rPr>
              <a:t>		</a:t>
            </a:r>
            <a:r>
              <a:rPr lang="es-ES" sz="1800" b="1" dirty="0" smtClean="0">
                <a:latin typeface="Arial" charset="0"/>
                <a:cs typeface="Times New Roman" pitchFamily="18" charset="0"/>
              </a:rPr>
              <a:t>8000:0000:0000:0123:0067:0000:89ab:cdef</a:t>
            </a:r>
            <a:endParaRPr lang="es-ES" sz="1800" b="1" dirty="0">
              <a:latin typeface="Arial" charset="0"/>
              <a:cs typeface="Times New Roman" pitchFamily="18" charset="0"/>
            </a:endParaRPr>
          </a:p>
          <a:p>
            <a:pPr marL="342900" indent="-342900">
              <a:lnSpc>
                <a:spcPct val="90000"/>
              </a:lnSpc>
              <a:spcBef>
                <a:spcPct val="20000"/>
              </a:spcBef>
              <a:buFontTx/>
              <a:buChar char="•"/>
            </a:pPr>
            <a:r>
              <a:rPr lang="es-ES" sz="1800" dirty="0" smtClean="0">
                <a:cs typeface="Times New Roman" pitchFamily="18" charset="0"/>
              </a:rPr>
              <a:t>Dentro de cada grupo los ceros no significativos (a la izquierda) pueden omitirse:</a:t>
            </a:r>
          </a:p>
          <a:p>
            <a:pPr lvl="2">
              <a:lnSpc>
                <a:spcPct val="90000"/>
              </a:lnSpc>
              <a:spcBef>
                <a:spcPct val="20000"/>
              </a:spcBef>
            </a:pPr>
            <a:r>
              <a:rPr lang="es-ES" sz="1800" b="1" dirty="0" smtClean="0">
                <a:latin typeface="Arial" charset="0"/>
                <a:cs typeface="Times New Roman" pitchFamily="18" charset="0"/>
              </a:rPr>
              <a:t>8000:0000:0000:123:67:0000:89ab:cdef</a:t>
            </a:r>
            <a:endParaRPr lang="es-ES" sz="1800" dirty="0" smtClean="0">
              <a:cs typeface="Times New Roman" pitchFamily="18" charset="0"/>
            </a:endParaRPr>
          </a:p>
          <a:p>
            <a:pPr marL="342900" indent="-342900">
              <a:lnSpc>
                <a:spcPct val="90000"/>
              </a:lnSpc>
              <a:spcBef>
                <a:spcPct val="20000"/>
              </a:spcBef>
              <a:buFontTx/>
              <a:buChar char="•"/>
            </a:pPr>
            <a:r>
              <a:rPr lang="es-ES_tradnl" sz="1800" dirty="0" smtClean="0">
                <a:cs typeface="Times New Roman" pitchFamily="18" charset="0"/>
              </a:rPr>
              <a:t>S</a:t>
            </a:r>
            <a:r>
              <a:rPr lang="es-ES" sz="1800" dirty="0">
                <a:cs typeface="Times New Roman" pitchFamily="18" charset="0"/>
              </a:rPr>
              <a:t>i uno o </a:t>
            </a:r>
            <a:r>
              <a:rPr lang="es-ES" sz="1800" dirty="0" smtClean="0">
                <a:cs typeface="Times New Roman" pitchFamily="18" charset="0"/>
              </a:rPr>
              <a:t>más </a:t>
            </a:r>
            <a:r>
              <a:rPr lang="es-ES" sz="1800" dirty="0">
                <a:cs typeface="Times New Roman" pitchFamily="18" charset="0"/>
              </a:rPr>
              <a:t>grupos </a:t>
            </a:r>
            <a:r>
              <a:rPr lang="es-ES" sz="1800" dirty="0" smtClean="0">
                <a:cs typeface="Times New Roman" pitchFamily="18" charset="0"/>
              </a:rPr>
              <a:t>contiguos </a:t>
            </a:r>
            <a:r>
              <a:rPr lang="es-ES_tradnl" sz="1800" dirty="0" smtClean="0">
                <a:cs typeface="Times New Roman" pitchFamily="18" charset="0"/>
              </a:rPr>
              <a:t>son</a:t>
            </a:r>
            <a:r>
              <a:rPr lang="es-ES" sz="1800" dirty="0" smtClean="0">
                <a:cs typeface="Times New Roman" pitchFamily="18" charset="0"/>
              </a:rPr>
              <a:t> todo ceros </a:t>
            </a:r>
            <a:r>
              <a:rPr lang="es-ES" sz="1800" dirty="0">
                <a:cs typeface="Times New Roman" pitchFamily="18" charset="0"/>
              </a:rPr>
              <a:t>se </a:t>
            </a:r>
            <a:r>
              <a:rPr lang="es-ES" sz="1800" dirty="0" smtClean="0">
                <a:cs typeface="Times New Roman" pitchFamily="18" charset="0"/>
              </a:rPr>
              <a:t>pueden</a:t>
            </a:r>
            <a:r>
              <a:rPr lang="es-ES_tradnl" sz="1800" dirty="0" smtClean="0">
                <a:cs typeface="Times New Roman" pitchFamily="18" charset="0"/>
              </a:rPr>
              <a:t> </a:t>
            </a:r>
            <a:r>
              <a:rPr lang="es-ES_tradnl" sz="1800" dirty="0">
                <a:cs typeface="Times New Roman" pitchFamily="18" charset="0"/>
              </a:rPr>
              <a:t>abreviar con</a:t>
            </a:r>
            <a:r>
              <a:rPr lang="es-ES" sz="1800" dirty="0">
                <a:cs typeface="Times New Roman" pitchFamily="18" charset="0"/>
              </a:rPr>
              <a:t> dobles dos </a:t>
            </a:r>
            <a:r>
              <a:rPr lang="es-ES" sz="1800" dirty="0" smtClean="0">
                <a:cs typeface="Times New Roman" pitchFamily="18" charset="0"/>
              </a:rPr>
              <a:t>puntos. Esto solo puede hacerse una vez:</a:t>
            </a:r>
            <a:endParaRPr lang="es-ES" sz="1800" dirty="0">
              <a:cs typeface="Times New Roman" pitchFamily="18" charset="0"/>
            </a:endParaRPr>
          </a:p>
          <a:p>
            <a:pPr marL="342900" indent="-342900">
              <a:lnSpc>
                <a:spcPct val="90000"/>
              </a:lnSpc>
              <a:spcBef>
                <a:spcPct val="20000"/>
              </a:spcBef>
            </a:pPr>
            <a:r>
              <a:rPr lang="es-ES" sz="1800" dirty="0">
                <a:cs typeface="Times New Roman" pitchFamily="18" charset="0"/>
              </a:rPr>
              <a:t> </a:t>
            </a:r>
            <a:r>
              <a:rPr lang="es-ES_tradnl" sz="1800" dirty="0">
                <a:cs typeface="Times New Roman" pitchFamily="18" charset="0"/>
              </a:rPr>
              <a:t>		</a:t>
            </a:r>
            <a:r>
              <a:rPr lang="es-ES" sz="1800" b="1" dirty="0">
                <a:latin typeface="Arial" charset="0"/>
                <a:cs typeface="Times New Roman" pitchFamily="18" charset="0"/>
              </a:rPr>
              <a:t>8000::</a:t>
            </a:r>
            <a:r>
              <a:rPr lang="es-ES" sz="1800" b="1" dirty="0" smtClean="0">
                <a:latin typeface="Arial" charset="0"/>
                <a:cs typeface="Times New Roman" pitchFamily="18" charset="0"/>
              </a:rPr>
              <a:t>123:67:0000:89ab:cdef</a:t>
            </a:r>
            <a:endParaRPr lang="es-ES_tradnl" sz="1800" b="1" dirty="0">
              <a:latin typeface="Arial" charset="0"/>
              <a:cs typeface="Times New Roman" pitchFamily="18" charset="0"/>
            </a:endParaRPr>
          </a:p>
          <a:p>
            <a:pPr marL="342900" indent="-342900">
              <a:lnSpc>
                <a:spcPct val="90000"/>
              </a:lnSpc>
              <a:spcBef>
                <a:spcPct val="20000"/>
              </a:spcBef>
              <a:buFontTx/>
              <a:buChar char="•"/>
            </a:pPr>
            <a:r>
              <a:rPr lang="es-ES_tradnl" sz="1800" dirty="0">
                <a:cs typeface="Times New Roman" pitchFamily="18" charset="0"/>
              </a:rPr>
              <a:t>No hay una dirección </a:t>
            </a:r>
            <a:r>
              <a:rPr lang="es-ES_tradnl" sz="1800" dirty="0" err="1">
                <a:cs typeface="Times New Roman" pitchFamily="18" charset="0"/>
              </a:rPr>
              <a:t>broadcast</a:t>
            </a:r>
            <a:r>
              <a:rPr lang="es-ES_tradnl" sz="1800" dirty="0">
                <a:cs typeface="Times New Roman" pitchFamily="18" charset="0"/>
              </a:rPr>
              <a:t>, en su lugar hay una dirección ‘a todos los nodos’:</a:t>
            </a:r>
          </a:p>
          <a:p>
            <a:pPr>
              <a:lnSpc>
                <a:spcPct val="90000"/>
              </a:lnSpc>
              <a:spcBef>
                <a:spcPct val="20000"/>
              </a:spcBef>
            </a:pPr>
            <a:r>
              <a:rPr lang="es-ES" sz="1800" b="1" dirty="0">
                <a:latin typeface="Arial" charset="0"/>
                <a:cs typeface="Times New Roman" pitchFamily="18" charset="0"/>
              </a:rPr>
              <a:t>	</a:t>
            </a:r>
            <a:r>
              <a:rPr lang="es-ES" sz="1800" b="1" dirty="0" smtClean="0">
                <a:latin typeface="Arial" charset="0"/>
                <a:cs typeface="Times New Roman" pitchFamily="18" charset="0"/>
              </a:rPr>
              <a:t>ff02:0:0:0:0:0:0:1</a:t>
            </a:r>
            <a:endParaRPr lang="es-ES_tradnl" sz="1800" dirty="0" smtClean="0">
              <a:cs typeface="Times New Roman" pitchFamily="18" charset="0"/>
            </a:endParaRPr>
          </a:p>
          <a:p>
            <a:pPr marL="342900" indent="-342900">
              <a:lnSpc>
                <a:spcPct val="90000"/>
              </a:lnSpc>
              <a:spcBef>
                <a:spcPct val="20000"/>
              </a:spcBef>
              <a:buFontTx/>
              <a:buChar char="•"/>
            </a:pPr>
            <a:r>
              <a:rPr lang="es-ES_tradnl" sz="1800" dirty="0" smtClean="0">
                <a:cs typeface="Times New Roman" pitchFamily="18" charset="0"/>
              </a:rPr>
              <a:t>Las direcciones IPv4 se expresan utilizando un rango reservado y con una notación mixta, hexadecimal-decimal. Ej., la dirección 147.156.135.22 sería:</a:t>
            </a:r>
            <a:endParaRPr lang="es-ES_tradnl" sz="1800" dirty="0">
              <a:cs typeface="Times New Roman" pitchFamily="18" charset="0"/>
            </a:endParaRPr>
          </a:p>
          <a:p>
            <a:pPr>
              <a:lnSpc>
                <a:spcPct val="90000"/>
              </a:lnSpc>
              <a:spcBef>
                <a:spcPct val="20000"/>
              </a:spcBef>
            </a:pPr>
            <a:r>
              <a:rPr lang="es-ES" sz="1800" b="1" dirty="0">
                <a:latin typeface="Arial" charset="0"/>
                <a:cs typeface="Times New Roman" pitchFamily="18" charset="0"/>
              </a:rPr>
              <a:t>	</a:t>
            </a:r>
            <a:r>
              <a:rPr lang="es-ES" sz="1800" b="1" dirty="0" smtClean="0">
                <a:latin typeface="Arial" charset="0"/>
                <a:cs typeface="Times New Roman" pitchFamily="18" charset="0"/>
              </a:rPr>
              <a:t>::ffff:147.156.135.22</a:t>
            </a:r>
            <a:endParaRPr lang="es-ES" sz="1800" b="1" dirty="0">
              <a:latin typeface="Arial" charset="0"/>
              <a:cs typeface="Times New Roman" pitchFamily="18" charset="0"/>
            </a:endParaRPr>
          </a:p>
        </p:txBody>
      </p:sp>
    </p:spTree>
    <p:extLst>
      <p:ext uri="{BB962C8B-B14F-4D97-AF65-F5344CB8AC3E}">
        <p14:creationId xmlns:p14="http://schemas.microsoft.com/office/powerpoint/2010/main" val="25194156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5862" name="Group 102"/>
          <p:cNvGraphicFramePr>
            <a:graphicFrameLocks noGrp="1"/>
          </p:cNvGraphicFramePr>
          <p:nvPr>
            <p:extLst>
              <p:ext uri="{D42A27DB-BD31-4B8C-83A1-F6EECF244321}">
                <p14:modId xmlns:p14="http://schemas.microsoft.com/office/powerpoint/2010/main" val="826133042"/>
              </p:ext>
            </p:extLst>
          </p:nvPr>
        </p:nvGraphicFramePr>
        <p:xfrm>
          <a:off x="697914" y="1097632"/>
          <a:ext cx="7834526" cy="4754880"/>
        </p:xfrm>
        <a:graphic>
          <a:graphicData uri="http://schemas.openxmlformats.org/drawingml/2006/table">
            <a:tbl>
              <a:tblPr/>
              <a:tblGrid>
                <a:gridCol w="1314768"/>
                <a:gridCol w="1886077"/>
                <a:gridCol w="4633681"/>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Prefijo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Valores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pitchFamily="34" charset="0"/>
                          <a:cs typeface="Arial" pitchFamily="34" charset="0"/>
                        </a:rPr>
                        <a:t>Uso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cs typeface="Arial" pitchFamily="34" charset="0"/>
                        </a:rPr>
                        <a:t>La dirección todo ceros significa ausencia de dirección</a:t>
                      </a:r>
                      <a:endParaRPr kumimoji="0" lang="es-E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::1/128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cs typeface="Arial" pitchFamily="34" charset="0"/>
                        </a:rPr>
                        <a:t>Dirección loopback (corresponde a 127.0.0.1 de IPv4)</a:t>
                      </a:r>
                      <a:endParaRPr kumimoji="0" lang="es-E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::ffff:0:0/96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a:t>
                      </a:r>
                      <a:r>
                        <a:rPr kumimoji="0" lang="es-ES" sz="1400" b="0" i="0" u="none" strike="noStrike" cap="none" normalizeH="0" baseline="0" dirty="0" err="1" smtClean="0">
                          <a:ln>
                            <a:noFill/>
                          </a:ln>
                          <a:solidFill>
                            <a:schemeClr val="tx1"/>
                          </a:solidFill>
                          <a:effectLst/>
                          <a:latin typeface="Arial" pitchFamily="34" charset="0"/>
                          <a:cs typeface="Arial" pitchFamily="34" charset="0"/>
                        </a:rPr>
                        <a:t>ffff</a:t>
                      </a:r>
                      <a:r>
                        <a:rPr kumimoji="0" lang="es-ES" sz="1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cs typeface="Arial" pitchFamily="34" charset="0"/>
                        </a:rPr>
                        <a:t>Dirección IPv4 mapeada (para traducciones IPv4-IPv6)</a:t>
                      </a:r>
                      <a:endParaRPr kumimoji="0" lang="es-E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2000::/3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Direcciones </a:t>
                      </a:r>
                      <a:r>
                        <a:rPr kumimoji="0" lang="es-ES" sz="1400" b="0" i="0" u="none" strike="noStrike" cap="none" normalizeH="0" baseline="0" dirty="0" err="1" smtClean="0">
                          <a:ln>
                            <a:noFill/>
                          </a:ln>
                          <a:solidFill>
                            <a:schemeClr val="tx1"/>
                          </a:solidFill>
                          <a:effectLst/>
                          <a:latin typeface="Arial" pitchFamily="34" charset="0"/>
                          <a:cs typeface="Arial" pitchFamily="34" charset="0"/>
                        </a:rPr>
                        <a:t>unicast</a:t>
                      </a:r>
                      <a:r>
                        <a:rPr kumimoji="0" lang="es-ES" sz="1400" b="0" i="0" u="none" strike="noStrike" cap="none" normalizeH="0" baseline="0" dirty="0" smtClean="0">
                          <a:ln>
                            <a:noFill/>
                          </a:ln>
                          <a:solidFill>
                            <a:schemeClr val="tx1"/>
                          </a:solidFill>
                          <a:effectLst/>
                          <a:latin typeface="Arial" pitchFamily="34" charset="0"/>
                          <a:cs typeface="Arial" pitchFamily="34" charset="0"/>
                        </a:rPr>
                        <a:t> globales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2001:db8::/32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2001:db8:*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Rango utilizado para documentación (ejemplos de configuración, etc.)</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2002::/16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cs typeface="Arial" pitchFamily="34" charset="0"/>
                        </a:rPr>
                        <a:t>Direcciones 6to4 (para comunicar nodos IPv6 a través de nodos IPv4)</a:t>
                      </a:r>
                      <a:endParaRPr kumimoji="0" lang="es-E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fc00::/7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Arial" pitchFamily="34" charset="0"/>
                          <a:cs typeface="Arial" pitchFamily="34" charset="0"/>
                        </a:rPr>
                        <a:t>fc</a:t>
                      </a:r>
                      <a:r>
                        <a:rPr kumimoji="0" lang="es-ES" sz="1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Arial" pitchFamily="34" charset="0"/>
                          <a:cs typeface="Arial" pitchFamily="34" charset="0"/>
                        </a:rPr>
                        <a:t>fd</a:t>
                      </a:r>
                      <a:r>
                        <a:rPr kumimoji="0" lang="es-ES" sz="1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Direcciones locales únicas según RFC 4193 (similar a las direcciones privadas de IPv4)</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fe80::/10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fe8%:*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fe9%:*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cs typeface="Arial" pitchFamily="34" charset="0"/>
                        </a:rPr>
                        <a:t>Direcciones locales al enlace. (Equivalente al rango 169.254.0.0/16 de IPv4)</a:t>
                      </a:r>
                      <a:endParaRPr kumimoji="0" lang="es-E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ff00::/8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Arial" pitchFamily="34" charset="0"/>
                          <a:cs typeface="Arial" pitchFamily="34" charset="0"/>
                        </a:rPr>
                        <a:t>ff</a:t>
                      </a:r>
                      <a:r>
                        <a:rPr kumimoji="0" lang="es-ES" sz="1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Direcciones </a:t>
                      </a:r>
                      <a:r>
                        <a:rPr kumimoji="0" lang="es-ES_tradnl" sz="1400" b="0" i="0" u="none" strike="noStrike" cap="none" normalizeH="0" baseline="0" dirty="0" err="1" smtClean="0">
                          <a:ln>
                            <a:noFill/>
                          </a:ln>
                          <a:solidFill>
                            <a:schemeClr val="tx1"/>
                          </a:solidFill>
                          <a:effectLst/>
                          <a:latin typeface="Arial" pitchFamily="34" charset="0"/>
                          <a:cs typeface="Arial" pitchFamily="34" charset="0"/>
                        </a:rPr>
                        <a:t>multicast</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15" name="Text Box 48"/>
          <p:cNvSpPr txBox="1">
            <a:spLocks noChangeArrowheads="1"/>
          </p:cNvSpPr>
          <p:nvPr/>
        </p:nvSpPr>
        <p:spPr bwMode="auto">
          <a:xfrm>
            <a:off x="1196975" y="280988"/>
            <a:ext cx="6399213" cy="579437"/>
          </a:xfrm>
          <a:prstGeom prst="rect">
            <a:avLst/>
          </a:prstGeom>
          <a:noFill/>
          <a:ln w="9525">
            <a:noFill/>
            <a:miter lim="800000"/>
            <a:headEnd/>
            <a:tailEnd/>
          </a:ln>
        </p:spPr>
        <p:txBody>
          <a:bodyPr>
            <a:spAutoFit/>
          </a:bodyPr>
          <a:lstStyle/>
          <a:p>
            <a:pPr algn="ctr">
              <a:spcBef>
                <a:spcPct val="50000"/>
              </a:spcBef>
            </a:pPr>
            <a:r>
              <a:rPr lang="es-ES_tradnl" sz="3200">
                <a:latin typeface="Arial" charset="0"/>
              </a:rPr>
              <a:t>Clasificación de direcciones IPv6</a:t>
            </a:r>
            <a:endParaRPr lang="es-ES" sz="3200">
              <a:latin typeface="Arial" charset="0"/>
            </a:endParaRPr>
          </a:p>
        </p:txBody>
      </p:sp>
      <p:cxnSp>
        <p:nvCxnSpPr>
          <p:cNvPr id="5" name="4 Conector recto de flecha"/>
          <p:cNvCxnSpPr/>
          <p:nvPr/>
        </p:nvCxnSpPr>
        <p:spPr>
          <a:xfrm>
            <a:off x="251520" y="249130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1 CuadroTexto"/>
          <p:cNvSpPr txBox="1"/>
          <p:nvPr/>
        </p:nvSpPr>
        <p:spPr>
          <a:xfrm>
            <a:off x="1619672" y="5949280"/>
            <a:ext cx="5921814" cy="523220"/>
          </a:xfrm>
          <a:prstGeom prst="rect">
            <a:avLst/>
          </a:prstGeom>
          <a:noFill/>
        </p:spPr>
        <p:txBody>
          <a:bodyPr wrap="none" rtlCol="0">
            <a:spAutoFit/>
          </a:bodyPr>
          <a:lstStyle/>
          <a:p>
            <a:r>
              <a:rPr lang="es-ES" sz="1400" dirty="0" smtClean="0">
                <a:latin typeface="Arial" pitchFamily="34" charset="0"/>
                <a:cs typeface="Arial" pitchFamily="34" charset="0"/>
              </a:rPr>
              <a:t>% representa cualquier dígito hexadecimal</a:t>
            </a:r>
          </a:p>
          <a:p>
            <a:r>
              <a:rPr lang="es-ES" sz="1400" dirty="0" smtClean="0">
                <a:latin typeface="Arial" pitchFamily="34" charset="0"/>
                <a:cs typeface="Arial" pitchFamily="34" charset="0"/>
              </a:rPr>
              <a:t>*  representa cualquier grupo (o grupos) de cuatro dígitos hexadecimales</a:t>
            </a:r>
            <a:endParaRPr lang="es-ES" sz="1400" dirty="0">
              <a:latin typeface="Arial" pitchFamily="34" charset="0"/>
              <a:cs typeface="Arial" pitchFamily="34" charset="0"/>
            </a:endParaRPr>
          </a:p>
        </p:txBody>
      </p:sp>
    </p:spTree>
    <p:extLst>
      <p:ext uri="{BB962C8B-B14F-4D97-AF65-F5344CB8AC3E}">
        <p14:creationId xmlns:p14="http://schemas.microsoft.com/office/powerpoint/2010/main" val="53712597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8013" name="Group 221"/>
          <p:cNvGraphicFramePr>
            <a:graphicFrameLocks noGrp="1"/>
          </p:cNvGraphicFramePr>
          <p:nvPr/>
        </p:nvGraphicFramePr>
        <p:xfrm>
          <a:off x="468313" y="1708150"/>
          <a:ext cx="8372475" cy="1256160"/>
        </p:xfrm>
        <a:graphic>
          <a:graphicData uri="http://schemas.openxmlformats.org/drawingml/2006/table">
            <a:tbl>
              <a:tblPr/>
              <a:tblGrid>
                <a:gridCol w="442912"/>
                <a:gridCol w="930275"/>
                <a:gridCol w="587375"/>
                <a:gridCol w="1809750"/>
                <a:gridCol w="1285875"/>
                <a:gridCol w="3316288"/>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FP</a:t>
                      </a:r>
                      <a:endParaRPr kumimoji="0" lang="es-ES" sz="1600" b="0" i="0" u="none" strike="noStrike" cap="none" normalizeH="0" baseline="0" smtClean="0">
                        <a:ln>
                          <a:noFill/>
                        </a:ln>
                        <a:solidFill>
                          <a:schemeClr val="tx1"/>
                        </a:solidFill>
                        <a:effectLst/>
                        <a:latin typeface="Arial" charset="0"/>
                      </a:endParaRP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Res</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Interface ID</a:t>
                      </a:r>
                      <a:endParaRPr kumimoji="0" lang="es-ES" sz="1600" b="0" i="0" u="none" strike="noStrike" cap="none" normalizeH="0" baseline="0" smtClean="0">
                        <a:ln>
                          <a:noFill/>
                        </a:ln>
                        <a:solidFill>
                          <a:schemeClr val="tx1"/>
                        </a:solidFill>
                        <a:effectLst/>
                        <a:latin typeface="Arial" charset="0"/>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02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Toplogía pública</a:t>
                      </a: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Toplogía de organización</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Interfaz</a:t>
                      </a: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082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Parte red</a:t>
                      </a: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Parte host</a:t>
                      </a: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21" name="Text Box 95"/>
          <p:cNvSpPr txBox="1">
            <a:spLocks noChangeArrowheads="1"/>
          </p:cNvSpPr>
          <p:nvPr/>
        </p:nvSpPr>
        <p:spPr bwMode="auto">
          <a:xfrm>
            <a:off x="611188" y="188913"/>
            <a:ext cx="7561262" cy="579437"/>
          </a:xfrm>
          <a:prstGeom prst="rect">
            <a:avLst/>
          </a:prstGeom>
          <a:noFill/>
          <a:ln w="9525">
            <a:noFill/>
            <a:miter lim="800000"/>
            <a:headEnd/>
            <a:tailEnd/>
          </a:ln>
        </p:spPr>
        <p:txBody>
          <a:bodyPr>
            <a:spAutoFit/>
          </a:bodyPr>
          <a:lstStyle/>
          <a:p>
            <a:pPr algn="ctr">
              <a:spcBef>
                <a:spcPct val="50000"/>
              </a:spcBef>
            </a:pPr>
            <a:r>
              <a:rPr lang="es-ES_tradnl" sz="3200" dirty="0">
                <a:latin typeface="Arial" charset="0"/>
              </a:rPr>
              <a:t>Direcciones </a:t>
            </a:r>
            <a:r>
              <a:rPr lang="es-ES_tradnl" sz="3200" dirty="0" err="1">
                <a:latin typeface="Arial" charset="0"/>
              </a:rPr>
              <a:t>unicast</a:t>
            </a:r>
            <a:r>
              <a:rPr lang="es-ES_tradnl" sz="3200" dirty="0">
                <a:latin typeface="Arial" charset="0"/>
              </a:rPr>
              <a:t> en IPv6 (</a:t>
            </a:r>
            <a:r>
              <a:rPr lang="es-ES_tradnl" sz="3200" dirty="0" smtClean="0">
                <a:latin typeface="Arial" charset="0"/>
              </a:rPr>
              <a:t>2000::/3)</a:t>
            </a:r>
            <a:endParaRPr lang="es-ES" sz="3200" dirty="0">
              <a:latin typeface="Arial" charset="0"/>
            </a:endParaRPr>
          </a:p>
        </p:txBody>
      </p:sp>
      <p:sp>
        <p:nvSpPr>
          <p:cNvPr id="106522" name="Text Box 97"/>
          <p:cNvSpPr txBox="1">
            <a:spLocks noChangeArrowheads="1"/>
          </p:cNvSpPr>
          <p:nvPr/>
        </p:nvSpPr>
        <p:spPr bwMode="auto">
          <a:xfrm>
            <a:off x="3241675" y="882650"/>
            <a:ext cx="2185988" cy="396875"/>
          </a:xfrm>
          <a:prstGeom prst="rect">
            <a:avLst/>
          </a:prstGeom>
          <a:noFill/>
          <a:ln w="9525">
            <a:noFill/>
            <a:miter lim="800000"/>
            <a:headEnd/>
            <a:tailEnd/>
          </a:ln>
        </p:spPr>
        <p:txBody>
          <a:bodyPr wrap="none">
            <a:spAutoFit/>
          </a:bodyPr>
          <a:lstStyle/>
          <a:p>
            <a:r>
              <a:rPr lang="es-ES" sz="2000">
                <a:latin typeface="Arial" charset="0"/>
              </a:rPr>
              <a:t>Formato estándar</a:t>
            </a:r>
          </a:p>
        </p:txBody>
      </p:sp>
      <p:graphicFrame>
        <p:nvGraphicFramePr>
          <p:cNvPr id="1058015" name="Group 223"/>
          <p:cNvGraphicFramePr>
            <a:graphicFrameLocks noGrp="1"/>
          </p:cNvGraphicFramePr>
          <p:nvPr/>
        </p:nvGraphicFramePr>
        <p:xfrm>
          <a:off x="468313" y="4040188"/>
          <a:ext cx="8351837" cy="1256160"/>
        </p:xfrm>
        <a:graphic>
          <a:graphicData uri="http://schemas.openxmlformats.org/drawingml/2006/table">
            <a:tbl>
              <a:tblPr/>
              <a:tblGrid>
                <a:gridCol w="465137"/>
                <a:gridCol w="895350"/>
                <a:gridCol w="952500"/>
                <a:gridCol w="476250"/>
                <a:gridCol w="971550"/>
                <a:gridCol w="1285875"/>
                <a:gridCol w="3305175"/>
              </a:tblGrid>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FP</a:t>
                      </a:r>
                      <a:endParaRPr kumimoji="0" lang="es-ES" sz="1600" b="0" i="0" u="none" strike="noStrike" cap="none" normalizeH="0" baseline="0" smtClean="0">
                        <a:ln>
                          <a:noFill/>
                        </a:ln>
                        <a:solidFill>
                          <a:schemeClr val="tx1"/>
                        </a:solidFill>
                        <a:effectLst/>
                        <a:latin typeface="Arial" charset="0"/>
                      </a:endParaRP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Sub TLA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Res</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SLA</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Interface ID</a:t>
                      </a:r>
                      <a:endParaRPr kumimoji="0" lang="es-ES" sz="1600" b="0" i="0" u="none" strike="noStrike" cap="none" normalizeH="0" baseline="0" smtClean="0">
                        <a:ln>
                          <a:noFill/>
                        </a:ln>
                        <a:solidFill>
                          <a:schemeClr val="tx1"/>
                        </a:solidFill>
                        <a:effectLst/>
                        <a:latin typeface="Arial" charset="0"/>
                      </a:endParaRP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250">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Toplogía pública</a:t>
                      </a: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Toplogía de organización</a:t>
                      </a:r>
                    </a:p>
                  </a:txBody>
                  <a:tcPr marL="54000" marR="54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Interfaz</a:t>
                      </a: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6525">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Parte red</a:t>
                      </a:r>
                    </a:p>
                  </a:txBody>
                  <a:tcPr marL="54000" marR="54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Parte host</a:t>
                      </a:r>
                    </a:p>
                  </a:txBody>
                  <a:tcPr marL="54000" marR="54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48" name="Text Box 135"/>
          <p:cNvSpPr txBox="1">
            <a:spLocks noChangeArrowheads="1"/>
          </p:cNvSpPr>
          <p:nvPr/>
        </p:nvSpPr>
        <p:spPr bwMode="auto">
          <a:xfrm>
            <a:off x="3381375" y="3216275"/>
            <a:ext cx="1792288" cy="396875"/>
          </a:xfrm>
          <a:prstGeom prst="rect">
            <a:avLst/>
          </a:prstGeom>
          <a:noFill/>
          <a:ln w="9525">
            <a:noFill/>
            <a:miter lim="800000"/>
            <a:headEnd/>
            <a:tailEnd/>
          </a:ln>
        </p:spPr>
        <p:txBody>
          <a:bodyPr wrap="none">
            <a:spAutoFit/>
          </a:bodyPr>
          <a:lstStyle/>
          <a:p>
            <a:r>
              <a:rPr lang="es-ES" sz="2000">
                <a:latin typeface="Arial" charset="0"/>
              </a:rPr>
              <a:t>Formato RIPE</a:t>
            </a:r>
          </a:p>
        </p:txBody>
      </p:sp>
      <p:sp>
        <p:nvSpPr>
          <p:cNvPr id="106549" name="Text Box 195"/>
          <p:cNvSpPr txBox="1">
            <a:spLocks noChangeArrowheads="1"/>
          </p:cNvSpPr>
          <p:nvPr/>
        </p:nvSpPr>
        <p:spPr bwMode="auto">
          <a:xfrm>
            <a:off x="539750" y="1347788"/>
            <a:ext cx="296863" cy="336550"/>
          </a:xfrm>
          <a:prstGeom prst="rect">
            <a:avLst/>
          </a:prstGeom>
          <a:noFill/>
          <a:ln w="9525">
            <a:noFill/>
            <a:miter lim="800000"/>
            <a:headEnd/>
            <a:tailEnd/>
          </a:ln>
        </p:spPr>
        <p:txBody>
          <a:bodyPr wrap="none">
            <a:spAutoFit/>
          </a:bodyPr>
          <a:lstStyle/>
          <a:p>
            <a:r>
              <a:rPr lang="es-ES" sz="1600">
                <a:latin typeface="Arial" charset="0"/>
              </a:rPr>
              <a:t>3</a:t>
            </a:r>
          </a:p>
        </p:txBody>
      </p:sp>
      <p:sp>
        <p:nvSpPr>
          <p:cNvPr id="106550" name="Text Box 196"/>
          <p:cNvSpPr txBox="1">
            <a:spLocks noChangeArrowheads="1"/>
          </p:cNvSpPr>
          <p:nvPr/>
        </p:nvSpPr>
        <p:spPr bwMode="auto">
          <a:xfrm>
            <a:off x="539750" y="3703638"/>
            <a:ext cx="296863" cy="336550"/>
          </a:xfrm>
          <a:prstGeom prst="rect">
            <a:avLst/>
          </a:prstGeom>
          <a:noFill/>
          <a:ln w="9525">
            <a:noFill/>
            <a:miter lim="800000"/>
            <a:headEnd/>
            <a:tailEnd/>
          </a:ln>
        </p:spPr>
        <p:txBody>
          <a:bodyPr wrap="none">
            <a:spAutoFit/>
          </a:bodyPr>
          <a:lstStyle/>
          <a:p>
            <a:r>
              <a:rPr lang="es-ES" sz="1600">
                <a:latin typeface="Arial" charset="0"/>
              </a:rPr>
              <a:t>3</a:t>
            </a:r>
          </a:p>
        </p:txBody>
      </p:sp>
      <p:sp>
        <p:nvSpPr>
          <p:cNvPr id="106551" name="Text Box 197"/>
          <p:cNvSpPr txBox="1">
            <a:spLocks noChangeArrowheads="1"/>
          </p:cNvSpPr>
          <p:nvPr/>
        </p:nvSpPr>
        <p:spPr bwMode="auto">
          <a:xfrm>
            <a:off x="1979613" y="1347788"/>
            <a:ext cx="296862" cy="336550"/>
          </a:xfrm>
          <a:prstGeom prst="rect">
            <a:avLst/>
          </a:prstGeom>
          <a:noFill/>
          <a:ln w="9525">
            <a:noFill/>
            <a:miter lim="800000"/>
            <a:headEnd/>
            <a:tailEnd/>
          </a:ln>
        </p:spPr>
        <p:txBody>
          <a:bodyPr wrap="none">
            <a:spAutoFit/>
          </a:bodyPr>
          <a:lstStyle/>
          <a:p>
            <a:r>
              <a:rPr lang="es-ES" sz="1600">
                <a:latin typeface="Arial" charset="0"/>
              </a:rPr>
              <a:t>8</a:t>
            </a:r>
          </a:p>
        </p:txBody>
      </p:sp>
      <p:sp>
        <p:nvSpPr>
          <p:cNvPr id="106552" name="Text Box 198"/>
          <p:cNvSpPr txBox="1">
            <a:spLocks noChangeArrowheads="1"/>
          </p:cNvSpPr>
          <p:nvPr/>
        </p:nvSpPr>
        <p:spPr bwMode="auto">
          <a:xfrm>
            <a:off x="3132138" y="1347788"/>
            <a:ext cx="409575" cy="336550"/>
          </a:xfrm>
          <a:prstGeom prst="rect">
            <a:avLst/>
          </a:prstGeom>
          <a:noFill/>
          <a:ln w="9525">
            <a:noFill/>
            <a:miter lim="800000"/>
            <a:headEnd/>
            <a:tailEnd/>
          </a:ln>
        </p:spPr>
        <p:txBody>
          <a:bodyPr wrap="none">
            <a:spAutoFit/>
          </a:bodyPr>
          <a:lstStyle/>
          <a:p>
            <a:r>
              <a:rPr lang="es-ES" sz="1600">
                <a:latin typeface="Arial" charset="0"/>
              </a:rPr>
              <a:t>24</a:t>
            </a:r>
          </a:p>
        </p:txBody>
      </p:sp>
      <p:sp>
        <p:nvSpPr>
          <p:cNvPr id="106553" name="Text Box 199"/>
          <p:cNvSpPr txBox="1">
            <a:spLocks noChangeArrowheads="1"/>
          </p:cNvSpPr>
          <p:nvPr/>
        </p:nvSpPr>
        <p:spPr bwMode="auto">
          <a:xfrm>
            <a:off x="4667250" y="1347788"/>
            <a:ext cx="409575" cy="336550"/>
          </a:xfrm>
          <a:prstGeom prst="rect">
            <a:avLst/>
          </a:prstGeom>
          <a:noFill/>
          <a:ln w="9525">
            <a:noFill/>
            <a:miter lim="800000"/>
            <a:headEnd/>
            <a:tailEnd/>
          </a:ln>
        </p:spPr>
        <p:txBody>
          <a:bodyPr wrap="none">
            <a:spAutoFit/>
          </a:bodyPr>
          <a:lstStyle/>
          <a:p>
            <a:r>
              <a:rPr lang="es-ES" sz="1600">
                <a:latin typeface="Arial" charset="0"/>
              </a:rPr>
              <a:t>16</a:t>
            </a:r>
          </a:p>
        </p:txBody>
      </p:sp>
      <p:sp>
        <p:nvSpPr>
          <p:cNvPr id="106554" name="Text Box 200"/>
          <p:cNvSpPr txBox="1">
            <a:spLocks noChangeArrowheads="1"/>
          </p:cNvSpPr>
          <p:nvPr/>
        </p:nvSpPr>
        <p:spPr bwMode="auto">
          <a:xfrm>
            <a:off x="6970713" y="1347788"/>
            <a:ext cx="409575" cy="336550"/>
          </a:xfrm>
          <a:prstGeom prst="rect">
            <a:avLst/>
          </a:prstGeom>
          <a:noFill/>
          <a:ln w="9525">
            <a:noFill/>
            <a:miter lim="800000"/>
            <a:headEnd/>
            <a:tailEnd/>
          </a:ln>
        </p:spPr>
        <p:txBody>
          <a:bodyPr wrap="none">
            <a:spAutoFit/>
          </a:bodyPr>
          <a:lstStyle/>
          <a:p>
            <a:r>
              <a:rPr lang="es-ES" sz="1600">
                <a:latin typeface="Arial" charset="0"/>
              </a:rPr>
              <a:t>64</a:t>
            </a:r>
          </a:p>
        </p:txBody>
      </p:sp>
      <p:sp>
        <p:nvSpPr>
          <p:cNvPr id="106555" name="Text Box 201"/>
          <p:cNvSpPr txBox="1">
            <a:spLocks noChangeArrowheads="1"/>
          </p:cNvSpPr>
          <p:nvPr/>
        </p:nvSpPr>
        <p:spPr bwMode="auto">
          <a:xfrm>
            <a:off x="1187450" y="1347788"/>
            <a:ext cx="409575" cy="336550"/>
          </a:xfrm>
          <a:prstGeom prst="rect">
            <a:avLst/>
          </a:prstGeom>
          <a:noFill/>
          <a:ln w="9525">
            <a:noFill/>
            <a:miter lim="800000"/>
            <a:headEnd/>
            <a:tailEnd/>
          </a:ln>
        </p:spPr>
        <p:txBody>
          <a:bodyPr wrap="none">
            <a:spAutoFit/>
          </a:bodyPr>
          <a:lstStyle/>
          <a:p>
            <a:r>
              <a:rPr lang="es-ES" sz="1600">
                <a:latin typeface="Arial" charset="0"/>
              </a:rPr>
              <a:t>13</a:t>
            </a:r>
          </a:p>
        </p:txBody>
      </p:sp>
      <p:sp>
        <p:nvSpPr>
          <p:cNvPr id="106556" name="Text Box 202"/>
          <p:cNvSpPr txBox="1">
            <a:spLocks noChangeArrowheads="1"/>
          </p:cNvSpPr>
          <p:nvPr/>
        </p:nvSpPr>
        <p:spPr bwMode="auto">
          <a:xfrm>
            <a:off x="2074863" y="3703638"/>
            <a:ext cx="409575" cy="336550"/>
          </a:xfrm>
          <a:prstGeom prst="rect">
            <a:avLst/>
          </a:prstGeom>
          <a:noFill/>
          <a:ln w="9525">
            <a:noFill/>
            <a:miter lim="800000"/>
            <a:headEnd/>
            <a:tailEnd/>
          </a:ln>
        </p:spPr>
        <p:txBody>
          <a:bodyPr wrap="none">
            <a:spAutoFit/>
          </a:bodyPr>
          <a:lstStyle/>
          <a:p>
            <a:r>
              <a:rPr lang="es-ES" sz="1600">
                <a:latin typeface="Arial" charset="0"/>
              </a:rPr>
              <a:t>13</a:t>
            </a:r>
          </a:p>
        </p:txBody>
      </p:sp>
      <p:sp>
        <p:nvSpPr>
          <p:cNvPr id="106557" name="Text Box 203"/>
          <p:cNvSpPr txBox="1">
            <a:spLocks noChangeArrowheads="1"/>
          </p:cNvSpPr>
          <p:nvPr/>
        </p:nvSpPr>
        <p:spPr bwMode="auto">
          <a:xfrm>
            <a:off x="2843213" y="3703638"/>
            <a:ext cx="296862" cy="336550"/>
          </a:xfrm>
          <a:prstGeom prst="rect">
            <a:avLst/>
          </a:prstGeom>
          <a:noFill/>
          <a:ln w="9525">
            <a:noFill/>
            <a:miter lim="800000"/>
            <a:headEnd/>
            <a:tailEnd/>
          </a:ln>
        </p:spPr>
        <p:txBody>
          <a:bodyPr wrap="none">
            <a:spAutoFit/>
          </a:bodyPr>
          <a:lstStyle/>
          <a:p>
            <a:r>
              <a:rPr lang="es-ES" sz="1600">
                <a:latin typeface="Arial" charset="0"/>
              </a:rPr>
              <a:t>6</a:t>
            </a:r>
          </a:p>
        </p:txBody>
      </p:sp>
      <p:sp>
        <p:nvSpPr>
          <p:cNvPr id="106558" name="Text Box 204"/>
          <p:cNvSpPr txBox="1">
            <a:spLocks noChangeArrowheads="1"/>
          </p:cNvSpPr>
          <p:nvPr/>
        </p:nvSpPr>
        <p:spPr bwMode="auto">
          <a:xfrm>
            <a:off x="3514725" y="3703638"/>
            <a:ext cx="409575" cy="336550"/>
          </a:xfrm>
          <a:prstGeom prst="rect">
            <a:avLst/>
          </a:prstGeom>
          <a:noFill/>
          <a:ln w="9525">
            <a:noFill/>
            <a:miter lim="800000"/>
            <a:headEnd/>
            <a:tailEnd/>
          </a:ln>
        </p:spPr>
        <p:txBody>
          <a:bodyPr wrap="none">
            <a:spAutoFit/>
          </a:bodyPr>
          <a:lstStyle/>
          <a:p>
            <a:r>
              <a:rPr lang="es-ES" sz="1600">
                <a:latin typeface="Arial" charset="0"/>
              </a:rPr>
              <a:t>13</a:t>
            </a:r>
          </a:p>
        </p:txBody>
      </p:sp>
      <p:sp>
        <p:nvSpPr>
          <p:cNvPr id="106559" name="Text Box 205"/>
          <p:cNvSpPr txBox="1">
            <a:spLocks noChangeArrowheads="1"/>
          </p:cNvSpPr>
          <p:nvPr/>
        </p:nvSpPr>
        <p:spPr bwMode="auto">
          <a:xfrm>
            <a:off x="6970713" y="3703638"/>
            <a:ext cx="409575" cy="336550"/>
          </a:xfrm>
          <a:prstGeom prst="rect">
            <a:avLst/>
          </a:prstGeom>
          <a:noFill/>
          <a:ln w="9525">
            <a:noFill/>
            <a:miter lim="800000"/>
            <a:headEnd/>
            <a:tailEnd/>
          </a:ln>
        </p:spPr>
        <p:txBody>
          <a:bodyPr wrap="none">
            <a:spAutoFit/>
          </a:bodyPr>
          <a:lstStyle/>
          <a:p>
            <a:r>
              <a:rPr lang="es-ES" sz="1600">
                <a:latin typeface="Arial" charset="0"/>
              </a:rPr>
              <a:t>64</a:t>
            </a:r>
          </a:p>
        </p:txBody>
      </p:sp>
      <p:sp>
        <p:nvSpPr>
          <p:cNvPr id="106560" name="Text Box 206"/>
          <p:cNvSpPr txBox="1">
            <a:spLocks noChangeArrowheads="1"/>
          </p:cNvSpPr>
          <p:nvPr/>
        </p:nvSpPr>
        <p:spPr bwMode="auto">
          <a:xfrm>
            <a:off x="4667250" y="3703638"/>
            <a:ext cx="409575" cy="336550"/>
          </a:xfrm>
          <a:prstGeom prst="rect">
            <a:avLst/>
          </a:prstGeom>
          <a:noFill/>
          <a:ln w="9525">
            <a:noFill/>
            <a:miter lim="800000"/>
            <a:headEnd/>
            <a:tailEnd/>
          </a:ln>
        </p:spPr>
        <p:txBody>
          <a:bodyPr wrap="none">
            <a:spAutoFit/>
          </a:bodyPr>
          <a:lstStyle/>
          <a:p>
            <a:r>
              <a:rPr lang="es-ES" sz="1600">
                <a:latin typeface="Arial" charset="0"/>
              </a:rPr>
              <a:t>16</a:t>
            </a:r>
          </a:p>
        </p:txBody>
      </p:sp>
      <p:sp>
        <p:nvSpPr>
          <p:cNvPr id="106561" name="Text Box 207"/>
          <p:cNvSpPr txBox="1">
            <a:spLocks noChangeArrowheads="1"/>
          </p:cNvSpPr>
          <p:nvPr/>
        </p:nvSpPr>
        <p:spPr bwMode="auto">
          <a:xfrm>
            <a:off x="1187450" y="3703638"/>
            <a:ext cx="409575" cy="336550"/>
          </a:xfrm>
          <a:prstGeom prst="rect">
            <a:avLst/>
          </a:prstGeom>
          <a:noFill/>
          <a:ln w="9525">
            <a:noFill/>
            <a:miter lim="800000"/>
            <a:headEnd/>
            <a:tailEnd/>
          </a:ln>
        </p:spPr>
        <p:txBody>
          <a:bodyPr wrap="none">
            <a:spAutoFit/>
          </a:bodyPr>
          <a:lstStyle/>
          <a:p>
            <a:r>
              <a:rPr lang="es-ES" sz="1600">
                <a:latin typeface="Arial" charset="0"/>
              </a:rPr>
              <a:t>13</a:t>
            </a:r>
          </a:p>
        </p:txBody>
      </p:sp>
      <p:sp>
        <p:nvSpPr>
          <p:cNvPr id="106562" name="Text Box 224"/>
          <p:cNvSpPr txBox="1">
            <a:spLocks noChangeArrowheads="1"/>
          </p:cNvSpPr>
          <p:nvPr/>
        </p:nvSpPr>
        <p:spPr bwMode="auto">
          <a:xfrm>
            <a:off x="5803900" y="5400675"/>
            <a:ext cx="3089275" cy="1069975"/>
          </a:xfrm>
          <a:prstGeom prst="rect">
            <a:avLst/>
          </a:prstGeom>
          <a:noFill/>
          <a:ln w="9525">
            <a:noFill/>
            <a:miter lim="800000"/>
            <a:headEnd/>
            <a:tailEnd/>
          </a:ln>
        </p:spPr>
        <p:txBody>
          <a:bodyPr wrap="none">
            <a:spAutoFit/>
          </a:bodyPr>
          <a:lstStyle/>
          <a:p>
            <a:r>
              <a:rPr lang="es-ES" sz="1600">
                <a:latin typeface="Arial" charset="0"/>
              </a:rPr>
              <a:t>FP: Format Prefix (siempre 001)</a:t>
            </a:r>
          </a:p>
          <a:p>
            <a:r>
              <a:rPr lang="es-ES" sz="1600">
                <a:latin typeface="Arial" charset="0"/>
              </a:rPr>
              <a:t>TLA: Top Level Agregator</a:t>
            </a:r>
          </a:p>
          <a:p>
            <a:r>
              <a:rPr lang="es-ES" sz="1600">
                <a:latin typeface="Arial" charset="0"/>
              </a:rPr>
              <a:t>NLA: Next Level Agregator</a:t>
            </a:r>
          </a:p>
          <a:p>
            <a:r>
              <a:rPr lang="es-ES" sz="1600">
                <a:latin typeface="Arial" charset="0"/>
              </a:rPr>
              <a:t>SLA: Site level Agregator</a:t>
            </a:r>
          </a:p>
        </p:txBody>
      </p:sp>
      <p:sp>
        <p:nvSpPr>
          <p:cNvPr id="106563" name="AutoShape 226"/>
          <p:cNvSpPr>
            <a:spLocks/>
          </p:cNvSpPr>
          <p:nvPr/>
        </p:nvSpPr>
        <p:spPr bwMode="auto">
          <a:xfrm rot="-5400000">
            <a:off x="1019969" y="4820444"/>
            <a:ext cx="250825" cy="1357313"/>
          </a:xfrm>
          <a:prstGeom prst="leftBrace">
            <a:avLst>
              <a:gd name="adj1" fmla="val 45095"/>
              <a:gd name="adj2" fmla="val 50000"/>
            </a:avLst>
          </a:prstGeom>
          <a:noFill/>
          <a:ln w="9525">
            <a:solidFill>
              <a:schemeClr val="tx1"/>
            </a:solidFill>
            <a:round/>
            <a:headEnd/>
            <a:tailEnd/>
          </a:ln>
        </p:spPr>
        <p:txBody>
          <a:bodyPr wrap="none" anchor="ctr"/>
          <a:lstStyle/>
          <a:p>
            <a:endParaRPr lang="es-ES"/>
          </a:p>
        </p:txBody>
      </p:sp>
      <p:sp>
        <p:nvSpPr>
          <p:cNvPr id="106564" name="Text Box 228"/>
          <p:cNvSpPr txBox="1">
            <a:spLocks noChangeArrowheads="1"/>
          </p:cNvSpPr>
          <p:nvPr/>
        </p:nvSpPr>
        <p:spPr bwMode="auto">
          <a:xfrm>
            <a:off x="750888" y="5589588"/>
            <a:ext cx="782637" cy="825500"/>
          </a:xfrm>
          <a:prstGeom prst="rect">
            <a:avLst/>
          </a:prstGeom>
          <a:noFill/>
          <a:ln w="9525">
            <a:noFill/>
            <a:miter lim="800000"/>
            <a:headEnd/>
            <a:tailEnd/>
          </a:ln>
        </p:spPr>
        <p:txBody>
          <a:bodyPr wrap="none">
            <a:spAutoFit/>
          </a:bodyPr>
          <a:lstStyle/>
          <a:p>
            <a:pPr algn="ctr"/>
            <a:r>
              <a:rPr lang="es-ES" sz="1600">
                <a:latin typeface="Arial" charset="0"/>
              </a:rPr>
              <a:t>RIPE</a:t>
            </a:r>
          </a:p>
          <a:p>
            <a:pPr algn="ctr"/>
            <a:r>
              <a:rPr lang="es-ES" sz="1600">
                <a:latin typeface="Arial" charset="0"/>
              </a:rPr>
              <a:t>16 bits</a:t>
            </a:r>
          </a:p>
          <a:p>
            <a:pPr algn="ctr"/>
            <a:r>
              <a:rPr lang="es-ES" sz="1600">
                <a:latin typeface="Arial" charset="0"/>
              </a:rPr>
              <a:t>(2001)</a:t>
            </a:r>
          </a:p>
        </p:txBody>
      </p:sp>
      <p:sp>
        <p:nvSpPr>
          <p:cNvPr id="106565" name="AutoShape 229"/>
          <p:cNvSpPr>
            <a:spLocks/>
          </p:cNvSpPr>
          <p:nvPr/>
        </p:nvSpPr>
        <p:spPr bwMode="auto">
          <a:xfrm rot="-5400000">
            <a:off x="2415381" y="4810920"/>
            <a:ext cx="250825" cy="1376362"/>
          </a:xfrm>
          <a:prstGeom prst="leftBrace">
            <a:avLst>
              <a:gd name="adj1" fmla="val 45728"/>
              <a:gd name="adj2" fmla="val 50000"/>
            </a:avLst>
          </a:prstGeom>
          <a:noFill/>
          <a:ln w="9525">
            <a:solidFill>
              <a:schemeClr val="tx1"/>
            </a:solidFill>
            <a:round/>
            <a:headEnd/>
            <a:tailEnd/>
          </a:ln>
        </p:spPr>
        <p:txBody>
          <a:bodyPr wrap="none" anchor="ctr"/>
          <a:lstStyle/>
          <a:p>
            <a:endParaRPr lang="es-ES"/>
          </a:p>
        </p:txBody>
      </p:sp>
      <p:sp>
        <p:nvSpPr>
          <p:cNvPr id="106566" name="Text Box 230"/>
          <p:cNvSpPr txBox="1">
            <a:spLocks noChangeArrowheads="1"/>
          </p:cNvSpPr>
          <p:nvPr/>
        </p:nvSpPr>
        <p:spPr bwMode="auto">
          <a:xfrm>
            <a:off x="2124075" y="5589588"/>
            <a:ext cx="950913" cy="825500"/>
          </a:xfrm>
          <a:prstGeom prst="rect">
            <a:avLst/>
          </a:prstGeom>
          <a:noFill/>
          <a:ln w="9525">
            <a:noFill/>
            <a:miter lim="800000"/>
            <a:headEnd/>
            <a:tailEnd/>
          </a:ln>
        </p:spPr>
        <p:txBody>
          <a:bodyPr wrap="none">
            <a:spAutoFit/>
          </a:bodyPr>
          <a:lstStyle/>
          <a:p>
            <a:pPr algn="ctr"/>
            <a:r>
              <a:rPr lang="es-ES" sz="1600">
                <a:latin typeface="Arial" charset="0"/>
              </a:rPr>
              <a:t>RedIRIS</a:t>
            </a:r>
          </a:p>
          <a:p>
            <a:pPr algn="ctr"/>
            <a:r>
              <a:rPr lang="es-ES" sz="1600">
                <a:latin typeface="Arial" charset="0"/>
              </a:rPr>
              <a:t>19 bits</a:t>
            </a:r>
          </a:p>
          <a:p>
            <a:pPr algn="ctr"/>
            <a:r>
              <a:rPr lang="es-ES" sz="1600">
                <a:latin typeface="Arial" charset="0"/>
              </a:rPr>
              <a:t>(0720)</a:t>
            </a:r>
          </a:p>
        </p:txBody>
      </p:sp>
      <p:sp>
        <p:nvSpPr>
          <p:cNvPr id="106567" name="AutoShape 231"/>
          <p:cNvSpPr>
            <a:spLocks/>
          </p:cNvSpPr>
          <p:nvPr/>
        </p:nvSpPr>
        <p:spPr bwMode="auto">
          <a:xfrm rot="-5400000">
            <a:off x="3626644" y="5014119"/>
            <a:ext cx="250825" cy="969963"/>
          </a:xfrm>
          <a:prstGeom prst="leftBrace">
            <a:avLst>
              <a:gd name="adj1" fmla="val 32226"/>
              <a:gd name="adj2" fmla="val 50000"/>
            </a:avLst>
          </a:prstGeom>
          <a:noFill/>
          <a:ln w="9525">
            <a:solidFill>
              <a:schemeClr val="tx1"/>
            </a:solidFill>
            <a:round/>
            <a:headEnd/>
            <a:tailEnd/>
          </a:ln>
        </p:spPr>
        <p:txBody>
          <a:bodyPr wrap="none" anchor="ctr"/>
          <a:lstStyle/>
          <a:p>
            <a:endParaRPr lang="es-ES"/>
          </a:p>
        </p:txBody>
      </p:sp>
      <p:sp>
        <p:nvSpPr>
          <p:cNvPr id="106568" name="Text Box 232"/>
          <p:cNvSpPr txBox="1">
            <a:spLocks noChangeArrowheads="1"/>
          </p:cNvSpPr>
          <p:nvPr/>
        </p:nvSpPr>
        <p:spPr bwMode="auto">
          <a:xfrm>
            <a:off x="3344863" y="5589588"/>
            <a:ext cx="782637" cy="825500"/>
          </a:xfrm>
          <a:prstGeom prst="rect">
            <a:avLst/>
          </a:prstGeom>
          <a:noFill/>
          <a:ln w="9525">
            <a:noFill/>
            <a:miter lim="800000"/>
            <a:headEnd/>
            <a:tailEnd/>
          </a:ln>
        </p:spPr>
        <p:txBody>
          <a:bodyPr wrap="none">
            <a:spAutoFit/>
          </a:bodyPr>
          <a:lstStyle/>
          <a:p>
            <a:pPr algn="ctr"/>
            <a:r>
              <a:rPr lang="es-ES" sz="1600">
                <a:latin typeface="Arial" charset="0"/>
              </a:rPr>
              <a:t>UV</a:t>
            </a:r>
          </a:p>
          <a:p>
            <a:pPr algn="ctr"/>
            <a:r>
              <a:rPr lang="es-ES" sz="1600">
                <a:latin typeface="Arial" charset="0"/>
              </a:rPr>
              <a:t>13 bits</a:t>
            </a:r>
          </a:p>
          <a:p>
            <a:pPr algn="ctr"/>
            <a:r>
              <a:rPr lang="es-ES" sz="1600">
                <a:latin typeface="Arial" charset="0"/>
              </a:rPr>
              <a:t>(1014)</a:t>
            </a:r>
          </a:p>
        </p:txBody>
      </p:sp>
      <p:sp>
        <p:nvSpPr>
          <p:cNvPr id="106569" name="AutoShape 233"/>
          <p:cNvSpPr>
            <a:spLocks/>
          </p:cNvSpPr>
          <p:nvPr/>
        </p:nvSpPr>
        <p:spPr bwMode="auto">
          <a:xfrm rot="-5400000">
            <a:off x="4757737" y="4873626"/>
            <a:ext cx="250825" cy="1250950"/>
          </a:xfrm>
          <a:prstGeom prst="leftBrace">
            <a:avLst>
              <a:gd name="adj1" fmla="val 41561"/>
              <a:gd name="adj2" fmla="val 50000"/>
            </a:avLst>
          </a:prstGeom>
          <a:noFill/>
          <a:ln w="9525">
            <a:solidFill>
              <a:schemeClr val="tx1"/>
            </a:solidFill>
            <a:round/>
            <a:headEnd/>
            <a:tailEnd/>
          </a:ln>
        </p:spPr>
        <p:txBody>
          <a:bodyPr wrap="none" anchor="ctr"/>
          <a:lstStyle/>
          <a:p>
            <a:endParaRPr lang="es-ES"/>
          </a:p>
        </p:txBody>
      </p:sp>
      <p:sp>
        <p:nvSpPr>
          <p:cNvPr id="106570" name="Text Box 234"/>
          <p:cNvSpPr txBox="1">
            <a:spLocks noChangeArrowheads="1"/>
          </p:cNvSpPr>
          <p:nvPr/>
        </p:nvSpPr>
        <p:spPr bwMode="auto">
          <a:xfrm>
            <a:off x="4494213" y="5589588"/>
            <a:ext cx="817562" cy="581025"/>
          </a:xfrm>
          <a:prstGeom prst="rect">
            <a:avLst/>
          </a:prstGeom>
          <a:noFill/>
          <a:ln w="9525">
            <a:noFill/>
            <a:miter lim="800000"/>
            <a:headEnd/>
            <a:tailEnd/>
          </a:ln>
        </p:spPr>
        <p:txBody>
          <a:bodyPr wrap="none">
            <a:spAutoFit/>
          </a:bodyPr>
          <a:lstStyle/>
          <a:p>
            <a:pPr algn="ctr"/>
            <a:r>
              <a:rPr lang="es-ES" sz="1600">
                <a:latin typeface="Arial" charset="0"/>
              </a:rPr>
              <a:t>Interno</a:t>
            </a:r>
          </a:p>
          <a:p>
            <a:pPr algn="ctr"/>
            <a:r>
              <a:rPr lang="es-ES" sz="1600">
                <a:latin typeface="Arial" charset="0"/>
              </a:rPr>
              <a:t>16 bits</a:t>
            </a:r>
          </a:p>
        </p:txBody>
      </p:sp>
    </p:spTree>
    <p:extLst>
      <p:ext uri="{BB962C8B-B14F-4D97-AF65-F5344CB8AC3E}">
        <p14:creationId xmlns:p14="http://schemas.microsoft.com/office/powerpoint/2010/main" val="262279543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s-ES" sz="4000" dirty="0" smtClean="0"/>
              <a:t>Autoconfiguración ‘</a:t>
            </a:r>
            <a:r>
              <a:rPr lang="es-ES" sz="4000" dirty="0" err="1" smtClean="0"/>
              <a:t>stateless</a:t>
            </a:r>
            <a:r>
              <a:rPr lang="es-ES" sz="4000" dirty="0" smtClean="0"/>
              <a:t>’ en IPv6</a:t>
            </a:r>
          </a:p>
        </p:txBody>
      </p:sp>
      <p:sp>
        <p:nvSpPr>
          <p:cNvPr id="107523" name="Rectangle 3"/>
          <p:cNvSpPr>
            <a:spLocks noGrp="1" noChangeArrowheads="1"/>
          </p:cNvSpPr>
          <p:nvPr>
            <p:ph type="body" idx="1"/>
          </p:nvPr>
        </p:nvSpPr>
        <p:spPr/>
        <p:txBody>
          <a:bodyPr/>
          <a:lstStyle/>
          <a:p>
            <a:pPr eaLnBrk="1" hangingPunct="1">
              <a:lnSpc>
                <a:spcPct val="80000"/>
              </a:lnSpc>
            </a:pPr>
            <a:r>
              <a:rPr lang="es-ES" sz="2400" dirty="0" smtClean="0"/>
              <a:t>Desde el punto de vista de un host las direcciones IPv6 siempre tienen </a:t>
            </a:r>
            <a:r>
              <a:rPr lang="es-ES" sz="2400" dirty="0"/>
              <a:t>l</a:t>
            </a:r>
            <a:r>
              <a:rPr lang="es-ES" sz="2400" dirty="0" smtClean="0"/>
              <a:t>a parte red de 8 bytes y </a:t>
            </a:r>
            <a:r>
              <a:rPr lang="es-ES" sz="2400" dirty="0"/>
              <a:t>l</a:t>
            </a:r>
            <a:r>
              <a:rPr lang="es-ES" sz="2400" dirty="0" smtClean="0"/>
              <a:t>a parte host de 8 bytes</a:t>
            </a:r>
          </a:p>
          <a:p>
            <a:pPr eaLnBrk="1" hangingPunct="1">
              <a:lnSpc>
                <a:spcPct val="80000"/>
              </a:lnSpc>
            </a:pPr>
            <a:r>
              <a:rPr lang="es-ES" sz="2400" dirty="0" smtClean="0"/>
              <a:t>En la autoconfiguración el host construye su propia dirección a partir de:</a:t>
            </a:r>
          </a:p>
          <a:p>
            <a:pPr lvl="1" eaLnBrk="1" hangingPunct="1">
              <a:lnSpc>
                <a:spcPct val="80000"/>
              </a:lnSpc>
            </a:pPr>
            <a:r>
              <a:rPr lang="es-ES" sz="2000" dirty="0" smtClean="0"/>
              <a:t>La parte red (8 bytes) que le indica el </a:t>
            </a:r>
            <a:r>
              <a:rPr lang="es-ES" sz="2000" dirty="0" err="1" smtClean="0"/>
              <a:t>router</a:t>
            </a:r>
            <a:endParaRPr lang="es-ES" sz="2000" dirty="0" smtClean="0"/>
          </a:p>
          <a:p>
            <a:pPr lvl="1" eaLnBrk="1" hangingPunct="1">
              <a:lnSpc>
                <a:spcPct val="80000"/>
              </a:lnSpc>
            </a:pPr>
            <a:r>
              <a:rPr lang="es-ES" sz="2000" dirty="0" smtClean="0"/>
              <a:t>La parte host (8 bytes) que construye él a partir de su dirección MAC (expandida a 8 bytes). </a:t>
            </a:r>
          </a:p>
          <a:p>
            <a:pPr eaLnBrk="1" hangingPunct="1">
              <a:lnSpc>
                <a:spcPct val="80000"/>
              </a:lnSpc>
            </a:pPr>
            <a:r>
              <a:rPr lang="es-ES" sz="2400" dirty="0" smtClean="0"/>
              <a:t>Si el host no tiene MAC se inventa un identificador al azar (con suerte no coincidirá con ningún otro de la red).</a:t>
            </a:r>
          </a:p>
          <a:p>
            <a:pPr eaLnBrk="1" hangingPunct="1">
              <a:lnSpc>
                <a:spcPct val="80000"/>
              </a:lnSpc>
            </a:pPr>
            <a:r>
              <a:rPr lang="es-ES" sz="2400" dirty="0" smtClean="0"/>
              <a:t>También es posible asignar direcciones por DHCPv6 o manualmente (útil para servidores) </a:t>
            </a:r>
          </a:p>
        </p:txBody>
      </p:sp>
    </p:spTree>
    <p:extLst>
      <p:ext uri="{BB962C8B-B14F-4D97-AF65-F5344CB8AC3E}">
        <p14:creationId xmlns:p14="http://schemas.microsoft.com/office/powerpoint/2010/main" val="48278495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5446713" y="5059363"/>
            <a:ext cx="2982912" cy="449262"/>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08547" name="Rectangle 3"/>
          <p:cNvSpPr>
            <a:spLocks noChangeArrowheads="1"/>
          </p:cNvSpPr>
          <p:nvPr/>
        </p:nvSpPr>
        <p:spPr bwMode="auto">
          <a:xfrm>
            <a:off x="684213" y="5060950"/>
            <a:ext cx="3043237" cy="449263"/>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08548" name="Rectangle 4"/>
          <p:cNvSpPr>
            <a:spLocks noChangeArrowheads="1"/>
          </p:cNvSpPr>
          <p:nvPr/>
        </p:nvSpPr>
        <p:spPr bwMode="auto">
          <a:xfrm>
            <a:off x="1287463" y="4062413"/>
            <a:ext cx="6027737" cy="449262"/>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08549" name="Rectangle 5"/>
          <p:cNvSpPr>
            <a:spLocks noChangeArrowheads="1"/>
          </p:cNvSpPr>
          <p:nvPr/>
        </p:nvSpPr>
        <p:spPr bwMode="auto">
          <a:xfrm>
            <a:off x="685800" y="404813"/>
            <a:ext cx="7772400" cy="792162"/>
          </a:xfrm>
          <a:prstGeom prst="rect">
            <a:avLst/>
          </a:prstGeom>
          <a:noFill/>
          <a:ln w="9525">
            <a:noFill/>
            <a:miter lim="800000"/>
            <a:headEnd/>
            <a:tailEnd/>
          </a:ln>
        </p:spPr>
        <p:txBody>
          <a:bodyPr anchor="ctr"/>
          <a:lstStyle/>
          <a:p>
            <a:pPr algn="ctr"/>
            <a:r>
              <a:rPr lang="es-ES_tradnl" sz="3600">
                <a:solidFill>
                  <a:schemeClr val="tx2"/>
                </a:solidFill>
              </a:rPr>
              <a:t>Conversión de direcciones MAC de 6 a 8 bytes (EUI-48 a EUI-64)</a:t>
            </a:r>
            <a:endParaRPr lang="es-ES" sz="3600">
              <a:solidFill>
                <a:schemeClr val="tx2"/>
              </a:solidFill>
            </a:endParaRPr>
          </a:p>
        </p:txBody>
      </p:sp>
      <p:graphicFrame>
        <p:nvGraphicFramePr>
          <p:cNvPr id="948291" name="Group 67"/>
          <p:cNvGraphicFramePr>
            <a:graphicFrameLocks noGrp="1"/>
          </p:cNvGraphicFramePr>
          <p:nvPr/>
        </p:nvGraphicFramePr>
        <p:xfrm>
          <a:off x="4278313" y="2043113"/>
          <a:ext cx="4110037" cy="431800"/>
        </p:xfrm>
        <a:graphic>
          <a:graphicData uri="http://schemas.openxmlformats.org/drawingml/2006/table">
            <a:tbl>
              <a:tblPr/>
              <a:tblGrid>
                <a:gridCol w="1660525"/>
                <a:gridCol w="244951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OUI</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Equipo</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58" name="Text Box 14"/>
          <p:cNvSpPr txBox="1">
            <a:spLocks noChangeArrowheads="1"/>
          </p:cNvSpPr>
          <p:nvPr/>
        </p:nvSpPr>
        <p:spPr bwMode="auto">
          <a:xfrm>
            <a:off x="4995863" y="1628775"/>
            <a:ext cx="296862" cy="336550"/>
          </a:xfrm>
          <a:prstGeom prst="rect">
            <a:avLst/>
          </a:prstGeom>
          <a:noFill/>
          <a:ln w="9525">
            <a:noFill/>
            <a:miter lim="800000"/>
            <a:headEnd/>
            <a:tailEnd/>
          </a:ln>
        </p:spPr>
        <p:txBody>
          <a:bodyPr wrap="none">
            <a:spAutoFit/>
          </a:bodyPr>
          <a:lstStyle/>
          <a:p>
            <a:r>
              <a:rPr lang="es-ES_tradnl" sz="1600">
                <a:latin typeface="Arial" charset="0"/>
              </a:rPr>
              <a:t>3</a:t>
            </a:r>
            <a:endParaRPr lang="es-ES" sz="1600">
              <a:latin typeface="Arial" charset="0"/>
            </a:endParaRPr>
          </a:p>
        </p:txBody>
      </p:sp>
      <p:sp>
        <p:nvSpPr>
          <p:cNvPr id="108559" name="Text Box 15"/>
          <p:cNvSpPr txBox="1">
            <a:spLocks noChangeArrowheads="1"/>
          </p:cNvSpPr>
          <p:nvPr/>
        </p:nvSpPr>
        <p:spPr bwMode="auto">
          <a:xfrm>
            <a:off x="6938963" y="1628775"/>
            <a:ext cx="296862" cy="336550"/>
          </a:xfrm>
          <a:prstGeom prst="rect">
            <a:avLst/>
          </a:prstGeom>
          <a:noFill/>
          <a:ln w="9525">
            <a:noFill/>
            <a:miter lim="800000"/>
            <a:headEnd/>
            <a:tailEnd/>
          </a:ln>
        </p:spPr>
        <p:txBody>
          <a:bodyPr wrap="none">
            <a:spAutoFit/>
          </a:bodyPr>
          <a:lstStyle/>
          <a:p>
            <a:r>
              <a:rPr lang="es-ES_tradnl" sz="1600">
                <a:latin typeface="Arial" charset="0"/>
              </a:rPr>
              <a:t>5</a:t>
            </a:r>
            <a:endParaRPr lang="es-ES" sz="1600">
              <a:latin typeface="Arial" charset="0"/>
            </a:endParaRPr>
          </a:p>
        </p:txBody>
      </p:sp>
      <p:sp>
        <p:nvSpPr>
          <p:cNvPr id="108560" name="Text Box 16"/>
          <p:cNvSpPr txBox="1">
            <a:spLocks noChangeArrowheads="1"/>
          </p:cNvSpPr>
          <p:nvPr/>
        </p:nvSpPr>
        <p:spPr bwMode="auto">
          <a:xfrm>
            <a:off x="685800" y="3292475"/>
            <a:ext cx="6096000" cy="457200"/>
          </a:xfrm>
          <a:prstGeom prst="rect">
            <a:avLst/>
          </a:prstGeom>
          <a:noFill/>
          <a:ln w="9525">
            <a:noFill/>
            <a:miter lim="800000"/>
            <a:headEnd/>
            <a:tailEnd/>
          </a:ln>
        </p:spPr>
        <p:txBody>
          <a:bodyPr>
            <a:spAutoFit/>
          </a:bodyPr>
          <a:lstStyle/>
          <a:p>
            <a:pPr>
              <a:spcBef>
                <a:spcPct val="50000"/>
              </a:spcBef>
            </a:pPr>
            <a:r>
              <a:rPr lang="es-ES_tradnl"/>
              <a:t>Conversión EUI-48 </a:t>
            </a:r>
            <a:r>
              <a:rPr lang="es-ES_tradnl">
                <a:sym typeface="Symbol" pitchFamily="18" charset="2"/>
              </a:rPr>
              <a:t></a:t>
            </a:r>
            <a:r>
              <a:rPr lang="es-ES_tradnl"/>
              <a:t> EUI-64 para IPv6:</a:t>
            </a:r>
            <a:endParaRPr lang="es-ES"/>
          </a:p>
        </p:txBody>
      </p:sp>
      <p:graphicFrame>
        <p:nvGraphicFramePr>
          <p:cNvPr id="948283" name="Group 59"/>
          <p:cNvGraphicFramePr>
            <a:graphicFrameLocks noGrp="1"/>
          </p:cNvGraphicFramePr>
          <p:nvPr/>
        </p:nvGraphicFramePr>
        <p:xfrm>
          <a:off x="1295400" y="4079875"/>
          <a:ext cx="6019800" cy="431800"/>
        </p:xfrm>
        <a:graphic>
          <a:graphicData uri="http://schemas.openxmlformats.org/drawingml/2006/table">
            <a:tbl>
              <a:tblPr/>
              <a:tblGrid>
                <a:gridCol w="1066800"/>
                <a:gridCol w="990600"/>
                <a:gridCol w="990600"/>
                <a:gridCol w="990600"/>
                <a:gridCol w="1066800"/>
                <a:gridCol w="9144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xxxxxx00</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cd</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ef</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gh</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ij</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kl</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57" name="Group 33"/>
          <p:cNvGraphicFramePr>
            <a:graphicFrameLocks noGrp="1"/>
          </p:cNvGraphicFramePr>
          <p:nvPr/>
        </p:nvGraphicFramePr>
        <p:xfrm>
          <a:off x="685800" y="5070475"/>
          <a:ext cx="7731125" cy="431800"/>
        </p:xfrm>
        <a:graphic>
          <a:graphicData uri="http://schemas.openxmlformats.org/drawingml/2006/table">
            <a:tbl>
              <a:tblPr/>
              <a:tblGrid>
                <a:gridCol w="1066800"/>
                <a:gridCol w="990600"/>
                <a:gridCol w="990600"/>
                <a:gridCol w="838200"/>
                <a:gridCol w="873125"/>
                <a:gridCol w="990600"/>
                <a:gridCol w="1066800"/>
                <a:gridCol w="9144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xxxxxx10</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cd</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ef</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0xFF</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0xFE</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gh</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ij</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kl</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97" name="Line 53"/>
          <p:cNvSpPr>
            <a:spLocks noChangeShapeType="1"/>
          </p:cNvSpPr>
          <p:nvPr/>
        </p:nvSpPr>
        <p:spPr bwMode="auto">
          <a:xfrm flipH="1">
            <a:off x="685800" y="4511675"/>
            <a:ext cx="609600" cy="533400"/>
          </a:xfrm>
          <a:prstGeom prst="line">
            <a:avLst/>
          </a:prstGeom>
          <a:noFill/>
          <a:ln w="9525">
            <a:solidFill>
              <a:schemeClr val="tx1"/>
            </a:solidFill>
            <a:round/>
            <a:headEnd/>
            <a:tailEnd/>
          </a:ln>
        </p:spPr>
        <p:txBody>
          <a:bodyPr/>
          <a:lstStyle/>
          <a:p>
            <a:endParaRPr lang="es-ES"/>
          </a:p>
        </p:txBody>
      </p:sp>
      <p:sp>
        <p:nvSpPr>
          <p:cNvPr id="108598" name="Line 54"/>
          <p:cNvSpPr>
            <a:spLocks noChangeShapeType="1"/>
          </p:cNvSpPr>
          <p:nvPr/>
        </p:nvSpPr>
        <p:spPr bwMode="auto">
          <a:xfrm flipH="1">
            <a:off x="3733800" y="4511675"/>
            <a:ext cx="609600" cy="533400"/>
          </a:xfrm>
          <a:prstGeom prst="line">
            <a:avLst/>
          </a:prstGeom>
          <a:noFill/>
          <a:ln w="9525">
            <a:solidFill>
              <a:schemeClr val="tx1"/>
            </a:solidFill>
            <a:round/>
            <a:headEnd/>
            <a:tailEnd/>
          </a:ln>
        </p:spPr>
        <p:txBody>
          <a:bodyPr/>
          <a:lstStyle/>
          <a:p>
            <a:endParaRPr lang="es-ES"/>
          </a:p>
        </p:txBody>
      </p:sp>
      <p:sp>
        <p:nvSpPr>
          <p:cNvPr id="108599" name="Line 55"/>
          <p:cNvSpPr>
            <a:spLocks noChangeShapeType="1"/>
          </p:cNvSpPr>
          <p:nvPr/>
        </p:nvSpPr>
        <p:spPr bwMode="auto">
          <a:xfrm>
            <a:off x="7315200" y="4511675"/>
            <a:ext cx="1066800" cy="533400"/>
          </a:xfrm>
          <a:prstGeom prst="line">
            <a:avLst/>
          </a:prstGeom>
          <a:noFill/>
          <a:ln w="9525">
            <a:solidFill>
              <a:schemeClr val="tx1"/>
            </a:solidFill>
            <a:round/>
            <a:headEnd/>
            <a:tailEnd/>
          </a:ln>
        </p:spPr>
        <p:txBody>
          <a:bodyPr/>
          <a:lstStyle/>
          <a:p>
            <a:endParaRPr lang="es-ES"/>
          </a:p>
        </p:txBody>
      </p:sp>
      <p:sp>
        <p:nvSpPr>
          <p:cNvPr id="108600" name="Line 56"/>
          <p:cNvSpPr>
            <a:spLocks noChangeShapeType="1"/>
          </p:cNvSpPr>
          <p:nvPr/>
        </p:nvSpPr>
        <p:spPr bwMode="auto">
          <a:xfrm>
            <a:off x="4343400" y="4511675"/>
            <a:ext cx="1066800" cy="533400"/>
          </a:xfrm>
          <a:prstGeom prst="line">
            <a:avLst/>
          </a:prstGeom>
          <a:noFill/>
          <a:ln w="9525">
            <a:solidFill>
              <a:schemeClr val="tx1"/>
            </a:solidFill>
            <a:round/>
            <a:headEnd/>
            <a:tailEnd/>
          </a:ln>
        </p:spPr>
        <p:txBody>
          <a:bodyPr/>
          <a:lstStyle/>
          <a:p>
            <a:endParaRPr lang="es-ES"/>
          </a:p>
        </p:txBody>
      </p:sp>
      <p:sp>
        <p:nvSpPr>
          <p:cNvPr id="108601" name="Text Box 57"/>
          <p:cNvSpPr txBox="1">
            <a:spLocks noChangeArrowheads="1"/>
          </p:cNvSpPr>
          <p:nvPr/>
        </p:nvSpPr>
        <p:spPr bwMode="auto">
          <a:xfrm>
            <a:off x="1908175" y="5638800"/>
            <a:ext cx="2430463" cy="304800"/>
          </a:xfrm>
          <a:prstGeom prst="rect">
            <a:avLst/>
          </a:prstGeom>
          <a:noFill/>
          <a:ln w="9525">
            <a:noFill/>
            <a:miter lim="800000"/>
            <a:headEnd/>
            <a:tailEnd/>
          </a:ln>
        </p:spPr>
        <p:txBody>
          <a:bodyPr wrap="none">
            <a:spAutoFit/>
          </a:bodyPr>
          <a:lstStyle/>
          <a:p>
            <a:r>
              <a:rPr lang="es-ES" sz="1400">
                <a:latin typeface="Arial" charset="0"/>
              </a:rPr>
              <a:t>Bit I/G (Individual/Grupo) 0/1</a:t>
            </a:r>
          </a:p>
        </p:txBody>
      </p:sp>
      <p:sp>
        <p:nvSpPr>
          <p:cNvPr id="108602" name="Line 60"/>
          <p:cNvSpPr>
            <a:spLocks noChangeShapeType="1"/>
          </p:cNvSpPr>
          <p:nvPr/>
        </p:nvSpPr>
        <p:spPr bwMode="auto">
          <a:xfrm flipV="1">
            <a:off x="1619250" y="5373688"/>
            <a:ext cx="0" cy="431800"/>
          </a:xfrm>
          <a:prstGeom prst="line">
            <a:avLst/>
          </a:prstGeom>
          <a:noFill/>
          <a:ln w="9525">
            <a:solidFill>
              <a:schemeClr val="tx1"/>
            </a:solidFill>
            <a:round/>
            <a:headEnd/>
            <a:tailEnd type="triangle" w="med" len="med"/>
          </a:ln>
        </p:spPr>
        <p:txBody>
          <a:bodyPr/>
          <a:lstStyle/>
          <a:p>
            <a:endParaRPr lang="es-ES"/>
          </a:p>
        </p:txBody>
      </p:sp>
      <p:sp>
        <p:nvSpPr>
          <p:cNvPr id="108603" name="Line 61"/>
          <p:cNvSpPr>
            <a:spLocks noChangeShapeType="1"/>
          </p:cNvSpPr>
          <p:nvPr/>
        </p:nvSpPr>
        <p:spPr bwMode="auto">
          <a:xfrm>
            <a:off x="1619250" y="5805488"/>
            <a:ext cx="360363" cy="0"/>
          </a:xfrm>
          <a:prstGeom prst="line">
            <a:avLst/>
          </a:prstGeom>
          <a:noFill/>
          <a:ln w="9525">
            <a:solidFill>
              <a:schemeClr val="tx1"/>
            </a:solidFill>
            <a:round/>
            <a:headEnd/>
            <a:tailEnd/>
          </a:ln>
        </p:spPr>
        <p:txBody>
          <a:bodyPr/>
          <a:lstStyle/>
          <a:p>
            <a:endParaRPr lang="es-ES"/>
          </a:p>
        </p:txBody>
      </p:sp>
      <p:sp>
        <p:nvSpPr>
          <p:cNvPr id="108604" name="Text Box 62"/>
          <p:cNvSpPr txBox="1">
            <a:spLocks noChangeArrowheads="1"/>
          </p:cNvSpPr>
          <p:nvPr/>
        </p:nvSpPr>
        <p:spPr bwMode="auto">
          <a:xfrm>
            <a:off x="1917700" y="5927725"/>
            <a:ext cx="5613400" cy="304800"/>
          </a:xfrm>
          <a:prstGeom prst="rect">
            <a:avLst/>
          </a:prstGeom>
          <a:noFill/>
          <a:ln w="9525">
            <a:noFill/>
            <a:miter lim="800000"/>
            <a:headEnd/>
            <a:tailEnd/>
          </a:ln>
        </p:spPr>
        <p:txBody>
          <a:bodyPr wrap="none">
            <a:spAutoFit/>
          </a:bodyPr>
          <a:lstStyle/>
          <a:p>
            <a:r>
              <a:rPr lang="es-ES" sz="1400">
                <a:latin typeface="Arial" charset="0"/>
              </a:rPr>
              <a:t>Bit G/L (Global/Local) 0/1. (Este bit se cambia al hacer la conversión)</a:t>
            </a:r>
          </a:p>
        </p:txBody>
      </p:sp>
      <p:sp>
        <p:nvSpPr>
          <p:cNvPr id="108605" name="Line 63"/>
          <p:cNvSpPr>
            <a:spLocks noChangeShapeType="1"/>
          </p:cNvSpPr>
          <p:nvPr/>
        </p:nvSpPr>
        <p:spPr bwMode="auto">
          <a:xfrm>
            <a:off x="1476375" y="6092825"/>
            <a:ext cx="503238" cy="0"/>
          </a:xfrm>
          <a:prstGeom prst="line">
            <a:avLst/>
          </a:prstGeom>
          <a:noFill/>
          <a:ln w="9525">
            <a:solidFill>
              <a:schemeClr val="tx1"/>
            </a:solidFill>
            <a:round/>
            <a:headEnd/>
            <a:tailEnd/>
          </a:ln>
        </p:spPr>
        <p:txBody>
          <a:bodyPr/>
          <a:lstStyle/>
          <a:p>
            <a:endParaRPr lang="es-ES"/>
          </a:p>
        </p:txBody>
      </p:sp>
      <p:sp>
        <p:nvSpPr>
          <p:cNvPr id="108606" name="Line 64"/>
          <p:cNvSpPr>
            <a:spLocks noChangeShapeType="1"/>
          </p:cNvSpPr>
          <p:nvPr/>
        </p:nvSpPr>
        <p:spPr bwMode="auto">
          <a:xfrm flipV="1">
            <a:off x="1476375" y="5373688"/>
            <a:ext cx="0" cy="719137"/>
          </a:xfrm>
          <a:prstGeom prst="line">
            <a:avLst/>
          </a:prstGeom>
          <a:noFill/>
          <a:ln w="9525">
            <a:solidFill>
              <a:schemeClr val="tx1"/>
            </a:solidFill>
            <a:round/>
            <a:headEnd/>
            <a:tailEnd type="triangle" w="med" len="med"/>
          </a:ln>
        </p:spPr>
        <p:txBody>
          <a:bodyPr/>
          <a:lstStyle/>
          <a:p>
            <a:endParaRPr lang="es-ES"/>
          </a:p>
        </p:txBody>
      </p:sp>
      <p:sp>
        <p:nvSpPr>
          <p:cNvPr id="108607" name="Text Box 65"/>
          <p:cNvSpPr txBox="1">
            <a:spLocks noChangeArrowheads="1"/>
          </p:cNvSpPr>
          <p:nvPr/>
        </p:nvSpPr>
        <p:spPr bwMode="auto">
          <a:xfrm>
            <a:off x="611188" y="2035175"/>
            <a:ext cx="3313112" cy="457200"/>
          </a:xfrm>
          <a:prstGeom prst="rect">
            <a:avLst/>
          </a:prstGeom>
          <a:noFill/>
          <a:ln w="9525">
            <a:noFill/>
            <a:miter lim="800000"/>
            <a:headEnd/>
            <a:tailEnd/>
          </a:ln>
        </p:spPr>
        <p:txBody>
          <a:bodyPr>
            <a:spAutoFit/>
          </a:bodyPr>
          <a:lstStyle/>
          <a:p>
            <a:pPr>
              <a:spcBef>
                <a:spcPct val="50000"/>
              </a:spcBef>
            </a:pPr>
            <a:r>
              <a:rPr lang="es-ES_tradnl"/>
              <a:t>Formato EUI-64 (IEEE):</a:t>
            </a:r>
            <a:endParaRPr lang="es-ES"/>
          </a:p>
        </p:txBody>
      </p:sp>
      <p:sp>
        <p:nvSpPr>
          <p:cNvPr id="108608" name="Line 68"/>
          <p:cNvSpPr>
            <a:spLocks noChangeShapeType="1"/>
          </p:cNvSpPr>
          <p:nvPr/>
        </p:nvSpPr>
        <p:spPr bwMode="auto">
          <a:xfrm flipH="1">
            <a:off x="1504950" y="4371975"/>
            <a:ext cx="542925" cy="771525"/>
          </a:xfrm>
          <a:prstGeom prst="line">
            <a:avLst/>
          </a:prstGeom>
          <a:noFill/>
          <a:ln w="9525">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182407526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1907704" y="477217"/>
            <a:ext cx="5400600" cy="1200329"/>
          </a:xfrm>
          <a:prstGeom prst="rect">
            <a:avLst/>
          </a:prstGeom>
          <a:noFill/>
          <a:ln w="9525">
            <a:noFill/>
            <a:miter lim="800000"/>
            <a:headEnd/>
            <a:tailEnd/>
          </a:ln>
        </p:spPr>
        <p:txBody>
          <a:bodyPr wrap="square">
            <a:spAutoFit/>
          </a:bodyPr>
          <a:lstStyle/>
          <a:p>
            <a:pPr algn="ctr">
              <a:spcBef>
                <a:spcPct val="50000"/>
              </a:spcBef>
            </a:pPr>
            <a:r>
              <a:rPr lang="es-ES_tradnl" sz="3600" dirty="0"/>
              <a:t>Autoconfiguración en </a:t>
            </a:r>
            <a:r>
              <a:rPr lang="es-ES_tradnl" sz="3600" dirty="0" smtClean="0"/>
              <a:t>IPv6 (RFC 4862, 9/2007)</a:t>
            </a:r>
            <a:endParaRPr lang="es-ES" sz="3600" dirty="0"/>
          </a:p>
        </p:txBody>
      </p:sp>
      <p:pic>
        <p:nvPicPr>
          <p:cNvPr id="109571" name="Picture 5"/>
          <p:cNvPicPr>
            <a:picLocks noChangeArrowheads="1"/>
          </p:cNvPicPr>
          <p:nvPr/>
        </p:nvPicPr>
        <p:blipFill>
          <a:blip r:embed="rId3" cstate="print"/>
          <a:srcRect/>
          <a:stretch>
            <a:fillRect/>
          </a:stretch>
        </p:blipFill>
        <p:spPr bwMode="auto">
          <a:xfrm>
            <a:off x="3505200" y="2001614"/>
            <a:ext cx="1285875" cy="901700"/>
          </a:xfrm>
          <a:prstGeom prst="rect">
            <a:avLst/>
          </a:prstGeom>
          <a:noFill/>
          <a:ln w="12700">
            <a:noFill/>
            <a:miter lim="800000"/>
            <a:headEnd/>
            <a:tailEnd/>
          </a:ln>
        </p:spPr>
      </p:pic>
      <p:pic>
        <p:nvPicPr>
          <p:cNvPr id="109572" name="Picture 6"/>
          <p:cNvPicPr>
            <a:picLocks noChangeArrowheads="1"/>
          </p:cNvPicPr>
          <p:nvPr/>
        </p:nvPicPr>
        <p:blipFill>
          <a:blip r:embed="rId4" cstate="print"/>
          <a:srcRect/>
          <a:stretch>
            <a:fillRect/>
          </a:stretch>
        </p:blipFill>
        <p:spPr bwMode="auto">
          <a:xfrm>
            <a:off x="3238500" y="3982814"/>
            <a:ext cx="958850" cy="1114425"/>
          </a:xfrm>
          <a:prstGeom prst="rect">
            <a:avLst/>
          </a:prstGeom>
          <a:noFill/>
          <a:ln w="12700">
            <a:noFill/>
            <a:miter lim="800000"/>
            <a:headEnd/>
            <a:tailEnd/>
          </a:ln>
        </p:spPr>
      </p:pic>
      <p:sp>
        <p:nvSpPr>
          <p:cNvPr id="109573" name="Line 7"/>
          <p:cNvSpPr>
            <a:spLocks noChangeShapeType="1"/>
          </p:cNvSpPr>
          <p:nvPr/>
        </p:nvSpPr>
        <p:spPr bwMode="auto">
          <a:xfrm>
            <a:off x="3321050" y="3373214"/>
            <a:ext cx="4419600" cy="0"/>
          </a:xfrm>
          <a:prstGeom prst="line">
            <a:avLst/>
          </a:prstGeom>
          <a:noFill/>
          <a:ln w="25400">
            <a:solidFill>
              <a:schemeClr val="accent2"/>
            </a:solidFill>
            <a:round/>
            <a:headEnd/>
            <a:tailEnd/>
          </a:ln>
        </p:spPr>
        <p:txBody>
          <a:bodyPr/>
          <a:lstStyle/>
          <a:p>
            <a:endParaRPr lang="es-ES"/>
          </a:p>
        </p:txBody>
      </p:sp>
      <p:sp>
        <p:nvSpPr>
          <p:cNvPr id="109574" name="Line 8"/>
          <p:cNvSpPr>
            <a:spLocks noChangeShapeType="1"/>
          </p:cNvSpPr>
          <p:nvPr/>
        </p:nvSpPr>
        <p:spPr bwMode="auto">
          <a:xfrm>
            <a:off x="4114800" y="2763614"/>
            <a:ext cx="0" cy="609600"/>
          </a:xfrm>
          <a:prstGeom prst="line">
            <a:avLst/>
          </a:prstGeom>
          <a:noFill/>
          <a:ln w="9525">
            <a:solidFill>
              <a:schemeClr val="accent2"/>
            </a:solidFill>
            <a:round/>
            <a:headEnd/>
            <a:tailEnd/>
          </a:ln>
        </p:spPr>
        <p:txBody>
          <a:bodyPr/>
          <a:lstStyle/>
          <a:p>
            <a:endParaRPr lang="es-ES"/>
          </a:p>
        </p:txBody>
      </p:sp>
      <p:sp>
        <p:nvSpPr>
          <p:cNvPr id="109575" name="Line 9"/>
          <p:cNvSpPr>
            <a:spLocks noChangeShapeType="1"/>
          </p:cNvSpPr>
          <p:nvPr/>
        </p:nvSpPr>
        <p:spPr bwMode="auto">
          <a:xfrm>
            <a:off x="3695700" y="3373214"/>
            <a:ext cx="0" cy="609600"/>
          </a:xfrm>
          <a:prstGeom prst="line">
            <a:avLst/>
          </a:prstGeom>
          <a:noFill/>
          <a:ln w="9525">
            <a:solidFill>
              <a:schemeClr val="accent2"/>
            </a:solidFill>
            <a:round/>
            <a:headEnd/>
            <a:tailEnd/>
          </a:ln>
        </p:spPr>
        <p:txBody>
          <a:bodyPr/>
          <a:lstStyle/>
          <a:p>
            <a:endParaRPr lang="es-ES"/>
          </a:p>
        </p:txBody>
      </p:sp>
      <p:pic>
        <p:nvPicPr>
          <p:cNvPr id="109576" name="Picture 12"/>
          <p:cNvPicPr>
            <a:picLocks noChangeArrowheads="1"/>
          </p:cNvPicPr>
          <p:nvPr/>
        </p:nvPicPr>
        <p:blipFill>
          <a:blip r:embed="rId4" cstate="print"/>
          <a:srcRect/>
          <a:stretch>
            <a:fillRect/>
          </a:stretch>
        </p:blipFill>
        <p:spPr bwMode="auto">
          <a:xfrm>
            <a:off x="7069138" y="3982814"/>
            <a:ext cx="958850" cy="1114425"/>
          </a:xfrm>
          <a:prstGeom prst="rect">
            <a:avLst/>
          </a:prstGeom>
          <a:noFill/>
          <a:ln w="12700">
            <a:noFill/>
            <a:miter lim="800000"/>
            <a:headEnd/>
            <a:tailEnd/>
          </a:ln>
        </p:spPr>
      </p:pic>
      <p:sp>
        <p:nvSpPr>
          <p:cNvPr id="109577" name="Line 13"/>
          <p:cNvSpPr>
            <a:spLocks noChangeShapeType="1"/>
          </p:cNvSpPr>
          <p:nvPr/>
        </p:nvSpPr>
        <p:spPr bwMode="auto">
          <a:xfrm>
            <a:off x="7570788" y="3373214"/>
            <a:ext cx="0" cy="609600"/>
          </a:xfrm>
          <a:prstGeom prst="line">
            <a:avLst/>
          </a:prstGeom>
          <a:noFill/>
          <a:ln w="9525">
            <a:solidFill>
              <a:schemeClr val="accent2"/>
            </a:solidFill>
            <a:round/>
            <a:headEnd/>
            <a:tailEnd/>
          </a:ln>
        </p:spPr>
        <p:txBody>
          <a:bodyPr/>
          <a:lstStyle/>
          <a:p>
            <a:endParaRPr lang="es-ES"/>
          </a:p>
        </p:txBody>
      </p:sp>
      <p:sp>
        <p:nvSpPr>
          <p:cNvPr id="887823" name="AutoShape 15"/>
          <p:cNvSpPr>
            <a:spLocks noChangeArrowheads="1"/>
          </p:cNvSpPr>
          <p:nvPr/>
        </p:nvSpPr>
        <p:spPr bwMode="auto">
          <a:xfrm>
            <a:off x="3635375" y="2839814"/>
            <a:ext cx="373063" cy="381000"/>
          </a:xfrm>
          <a:prstGeom prst="downArrow">
            <a:avLst>
              <a:gd name="adj1" fmla="val 50000"/>
              <a:gd name="adj2" fmla="val 25532"/>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2</a:t>
            </a:r>
          </a:p>
        </p:txBody>
      </p:sp>
      <p:sp>
        <p:nvSpPr>
          <p:cNvPr id="109579" name="Text Box 20"/>
          <p:cNvSpPr txBox="1">
            <a:spLocks noChangeArrowheads="1"/>
          </p:cNvSpPr>
          <p:nvPr/>
        </p:nvSpPr>
        <p:spPr bwMode="auto">
          <a:xfrm>
            <a:off x="4140200" y="3927251"/>
            <a:ext cx="2716213" cy="1100138"/>
          </a:xfrm>
          <a:prstGeom prst="rect">
            <a:avLst/>
          </a:prstGeom>
          <a:noFill/>
          <a:ln w="9525">
            <a:noFill/>
            <a:miter lim="800000"/>
            <a:headEnd/>
            <a:tailEnd/>
          </a:ln>
        </p:spPr>
        <p:txBody>
          <a:bodyPr wrap="none">
            <a:spAutoFit/>
          </a:bodyPr>
          <a:lstStyle/>
          <a:p>
            <a:r>
              <a:rPr lang="es-ES" sz="1800">
                <a:latin typeface="Arial" charset="0"/>
              </a:rPr>
              <a:t>Host IPv6</a:t>
            </a:r>
          </a:p>
          <a:p>
            <a:r>
              <a:rPr lang="es-ES" sz="1600">
                <a:latin typeface="Arial" charset="0"/>
              </a:rPr>
              <a:t>MAC: 0008:0267:5cca</a:t>
            </a:r>
          </a:p>
          <a:p>
            <a:r>
              <a:rPr lang="es-ES" sz="1600">
                <a:latin typeface="Arial" charset="0"/>
              </a:rPr>
              <a:t>EUI-64: 0208:02ff:fe67:5cca</a:t>
            </a:r>
          </a:p>
          <a:p>
            <a:r>
              <a:rPr lang="es-ES" sz="1600">
                <a:latin typeface="Arial" charset="0"/>
              </a:rPr>
              <a:t>IPv6: ??</a:t>
            </a:r>
          </a:p>
        </p:txBody>
      </p:sp>
      <p:sp>
        <p:nvSpPr>
          <p:cNvPr id="887829" name="Text Box 21"/>
          <p:cNvSpPr txBox="1">
            <a:spLocks noChangeArrowheads="1"/>
          </p:cNvSpPr>
          <p:nvPr/>
        </p:nvSpPr>
        <p:spPr bwMode="auto">
          <a:xfrm>
            <a:off x="754063" y="3495451"/>
            <a:ext cx="2305050" cy="1569660"/>
          </a:xfrm>
          <a:prstGeom prst="rect">
            <a:avLst/>
          </a:prstGeom>
          <a:noFill/>
          <a:ln w="9525">
            <a:noFill/>
            <a:miter lim="800000"/>
            <a:headEnd/>
            <a:tailEnd/>
          </a:ln>
        </p:spPr>
        <p:txBody>
          <a:bodyPr>
            <a:spAutoFit/>
          </a:bodyPr>
          <a:lstStyle/>
          <a:p>
            <a:pPr algn="ctr"/>
            <a:r>
              <a:rPr lang="es-ES" sz="1600" dirty="0">
                <a:latin typeface="Arial" charset="0"/>
              </a:rPr>
              <a:t>1: </a:t>
            </a:r>
            <a:r>
              <a:rPr lang="es-ES" sz="1600" dirty="0" smtClean="0">
                <a:latin typeface="Arial" charset="0"/>
              </a:rPr>
              <a:t>¿Me </a:t>
            </a:r>
            <a:r>
              <a:rPr lang="es-ES" sz="1600" dirty="0">
                <a:latin typeface="Arial" charset="0"/>
              </a:rPr>
              <a:t>podéis decir el prefijo de esta red</a:t>
            </a:r>
            <a:r>
              <a:rPr lang="es-ES" sz="1600" dirty="0" smtClean="0">
                <a:latin typeface="Arial" charset="0"/>
              </a:rPr>
              <a:t>?</a:t>
            </a:r>
          </a:p>
          <a:p>
            <a:pPr algn="ctr"/>
            <a:r>
              <a:rPr lang="es-ES" sz="1600" dirty="0" smtClean="0">
                <a:latin typeface="Arial" charset="0"/>
              </a:rPr>
              <a:t>(mensaje ICMPv6 </a:t>
            </a:r>
            <a:r>
              <a:rPr lang="es-ES" sz="1600" dirty="0" err="1" smtClean="0">
                <a:latin typeface="Arial" charset="0"/>
              </a:rPr>
              <a:t>Router</a:t>
            </a:r>
            <a:r>
              <a:rPr lang="es-ES" sz="1600" dirty="0" smtClean="0">
                <a:latin typeface="Arial" charset="0"/>
              </a:rPr>
              <a:t> </a:t>
            </a:r>
            <a:r>
              <a:rPr lang="es-ES" sz="1600" dirty="0" err="1" smtClean="0">
                <a:latin typeface="Arial" charset="0"/>
              </a:rPr>
              <a:t>discovery</a:t>
            </a:r>
            <a:r>
              <a:rPr lang="es-ES" sz="1600" dirty="0" smtClean="0">
                <a:latin typeface="Arial" charset="0"/>
              </a:rPr>
              <a:t>, enviado </a:t>
            </a:r>
            <a:r>
              <a:rPr lang="es-ES" sz="1600" dirty="0" err="1" smtClean="0">
                <a:latin typeface="Arial" charset="0"/>
              </a:rPr>
              <a:t>multicast</a:t>
            </a:r>
            <a:r>
              <a:rPr lang="es-ES" sz="1600" dirty="0" smtClean="0">
                <a:latin typeface="Arial" charset="0"/>
              </a:rPr>
              <a:t> a todos los </a:t>
            </a:r>
            <a:r>
              <a:rPr lang="es-ES" sz="1600" dirty="0" err="1" smtClean="0">
                <a:latin typeface="Arial" charset="0"/>
              </a:rPr>
              <a:t>routers</a:t>
            </a:r>
            <a:r>
              <a:rPr lang="es-ES" sz="1600" dirty="0" smtClean="0">
                <a:latin typeface="Arial" charset="0"/>
              </a:rPr>
              <a:t> IPv6)</a:t>
            </a:r>
            <a:endParaRPr lang="es-ES" sz="1600" dirty="0">
              <a:latin typeface="Arial" charset="0"/>
            </a:endParaRPr>
          </a:p>
        </p:txBody>
      </p:sp>
      <p:sp>
        <p:nvSpPr>
          <p:cNvPr id="887832" name="AutoShape 24"/>
          <p:cNvSpPr>
            <a:spLocks noChangeArrowheads="1"/>
          </p:cNvSpPr>
          <p:nvPr/>
        </p:nvSpPr>
        <p:spPr bwMode="auto">
          <a:xfrm>
            <a:off x="3276600" y="3566889"/>
            <a:ext cx="431800" cy="36036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1</a:t>
            </a:r>
          </a:p>
        </p:txBody>
      </p:sp>
      <p:sp>
        <p:nvSpPr>
          <p:cNvPr id="109582" name="Text Box 26"/>
          <p:cNvSpPr txBox="1">
            <a:spLocks noChangeArrowheads="1"/>
          </p:cNvSpPr>
          <p:nvPr/>
        </p:nvSpPr>
        <p:spPr bwMode="auto">
          <a:xfrm>
            <a:off x="4757738" y="2092101"/>
            <a:ext cx="3198812" cy="611188"/>
          </a:xfrm>
          <a:prstGeom prst="rect">
            <a:avLst/>
          </a:prstGeom>
          <a:noFill/>
          <a:ln w="9525">
            <a:noFill/>
            <a:miter lim="800000"/>
            <a:headEnd/>
            <a:tailEnd/>
          </a:ln>
        </p:spPr>
        <p:txBody>
          <a:bodyPr wrap="none">
            <a:spAutoFit/>
          </a:bodyPr>
          <a:lstStyle/>
          <a:p>
            <a:r>
              <a:rPr lang="es-ES" sz="1800">
                <a:latin typeface="Arial" charset="0"/>
              </a:rPr>
              <a:t>Router IPv6</a:t>
            </a:r>
          </a:p>
          <a:p>
            <a:r>
              <a:rPr lang="es-ES" sz="1600">
                <a:latin typeface="Arial" charset="0"/>
              </a:rPr>
              <a:t>Prefijo red: 2001:0720:1014:0002</a:t>
            </a:r>
          </a:p>
        </p:txBody>
      </p:sp>
      <p:sp>
        <p:nvSpPr>
          <p:cNvPr id="887836" name="Text Box 28"/>
          <p:cNvSpPr txBox="1">
            <a:spLocks noChangeArrowheads="1"/>
          </p:cNvSpPr>
          <p:nvPr/>
        </p:nvSpPr>
        <p:spPr bwMode="auto">
          <a:xfrm>
            <a:off x="1042988" y="2309589"/>
            <a:ext cx="2376487" cy="825500"/>
          </a:xfrm>
          <a:prstGeom prst="rect">
            <a:avLst/>
          </a:prstGeom>
          <a:noFill/>
          <a:ln w="9525">
            <a:noFill/>
            <a:miter lim="800000"/>
            <a:headEnd/>
            <a:tailEnd/>
          </a:ln>
        </p:spPr>
        <p:txBody>
          <a:bodyPr>
            <a:spAutoFit/>
          </a:bodyPr>
          <a:lstStyle/>
          <a:p>
            <a:pPr algn="ctr"/>
            <a:r>
              <a:rPr lang="es-ES" sz="1600">
                <a:latin typeface="Arial" charset="0"/>
              </a:rPr>
              <a:t>2: Respuesta (unicast): El prefijo es </a:t>
            </a:r>
            <a:r>
              <a:rPr lang="es-ES" sz="1600" b="1">
                <a:latin typeface="Arial" charset="0"/>
              </a:rPr>
              <a:t>2001:720:1014:2</a:t>
            </a:r>
          </a:p>
        </p:txBody>
      </p:sp>
      <p:sp>
        <p:nvSpPr>
          <p:cNvPr id="887837" name="Text Box 29"/>
          <p:cNvSpPr txBox="1">
            <a:spLocks noChangeArrowheads="1"/>
          </p:cNvSpPr>
          <p:nvPr/>
        </p:nvSpPr>
        <p:spPr bwMode="auto">
          <a:xfrm>
            <a:off x="1116013" y="5224239"/>
            <a:ext cx="3743325" cy="581025"/>
          </a:xfrm>
          <a:prstGeom prst="rect">
            <a:avLst/>
          </a:prstGeom>
          <a:noFill/>
          <a:ln w="9525">
            <a:noFill/>
            <a:miter lim="800000"/>
            <a:headEnd/>
            <a:tailEnd/>
          </a:ln>
        </p:spPr>
        <p:txBody>
          <a:bodyPr>
            <a:spAutoFit/>
          </a:bodyPr>
          <a:lstStyle/>
          <a:p>
            <a:pPr algn="ctr"/>
            <a:r>
              <a:rPr lang="es-ES" sz="1600">
                <a:latin typeface="Arial" charset="0"/>
              </a:rPr>
              <a:t>3: Entonces mi dirección IPv6 debe ser </a:t>
            </a:r>
            <a:r>
              <a:rPr lang="es-ES" sz="1600" b="1">
                <a:latin typeface="Arial" charset="0"/>
              </a:rPr>
              <a:t>2001:720:1014:2:208:2ff:fe67:5cca</a:t>
            </a:r>
          </a:p>
        </p:txBody>
      </p:sp>
    </p:spTree>
    <p:extLst>
      <p:ext uri="{BB962C8B-B14F-4D97-AF65-F5344CB8AC3E}">
        <p14:creationId xmlns:p14="http://schemas.microsoft.com/office/powerpoint/2010/main" val="31741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7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78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7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78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7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3" grpId="0" animBg="1"/>
      <p:bldP spid="887829" grpId="0"/>
      <p:bldP spid="887832" grpId="0" animBg="1"/>
      <p:bldP spid="887836" grpId="0"/>
      <p:bldP spid="88783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549275"/>
            <a:ext cx="7772400" cy="838200"/>
          </a:xfrm>
          <a:prstGeom prst="rect">
            <a:avLst/>
          </a:prstGeom>
          <a:noFill/>
          <a:ln w="9525">
            <a:noFill/>
            <a:miter lim="800000"/>
            <a:headEnd/>
            <a:tailEnd/>
          </a:ln>
        </p:spPr>
        <p:txBody>
          <a:bodyPr anchor="ctr"/>
          <a:lstStyle/>
          <a:p>
            <a:pPr algn="ctr"/>
            <a:r>
              <a:rPr lang="es-ES_tradnl" sz="3600" dirty="0" smtClean="0">
                <a:solidFill>
                  <a:schemeClr val="tx2"/>
                </a:solidFill>
              </a:rPr>
              <a:t>Autoconfiguración ‘</a:t>
            </a:r>
            <a:r>
              <a:rPr lang="es-ES_tradnl" sz="3600" dirty="0" err="1" smtClean="0">
                <a:solidFill>
                  <a:schemeClr val="tx2"/>
                </a:solidFill>
              </a:rPr>
              <a:t>stateless</a:t>
            </a:r>
            <a:r>
              <a:rPr lang="es-ES_tradnl" sz="3600" dirty="0" smtClean="0">
                <a:solidFill>
                  <a:schemeClr val="tx2"/>
                </a:solidFill>
              </a:rPr>
              <a:t>’ en </a:t>
            </a:r>
            <a:r>
              <a:rPr lang="es-ES_tradnl" sz="3600" dirty="0">
                <a:solidFill>
                  <a:schemeClr val="tx2"/>
                </a:solidFill>
              </a:rPr>
              <a:t>IPv6</a:t>
            </a:r>
            <a:endParaRPr lang="es-ES" sz="3600" dirty="0">
              <a:solidFill>
                <a:schemeClr val="tx2"/>
              </a:solidFill>
            </a:endParaRPr>
          </a:p>
        </p:txBody>
      </p:sp>
      <p:sp>
        <p:nvSpPr>
          <p:cNvPr id="110595" name="Rectangle 3"/>
          <p:cNvSpPr>
            <a:spLocks noChangeArrowheads="1"/>
          </p:cNvSpPr>
          <p:nvPr/>
        </p:nvSpPr>
        <p:spPr bwMode="auto">
          <a:xfrm>
            <a:off x="685800" y="1741488"/>
            <a:ext cx="7989888"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dirty="0" smtClean="0"/>
              <a:t>En IPv4 el uso de DHCP automático es lo mas próximo a autoconfiguración.</a:t>
            </a:r>
          </a:p>
          <a:p>
            <a:pPr marL="342900" indent="-342900">
              <a:lnSpc>
                <a:spcPct val="90000"/>
              </a:lnSpc>
              <a:spcBef>
                <a:spcPct val="20000"/>
              </a:spcBef>
              <a:buFontTx/>
              <a:buChar char="•"/>
            </a:pPr>
            <a:r>
              <a:rPr lang="es-ES_tradnl" dirty="0" smtClean="0"/>
              <a:t>Pero el DHCP tenía dos inconvenientes:</a:t>
            </a:r>
          </a:p>
          <a:p>
            <a:pPr marL="800100" lvl="1" indent="-342900">
              <a:lnSpc>
                <a:spcPct val="90000"/>
              </a:lnSpc>
              <a:spcBef>
                <a:spcPct val="20000"/>
              </a:spcBef>
              <a:buFontTx/>
              <a:buChar char="•"/>
            </a:pPr>
            <a:r>
              <a:rPr lang="es-ES_tradnl" dirty="0" smtClean="0"/>
              <a:t>Si se perdía la comunicación con el servidor el servicio no estaba disponible</a:t>
            </a:r>
          </a:p>
          <a:p>
            <a:pPr marL="800100" lvl="1" indent="-342900">
              <a:lnSpc>
                <a:spcPct val="90000"/>
              </a:lnSpc>
              <a:spcBef>
                <a:spcPct val="20000"/>
              </a:spcBef>
              <a:buFontTx/>
              <a:buChar char="•"/>
            </a:pPr>
            <a:r>
              <a:rPr lang="es-ES_tradnl" dirty="0" smtClean="0"/>
              <a:t>Si el servidor se reiniciaba se perdía todo rastro de la asignación de direcciones, había que liberar todas las direcciones asignadas y pedirlas nuevamente. La configuración tenía ‘estado’</a:t>
            </a:r>
          </a:p>
          <a:p>
            <a:pPr marL="342900" indent="-342900">
              <a:lnSpc>
                <a:spcPct val="90000"/>
              </a:lnSpc>
              <a:spcBef>
                <a:spcPct val="20000"/>
              </a:spcBef>
              <a:buFontTx/>
              <a:buChar char="•"/>
            </a:pPr>
            <a:r>
              <a:rPr lang="es-ES_tradnl" sz="2400" dirty="0" smtClean="0"/>
              <a:t>Con la ‘</a:t>
            </a:r>
            <a:r>
              <a:rPr lang="es-ES_tradnl" sz="2400" dirty="0" err="1" smtClean="0"/>
              <a:t>Stateless</a:t>
            </a:r>
            <a:r>
              <a:rPr lang="es-ES_tradnl" sz="2400" dirty="0" smtClean="0"/>
              <a:t> </a:t>
            </a:r>
            <a:r>
              <a:rPr lang="es-ES_tradnl" sz="2400" dirty="0" err="1" smtClean="0"/>
              <a:t>address</a:t>
            </a:r>
            <a:r>
              <a:rPr lang="es-ES_tradnl" sz="2400" dirty="0" smtClean="0"/>
              <a:t> </a:t>
            </a:r>
            <a:r>
              <a:rPr lang="es-ES_tradnl" sz="2400" dirty="0" err="1" smtClean="0"/>
              <a:t>autoconfiguration</a:t>
            </a:r>
            <a:r>
              <a:rPr lang="es-ES_tradnl" sz="2400" dirty="0" smtClean="0"/>
              <a:t> (SLAAC) de IPv6 se evitan estos dos inconvenientes.</a:t>
            </a:r>
          </a:p>
        </p:txBody>
      </p:sp>
    </p:spTree>
    <p:extLst>
      <p:ext uri="{BB962C8B-B14F-4D97-AF65-F5344CB8AC3E}">
        <p14:creationId xmlns:p14="http://schemas.microsoft.com/office/powerpoint/2010/main" val="19251505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1" name="Picture 3"/>
          <p:cNvPicPr>
            <a:picLocks noChangeAspect="1" noChangeArrowheads="1"/>
          </p:cNvPicPr>
          <p:nvPr/>
        </p:nvPicPr>
        <p:blipFill>
          <a:blip r:embed="rId3" cstate="print"/>
          <a:srcRect b="21119"/>
          <a:stretch>
            <a:fillRect/>
          </a:stretch>
        </p:blipFill>
        <p:spPr bwMode="auto">
          <a:xfrm>
            <a:off x="1057305" y="-24"/>
            <a:ext cx="7800975" cy="6555830"/>
          </a:xfrm>
          <a:prstGeom prst="rect">
            <a:avLst/>
          </a:prstGeom>
          <a:noFill/>
          <a:ln w="9525">
            <a:noFill/>
            <a:miter lim="800000"/>
            <a:headEnd/>
            <a:tailEnd/>
          </a:ln>
        </p:spPr>
      </p:pic>
      <p:sp>
        <p:nvSpPr>
          <p:cNvPr id="6" name="5 CuadroTexto"/>
          <p:cNvSpPr txBox="1"/>
          <p:nvPr/>
        </p:nvSpPr>
        <p:spPr>
          <a:xfrm>
            <a:off x="1578042" y="571480"/>
            <a:ext cx="5808834" cy="461665"/>
          </a:xfrm>
          <a:prstGeom prst="rect">
            <a:avLst/>
          </a:prstGeom>
          <a:solidFill>
            <a:schemeClr val="bg1"/>
          </a:solidFill>
        </p:spPr>
        <p:txBody>
          <a:bodyPr wrap="none" rtlCol="0">
            <a:spAutoFit/>
          </a:bodyPr>
          <a:lstStyle/>
          <a:p>
            <a:r>
              <a:rPr lang="es-ES" dirty="0" smtClean="0">
                <a:latin typeface="Arial" pitchFamily="34" charset="0"/>
                <a:cs typeface="Arial" pitchFamily="34" charset="0"/>
              </a:rPr>
              <a:t>Captura </a:t>
            </a:r>
            <a:r>
              <a:rPr lang="es-ES" dirty="0" err="1" smtClean="0">
                <a:latin typeface="Arial" pitchFamily="34" charset="0"/>
                <a:cs typeface="Arial" pitchFamily="34" charset="0"/>
              </a:rPr>
              <a:t>Wireshark</a:t>
            </a:r>
            <a:r>
              <a:rPr lang="es-ES" dirty="0" smtClean="0">
                <a:latin typeface="Arial" pitchFamily="34" charset="0"/>
                <a:cs typeface="Arial" pitchFamily="34" charset="0"/>
              </a:rPr>
              <a:t> de un BOOTP </a:t>
            </a:r>
            <a:r>
              <a:rPr lang="es-ES" dirty="0" err="1" smtClean="0">
                <a:latin typeface="Arial" pitchFamily="34" charset="0"/>
                <a:cs typeface="Arial" pitchFamily="34" charset="0"/>
              </a:rPr>
              <a:t>Reply</a:t>
            </a:r>
            <a:endParaRPr lang="es-ES" dirty="0">
              <a:latin typeface="Arial" pitchFamily="34" charset="0"/>
              <a:cs typeface="Arial" pitchFamily="34" charset="0"/>
            </a:endParaRPr>
          </a:p>
        </p:txBody>
      </p:sp>
      <p:sp>
        <p:nvSpPr>
          <p:cNvPr id="8" name="Rectangle 4"/>
          <p:cNvSpPr>
            <a:spLocks noChangeArrowheads="1"/>
          </p:cNvSpPr>
          <p:nvPr/>
        </p:nvSpPr>
        <p:spPr bwMode="auto">
          <a:xfrm>
            <a:off x="5343585" y="2299648"/>
            <a:ext cx="3148004" cy="156948"/>
          </a:xfrm>
          <a:prstGeom prst="rect">
            <a:avLst/>
          </a:prstGeom>
          <a:noFill/>
          <a:ln w="19050">
            <a:solidFill>
              <a:srgbClr val="FF0000"/>
            </a:solidFill>
            <a:miter lim="800000"/>
            <a:headEnd/>
            <a:tailEnd/>
          </a:ln>
        </p:spPr>
        <p:txBody>
          <a:bodyPr wrap="none" anchor="ctr"/>
          <a:lstStyle/>
          <a:p>
            <a:endParaRPr lang="es-ES"/>
          </a:p>
        </p:txBody>
      </p:sp>
      <p:sp>
        <p:nvSpPr>
          <p:cNvPr id="9" name="8 CuadroTexto"/>
          <p:cNvSpPr txBox="1"/>
          <p:nvPr/>
        </p:nvSpPr>
        <p:spPr>
          <a:xfrm>
            <a:off x="6767909" y="3214686"/>
            <a:ext cx="1576072" cy="307777"/>
          </a:xfrm>
          <a:prstGeom prst="rect">
            <a:avLst/>
          </a:prstGeom>
          <a:noFill/>
        </p:spPr>
        <p:txBody>
          <a:bodyPr wrap="none" rtlCol="0">
            <a:spAutoFit/>
          </a:bodyPr>
          <a:lstStyle/>
          <a:p>
            <a:r>
              <a:rPr lang="es-ES" sz="1400" b="1" dirty="0" smtClean="0">
                <a:latin typeface="Arial" pitchFamily="34" charset="0"/>
                <a:cs typeface="Arial" pitchFamily="34" charset="0"/>
              </a:rPr>
              <a:t>Envío </a:t>
            </a:r>
            <a:r>
              <a:rPr lang="es-ES" sz="1400" b="1" dirty="0" err="1" smtClean="0">
                <a:latin typeface="Arial" pitchFamily="34" charset="0"/>
                <a:cs typeface="Arial" pitchFamily="34" charset="0"/>
              </a:rPr>
              <a:t>broadcast</a:t>
            </a:r>
            <a:endParaRPr lang="es-ES" sz="1400" b="1" dirty="0">
              <a:latin typeface="Arial" pitchFamily="34" charset="0"/>
              <a:cs typeface="Arial" pitchFamily="34" charset="0"/>
            </a:endParaRPr>
          </a:p>
        </p:txBody>
      </p:sp>
      <p:cxnSp>
        <p:nvCxnSpPr>
          <p:cNvPr id="11" name="10 Conector recto de flecha"/>
          <p:cNvCxnSpPr/>
          <p:nvPr/>
        </p:nvCxnSpPr>
        <p:spPr>
          <a:xfrm rot="5400000" flipH="1" flipV="1">
            <a:off x="7165254" y="2821777"/>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11 CuadroTexto"/>
          <p:cNvSpPr txBox="1"/>
          <p:nvPr/>
        </p:nvSpPr>
        <p:spPr>
          <a:xfrm>
            <a:off x="57173" y="3071810"/>
            <a:ext cx="880369" cy="523220"/>
          </a:xfrm>
          <a:prstGeom prst="rect">
            <a:avLst/>
          </a:prstGeom>
          <a:noFill/>
        </p:spPr>
        <p:txBody>
          <a:bodyPr wrap="none" rtlCol="0">
            <a:spAutoFit/>
          </a:bodyPr>
          <a:lstStyle/>
          <a:p>
            <a:pPr algn="ctr"/>
            <a:r>
              <a:rPr lang="es-ES" sz="1400" b="1" dirty="0" smtClean="0">
                <a:latin typeface="Arial" pitchFamily="34" charset="0"/>
                <a:cs typeface="Arial" pitchFamily="34" charset="0"/>
              </a:rPr>
              <a:t>Paquete</a:t>
            </a:r>
          </a:p>
          <a:p>
            <a:pPr algn="ctr"/>
            <a:r>
              <a:rPr lang="es-ES" sz="1400" b="1" dirty="0" smtClean="0">
                <a:latin typeface="Arial" pitchFamily="34" charset="0"/>
                <a:cs typeface="Arial" pitchFamily="34" charset="0"/>
              </a:rPr>
              <a:t>IP</a:t>
            </a:r>
            <a:endParaRPr lang="es-ES" sz="1400" b="1" dirty="0">
              <a:latin typeface="Arial" pitchFamily="34" charset="0"/>
              <a:cs typeface="Arial" pitchFamily="34" charset="0"/>
            </a:endParaRPr>
          </a:p>
        </p:txBody>
      </p:sp>
      <p:cxnSp>
        <p:nvCxnSpPr>
          <p:cNvPr id="13" name="12 Conector recto de flecha"/>
          <p:cNvCxnSpPr/>
          <p:nvPr/>
        </p:nvCxnSpPr>
        <p:spPr>
          <a:xfrm rot="5400000" flipH="1" flipV="1">
            <a:off x="165124" y="2712243"/>
            <a:ext cx="642942" cy="158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13 Conector recto de flecha"/>
          <p:cNvCxnSpPr/>
          <p:nvPr/>
        </p:nvCxnSpPr>
        <p:spPr>
          <a:xfrm>
            <a:off x="485801" y="2390768"/>
            <a:ext cx="46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4"/>
          <p:cNvSpPr>
            <a:spLocks noChangeArrowheads="1"/>
          </p:cNvSpPr>
          <p:nvPr/>
        </p:nvSpPr>
        <p:spPr bwMode="auto">
          <a:xfrm>
            <a:off x="2879766" y="5857892"/>
            <a:ext cx="2630385" cy="513220"/>
          </a:xfrm>
          <a:prstGeom prst="rect">
            <a:avLst/>
          </a:prstGeom>
          <a:noFill/>
          <a:ln w="19050">
            <a:solidFill>
              <a:srgbClr val="FF0000"/>
            </a:solidFill>
            <a:miter lim="800000"/>
            <a:headEnd/>
            <a:tailEnd/>
          </a:ln>
        </p:spPr>
        <p:txBody>
          <a:bodyPr wrap="none" anchor="ctr"/>
          <a:lstStyle/>
          <a:p>
            <a:endParaRPr lang="es-ES"/>
          </a:p>
        </p:txBody>
      </p:sp>
      <p:sp>
        <p:nvSpPr>
          <p:cNvPr id="17" name="16 CuadroTexto"/>
          <p:cNvSpPr txBox="1"/>
          <p:nvPr/>
        </p:nvSpPr>
        <p:spPr>
          <a:xfrm>
            <a:off x="6063053" y="5786454"/>
            <a:ext cx="2366599" cy="523220"/>
          </a:xfrm>
          <a:prstGeom prst="rect">
            <a:avLst/>
          </a:prstGeom>
          <a:noFill/>
        </p:spPr>
        <p:txBody>
          <a:bodyPr wrap="square" rtlCol="0">
            <a:spAutoFit/>
          </a:bodyPr>
          <a:lstStyle/>
          <a:p>
            <a:r>
              <a:rPr lang="es-ES" sz="1400" b="1" dirty="0" smtClean="0">
                <a:latin typeface="Arial" pitchFamily="34" charset="0"/>
                <a:cs typeface="Arial" pitchFamily="34" charset="0"/>
              </a:rPr>
              <a:t>Opciones de configuración adicionales</a:t>
            </a:r>
            <a:endParaRPr lang="es-ES" sz="1400" b="1" dirty="0">
              <a:latin typeface="Arial" pitchFamily="34" charset="0"/>
              <a:cs typeface="Arial" pitchFamily="34" charset="0"/>
            </a:endParaRPr>
          </a:p>
        </p:txBody>
      </p:sp>
      <p:cxnSp>
        <p:nvCxnSpPr>
          <p:cNvPr id="18" name="17 Conector recto de flecha"/>
          <p:cNvCxnSpPr/>
          <p:nvPr/>
        </p:nvCxnSpPr>
        <p:spPr>
          <a:xfrm rot="10800000">
            <a:off x="5634425" y="6072206"/>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ectangle 4"/>
          <p:cNvSpPr>
            <a:spLocks noChangeArrowheads="1"/>
          </p:cNvSpPr>
          <p:nvPr/>
        </p:nvSpPr>
        <p:spPr bwMode="auto">
          <a:xfrm>
            <a:off x="1428728" y="4666891"/>
            <a:ext cx="4713280" cy="185244"/>
          </a:xfrm>
          <a:prstGeom prst="rect">
            <a:avLst/>
          </a:prstGeom>
          <a:noFill/>
          <a:ln w="19050">
            <a:solidFill>
              <a:srgbClr val="FF0000"/>
            </a:solidFill>
            <a:miter lim="800000"/>
            <a:headEnd/>
            <a:tailEnd/>
          </a:ln>
        </p:spPr>
        <p:txBody>
          <a:bodyPr wrap="none" anchor="ctr"/>
          <a:lstStyle/>
          <a:p>
            <a:endParaRPr lang="es-ES"/>
          </a:p>
        </p:txBody>
      </p:sp>
      <p:cxnSp>
        <p:nvCxnSpPr>
          <p:cNvPr id="19" name="18 Conector recto de flecha"/>
          <p:cNvCxnSpPr/>
          <p:nvPr/>
        </p:nvCxnSpPr>
        <p:spPr>
          <a:xfrm rot="10800000">
            <a:off x="6286513" y="4714884"/>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6786579" y="4477416"/>
            <a:ext cx="2071702" cy="523220"/>
          </a:xfrm>
          <a:prstGeom prst="rect">
            <a:avLst/>
          </a:prstGeom>
          <a:noFill/>
        </p:spPr>
        <p:txBody>
          <a:bodyPr wrap="square" rtlCol="0">
            <a:spAutoFit/>
          </a:bodyPr>
          <a:lstStyle/>
          <a:p>
            <a:r>
              <a:rPr lang="es-ES" sz="1400" b="1" dirty="0" smtClean="0">
                <a:latin typeface="Arial" pitchFamily="34" charset="0"/>
                <a:cs typeface="Arial" pitchFamily="34" charset="0"/>
              </a:rPr>
              <a:t>Dir. MAC del cliente en el paquete BOOTP</a:t>
            </a:r>
            <a:endParaRPr lang="es-ES" sz="1400" b="1" dirty="0">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7" grpId="0"/>
      <p:bldP spid="2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549275"/>
            <a:ext cx="7772400" cy="838200"/>
          </a:xfrm>
          <a:prstGeom prst="rect">
            <a:avLst/>
          </a:prstGeom>
          <a:noFill/>
          <a:ln w="9525">
            <a:noFill/>
            <a:miter lim="800000"/>
            <a:headEnd/>
            <a:tailEnd/>
          </a:ln>
        </p:spPr>
        <p:txBody>
          <a:bodyPr anchor="ctr"/>
          <a:lstStyle/>
          <a:p>
            <a:pPr algn="ctr"/>
            <a:r>
              <a:rPr lang="es-ES_tradnl" sz="3600">
                <a:solidFill>
                  <a:schemeClr val="tx2"/>
                </a:solidFill>
              </a:rPr>
              <a:t>Fragmentación en IPv6</a:t>
            </a:r>
            <a:endParaRPr lang="es-ES" sz="3600">
              <a:solidFill>
                <a:schemeClr val="tx2"/>
              </a:solidFill>
            </a:endParaRPr>
          </a:p>
        </p:txBody>
      </p:sp>
      <p:sp>
        <p:nvSpPr>
          <p:cNvPr id="110595" name="Rectangle 3"/>
          <p:cNvSpPr>
            <a:spLocks noChangeArrowheads="1"/>
          </p:cNvSpPr>
          <p:nvPr/>
        </p:nvSpPr>
        <p:spPr bwMode="auto">
          <a:xfrm>
            <a:off x="685800" y="1741488"/>
            <a:ext cx="7989888"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dirty="0"/>
              <a:t>La fragmentación se hace utilizando los mismos campos que en IPv4, pero </a:t>
            </a:r>
            <a:r>
              <a:rPr lang="es-ES_tradnl" sz="2400" u="sng" dirty="0"/>
              <a:t>la fragmentación en ruta está prohibida</a:t>
            </a:r>
            <a:r>
              <a:rPr lang="es-ES_tradnl" sz="2400" dirty="0"/>
              <a:t>. </a:t>
            </a:r>
            <a:endParaRPr lang="es-ES_tradnl" sz="2400" dirty="0" smtClean="0"/>
          </a:p>
          <a:p>
            <a:pPr marL="342900" indent="-342900">
              <a:lnSpc>
                <a:spcPct val="90000"/>
              </a:lnSpc>
              <a:spcBef>
                <a:spcPct val="20000"/>
              </a:spcBef>
              <a:buFontTx/>
              <a:buChar char="•"/>
            </a:pPr>
            <a:r>
              <a:rPr lang="es-ES_tradnl" sz="2400" dirty="0"/>
              <a:t>Cuando hay fragmentación los datos correspondientes (Identificación, </a:t>
            </a:r>
            <a:r>
              <a:rPr lang="es-ES_tradnl" sz="2400" dirty="0" err="1"/>
              <a:t>fragment</a:t>
            </a:r>
            <a:r>
              <a:rPr lang="es-ES_tradnl" sz="2400" dirty="0"/>
              <a:t> offset, </a:t>
            </a:r>
            <a:r>
              <a:rPr lang="es-ES_tradnl" sz="2400" dirty="0" err="1"/>
              <a:t>etc</a:t>
            </a:r>
            <a:r>
              <a:rPr lang="es-ES_tradnl" sz="2400" dirty="0"/>
              <a:t>) se colocan en una cabecera de opciones adicional </a:t>
            </a:r>
          </a:p>
          <a:p>
            <a:pPr marL="342900" indent="-342900">
              <a:lnSpc>
                <a:spcPct val="90000"/>
              </a:lnSpc>
              <a:spcBef>
                <a:spcPct val="20000"/>
              </a:spcBef>
              <a:buFontTx/>
              <a:buChar char="•"/>
            </a:pPr>
            <a:r>
              <a:rPr lang="es-ES_tradnl" sz="2400" dirty="0" smtClean="0"/>
              <a:t>En cualquier caso, la fragmentación intenta evitarse de dos maneras:</a:t>
            </a:r>
          </a:p>
          <a:p>
            <a:pPr marL="800100" lvl="1" indent="-342900">
              <a:lnSpc>
                <a:spcPct val="90000"/>
              </a:lnSpc>
              <a:spcBef>
                <a:spcPct val="20000"/>
              </a:spcBef>
              <a:buFontTx/>
              <a:buChar char="•"/>
            </a:pPr>
            <a:r>
              <a:rPr lang="es-ES_tradnl" sz="2400" dirty="0" smtClean="0"/>
              <a:t>Mediante la técnica </a:t>
            </a:r>
            <a:r>
              <a:rPr lang="es-ES_tradnl" sz="2400" dirty="0"/>
              <a:t>de descubrimiento de la MTU del </a:t>
            </a:r>
            <a:r>
              <a:rPr lang="es-ES_tradnl" sz="2400" dirty="0" smtClean="0"/>
              <a:t>trayecto, que se considera altamente recomendable.</a:t>
            </a:r>
            <a:endParaRPr lang="es-ES_tradnl" sz="2400" dirty="0"/>
          </a:p>
          <a:p>
            <a:pPr marL="800100" lvl="1" indent="-342900">
              <a:lnSpc>
                <a:spcPct val="90000"/>
              </a:lnSpc>
              <a:spcBef>
                <a:spcPct val="20000"/>
              </a:spcBef>
              <a:buFontTx/>
              <a:buChar char="•"/>
            </a:pPr>
            <a:r>
              <a:rPr lang="es-ES_tradnl" sz="2400" dirty="0" smtClean="0"/>
              <a:t>Requiriendo que todos </a:t>
            </a:r>
            <a:r>
              <a:rPr lang="es-ES_tradnl" sz="2400" dirty="0"/>
              <a:t>los nodos </a:t>
            </a:r>
            <a:r>
              <a:rPr lang="es-ES_tradnl" sz="2400" dirty="0" smtClean="0"/>
              <a:t>soporten </a:t>
            </a:r>
            <a:r>
              <a:rPr lang="es-ES_tradnl" sz="2400" dirty="0"/>
              <a:t>una MTU mínima de 1280 bytes. Esto reduce la necesidad de fragmentación</a:t>
            </a:r>
          </a:p>
        </p:txBody>
      </p:sp>
    </p:spTree>
    <p:extLst>
      <p:ext uri="{BB962C8B-B14F-4D97-AF65-F5344CB8AC3E}">
        <p14:creationId xmlns:p14="http://schemas.microsoft.com/office/powerpoint/2010/main" val="423126404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685800" y="332656"/>
            <a:ext cx="7772400" cy="838200"/>
          </a:xfrm>
          <a:prstGeom prst="rect">
            <a:avLst/>
          </a:prstGeom>
          <a:noFill/>
          <a:ln w="9525">
            <a:noFill/>
            <a:miter lim="800000"/>
            <a:headEnd/>
            <a:tailEnd/>
          </a:ln>
        </p:spPr>
        <p:txBody>
          <a:bodyPr anchor="ctr"/>
          <a:lstStyle/>
          <a:p>
            <a:pPr algn="ctr"/>
            <a:r>
              <a:rPr lang="es-ES_tradnl" sz="3600">
                <a:solidFill>
                  <a:schemeClr val="tx2"/>
                </a:solidFill>
              </a:rPr>
              <a:t>Opciones en IPv6</a:t>
            </a:r>
            <a:endParaRPr lang="es-ES" sz="3600">
              <a:solidFill>
                <a:schemeClr val="tx2"/>
              </a:solidFill>
            </a:endParaRPr>
          </a:p>
        </p:txBody>
      </p:sp>
      <p:sp>
        <p:nvSpPr>
          <p:cNvPr id="111619" name="Rectangle 5"/>
          <p:cNvSpPr>
            <a:spLocks noChangeArrowheads="1"/>
          </p:cNvSpPr>
          <p:nvPr/>
        </p:nvSpPr>
        <p:spPr bwMode="auto">
          <a:xfrm>
            <a:off x="685800" y="1340173"/>
            <a:ext cx="7989888"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dirty="0"/>
              <a:t>En IPv4 las opciones formaban parte de la cabecera. Esto causaba problemas de rendimiento porque cuando el paquete tenía opciones el </a:t>
            </a:r>
            <a:r>
              <a:rPr lang="es-ES_tradnl" sz="2400" dirty="0" err="1"/>
              <a:t>router</a:t>
            </a:r>
            <a:r>
              <a:rPr lang="es-ES_tradnl" sz="2400" dirty="0"/>
              <a:t> tenía que procesar una cabecera más compleja</a:t>
            </a:r>
          </a:p>
          <a:p>
            <a:pPr marL="342900" indent="-342900">
              <a:lnSpc>
                <a:spcPct val="90000"/>
              </a:lnSpc>
              <a:spcBef>
                <a:spcPct val="20000"/>
              </a:spcBef>
              <a:buFontTx/>
              <a:buChar char="•"/>
            </a:pPr>
            <a:r>
              <a:rPr lang="es-ES_tradnl" sz="2400" dirty="0"/>
              <a:t>En IPv6 las opciones se han sacado de la cabecera y forman ahora cabeceras adicionales que se insertan entre la cabecera IPv6 y la de transporte. Esto se indica mediante el campo ‘siguiente cabecera’. Se pueden insertar varias cabeceras opcionales encadenándolas</a:t>
            </a:r>
          </a:p>
          <a:p>
            <a:pPr marL="342900" indent="-342900">
              <a:lnSpc>
                <a:spcPct val="90000"/>
              </a:lnSpc>
              <a:spcBef>
                <a:spcPct val="20000"/>
              </a:spcBef>
              <a:buFontTx/>
              <a:buChar char="•"/>
            </a:pPr>
            <a:r>
              <a:rPr lang="es-ES_tradnl" sz="2400" dirty="0"/>
              <a:t>Ejemplos de cabeceras opcionales:</a:t>
            </a:r>
          </a:p>
          <a:p>
            <a:pPr marL="742950" lvl="1" indent="-285750">
              <a:lnSpc>
                <a:spcPct val="90000"/>
              </a:lnSpc>
              <a:spcBef>
                <a:spcPct val="20000"/>
              </a:spcBef>
              <a:buFontTx/>
              <a:buChar char="–"/>
            </a:pPr>
            <a:r>
              <a:rPr lang="es-ES_tradnl" sz="2400" dirty="0"/>
              <a:t>Cabecera de fragmentación</a:t>
            </a:r>
          </a:p>
          <a:p>
            <a:pPr marL="742950" lvl="1" indent="-285750">
              <a:lnSpc>
                <a:spcPct val="90000"/>
              </a:lnSpc>
              <a:spcBef>
                <a:spcPct val="20000"/>
              </a:spcBef>
              <a:buFontTx/>
              <a:buChar char="–"/>
            </a:pPr>
            <a:r>
              <a:rPr lang="es-ES_tradnl" sz="2400" dirty="0"/>
              <a:t>Cabecera de </a:t>
            </a:r>
            <a:r>
              <a:rPr lang="es-ES_tradnl" sz="2400" dirty="0" err="1" smtClean="0"/>
              <a:t>routing</a:t>
            </a:r>
            <a:r>
              <a:rPr lang="es-ES_tradnl" sz="2400" dirty="0" smtClean="0"/>
              <a:t> </a:t>
            </a:r>
            <a:r>
              <a:rPr lang="es-ES_tradnl" sz="2400" dirty="0"/>
              <a:t>(record </a:t>
            </a:r>
            <a:r>
              <a:rPr lang="es-ES_tradnl" sz="2400" dirty="0" err="1"/>
              <a:t>route</a:t>
            </a:r>
            <a:r>
              <a:rPr lang="es-ES_tradnl" sz="2400" dirty="0"/>
              <a:t>)</a:t>
            </a:r>
          </a:p>
          <a:p>
            <a:pPr marL="742950" lvl="1" indent="-285750">
              <a:lnSpc>
                <a:spcPct val="90000"/>
              </a:lnSpc>
              <a:spcBef>
                <a:spcPct val="20000"/>
              </a:spcBef>
              <a:buFontTx/>
              <a:buChar char="–"/>
            </a:pPr>
            <a:r>
              <a:rPr lang="es-ES_tradnl" sz="2400" dirty="0"/>
              <a:t>Cabecera de </a:t>
            </a:r>
            <a:r>
              <a:rPr lang="es-ES_tradnl" sz="2400" dirty="0" err="1" smtClean="0"/>
              <a:t>routing</a:t>
            </a:r>
            <a:r>
              <a:rPr lang="es-ES_tradnl" sz="2400" dirty="0" smtClean="0"/>
              <a:t> </a:t>
            </a:r>
            <a:r>
              <a:rPr lang="es-ES_tradnl" sz="2400" dirty="0"/>
              <a:t>desde el origen (</a:t>
            </a:r>
            <a:r>
              <a:rPr lang="es-ES_tradnl" sz="2400" dirty="0" err="1"/>
              <a:t>source</a:t>
            </a:r>
            <a:r>
              <a:rPr lang="es-ES_tradnl" sz="2400" dirty="0"/>
              <a:t> </a:t>
            </a:r>
            <a:r>
              <a:rPr lang="es-ES_tradnl" sz="2400" dirty="0" err="1"/>
              <a:t>routing</a:t>
            </a:r>
            <a:r>
              <a:rPr lang="es-ES_tradnl" sz="2400" dirty="0"/>
              <a:t>)</a:t>
            </a:r>
          </a:p>
        </p:txBody>
      </p:sp>
    </p:spTree>
    <p:extLst>
      <p:ext uri="{BB962C8B-B14F-4D97-AF65-F5344CB8AC3E}">
        <p14:creationId xmlns:p14="http://schemas.microsoft.com/office/powerpoint/2010/main" val="286884538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68313" y="44624"/>
            <a:ext cx="8301037" cy="1143000"/>
          </a:xfrm>
          <a:prstGeom prst="rect">
            <a:avLst/>
          </a:prstGeom>
          <a:noFill/>
          <a:ln w="9525">
            <a:noFill/>
            <a:miter lim="800000"/>
            <a:headEnd/>
            <a:tailEnd/>
          </a:ln>
        </p:spPr>
        <p:txBody>
          <a:bodyPr lIns="71393" tIns="35697" rIns="71393" bIns="35697" anchor="ctr"/>
          <a:lstStyle/>
          <a:p>
            <a:pPr algn="ctr" defTabSz="555625"/>
            <a:r>
              <a:rPr lang="es-ES_tradnl" sz="4000" dirty="0">
                <a:solidFill>
                  <a:schemeClr val="tx2"/>
                </a:solidFill>
              </a:rPr>
              <a:t>Opciones en IPv6</a:t>
            </a:r>
            <a:endParaRPr lang="es-ES" sz="4000" dirty="0">
              <a:solidFill>
                <a:schemeClr val="tx2"/>
              </a:solidFill>
            </a:endParaRPr>
          </a:p>
        </p:txBody>
      </p:sp>
      <p:sp>
        <p:nvSpPr>
          <p:cNvPr id="112643" name="Rectangle 3"/>
          <p:cNvSpPr>
            <a:spLocks noChangeArrowheads="1"/>
          </p:cNvSpPr>
          <p:nvPr/>
        </p:nvSpPr>
        <p:spPr bwMode="auto">
          <a:xfrm>
            <a:off x="449263" y="2001615"/>
            <a:ext cx="1787525" cy="917575"/>
          </a:xfrm>
          <a:prstGeom prst="rect">
            <a:avLst/>
          </a:prstGeom>
          <a:solidFill>
            <a:srgbClr val="00B0F0"/>
          </a:solidFill>
          <a:ln w="12700">
            <a:noFill/>
            <a:miter lim="800000"/>
            <a:headEnd/>
            <a:tailEnd/>
          </a:ln>
        </p:spPr>
        <p:txBody>
          <a:bodyPr wrap="none" anchor="ctr"/>
          <a:lstStyle/>
          <a:p>
            <a:endParaRPr lang="es-ES"/>
          </a:p>
        </p:txBody>
      </p:sp>
      <p:sp>
        <p:nvSpPr>
          <p:cNvPr id="112644" name="Rectangle 4"/>
          <p:cNvSpPr>
            <a:spLocks noChangeArrowheads="1"/>
          </p:cNvSpPr>
          <p:nvPr/>
        </p:nvSpPr>
        <p:spPr bwMode="auto">
          <a:xfrm>
            <a:off x="2476500" y="2001615"/>
            <a:ext cx="1789113" cy="917575"/>
          </a:xfrm>
          <a:prstGeom prst="rect">
            <a:avLst/>
          </a:prstGeom>
          <a:solidFill>
            <a:srgbClr val="FFFF00"/>
          </a:solidFill>
          <a:ln w="12700">
            <a:noFill/>
            <a:miter lim="800000"/>
            <a:headEnd/>
            <a:tailEnd/>
          </a:ln>
        </p:spPr>
        <p:txBody>
          <a:bodyPr wrap="none" anchor="ctr"/>
          <a:lstStyle/>
          <a:p>
            <a:endParaRPr lang="es-ES"/>
          </a:p>
        </p:txBody>
      </p:sp>
      <p:sp>
        <p:nvSpPr>
          <p:cNvPr id="112645" name="Rectangle 5"/>
          <p:cNvSpPr>
            <a:spLocks noChangeArrowheads="1"/>
          </p:cNvSpPr>
          <p:nvPr/>
        </p:nvSpPr>
        <p:spPr bwMode="auto">
          <a:xfrm>
            <a:off x="4503738" y="3597623"/>
            <a:ext cx="1787525" cy="917575"/>
          </a:xfrm>
          <a:prstGeom prst="rect">
            <a:avLst/>
          </a:prstGeom>
          <a:solidFill>
            <a:srgbClr val="FFFF00"/>
          </a:solidFill>
          <a:ln w="12700">
            <a:noFill/>
            <a:miter lim="800000"/>
            <a:headEnd/>
            <a:tailEnd/>
          </a:ln>
        </p:spPr>
        <p:txBody>
          <a:bodyPr wrap="none" anchor="ctr"/>
          <a:lstStyle/>
          <a:p>
            <a:endParaRPr lang="es-ES"/>
          </a:p>
        </p:txBody>
      </p:sp>
      <p:sp>
        <p:nvSpPr>
          <p:cNvPr id="112646" name="Rectangle 6"/>
          <p:cNvSpPr>
            <a:spLocks noChangeArrowheads="1"/>
          </p:cNvSpPr>
          <p:nvPr/>
        </p:nvSpPr>
        <p:spPr bwMode="auto">
          <a:xfrm>
            <a:off x="2476500" y="3597623"/>
            <a:ext cx="1789113" cy="917575"/>
          </a:xfrm>
          <a:prstGeom prst="rect">
            <a:avLst/>
          </a:prstGeom>
          <a:solidFill>
            <a:srgbClr val="00B0F0"/>
          </a:solidFill>
          <a:ln w="12700">
            <a:noFill/>
            <a:miter lim="800000"/>
            <a:headEnd/>
            <a:tailEnd/>
          </a:ln>
        </p:spPr>
        <p:txBody>
          <a:bodyPr wrap="none" anchor="ctr"/>
          <a:lstStyle/>
          <a:p>
            <a:endParaRPr lang="es-ES">
              <a:ln>
                <a:solidFill>
                  <a:srgbClr val="00B0F0"/>
                </a:solidFill>
              </a:ln>
              <a:solidFill>
                <a:srgbClr val="00B0F0"/>
              </a:solidFill>
            </a:endParaRPr>
          </a:p>
        </p:txBody>
      </p:sp>
      <p:sp>
        <p:nvSpPr>
          <p:cNvPr id="112647" name="Rectangle 7"/>
          <p:cNvSpPr>
            <a:spLocks noChangeArrowheads="1"/>
          </p:cNvSpPr>
          <p:nvPr/>
        </p:nvSpPr>
        <p:spPr bwMode="auto">
          <a:xfrm>
            <a:off x="449263" y="3597623"/>
            <a:ext cx="1787525" cy="917575"/>
          </a:xfrm>
          <a:prstGeom prst="rect">
            <a:avLst/>
          </a:prstGeom>
          <a:solidFill>
            <a:srgbClr val="00B0F0"/>
          </a:solidFill>
          <a:ln w="12700">
            <a:noFill/>
            <a:miter lim="800000"/>
            <a:headEnd/>
            <a:tailEnd/>
          </a:ln>
        </p:spPr>
        <p:txBody>
          <a:bodyPr wrap="none" anchor="ctr"/>
          <a:lstStyle/>
          <a:p>
            <a:endParaRPr lang="es-ES"/>
          </a:p>
        </p:txBody>
      </p:sp>
      <p:sp>
        <p:nvSpPr>
          <p:cNvPr id="112648" name="Rectangle 8"/>
          <p:cNvSpPr>
            <a:spLocks noChangeArrowheads="1"/>
          </p:cNvSpPr>
          <p:nvPr/>
        </p:nvSpPr>
        <p:spPr bwMode="auto">
          <a:xfrm>
            <a:off x="6530975" y="5192713"/>
            <a:ext cx="1787525" cy="917575"/>
          </a:xfrm>
          <a:prstGeom prst="rect">
            <a:avLst/>
          </a:prstGeom>
          <a:solidFill>
            <a:srgbClr val="FFFF00"/>
          </a:solidFill>
          <a:ln w="12700">
            <a:noFill/>
            <a:miter lim="800000"/>
            <a:headEnd/>
            <a:tailEnd/>
          </a:ln>
        </p:spPr>
        <p:txBody>
          <a:bodyPr wrap="none" anchor="ctr"/>
          <a:lstStyle/>
          <a:p>
            <a:endParaRPr lang="es-ES"/>
          </a:p>
        </p:txBody>
      </p:sp>
      <p:sp>
        <p:nvSpPr>
          <p:cNvPr id="112649" name="Rectangle 9"/>
          <p:cNvSpPr>
            <a:spLocks noChangeArrowheads="1"/>
          </p:cNvSpPr>
          <p:nvPr/>
        </p:nvSpPr>
        <p:spPr bwMode="auto">
          <a:xfrm>
            <a:off x="4503738" y="5192713"/>
            <a:ext cx="1787525" cy="917575"/>
          </a:xfrm>
          <a:prstGeom prst="rect">
            <a:avLst/>
          </a:prstGeom>
          <a:solidFill>
            <a:srgbClr val="FFFF00"/>
          </a:solidFill>
          <a:ln w="12700">
            <a:noFill/>
            <a:miter lim="800000"/>
            <a:headEnd/>
            <a:tailEnd/>
          </a:ln>
        </p:spPr>
        <p:txBody>
          <a:bodyPr wrap="none" anchor="ctr"/>
          <a:lstStyle/>
          <a:p>
            <a:endParaRPr lang="es-ES"/>
          </a:p>
        </p:txBody>
      </p:sp>
      <p:sp>
        <p:nvSpPr>
          <p:cNvPr id="112650" name="Rectangle 10"/>
          <p:cNvSpPr>
            <a:spLocks noChangeArrowheads="1"/>
          </p:cNvSpPr>
          <p:nvPr/>
        </p:nvSpPr>
        <p:spPr bwMode="auto">
          <a:xfrm>
            <a:off x="2476500" y="5192713"/>
            <a:ext cx="1789113" cy="917575"/>
          </a:xfrm>
          <a:prstGeom prst="rect">
            <a:avLst/>
          </a:prstGeom>
          <a:solidFill>
            <a:srgbClr val="00B0F0"/>
          </a:solidFill>
          <a:ln w="12700">
            <a:noFill/>
            <a:miter lim="800000"/>
            <a:headEnd/>
            <a:tailEnd/>
          </a:ln>
        </p:spPr>
        <p:txBody>
          <a:bodyPr wrap="none" anchor="ctr"/>
          <a:lstStyle/>
          <a:p>
            <a:endParaRPr lang="es-ES"/>
          </a:p>
        </p:txBody>
      </p:sp>
      <p:sp>
        <p:nvSpPr>
          <p:cNvPr id="112651" name="Rectangle 11"/>
          <p:cNvSpPr>
            <a:spLocks noChangeArrowheads="1"/>
          </p:cNvSpPr>
          <p:nvPr/>
        </p:nvSpPr>
        <p:spPr bwMode="auto">
          <a:xfrm>
            <a:off x="449263" y="5192713"/>
            <a:ext cx="1787525" cy="917575"/>
          </a:xfrm>
          <a:prstGeom prst="rect">
            <a:avLst/>
          </a:prstGeom>
          <a:solidFill>
            <a:srgbClr val="00B0F0"/>
          </a:solidFill>
          <a:ln w="12700">
            <a:noFill/>
            <a:miter lim="800000"/>
            <a:headEnd/>
            <a:tailEnd/>
          </a:ln>
        </p:spPr>
        <p:txBody>
          <a:bodyPr wrap="none" anchor="ctr"/>
          <a:lstStyle/>
          <a:p>
            <a:endParaRPr lang="es-ES"/>
          </a:p>
        </p:txBody>
      </p:sp>
      <p:sp>
        <p:nvSpPr>
          <p:cNvPr id="112652" name="Rectangle 12"/>
          <p:cNvSpPr>
            <a:spLocks noChangeArrowheads="1"/>
          </p:cNvSpPr>
          <p:nvPr/>
        </p:nvSpPr>
        <p:spPr bwMode="auto">
          <a:xfrm>
            <a:off x="2767013" y="2195290"/>
            <a:ext cx="1301750" cy="485775"/>
          </a:xfrm>
          <a:prstGeom prst="rect">
            <a:avLst/>
          </a:prstGeom>
          <a:noFill/>
          <a:ln w="9525">
            <a:noFill/>
            <a:miter lim="800000"/>
            <a:headEnd/>
            <a:tailEnd/>
          </a:ln>
        </p:spPr>
        <p:txBody>
          <a:bodyPr wrap="none" lIns="91027" tIns="44621" rIns="91027" bIns="44621">
            <a:spAutoFit/>
          </a:bodyPr>
          <a:lstStyle/>
          <a:p>
            <a:pPr defTabSz="788988" eaLnBrk="0" hangingPunct="0"/>
            <a:r>
              <a:rPr lang="es-ES_tradnl" sz="1300" b="1" dirty="0">
                <a:latin typeface="Arial" charset="0"/>
              </a:rPr>
              <a:t>Cabecera TCP</a:t>
            </a:r>
            <a:endParaRPr lang="es-ES" sz="1300" b="1" dirty="0">
              <a:latin typeface="Arial" charset="0"/>
            </a:endParaRPr>
          </a:p>
          <a:p>
            <a:pPr defTabSz="788988" eaLnBrk="0" hangingPunct="0"/>
            <a:r>
              <a:rPr lang="es-ES" sz="1300" b="1" dirty="0">
                <a:latin typeface="Arial" charset="0"/>
              </a:rPr>
              <a:t>+ D</a:t>
            </a:r>
            <a:r>
              <a:rPr lang="es-ES_tradnl" sz="1300" b="1" dirty="0" err="1">
                <a:latin typeface="Arial" charset="0"/>
              </a:rPr>
              <a:t>atos</a:t>
            </a:r>
            <a:endParaRPr lang="es-ES" sz="1300" b="1" dirty="0">
              <a:latin typeface="Arial" charset="0"/>
            </a:endParaRPr>
          </a:p>
        </p:txBody>
      </p:sp>
      <p:sp>
        <p:nvSpPr>
          <p:cNvPr id="112653" name="Rectangle 13"/>
          <p:cNvSpPr>
            <a:spLocks noChangeArrowheads="1"/>
          </p:cNvSpPr>
          <p:nvPr/>
        </p:nvSpPr>
        <p:spPr bwMode="auto">
          <a:xfrm>
            <a:off x="611560" y="2133774"/>
            <a:ext cx="1569021"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 sz="1300" b="1" dirty="0">
                <a:latin typeface="Arial" charset="0"/>
              </a:rPr>
              <a:t>IPv6</a:t>
            </a:r>
          </a:p>
          <a:p>
            <a:pPr defTabSz="788988" eaLnBrk="0" hangingPunct="0"/>
            <a:r>
              <a:rPr lang="es-ES_tradnl" sz="1300" b="1" dirty="0">
                <a:latin typeface="Arial" charset="0"/>
              </a:rPr>
              <a:t>Siguiente </a:t>
            </a:r>
            <a:r>
              <a:rPr lang="es-ES_tradnl" sz="1300" b="1" dirty="0" err="1">
                <a:latin typeface="Arial" charset="0"/>
              </a:rPr>
              <a:t>Cab</a:t>
            </a:r>
            <a:r>
              <a:rPr lang="es-ES_tradnl" sz="1300" b="1" dirty="0" smtClean="0">
                <a:latin typeface="Arial" charset="0"/>
              </a:rPr>
              <a:t>.</a:t>
            </a:r>
            <a:r>
              <a:rPr lang="es-ES" sz="1300" b="1" dirty="0">
                <a:latin typeface="Arial" charset="0"/>
              </a:rPr>
              <a:t> </a:t>
            </a:r>
            <a:r>
              <a:rPr lang="es-ES" sz="1300" b="1" dirty="0" smtClean="0">
                <a:latin typeface="Arial" charset="0"/>
              </a:rPr>
              <a:t>= </a:t>
            </a:r>
            <a:r>
              <a:rPr lang="es-ES" sz="1300" b="1" dirty="0">
                <a:latin typeface="Arial" charset="0"/>
              </a:rPr>
              <a:t>TCP</a:t>
            </a:r>
          </a:p>
        </p:txBody>
      </p:sp>
      <p:sp>
        <p:nvSpPr>
          <p:cNvPr id="112654" name="Rectangle 14"/>
          <p:cNvSpPr>
            <a:spLocks noChangeArrowheads="1"/>
          </p:cNvSpPr>
          <p:nvPr/>
        </p:nvSpPr>
        <p:spPr bwMode="auto">
          <a:xfrm>
            <a:off x="4792663" y="3791298"/>
            <a:ext cx="1301750" cy="485775"/>
          </a:xfrm>
          <a:prstGeom prst="rect">
            <a:avLst/>
          </a:prstGeom>
          <a:noFill/>
          <a:ln w="9525">
            <a:noFill/>
            <a:miter lim="800000"/>
            <a:headEnd/>
            <a:tailEnd/>
          </a:ln>
        </p:spPr>
        <p:txBody>
          <a:bodyPr wrap="none" lIns="91027" tIns="44621" rIns="91027" bIns="44621">
            <a:spAutoFit/>
          </a:bodyPr>
          <a:lstStyle/>
          <a:p>
            <a:pPr defTabSz="788988" eaLnBrk="0" hangingPunct="0"/>
            <a:r>
              <a:rPr lang="es-ES_tradnl" sz="1300" b="1">
                <a:latin typeface="Arial" charset="0"/>
              </a:rPr>
              <a:t>Cabecera TCP</a:t>
            </a:r>
            <a:endParaRPr lang="es-ES" sz="1300" b="1">
              <a:latin typeface="Arial" charset="0"/>
            </a:endParaRPr>
          </a:p>
          <a:p>
            <a:pPr defTabSz="788988" eaLnBrk="0" hangingPunct="0"/>
            <a:r>
              <a:rPr lang="es-ES" sz="1300" b="1">
                <a:latin typeface="Arial" charset="0"/>
              </a:rPr>
              <a:t>+ D</a:t>
            </a:r>
            <a:r>
              <a:rPr lang="es-ES_tradnl" sz="1300" b="1">
                <a:latin typeface="Arial" charset="0"/>
              </a:rPr>
              <a:t>atos</a:t>
            </a:r>
            <a:endParaRPr lang="es-ES" sz="1300" b="1">
              <a:latin typeface="Arial" charset="0"/>
            </a:endParaRPr>
          </a:p>
        </p:txBody>
      </p:sp>
      <p:sp>
        <p:nvSpPr>
          <p:cNvPr id="112655" name="Rectangle 15"/>
          <p:cNvSpPr>
            <a:spLocks noChangeArrowheads="1"/>
          </p:cNvSpPr>
          <p:nvPr/>
        </p:nvSpPr>
        <p:spPr bwMode="auto">
          <a:xfrm>
            <a:off x="6587162" y="5386388"/>
            <a:ext cx="1801262" cy="490223"/>
          </a:xfrm>
          <a:prstGeom prst="rect">
            <a:avLst/>
          </a:prstGeom>
          <a:noFill/>
          <a:ln w="9525">
            <a:noFill/>
            <a:miter lim="800000"/>
            <a:headEnd/>
            <a:tailEnd/>
          </a:ln>
        </p:spPr>
        <p:txBody>
          <a:bodyPr wrap="none" lIns="91027" tIns="44621" rIns="91027" bIns="44621">
            <a:spAutoFit/>
          </a:bodyPr>
          <a:lstStyle/>
          <a:p>
            <a:pPr defTabSz="788988" eaLnBrk="0" hangingPunct="0"/>
            <a:r>
              <a:rPr lang="es-ES_tradnl" sz="1300" b="1" dirty="0" err="1" smtClean="0">
                <a:latin typeface="Arial" charset="0"/>
              </a:rPr>
              <a:t>Cab</a:t>
            </a:r>
            <a:r>
              <a:rPr lang="es-ES_tradnl" sz="1300" b="1" dirty="0">
                <a:latin typeface="Arial" charset="0"/>
              </a:rPr>
              <a:t>. TCP + </a:t>
            </a:r>
            <a:endParaRPr lang="es-ES_tradnl" sz="1300" b="1" dirty="0" smtClean="0">
              <a:latin typeface="Arial" charset="0"/>
            </a:endParaRPr>
          </a:p>
          <a:p>
            <a:pPr defTabSz="788988" eaLnBrk="0" hangingPunct="0"/>
            <a:r>
              <a:rPr lang="es-ES_tradnl" sz="1300" b="1" dirty="0" smtClean="0">
                <a:latin typeface="Arial" charset="0"/>
              </a:rPr>
              <a:t>Fragmento de Datos</a:t>
            </a:r>
            <a:endParaRPr lang="es-ES" sz="1300" b="1" dirty="0">
              <a:latin typeface="Arial" charset="0"/>
            </a:endParaRPr>
          </a:p>
        </p:txBody>
      </p:sp>
      <p:sp>
        <p:nvSpPr>
          <p:cNvPr id="112656" name="Rectangle 16"/>
          <p:cNvSpPr>
            <a:spLocks noChangeArrowheads="1"/>
          </p:cNvSpPr>
          <p:nvPr/>
        </p:nvSpPr>
        <p:spPr bwMode="auto">
          <a:xfrm>
            <a:off x="683568" y="3753817"/>
            <a:ext cx="1497013" cy="684213"/>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 sz="1300" b="1" dirty="0">
                <a:latin typeface="Arial" charset="0"/>
              </a:rPr>
              <a:t>IPv6</a:t>
            </a:r>
          </a:p>
          <a:p>
            <a:pPr defTabSz="788988" eaLnBrk="0" hangingPunct="0"/>
            <a:r>
              <a:rPr lang="es-ES_tradnl" sz="1300" b="1" dirty="0">
                <a:latin typeface="Arial" charset="0"/>
              </a:rPr>
              <a:t>Siguiente </a:t>
            </a:r>
            <a:r>
              <a:rPr lang="es-ES_tradnl" sz="1300" b="1" dirty="0" err="1">
                <a:latin typeface="Arial" charset="0"/>
              </a:rPr>
              <a:t>Cab</a:t>
            </a:r>
            <a:r>
              <a:rPr lang="es-ES_tradnl" sz="1300" b="1" dirty="0" smtClean="0">
                <a:latin typeface="Arial" charset="0"/>
              </a:rPr>
              <a:t>.</a:t>
            </a:r>
            <a:r>
              <a:rPr lang="es-ES" sz="1300" b="1" dirty="0">
                <a:latin typeface="Arial" charset="0"/>
              </a:rPr>
              <a:t> </a:t>
            </a:r>
            <a:r>
              <a:rPr lang="es-ES" sz="1300" b="1" dirty="0" smtClean="0">
                <a:latin typeface="Arial" charset="0"/>
              </a:rPr>
              <a:t>= </a:t>
            </a:r>
            <a:r>
              <a:rPr lang="es-ES" sz="1300" b="1" dirty="0" err="1">
                <a:latin typeface="Arial" charset="0"/>
              </a:rPr>
              <a:t>Routing</a:t>
            </a:r>
            <a:endParaRPr lang="es-ES" sz="1300" b="1" dirty="0">
              <a:latin typeface="Arial" charset="0"/>
            </a:endParaRPr>
          </a:p>
        </p:txBody>
      </p:sp>
      <p:sp>
        <p:nvSpPr>
          <p:cNvPr id="112657" name="Rectangle 17"/>
          <p:cNvSpPr>
            <a:spLocks noChangeArrowheads="1"/>
          </p:cNvSpPr>
          <p:nvPr/>
        </p:nvSpPr>
        <p:spPr bwMode="auto">
          <a:xfrm>
            <a:off x="626716" y="5301208"/>
            <a:ext cx="1497012" cy="684213"/>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 sz="1300" b="1" dirty="0">
                <a:latin typeface="Arial" charset="0"/>
              </a:rPr>
              <a:t>IPv6</a:t>
            </a:r>
          </a:p>
          <a:p>
            <a:pPr defTabSz="788988" eaLnBrk="0" hangingPunct="0"/>
            <a:r>
              <a:rPr lang="es-ES_tradnl" sz="1300" b="1" dirty="0">
                <a:latin typeface="Arial" charset="0"/>
              </a:rPr>
              <a:t>Siguiente </a:t>
            </a:r>
            <a:r>
              <a:rPr lang="es-ES_tradnl" sz="1300" b="1" dirty="0" err="1">
                <a:latin typeface="Arial" charset="0"/>
              </a:rPr>
              <a:t>Cab</a:t>
            </a:r>
            <a:r>
              <a:rPr lang="es-ES_tradnl" sz="1300" b="1" dirty="0" smtClean="0">
                <a:latin typeface="Arial" charset="0"/>
              </a:rPr>
              <a:t>.</a:t>
            </a:r>
            <a:r>
              <a:rPr lang="es-ES" sz="1300" b="1" dirty="0">
                <a:latin typeface="Arial" charset="0"/>
              </a:rPr>
              <a:t> </a:t>
            </a:r>
            <a:r>
              <a:rPr lang="es-ES" sz="1300" b="1" dirty="0" smtClean="0">
                <a:latin typeface="Arial" charset="0"/>
              </a:rPr>
              <a:t>= </a:t>
            </a:r>
            <a:r>
              <a:rPr lang="es-ES" sz="1300" b="1" dirty="0" err="1">
                <a:latin typeface="Arial" charset="0"/>
              </a:rPr>
              <a:t>Routing</a:t>
            </a:r>
            <a:endParaRPr lang="es-ES" sz="1300" b="1" dirty="0">
              <a:latin typeface="Arial" charset="0"/>
            </a:endParaRPr>
          </a:p>
        </p:txBody>
      </p:sp>
      <p:sp>
        <p:nvSpPr>
          <p:cNvPr id="112658" name="Rectangle 18"/>
          <p:cNvSpPr>
            <a:spLocks noChangeArrowheads="1"/>
          </p:cNvSpPr>
          <p:nvPr/>
        </p:nvSpPr>
        <p:spPr bwMode="auto">
          <a:xfrm>
            <a:off x="2610172" y="3717950"/>
            <a:ext cx="1601788"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_tradnl" sz="1300" b="1" dirty="0" err="1">
                <a:latin typeface="Arial" charset="0"/>
              </a:rPr>
              <a:t>Routing</a:t>
            </a:r>
            <a:endParaRPr lang="es-ES" sz="1300" b="1" dirty="0">
              <a:latin typeface="Arial" charset="0"/>
            </a:endParaRPr>
          </a:p>
          <a:p>
            <a:pPr defTabSz="788988" eaLnBrk="0" hangingPunct="0"/>
            <a:r>
              <a:rPr lang="es-ES_tradnl" sz="1300" b="1" dirty="0">
                <a:latin typeface="Arial" charset="0"/>
              </a:rPr>
              <a:t>Siguiente </a:t>
            </a:r>
            <a:r>
              <a:rPr lang="es-ES_tradnl" sz="1300" b="1" dirty="0" err="1">
                <a:latin typeface="Arial" charset="0"/>
              </a:rPr>
              <a:t>Cab</a:t>
            </a:r>
            <a:r>
              <a:rPr lang="es-ES_tradnl" sz="1300" b="1" dirty="0" smtClean="0">
                <a:latin typeface="Arial" charset="0"/>
              </a:rPr>
              <a:t>. </a:t>
            </a:r>
            <a:r>
              <a:rPr lang="es-ES" sz="1300" b="1" dirty="0" smtClean="0">
                <a:latin typeface="Arial" charset="0"/>
              </a:rPr>
              <a:t>= </a:t>
            </a:r>
            <a:r>
              <a:rPr lang="es-ES" sz="1300" b="1" dirty="0">
                <a:latin typeface="Arial" charset="0"/>
              </a:rPr>
              <a:t>TCP</a:t>
            </a:r>
          </a:p>
        </p:txBody>
      </p:sp>
      <p:sp>
        <p:nvSpPr>
          <p:cNvPr id="112659" name="Rectangle 19"/>
          <p:cNvSpPr>
            <a:spLocks noChangeArrowheads="1"/>
          </p:cNvSpPr>
          <p:nvPr/>
        </p:nvSpPr>
        <p:spPr bwMode="auto">
          <a:xfrm>
            <a:off x="2590801" y="5340350"/>
            <a:ext cx="1621160"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 sz="1300" b="1" dirty="0" err="1">
                <a:latin typeface="Arial" charset="0"/>
              </a:rPr>
              <a:t>Routing</a:t>
            </a:r>
            <a:endParaRPr lang="es-ES" sz="1300" b="1" dirty="0">
              <a:latin typeface="Arial" charset="0"/>
            </a:endParaRPr>
          </a:p>
          <a:p>
            <a:pPr defTabSz="788988" eaLnBrk="0" hangingPunct="0"/>
            <a:r>
              <a:rPr lang="es-ES_tradnl" sz="1300" b="1" dirty="0">
                <a:latin typeface="Arial" charset="0"/>
              </a:rPr>
              <a:t>Siguiente </a:t>
            </a:r>
            <a:r>
              <a:rPr lang="es-ES_tradnl" sz="1300" b="1" dirty="0" err="1">
                <a:latin typeface="Arial" charset="0"/>
              </a:rPr>
              <a:t>Cab</a:t>
            </a:r>
            <a:r>
              <a:rPr lang="es-ES_tradnl" sz="1300" b="1" dirty="0">
                <a:latin typeface="Arial" charset="0"/>
              </a:rPr>
              <a:t>.</a:t>
            </a:r>
            <a:r>
              <a:rPr lang="es-ES" sz="1300" b="1" dirty="0">
                <a:latin typeface="Arial" charset="0"/>
              </a:rPr>
              <a:t> </a:t>
            </a:r>
            <a:r>
              <a:rPr lang="es-ES" sz="1300" b="1" dirty="0" smtClean="0">
                <a:latin typeface="Arial" charset="0"/>
              </a:rPr>
              <a:t>= </a:t>
            </a:r>
            <a:r>
              <a:rPr lang="es-ES" sz="1300" b="1" dirty="0" err="1">
                <a:latin typeface="Arial" charset="0"/>
              </a:rPr>
              <a:t>Fragment</a:t>
            </a:r>
            <a:r>
              <a:rPr lang="es-ES_tradnl" sz="1300" b="1" dirty="0">
                <a:latin typeface="Arial" charset="0"/>
              </a:rPr>
              <a:t>.</a:t>
            </a:r>
            <a:endParaRPr lang="es-ES" sz="1300" b="1" dirty="0">
              <a:latin typeface="Arial" charset="0"/>
            </a:endParaRPr>
          </a:p>
        </p:txBody>
      </p:sp>
      <p:sp>
        <p:nvSpPr>
          <p:cNvPr id="112660" name="Rectangle 20"/>
          <p:cNvSpPr>
            <a:spLocks noChangeArrowheads="1"/>
          </p:cNvSpPr>
          <p:nvPr/>
        </p:nvSpPr>
        <p:spPr bwMode="auto">
          <a:xfrm>
            <a:off x="4576738" y="5301208"/>
            <a:ext cx="1795462"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_tradnl" sz="1300" b="1" dirty="0" err="1">
                <a:latin typeface="Arial" charset="0"/>
              </a:rPr>
              <a:t>Fragment</a:t>
            </a:r>
            <a:r>
              <a:rPr lang="es-ES_tradnl" sz="1300" b="1" dirty="0">
                <a:latin typeface="Arial" charset="0"/>
              </a:rPr>
              <a:t>.</a:t>
            </a:r>
            <a:endParaRPr lang="es-ES" sz="1300" b="1" dirty="0">
              <a:latin typeface="Arial" charset="0"/>
            </a:endParaRPr>
          </a:p>
          <a:p>
            <a:pPr defTabSz="788988" eaLnBrk="0" hangingPunct="0"/>
            <a:r>
              <a:rPr lang="es-ES_tradnl" sz="1300" b="1" dirty="0">
                <a:latin typeface="Arial" charset="0"/>
              </a:rPr>
              <a:t>Siguiente </a:t>
            </a:r>
            <a:r>
              <a:rPr lang="es-ES_tradnl" sz="1300" b="1" dirty="0" err="1">
                <a:latin typeface="Arial" charset="0"/>
              </a:rPr>
              <a:t>Cab</a:t>
            </a:r>
            <a:r>
              <a:rPr lang="es-ES_tradnl" sz="1300" b="1" dirty="0" smtClean="0">
                <a:latin typeface="Arial" charset="0"/>
              </a:rPr>
              <a:t>.</a:t>
            </a:r>
            <a:r>
              <a:rPr lang="es-ES" sz="1300" b="1" dirty="0">
                <a:latin typeface="Arial" charset="0"/>
              </a:rPr>
              <a:t> </a:t>
            </a:r>
            <a:r>
              <a:rPr lang="es-ES" sz="1300" b="1" dirty="0" smtClean="0">
                <a:latin typeface="Arial" charset="0"/>
              </a:rPr>
              <a:t>= </a:t>
            </a:r>
            <a:r>
              <a:rPr lang="es-ES" sz="1300" b="1" dirty="0">
                <a:latin typeface="Arial" charset="0"/>
              </a:rPr>
              <a:t>TCP</a:t>
            </a:r>
          </a:p>
        </p:txBody>
      </p:sp>
      <p:sp>
        <p:nvSpPr>
          <p:cNvPr id="112661" name="Rectangle 21"/>
          <p:cNvSpPr>
            <a:spLocks noChangeArrowheads="1"/>
          </p:cNvSpPr>
          <p:nvPr/>
        </p:nvSpPr>
        <p:spPr bwMode="auto">
          <a:xfrm>
            <a:off x="539750" y="1196752"/>
            <a:ext cx="7488238" cy="382501"/>
          </a:xfrm>
          <a:prstGeom prst="rect">
            <a:avLst/>
          </a:prstGeom>
          <a:noFill/>
          <a:ln w="9525">
            <a:noFill/>
            <a:miter lim="800000"/>
            <a:headEnd/>
            <a:tailEnd/>
          </a:ln>
        </p:spPr>
        <p:txBody>
          <a:bodyPr lIns="91027" tIns="44621" rIns="91027" bIns="44621">
            <a:spAutoFit/>
          </a:bodyPr>
          <a:lstStyle/>
          <a:p>
            <a:pPr defTabSz="788988" eaLnBrk="0" hangingPunct="0">
              <a:lnSpc>
                <a:spcPct val="95000"/>
              </a:lnSpc>
              <a:spcBef>
                <a:spcPct val="50000"/>
              </a:spcBef>
              <a:buClr>
                <a:schemeClr val="accent2"/>
              </a:buClr>
              <a:buFont typeface="Arial" charset="0"/>
              <a:buNone/>
            </a:pPr>
            <a:r>
              <a:rPr lang="es-ES_tradnl" sz="2000" dirty="0"/>
              <a:t>S</a:t>
            </a:r>
            <a:r>
              <a:rPr lang="es-ES_tradnl" sz="2000" dirty="0" smtClean="0"/>
              <a:t>e </a:t>
            </a:r>
            <a:r>
              <a:rPr lang="es-ES_tradnl" sz="2000" dirty="0"/>
              <a:t>expresan como cabeceras adicionales </a:t>
            </a:r>
            <a:r>
              <a:rPr lang="es-ES_tradnl" sz="2000" dirty="0" smtClean="0"/>
              <a:t>encadenadas:</a:t>
            </a:r>
            <a:endParaRPr lang="es-ES" sz="2000" dirty="0"/>
          </a:p>
        </p:txBody>
      </p:sp>
      <p:cxnSp>
        <p:nvCxnSpPr>
          <p:cNvPr id="3" name="2 Conector recto"/>
          <p:cNvCxnSpPr>
            <a:stCxn id="112643" idx="2"/>
          </p:cNvCxnSpPr>
          <p:nvPr/>
        </p:nvCxnSpPr>
        <p:spPr>
          <a:xfrm flipH="1">
            <a:off x="1343025" y="2919190"/>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5" name="4 Conector recto"/>
          <p:cNvCxnSpPr/>
          <p:nvPr/>
        </p:nvCxnSpPr>
        <p:spPr>
          <a:xfrm>
            <a:off x="1343025" y="3141886"/>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flipV="1">
            <a:off x="2339752" y="1773734"/>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2339752" y="1773734"/>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11" name="10 Conector recto de flecha"/>
          <p:cNvCxnSpPr/>
          <p:nvPr/>
        </p:nvCxnSpPr>
        <p:spPr>
          <a:xfrm>
            <a:off x="3401381" y="1773734"/>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32" name="31 Conector recto"/>
          <p:cNvCxnSpPr/>
          <p:nvPr/>
        </p:nvCxnSpPr>
        <p:spPr>
          <a:xfrm flipH="1">
            <a:off x="1331640" y="4503366"/>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33" name="32 Conector recto"/>
          <p:cNvCxnSpPr/>
          <p:nvPr/>
        </p:nvCxnSpPr>
        <p:spPr>
          <a:xfrm>
            <a:off x="1331640" y="4726062"/>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34" name="33 Conector recto"/>
          <p:cNvCxnSpPr/>
          <p:nvPr/>
        </p:nvCxnSpPr>
        <p:spPr>
          <a:xfrm flipV="1">
            <a:off x="2328367" y="3357910"/>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35" name="34 Conector recto"/>
          <p:cNvCxnSpPr/>
          <p:nvPr/>
        </p:nvCxnSpPr>
        <p:spPr>
          <a:xfrm>
            <a:off x="2328367" y="3357910"/>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36" name="35 Conector recto de flecha"/>
          <p:cNvCxnSpPr/>
          <p:nvPr/>
        </p:nvCxnSpPr>
        <p:spPr>
          <a:xfrm>
            <a:off x="3389996" y="3357910"/>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37" name="36 Conector recto"/>
          <p:cNvCxnSpPr/>
          <p:nvPr/>
        </p:nvCxnSpPr>
        <p:spPr>
          <a:xfrm flipH="1">
            <a:off x="1331640" y="6086624"/>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38" name="37 Conector recto"/>
          <p:cNvCxnSpPr/>
          <p:nvPr/>
        </p:nvCxnSpPr>
        <p:spPr>
          <a:xfrm>
            <a:off x="1331640" y="6309320"/>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39" name="38 Conector recto"/>
          <p:cNvCxnSpPr/>
          <p:nvPr/>
        </p:nvCxnSpPr>
        <p:spPr>
          <a:xfrm flipV="1">
            <a:off x="2328367" y="4941168"/>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40" name="39 Conector recto"/>
          <p:cNvCxnSpPr/>
          <p:nvPr/>
        </p:nvCxnSpPr>
        <p:spPr>
          <a:xfrm>
            <a:off x="2328367" y="4941168"/>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1" name="40 Conector recto de flecha"/>
          <p:cNvCxnSpPr/>
          <p:nvPr/>
        </p:nvCxnSpPr>
        <p:spPr>
          <a:xfrm>
            <a:off x="3389996" y="4941168"/>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2" name="41 Conector recto"/>
          <p:cNvCxnSpPr/>
          <p:nvPr/>
        </p:nvCxnSpPr>
        <p:spPr>
          <a:xfrm flipH="1">
            <a:off x="3361233" y="4503366"/>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43" name="42 Conector recto"/>
          <p:cNvCxnSpPr/>
          <p:nvPr/>
        </p:nvCxnSpPr>
        <p:spPr>
          <a:xfrm>
            <a:off x="3361233" y="4726062"/>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4" name="43 Conector recto"/>
          <p:cNvCxnSpPr/>
          <p:nvPr/>
        </p:nvCxnSpPr>
        <p:spPr>
          <a:xfrm flipV="1">
            <a:off x="4357960" y="3357910"/>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45" name="44 Conector recto"/>
          <p:cNvCxnSpPr/>
          <p:nvPr/>
        </p:nvCxnSpPr>
        <p:spPr>
          <a:xfrm>
            <a:off x="4357960" y="3357910"/>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6" name="45 Conector recto de flecha"/>
          <p:cNvCxnSpPr/>
          <p:nvPr/>
        </p:nvCxnSpPr>
        <p:spPr>
          <a:xfrm>
            <a:off x="5419589" y="3357910"/>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7" name="46 Conector recto"/>
          <p:cNvCxnSpPr/>
          <p:nvPr/>
        </p:nvCxnSpPr>
        <p:spPr>
          <a:xfrm flipH="1">
            <a:off x="3419872" y="6086624"/>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48" name="47 Conector recto"/>
          <p:cNvCxnSpPr/>
          <p:nvPr/>
        </p:nvCxnSpPr>
        <p:spPr>
          <a:xfrm>
            <a:off x="3419872" y="6309320"/>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9" name="48 Conector recto"/>
          <p:cNvCxnSpPr/>
          <p:nvPr/>
        </p:nvCxnSpPr>
        <p:spPr>
          <a:xfrm flipV="1">
            <a:off x="4416599" y="4941168"/>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50" name="49 Conector recto"/>
          <p:cNvCxnSpPr/>
          <p:nvPr/>
        </p:nvCxnSpPr>
        <p:spPr>
          <a:xfrm>
            <a:off x="4416599" y="4941168"/>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51" name="50 Conector recto de flecha"/>
          <p:cNvCxnSpPr/>
          <p:nvPr/>
        </p:nvCxnSpPr>
        <p:spPr>
          <a:xfrm>
            <a:off x="5478228" y="4941168"/>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52" name="51 Conector recto"/>
          <p:cNvCxnSpPr/>
          <p:nvPr/>
        </p:nvCxnSpPr>
        <p:spPr>
          <a:xfrm flipH="1">
            <a:off x="5449465" y="6086624"/>
            <a:ext cx="1" cy="222696"/>
          </a:xfrm>
          <a:prstGeom prst="line">
            <a:avLst/>
          </a:prstGeom>
          <a:ln w="19050"/>
        </p:spPr>
        <p:style>
          <a:lnRef idx="2">
            <a:schemeClr val="dk1"/>
          </a:lnRef>
          <a:fillRef idx="0">
            <a:schemeClr val="dk1"/>
          </a:fillRef>
          <a:effectRef idx="1">
            <a:schemeClr val="dk1"/>
          </a:effectRef>
          <a:fontRef idx="minor">
            <a:schemeClr val="tx1"/>
          </a:fontRef>
        </p:style>
      </p:cxnSp>
      <p:cxnSp>
        <p:nvCxnSpPr>
          <p:cNvPr id="53" name="52 Conector recto"/>
          <p:cNvCxnSpPr/>
          <p:nvPr/>
        </p:nvCxnSpPr>
        <p:spPr>
          <a:xfrm>
            <a:off x="5449465" y="6309320"/>
            <a:ext cx="99672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54" name="53 Conector recto"/>
          <p:cNvCxnSpPr/>
          <p:nvPr/>
        </p:nvCxnSpPr>
        <p:spPr>
          <a:xfrm flipV="1">
            <a:off x="6446192" y="4941168"/>
            <a:ext cx="0" cy="1368152"/>
          </a:xfrm>
          <a:prstGeom prst="line">
            <a:avLst/>
          </a:prstGeom>
          <a:ln w="19050"/>
        </p:spPr>
        <p:style>
          <a:lnRef idx="2">
            <a:schemeClr val="dk1"/>
          </a:lnRef>
          <a:fillRef idx="0">
            <a:schemeClr val="dk1"/>
          </a:fillRef>
          <a:effectRef idx="1">
            <a:schemeClr val="dk1"/>
          </a:effectRef>
          <a:fontRef idx="minor">
            <a:schemeClr val="tx1"/>
          </a:fontRef>
        </p:style>
      </p:cxnSp>
      <p:cxnSp>
        <p:nvCxnSpPr>
          <p:cNvPr id="55" name="54 Conector recto"/>
          <p:cNvCxnSpPr/>
          <p:nvPr/>
        </p:nvCxnSpPr>
        <p:spPr>
          <a:xfrm>
            <a:off x="6446192" y="4941168"/>
            <a:ext cx="1061629"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56" name="55 Conector recto de flecha"/>
          <p:cNvCxnSpPr/>
          <p:nvPr/>
        </p:nvCxnSpPr>
        <p:spPr>
          <a:xfrm>
            <a:off x="7507821" y="4941168"/>
            <a:ext cx="16507" cy="22788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59" name="Rectangle 3"/>
          <p:cNvSpPr>
            <a:spLocks noChangeArrowheads="1"/>
          </p:cNvSpPr>
          <p:nvPr/>
        </p:nvSpPr>
        <p:spPr bwMode="auto">
          <a:xfrm>
            <a:off x="6828010" y="1412776"/>
            <a:ext cx="1787525" cy="917575"/>
          </a:xfrm>
          <a:prstGeom prst="rect">
            <a:avLst/>
          </a:prstGeom>
          <a:solidFill>
            <a:srgbClr val="00B0F0"/>
          </a:solidFill>
          <a:ln w="12700">
            <a:noFill/>
            <a:miter lim="800000"/>
            <a:headEnd/>
            <a:tailEnd/>
          </a:ln>
        </p:spPr>
        <p:txBody>
          <a:bodyPr wrap="none" anchor="ctr"/>
          <a:lstStyle/>
          <a:p>
            <a:endParaRPr lang="es-ES"/>
          </a:p>
        </p:txBody>
      </p:sp>
      <p:sp>
        <p:nvSpPr>
          <p:cNvPr id="60" name="Rectangle 4"/>
          <p:cNvSpPr>
            <a:spLocks noChangeArrowheads="1"/>
          </p:cNvSpPr>
          <p:nvPr/>
        </p:nvSpPr>
        <p:spPr bwMode="auto">
          <a:xfrm>
            <a:off x="6887343" y="2636912"/>
            <a:ext cx="1789113" cy="917575"/>
          </a:xfrm>
          <a:prstGeom prst="rect">
            <a:avLst/>
          </a:prstGeom>
          <a:solidFill>
            <a:srgbClr val="FFFF00"/>
          </a:solidFill>
          <a:ln w="12700">
            <a:noFill/>
            <a:miter lim="800000"/>
            <a:headEnd/>
            <a:tailEnd/>
          </a:ln>
        </p:spPr>
        <p:txBody>
          <a:bodyPr wrap="none" anchor="ctr"/>
          <a:lstStyle/>
          <a:p>
            <a:endParaRPr lang="es-ES"/>
          </a:p>
        </p:txBody>
      </p:sp>
      <p:sp>
        <p:nvSpPr>
          <p:cNvPr id="61" name="Rectangle 13"/>
          <p:cNvSpPr>
            <a:spLocks noChangeArrowheads="1"/>
          </p:cNvSpPr>
          <p:nvPr/>
        </p:nvSpPr>
        <p:spPr bwMode="auto">
          <a:xfrm>
            <a:off x="6959351" y="1514586"/>
            <a:ext cx="1569021"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_tradnl" sz="1300" b="1" dirty="0" smtClean="0">
                <a:latin typeface="Arial" charset="0"/>
              </a:rPr>
              <a:t>procesada por todos los </a:t>
            </a:r>
            <a:r>
              <a:rPr lang="es-ES_tradnl" sz="1300" b="1" dirty="0" err="1" smtClean="0">
                <a:latin typeface="Arial" charset="0"/>
              </a:rPr>
              <a:t>routers</a:t>
            </a:r>
            <a:endParaRPr lang="es-ES" sz="1300" b="1" dirty="0">
              <a:latin typeface="Arial" charset="0"/>
            </a:endParaRPr>
          </a:p>
        </p:txBody>
      </p:sp>
      <p:sp>
        <p:nvSpPr>
          <p:cNvPr id="62" name="Rectangle 13"/>
          <p:cNvSpPr>
            <a:spLocks noChangeArrowheads="1"/>
          </p:cNvSpPr>
          <p:nvPr/>
        </p:nvSpPr>
        <p:spPr bwMode="auto">
          <a:xfrm>
            <a:off x="6974506" y="2738722"/>
            <a:ext cx="1569021" cy="690278"/>
          </a:xfrm>
          <a:prstGeom prst="rect">
            <a:avLst/>
          </a:prstGeom>
          <a:noFill/>
          <a:ln w="9525">
            <a:noFill/>
            <a:miter lim="800000"/>
            <a:headEnd/>
            <a:tailEnd/>
          </a:ln>
        </p:spPr>
        <p:txBody>
          <a:bodyPr wrap="square" lIns="91027" tIns="44621" rIns="91027" bIns="44621">
            <a:spAutoFit/>
          </a:bodyPr>
          <a:lstStyle/>
          <a:p>
            <a:pPr defTabSz="788988" eaLnBrk="0" hangingPunct="0"/>
            <a:r>
              <a:rPr lang="es-ES_tradnl" sz="1300" b="1" dirty="0">
                <a:latin typeface="Arial" charset="0"/>
              </a:rPr>
              <a:t>Cabecera </a:t>
            </a:r>
            <a:r>
              <a:rPr lang="es-ES_tradnl" sz="1300" b="1" dirty="0" smtClean="0">
                <a:latin typeface="Arial" charset="0"/>
              </a:rPr>
              <a:t>procesada en el host de destino</a:t>
            </a:r>
            <a:endParaRPr lang="es-ES" sz="1300" b="1" dirty="0">
              <a:latin typeface="Arial" charset="0"/>
            </a:endParaRPr>
          </a:p>
        </p:txBody>
      </p:sp>
    </p:spTree>
    <p:extLst>
      <p:ext uri="{BB962C8B-B14F-4D97-AF65-F5344CB8AC3E}">
        <p14:creationId xmlns:p14="http://schemas.microsoft.com/office/powerpoint/2010/main" val="2419575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6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6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6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6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6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6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6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animBg="1"/>
      <p:bldP spid="112648" grpId="0" animBg="1"/>
      <p:bldP spid="112649" grpId="0" animBg="1"/>
      <p:bldP spid="112650" grpId="0" animBg="1"/>
      <p:bldP spid="112651" grpId="0" animBg="1"/>
      <p:bldP spid="112654" grpId="0"/>
      <p:bldP spid="112655" grpId="0"/>
      <p:bldP spid="112656" grpId="0"/>
      <p:bldP spid="112657" grpId="0"/>
      <p:bldP spid="112658" grpId="0"/>
      <p:bldP spid="112659" grpId="0"/>
      <p:bldP spid="11266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539552" y="609600"/>
            <a:ext cx="8206680" cy="838200"/>
          </a:xfrm>
          <a:prstGeom prst="rect">
            <a:avLst/>
          </a:prstGeom>
          <a:noFill/>
          <a:ln w="9525">
            <a:noFill/>
            <a:miter lim="800000"/>
            <a:headEnd/>
            <a:tailEnd/>
          </a:ln>
        </p:spPr>
        <p:txBody>
          <a:bodyPr anchor="ctr"/>
          <a:lstStyle/>
          <a:p>
            <a:pPr algn="ctr"/>
            <a:r>
              <a:rPr lang="es-ES_tradnl" sz="4000" dirty="0">
                <a:solidFill>
                  <a:schemeClr val="tx2"/>
                </a:solidFill>
              </a:rPr>
              <a:t>Mejoras </a:t>
            </a:r>
            <a:r>
              <a:rPr lang="es-ES_tradnl" sz="4000" dirty="0" smtClean="0">
                <a:solidFill>
                  <a:schemeClr val="tx2"/>
                </a:solidFill>
              </a:rPr>
              <a:t>introducidas </a:t>
            </a:r>
            <a:r>
              <a:rPr lang="es-ES_tradnl" sz="4000" dirty="0">
                <a:solidFill>
                  <a:schemeClr val="tx2"/>
                </a:solidFill>
              </a:rPr>
              <a:t>en IPv4</a:t>
            </a:r>
            <a:r>
              <a:rPr lang="es-ES_tradnl" sz="3600" dirty="0">
                <a:solidFill>
                  <a:schemeClr val="tx2"/>
                </a:solidFill>
              </a:rPr>
              <a:t/>
            </a:r>
            <a:br>
              <a:rPr lang="es-ES_tradnl" sz="3600" dirty="0">
                <a:solidFill>
                  <a:schemeClr val="tx2"/>
                </a:solidFill>
              </a:rPr>
            </a:br>
            <a:r>
              <a:rPr lang="es-ES_tradnl" sz="3200" dirty="0">
                <a:solidFill>
                  <a:schemeClr val="tx2"/>
                </a:solidFill>
              </a:rPr>
              <a:t>(o </a:t>
            </a:r>
            <a:r>
              <a:rPr lang="es-ES_tradnl" sz="3200" dirty="0" smtClean="0">
                <a:solidFill>
                  <a:schemeClr val="tx2"/>
                </a:solidFill>
              </a:rPr>
              <a:t>por qué ha tardado tanto en extenderse </a:t>
            </a:r>
            <a:r>
              <a:rPr lang="es-ES_tradnl" sz="3200" dirty="0">
                <a:solidFill>
                  <a:schemeClr val="tx2"/>
                </a:solidFill>
              </a:rPr>
              <a:t>IPv6)</a:t>
            </a:r>
          </a:p>
        </p:txBody>
      </p:sp>
      <p:sp>
        <p:nvSpPr>
          <p:cNvPr id="114691" name="Rectangle 5"/>
          <p:cNvSpPr>
            <a:spLocks noChangeArrowheads="1"/>
          </p:cNvSpPr>
          <p:nvPr/>
        </p:nvSpPr>
        <p:spPr bwMode="auto">
          <a:xfrm>
            <a:off x="685800" y="2031901"/>
            <a:ext cx="7772400" cy="3989387"/>
          </a:xfrm>
          <a:prstGeom prst="rect">
            <a:avLst/>
          </a:prstGeom>
          <a:noFill/>
          <a:ln w="9525">
            <a:noFill/>
            <a:miter lim="800000"/>
            <a:headEnd/>
            <a:tailEnd/>
          </a:ln>
        </p:spPr>
        <p:txBody>
          <a:bodyPr/>
          <a:lstStyle/>
          <a:p>
            <a:pPr marL="342900" indent="-342900">
              <a:spcBef>
                <a:spcPct val="20000"/>
              </a:spcBef>
              <a:buFontTx/>
              <a:buChar char="•"/>
            </a:pPr>
            <a:r>
              <a:rPr lang="es-ES_tradnl" sz="2400" b="1" dirty="0"/>
              <a:t>Direcciones</a:t>
            </a:r>
            <a:r>
              <a:rPr lang="es-ES_tradnl" sz="2400" dirty="0"/>
              <a:t>: NAT (Network </a:t>
            </a:r>
            <a:r>
              <a:rPr lang="es-ES_tradnl" sz="2400" dirty="0" err="1"/>
              <a:t>Address</a:t>
            </a:r>
            <a:r>
              <a:rPr lang="es-ES_tradnl" sz="2400" dirty="0"/>
              <a:t> </a:t>
            </a:r>
            <a:r>
              <a:rPr lang="es-ES_tradnl" sz="2400" dirty="0" err="1"/>
              <a:t>Translation</a:t>
            </a:r>
            <a:r>
              <a:rPr lang="es-ES_tradnl" sz="2400" dirty="0"/>
              <a:t>)</a:t>
            </a:r>
          </a:p>
          <a:p>
            <a:pPr marL="342900" indent="-342900">
              <a:spcBef>
                <a:spcPct val="20000"/>
              </a:spcBef>
              <a:buFontTx/>
              <a:buChar char="•"/>
            </a:pPr>
            <a:r>
              <a:rPr lang="es-ES_tradnl" sz="2400" b="1" dirty="0"/>
              <a:t>Reducción tablas de </a:t>
            </a:r>
            <a:r>
              <a:rPr lang="es-ES_tradnl" sz="2400" b="1" dirty="0" err="1"/>
              <a:t>routing</a:t>
            </a:r>
            <a:r>
              <a:rPr lang="es-ES_tradnl" sz="2400" dirty="0"/>
              <a:t>: CIDR (RFC 1817, 8/1995)</a:t>
            </a:r>
          </a:p>
          <a:p>
            <a:pPr marL="342900" indent="-342900">
              <a:spcBef>
                <a:spcPct val="20000"/>
              </a:spcBef>
              <a:buFontTx/>
              <a:buChar char="•"/>
            </a:pPr>
            <a:r>
              <a:rPr lang="es-ES_tradnl" sz="2400" b="1" dirty="0"/>
              <a:t>Seguridad</a:t>
            </a:r>
            <a:r>
              <a:rPr lang="es-ES_tradnl" sz="2400" dirty="0"/>
              <a:t>: IPSEC (RFC 2410, 11/1998).</a:t>
            </a:r>
          </a:p>
          <a:p>
            <a:pPr marL="342900" indent="-342900">
              <a:spcBef>
                <a:spcPct val="20000"/>
              </a:spcBef>
              <a:buFontTx/>
              <a:buChar char="•"/>
            </a:pPr>
            <a:r>
              <a:rPr lang="es-ES_tradnl" sz="2400" b="1" dirty="0"/>
              <a:t>Calidad de Servicio</a:t>
            </a:r>
            <a:r>
              <a:rPr lang="es-ES_tradnl" sz="2400" dirty="0"/>
              <a:t>: </a:t>
            </a:r>
            <a:r>
              <a:rPr lang="es-ES_tradnl" sz="2400" dirty="0" err="1"/>
              <a:t>Intserv</a:t>
            </a:r>
            <a:r>
              <a:rPr lang="es-ES_tradnl" sz="2400" dirty="0"/>
              <a:t> (RFC 1633, 6/1994) y </a:t>
            </a:r>
            <a:r>
              <a:rPr lang="es-ES_tradnl" sz="2400" dirty="0" err="1"/>
              <a:t>Diffserv</a:t>
            </a:r>
            <a:r>
              <a:rPr lang="es-ES_tradnl" sz="2400" dirty="0"/>
              <a:t> (RFC 2475, 12/1998)</a:t>
            </a:r>
          </a:p>
          <a:p>
            <a:pPr marL="342900" indent="-342900">
              <a:spcBef>
                <a:spcPct val="20000"/>
              </a:spcBef>
              <a:buFontTx/>
              <a:buChar char="•"/>
            </a:pPr>
            <a:r>
              <a:rPr lang="es-ES_tradnl" sz="2400" b="1" dirty="0" err="1"/>
              <a:t>Multicast</a:t>
            </a:r>
            <a:r>
              <a:rPr lang="es-ES_tradnl" sz="2400" dirty="0"/>
              <a:t>: ámbito administrativo: RFC2365 (7/1998)</a:t>
            </a:r>
          </a:p>
          <a:p>
            <a:pPr marL="342900" indent="-342900">
              <a:spcBef>
                <a:spcPct val="20000"/>
              </a:spcBef>
              <a:buFontTx/>
              <a:buChar char="•"/>
            </a:pPr>
            <a:r>
              <a:rPr lang="es-ES_tradnl" sz="2400" b="1" dirty="0"/>
              <a:t>Movilidad</a:t>
            </a:r>
            <a:r>
              <a:rPr lang="es-ES_tradnl" sz="2400" dirty="0"/>
              <a:t>: IP móvil</a:t>
            </a:r>
          </a:p>
          <a:p>
            <a:pPr marL="342900" indent="-342900">
              <a:spcBef>
                <a:spcPct val="20000"/>
              </a:spcBef>
              <a:buFontTx/>
              <a:buChar char="•"/>
            </a:pPr>
            <a:r>
              <a:rPr lang="es-ES_tradnl" sz="2400" b="1" dirty="0"/>
              <a:t>Autoconfiguración</a:t>
            </a:r>
            <a:r>
              <a:rPr lang="es-ES_tradnl" sz="2400" dirty="0"/>
              <a:t>: DHCP</a:t>
            </a:r>
          </a:p>
        </p:txBody>
      </p:sp>
    </p:spTree>
    <p:extLst>
      <p:ext uri="{BB962C8B-B14F-4D97-AF65-F5344CB8AC3E}">
        <p14:creationId xmlns:p14="http://schemas.microsoft.com/office/powerpoint/2010/main" val="204060898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685800" y="333375"/>
            <a:ext cx="7772400" cy="1143000"/>
          </a:xfrm>
          <a:prstGeom prst="rect">
            <a:avLst/>
          </a:prstGeom>
          <a:noFill/>
          <a:ln w="9525">
            <a:noFill/>
            <a:miter lim="800000"/>
            <a:headEnd/>
            <a:tailEnd/>
          </a:ln>
        </p:spPr>
        <p:txBody>
          <a:bodyPr anchor="ctr"/>
          <a:lstStyle/>
          <a:p>
            <a:pPr algn="ctr"/>
            <a:r>
              <a:rPr lang="es-ES_tradnl" sz="4000">
                <a:solidFill>
                  <a:schemeClr val="tx2"/>
                </a:solidFill>
              </a:rPr>
              <a:t>Situación actual de IPv6</a:t>
            </a:r>
          </a:p>
        </p:txBody>
      </p:sp>
      <p:sp>
        <p:nvSpPr>
          <p:cNvPr id="113667" name="Rectangle 5"/>
          <p:cNvSpPr>
            <a:spLocks noChangeArrowheads="1"/>
          </p:cNvSpPr>
          <p:nvPr/>
        </p:nvSpPr>
        <p:spPr bwMode="auto">
          <a:xfrm>
            <a:off x="685800" y="1557338"/>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dirty="0"/>
              <a:t>En la segunda mitad de los 90 parecía inminente el cambio a IPv6.</a:t>
            </a:r>
          </a:p>
          <a:p>
            <a:pPr marL="342900" indent="-342900">
              <a:lnSpc>
                <a:spcPct val="90000"/>
              </a:lnSpc>
              <a:spcBef>
                <a:spcPct val="20000"/>
              </a:spcBef>
              <a:buFontTx/>
              <a:buChar char="•"/>
            </a:pPr>
            <a:r>
              <a:rPr lang="es-ES_tradnl" sz="2400" dirty="0"/>
              <a:t>Sin embargo </a:t>
            </a:r>
            <a:r>
              <a:rPr lang="es-ES_tradnl" sz="2400" dirty="0" smtClean="0"/>
              <a:t>las expectativas de evolución </a:t>
            </a:r>
            <a:r>
              <a:rPr lang="es-ES_tradnl" sz="2400" dirty="0"/>
              <a:t>no </a:t>
            </a:r>
            <a:r>
              <a:rPr lang="es-ES_tradnl" sz="2400" dirty="0" smtClean="0"/>
              <a:t>se han cumplido. </a:t>
            </a:r>
            <a:r>
              <a:rPr lang="es-ES_tradnl" sz="2400" dirty="0"/>
              <a:t>La principal razón ha sido la aparición del NAT.</a:t>
            </a:r>
          </a:p>
          <a:p>
            <a:pPr marL="342900" indent="-342900">
              <a:lnSpc>
                <a:spcPct val="90000"/>
              </a:lnSpc>
              <a:spcBef>
                <a:spcPct val="20000"/>
              </a:spcBef>
              <a:buFontTx/>
              <a:buChar char="•"/>
            </a:pPr>
            <a:r>
              <a:rPr lang="es-ES_tradnl" sz="2400" dirty="0"/>
              <a:t>Por otro lado la mayoría de las mejoras de IPv6 se han incorporado también en IPv4</a:t>
            </a:r>
          </a:p>
          <a:p>
            <a:pPr marL="342900" indent="-342900">
              <a:lnSpc>
                <a:spcPct val="90000"/>
              </a:lnSpc>
              <a:spcBef>
                <a:spcPct val="20000"/>
              </a:spcBef>
              <a:buFontTx/>
              <a:buChar char="•"/>
            </a:pPr>
            <a:r>
              <a:rPr lang="es-ES_tradnl" sz="2400" dirty="0"/>
              <a:t>Fabricantes e </a:t>
            </a:r>
            <a:r>
              <a:rPr lang="es-ES_tradnl" sz="2400" dirty="0" err="1"/>
              <a:t>ISPs</a:t>
            </a:r>
            <a:r>
              <a:rPr lang="es-ES_tradnl" sz="2400" dirty="0"/>
              <a:t> han mostrado hasta ahora poco interés por IPv6, pero </a:t>
            </a:r>
            <a:r>
              <a:rPr lang="es-ES_tradnl" sz="2400" dirty="0" smtClean="0"/>
              <a:t>por fin </a:t>
            </a:r>
            <a:r>
              <a:rPr lang="es-ES_tradnl" sz="2400" dirty="0"/>
              <a:t>‘</a:t>
            </a:r>
            <a:r>
              <a:rPr lang="es-ES_tradnl" sz="2400" dirty="0" smtClean="0"/>
              <a:t>despega’. Ej</a:t>
            </a:r>
            <a:r>
              <a:rPr lang="es-ES_tradnl" sz="2400" dirty="0"/>
              <a:t>.: </a:t>
            </a:r>
            <a:r>
              <a:rPr lang="es-ES_tradnl" sz="2400" dirty="0" smtClean="0"/>
              <a:t> Linux 2.6.12 (2005) y Windows </a:t>
            </a:r>
            <a:r>
              <a:rPr lang="es-ES_tradnl" sz="2400" dirty="0"/>
              <a:t>Vista </a:t>
            </a:r>
            <a:r>
              <a:rPr lang="es-ES_tradnl" sz="2400" dirty="0" smtClean="0"/>
              <a:t>(2007) incorporan </a:t>
            </a:r>
            <a:r>
              <a:rPr lang="es-ES_tradnl" sz="2400" dirty="0"/>
              <a:t>IPv6 de forma </a:t>
            </a:r>
            <a:r>
              <a:rPr lang="es-ES_tradnl" sz="2400" dirty="0" smtClean="0"/>
              <a:t>estándar</a:t>
            </a:r>
            <a:endParaRPr lang="es-ES_tradnl" sz="2400" dirty="0"/>
          </a:p>
          <a:p>
            <a:pPr marL="342900" indent="-342900">
              <a:lnSpc>
                <a:spcPct val="90000"/>
              </a:lnSpc>
              <a:spcBef>
                <a:spcPct val="20000"/>
              </a:spcBef>
              <a:buFontTx/>
              <a:buChar char="•"/>
            </a:pPr>
            <a:r>
              <a:rPr lang="es-ES_tradnl" sz="2400" dirty="0" smtClean="0"/>
              <a:t>Esto se ha debido en buena medida </a:t>
            </a:r>
            <a:r>
              <a:rPr lang="es-ES_tradnl" sz="2400" dirty="0"/>
              <a:t>a</a:t>
            </a:r>
            <a:r>
              <a:rPr lang="es-ES_tradnl" sz="2400" dirty="0" smtClean="0"/>
              <a:t> la presión </a:t>
            </a:r>
            <a:r>
              <a:rPr lang="es-ES_tradnl" sz="2400" dirty="0"/>
              <a:t>de los países de la zona del Pacífico: Japón, China y Corea del </a:t>
            </a:r>
            <a:r>
              <a:rPr lang="es-ES_tradnl" sz="2400" dirty="0" smtClean="0"/>
              <a:t>Sur</a:t>
            </a:r>
            <a:endParaRPr lang="es-ES_tradnl" sz="2400" dirty="0"/>
          </a:p>
        </p:txBody>
      </p:sp>
    </p:spTree>
    <p:extLst>
      <p:ext uri="{BB962C8B-B14F-4D97-AF65-F5344CB8AC3E}">
        <p14:creationId xmlns:p14="http://schemas.microsoft.com/office/powerpoint/2010/main" val="309734476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55601" y="5301208"/>
            <a:ext cx="6900775" cy="830997"/>
          </a:xfrm>
          <a:prstGeom prst="rect">
            <a:avLst/>
          </a:prstGeom>
          <a:noFill/>
        </p:spPr>
        <p:txBody>
          <a:bodyPr wrap="square" rtlCol="0">
            <a:spAutoFit/>
          </a:bodyPr>
          <a:lstStyle/>
          <a:p>
            <a:pPr algn="ctr"/>
            <a:r>
              <a:rPr lang="es-ES" dirty="0" smtClean="0"/>
              <a:t>El IANA asignó su último bloque de direcciones IPv4 el 31 de enero de 2011</a:t>
            </a:r>
          </a:p>
        </p:txBody>
      </p:sp>
      <p:pic>
        <p:nvPicPr>
          <p:cNvPr id="2052" name="Picture 4" descr="C:\Users\montanan\Documents\clases\Materiales redes\ipv6\1000px-Ipv4-exhaus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4664"/>
            <a:ext cx="5715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8047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s-ES" sz="4000" smtClean="0"/>
              <a:t>Posibles estrategias de migración de IPv4 a IPv6 </a:t>
            </a:r>
          </a:p>
        </p:txBody>
      </p:sp>
      <p:sp>
        <p:nvSpPr>
          <p:cNvPr id="116739" name="Rectangle 3"/>
          <p:cNvSpPr>
            <a:spLocks noGrp="1" noChangeArrowheads="1"/>
          </p:cNvSpPr>
          <p:nvPr>
            <p:ph type="body" idx="1"/>
          </p:nvPr>
        </p:nvSpPr>
        <p:spPr/>
        <p:txBody>
          <a:bodyPr/>
          <a:lstStyle/>
          <a:p>
            <a:pPr eaLnBrk="1" hangingPunct="1">
              <a:lnSpc>
                <a:spcPct val="80000"/>
              </a:lnSpc>
            </a:pPr>
            <a:r>
              <a:rPr lang="es-ES" sz="2400" b="1" dirty="0" smtClean="0"/>
              <a:t>Pila dual (“Dual </a:t>
            </a:r>
            <a:r>
              <a:rPr lang="es-ES" sz="2400" b="1" dirty="0" err="1" smtClean="0"/>
              <a:t>stack</a:t>
            </a:r>
            <a:r>
              <a:rPr lang="es-ES" sz="2400" b="1" dirty="0" smtClean="0"/>
              <a:t>”): </a:t>
            </a:r>
            <a:r>
              <a:rPr lang="es-ES" sz="2400" dirty="0" smtClean="0"/>
              <a:t>cada nodo (host o </a:t>
            </a:r>
            <a:r>
              <a:rPr lang="es-ES" sz="2400" dirty="0" err="1" smtClean="0"/>
              <a:t>router</a:t>
            </a:r>
            <a:r>
              <a:rPr lang="es-ES" sz="2400" dirty="0" smtClean="0"/>
              <a:t>) soporta IPv4 e IPv6 simultáneamente, como si fueran protocolos independientes. Es la más utilizada actualmente.</a:t>
            </a:r>
          </a:p>
          <a:p>
            <a:pPr eaLnBrk="1" hangingPunct="1">
              <a:lnSpc>
                <a:spcPct val="80000"/>
              </a:lnSpc>
            </a:pPr>
            <a:r>
              <a:rPr lang="es-ES" sz="2400" b="1" dirty="0" smtClean="0"/>
              <a:t>Túneles:</a:t>
            </a:r>
            <a:r>
              <a:rPr lang="es-ES" sz="2400" dirty="0" smtClean="0"/>
              <a:t> las redes que soportan IPv6 se comunican a través de zonas que no lo soportan encapsulando el tráfico en datagramas IPv4</a:t>
            </a:r>
          </a:p>
          <a:p>
            <a:pPr eaLnBrk="1" hangingPunct="1">
              <a:lnSpc>
                <a:spcPct val="80000"/>
              </a:lnSpc>
            </a:pPr>
            <a:r>
              <a:rPr lang="es-ES" sz="2400" b="1" dirty="0" smtClean="0"/>
              <a:t>Traducción:</a:t>
            </a:r>
            <a:r>
              <a:rPr lang="es-ES" sz="2400" dirty="0" smtClean="0"/>
              <a:t> Algunos nodos de la red (que son “Dual </a:t>
            </a:r>
            <a:r>
              <a:rPr lang="es-ES" sz="2400" dirty="0" err="1" smtClean="0"/>
              <a:t>Stack</a:t>
            </a:r>
            <a:r>
              <a:rPr lang="es-ES" sz="2400" dirty="0" smtClean="0"/>
              <a:t>”) se encargan de actuar como pasarelas o ‘</a:t>
            </a:r>
            <a:r>
              <a:rPr lang="es-ES" sz="2400" dirty="0" err="1" smtClean="0"/>
              <a:t>proxies</a:t>
            </a:r>
            <a:r>
              <a:rPr lang="es-ES" sz="2400" dirty="0" smtClean="0"/>
              <a:t>’ convirtiendo los paquetes de un protocolo en el otro. Generalmente estos dispositivos han de actuar a nivel de aplicación ya que cuando lo hacen a nivel de red o transporte son poco fiables</a:t>
            </a:r>
          </a:p>
        </p:txBody>
      </p:sp>
    </p:spTree>
    <p:extLst>
      <p:ext uri="{BB962C8B-B14F-4D97-AF65-F5344CB8AC3E}">
        <p14:creationId xmlns:p14="http://schemas.microsoft.com/office/powerpoint/2010/main" val="115963915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609600"/>
            <a:ext cx="7772400" cy="838200"/>
          </a:xfrm>
        </p:spPr>
        <p:txBody>
          <a:bodyPr/>
          <a:lstStyle/>
          <a:p>
            <a:pPr eaLnBrk="1" hangingPunct="1"/>
            <a:r>
              <a:rPr lang="es-ES_tradnl" sz="4000" dirty="0" smtClean="0"/>
              <a:t>Ejercicio</a:t>
            </a:r>
            <a:endParaRPr lang="es-ES" sz="4000" dirty="0" smtClean="0"/>
          </a:p>
        </p:txBody>
      </p:sp>
      <p:sp>
        <p:nvSpPr>
          <p:cNvPr id="120835" name="Rectangle 3"/>
          <p:cNvSpPr>
            <a:spLocks noGrp="1" noChangeArrowheads="1"/>
          </p:cNvSpPr>
          <p:nvPr>
            <p:ph type="body" idx="1"/>
          </p:nvPr>
        </p:nvSpPr>
        <p:spPr>
          <a:xfrm>
            <a:off x="685800" y="1524000"/>
            <a:ext cx="7772400" cy="2514600"/>
          </a:xfrm>
        </p:spPr>
        <p:txBody>
          <a:bodyPr/>
          <a:lstStyle/>
          <a:p>
            <a:pPr eaLnBrk="1" hangingPunct="1">
              <a:lnSpc>
                <a:spcPct val="90000"/>
              </a:lnSpc>
              <a:buFontTx/>
              <a:buNone/>
            </a:pPr>
            <a:r>
              <a:rPr lang="es-ES_tradnl" sz="2800" dirty="0" smtClean="0"/>
              <a:t>P: En IPv6 se modifica de forma sustancial la cabecera del datagrama debido al aumento de longitud de las direcciones (de 32 a 128 bits). ¿Como afecta esto a los puentes?</a:t>
            </a:r>
          </a:p>
        </p:txBody>
      </p:sp>
      <p:sp>
        <p:nvSpPr>
          <p:cNvPr id="687108" name="Text Box 4"/>
          <p:cNvSpPr txBox="1">
            <a:spLocks noChangeArrowheads="1"/>
          </p:cNvSpPr>
          <p:nvPr/>
        </p:nvSpPr>
        <p:spPr bwMode="auto">
          <a:xfrm>
            <a:off x="609600" y="4005064"/>
            <a:ext cx="7924800" cy="1800225"/>
          </a:xfrm>
          <a:prstGeom prst="rect">
            <a:avLst/>
          </a:prstGeom>
          <a:noFill/>
          <a:ln w="9525">
            <a:noFill/>
            <a:miter lim="800000"/>
            <a:headEnd/>
            <a:tailEnd/>
          </a:ln>
        </p:spPr>
        <p:txBody>
          <a:bodyPr>
            <a:spAutoFit/>
          </a:bodyPr>
          <a:lstStyle/>
          <a:p>
            <a:pPr marL="381000" indent="-381000">
              <a:spcBef>
                <a:spcPct val="20000"/>
              </a:spcBef>
            </a:pPr>
            <a:r>
              <a:rPr lang="es-ES_tradnl" sz="2800" dirty="0"/>
              <a:t>R: De ninguna forma. Los puentes solo manejan direcciones MAC (que no cambian en IPv6). Desde el punto de vista de los puentes la cabecera IP forma parte de los datos.</a:t>
            </a:r>
            <a:endParaRPr lang="es-ES" sz="2800" dirty="0"/>
          </a:p>
        </p:txBody>
      </p:sp>
    </p:spTree>
    <p:extLst>
      <p:ext uri="{BB962C8B-B14F-4D97-AF65-F5344CB8AC3E}">
        <p14:creationId xmlns:p14="http://schemas.microsoft.com/office/powerpoint/2010/main" val="4026043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7108"/>
                                        </p:tgtEl>
                                        <p:attrNameLst>
                                          <p:attrName>style.visibility</p:attrName>
                                        </p:attrNameLst>
                                      </p:cBhvr>
                                      <p:to>
                                        <p:strVal val="visible"/>
                                      </p:to>
                                    </p:set>
                                    <p:anim calcmode="lin" valueType="num">
                                      <p:cBhvr additive="base">
                                        <p:cTn id="7" dur="500" fill="hold"/>
                                        <p:tgtEl>
                                          <p:spTgt spid="687108"/>
                                        </p:tgtEl>
                                        <p:attrNameLst>
                                          <p:attrName>ppt_x</p:attrName>
                                        </p:attrNameLst>
                                      </p:cBhvr>
                                      <p:tavLst>
                                        <p:tav tm="0">
                                          <p:val>
                                            <p:strVal val="0-#ppt_w/2"/>
                                          </p:val>
                                        </p:tav>
                                        <p:tav tm="100000">
                                          <p:val>
                                            <p:strVal val="#ppt_x"/>
                                          </p:val>
                                        </p:tav>
                                      </p:tavLst>
                                    </p:anim>
                                    <p:anim calcmode="lin" valueType="num">
                                      <p:cBhvr additive="base">
                                        <p:cTn id="8" dur="500" fill="hold"/>
                                        <p:tgtEl>
                                          <p:spTgt spid="68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8"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88640"/>
            <a:ext cx="7772400" cy="1143000"/>
          </a:xfrm>
        </p:spPr>
        <p:txBody>
          <a:bodyPr/>
          <a:lstStyle/>
          <a:p>
            <a:pPr eaLnBrk="1" hangingPunct="1"/>
            <a:r>
              <a:rPr lang="es-ES_tradnl" smtClean="0"/>
              <a:t>Sumario</a:t>
            </a:r>
            <a:endParaRPr lang="es-ES" smtClean="0"/>
          </a:p>
        </p:txBody>
      </p:sp>
      <p:sp>
        <p:nvSpPr>
          <p:cNvPr id="83971" name="Rectangle 3"/>
          <p:cNvSpPr>
            <a:spLocks noGrp="1" noChangeArrowheads="1"/>
          </p:cNvSpPr>
          <p:nvPr>
            <p:ph type="body" idx="1"/>
          </p:nvPr>
        </p:nvSpPr>
        <p:spPr>
          <a:xfrm>
            <a:off x="685800" y="1214164"/>
            <a:ext cx="7772400" cy="5000645"/>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b="1" dirty="0">
                <a:solidFill>
                  <a:srgbClr val="FF0000"/>
                </a:solidFill>
                <a:latin typeface="Times New Roman" pitchFamily="18" charset="0"/>
                <a:cs typeface="Times New Roman" pitchFamily="18" charset="0"/>
              </a:rPr>
              <a:t>Historia y organización administrativa de </a:t>
            </a:r>
            <a:r>
              <a:rPr lang="es-ES_tradnl" sz="2800" b="1" dirty="0" smtClean="0">
                <a:solidFill>
                  <a:srgbClr val="FF0000"/>
                </a:solidFill>
                <a:latin typeface="Times New Roman" pitchFamily="18" charset="0"/>
                <a:cs typeface="Times New Roman" pitchFamily="18" charset="0"/>
              </a:rPr>
              <a:t>Internet</a:t>
            </a:r>
            <a:endParaRPr lang="es-E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0771616"/>
      </p:ext>
    </p:extLst>
  </p:cSld>
  <p:clrMapOvr>
    <a:masterClrMapping/>
  </p:clrMapOvr>
  <p:transition spd="med">
    <p:pull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685800" y="6051848"/>
            <a:ext cx="1905000" cy="457200"/>
          </a:xfrm>
          <a:prstGeom prst="rect">
            <a:avLst/>
          </a:prstGeom>
          <a:noFill/>
          <a:ln w="12700">
            <a:noFill/>
            <a:miter lim="800000"/>
            <a:headEnd/>
            <a:tailEnd/>
          </a:ln>
          <a:effectLst/>
        </p:spPr>
        <p:txBody>
          <a:bodyPr wrap="none" anchor="ctr"/>
          <a:lstStyle/>
          <a:p>
            <a:endParaRPr lang="es-ES"/>
          </a:p>
        </p:txBody>
      </p:sp>
      <p:sp>
        <p:nvSpPr>
          <p:cNvPr id="540675" name="Rectangle 3"/>
          <p:cNvSpPr>
            <a:spLocks noChangeArrowheads="1"/>
          </p:cNvSpPr>
          <p:nvPr/>
        </p:nvSpPr>
        <p:spPr bwMode="auto">
          <a:xfrm>
            <a:off x="3124200" y="6051848"/>
            <a:ext cx="2895600" cy="457200"/>
          </a:xfrm>
          <a:prstGeom prst="rect">
            <a:avLst/>
          </a:prstGeom>
          <a:noFill/>
          <a:ln w="12700">
            <a:noFill/>
            <a:miter lim="800000"/>
            <a:headEnd/>
            <a:tailEnd/>
          </a:ln>
          <a:effectLst/>
        </p:spPr>
        <p:txBody>
          <a:bodyPr wrap="none" anchor="ctr"/>
          <a:lstStyle/>
          <a:p>
            <a:endParaRPr lang="es-ES"/>
          </a:p>
        </p:txBody>
      </p:sp>
      <p:sp>
        <p:nvSpPr>
          <p:cNvPr id="540676" name="Rectangle 4"/>
          <p:cNvSpPr>
            <a:spLocks noGrp="1" noChangeArrowheads="1"/>
          </p:cNvSpPr>
          <p:nvPr>
            <p:ph type="title"/>
          </p:nvPr>
        </p:nvSpPr>
        <p:spPr>
          <a:xfrm>
            <a:off x="685800" y="260648"/>
            <a:ext cx="7772400" cy="762000"/>
          </a:xfrm>
          <a:noFill/>
          <a:ln/>
        </p:spPr>
        <p:txBody>
          <a:bodyPr lIns="90488" tIns="44450" rIns="90488" bIns="44450"/>
          <a:lstStyle/>
          <a:p>
            <a:r>
              <a:rPr lang="es-ES_tradnl" sz="3200"/>
              <a:t>Antecedentes de Internet</a:t>
            </a:r>
            <a:r>
              <a:rPr lang="es-ES" sz="3200"/>
              <a:t>:</a:t>
            </a:r>
            <a:r>
              <a:rPr lang="es-ES_tradnl" sz="3200"/>
              <a:t> </a:t>
            </a:r>
            <a:r>
              <a:rPr lang="es-ES" sz="3200"/>
              <a:t>ARPANET</a:t>
            </a:r>
          </a:p>
        </p:txBody>
      </p:sp>
      <p:sp>
        <p:nvSpPr>
          <p:cNvPr id="540677" name="Rectangle 5"/>
          <p:cNvSpPr>
            <a:spLocks noGrp="1" noChangeArrowheads="1"/>
          </p:cNvSpPr>
          <p:nvPr>
            <p:ph type="body" idx="1"/>
          </p:nvPr>
        </p:nvSpPr>
        <p:spPr>
          <a:xfrm>
            <a:off x="609600" y="1098848"/>
            <a:ext cx="7848600" cy="5029200"/>
          </a:xfrm>
          <a:noFill/>
          <a:ln/>
        </p:spPr>
        <p:txBody>
          <a:bodyPr lIns="90488" tIns="44450" rIns="90488" bIns="44450"/>
          <a:lstStyle/>
          <a:p>
            <a:pPr>
              <a:lnSpc>
                <a:spcPct val="80000"/>
              </a:lnSpc>
            </a:pPr>
            <a:r>
              <a:rPr lang="es-ES_tradnl" sz="2000" dirty="0" smtClean="0"/>
              <a:t>El lanzamiento del </a:t>
            </a:r>
            <a:r>
              <a:rPr lang="es-ES_tradnl" sz="2000" dirty="0" err="1" smtClean="0"/>
              <a:t>Sputnik</a:t>
            </a:r>
            <a:r>
              <a:rPr lang="es-ES_tradnl" sz="2000" dirty="0" smtClean="0"/>
              <a:t> por la URSS en 1957 provocó la creación de la agencia ARPA, dependiente del Departamento de Defensa de los EEUU, en 1958.</a:t>
            </a:r>
          </a:p>
          <a:p>
            <a:pPr>
              <a:lnSpc>
                <a:spcPct val="80000"/>
              </a:lnSpc>
            </a:pPr>
            <a:r>
              <a:rPr lang="es-ES_tradnl" sz="2000" dirty="0" smtClean="0"/>
              <a:t>Una oficina de la ARPA se ocupó de estudiar la forma de mantener las comunicaciones en situaciones bélicas. Esto </a:t>
            </a:r>
            <a:r>
              <a:rPr lang="es-ES_tradnl" sz="2000" dirty="0" err="1" smtClean="0"/>
              <a:t>dió</a:t>
            </a:r>
            <a:r>
              <a:rPr lang="es-ES_tradnl" sz="2000" dirty="0" smtClean="0"/>
              <a:t> lugar a modelos de servicio de conmutación de paquetes no orientados a conexión, para mejorar la robustez y resistencia ante desastres.</a:t>
            </a:r>
          </a:p>
          <a:p>
            <a:pPr>
              <a:lnSpc>
                <a:spcPct val="80000"/>
              </a:lnSpc>
            </a:pPr>
            <a:r>
              <a:rPr lang="es-ES_tradnl" sz="2000" dirty="0" smtClean="0"/>
              <a:t>Las primeras pruebas reales de ARPANET se hicieron el 29 de octubre de 1969 entre dos nodos en California. A finales de 1971 ya había 15 nodos en la red</a:t>
            </a:r>
            <a:endParaRPr lang="es-ES" sz="2000" dirty="0"/>
          </a:p>
          <a:p>
            <a:pPr>
              <a:lnSpc>
                <a:spcPct val="80000"/>
              </a:lnSpc>
            </a:pPr>
            <a:r>
              <a:rPr lang="es-ES" sz="2000" dirty="0" smtClean="0"/>
              <a:t>Los </a:t>
            </a:r>
            <a:r>
              <a:rPr lang="es-ES" sz="2000" dirty="0"/>
              <a:t>documentos </a:t>
            </a:r>
            <a:r>
              <a:rPr lang="es-ES" sz="2000" dirty="0" smtClean="0"/>
              <a:t>técnicos </a:t>
            </a:r>
            <a:r>
              <a:rPr lang="es-ES" sz="2000" dirty="0"/>
              <a:t>de la red se </a:t>
            </a:r>
            <a:r>
              <a:rPr lang="es-ES" sz="2000" dirty="0" smtClean="0"/>
              <a:t>empezaron a  </a:t>
            </a:r>
            <a:r>
              <a:rPr lang="es-ES" sz="2000" dirty="0"/>
              <a:t>publicar </a:t>
            </a:r>
            <a:r>
              <a:rPr lang="es-ES" sz="2000" dirty="0" smtClean="0"/>
              <a:t>ya entonces bajo </a:t>
            </a:r>
            <a:r>
              <a:rPr lang="es-ES" sz="2000" dirty="0"/>
              <a:t>la denominación RFC (</a:t>
            </a:r>
            <a:r>
              <a:rPr lang="es-ES" sz="2000" dirty="0" err="1"/>
              <a:t>Request</a:t>
            </a:r>
            <a:r>
              <a:rPr lang="es-ES" sz="2000" dirty="0"/>
              <a:t> </a:t>
            </a:r>
            <a:r>
              <a:rPr lang="es-ES" sz="2000" dirty="0" err="1"/>
              <a:t>For</a:t>
            </a:r>
            <a:r>
              <a:rPr lang="es-ES" sz="2000" dirty="0"/>
              <a:t> </a:t>
            </a:r>
            <a:r>
              <a:rPr lang="es-ES" sz="2000" dirty="0" err="1"/>
              <a:t>Comments</a:t>
            </a:r>
            <a:r>
              <a:rPr lang="es-ES" sz="2000" dirty="0"/>
              <a:t>)</a:t>
            </a:r>
          </a:p>
          <a:p>
            <a:pPr>
              <a:lnSpc>
                <a:spcPct val="80000"/>
              </a:lnSpc>
            </a:pPr>
            <a:r>
              <a:rPr lang="es-ES" sz="2000" dirty="0"/>
              <a:t>Los </a:t>
            </a:r>
            <a:r>
              <a:rPr lang="es-ES" sz="2000" dirty="0" err="1"/>
              <a:t>routers</a:t>
            </a:r>
            <a:r>
              <a:rPr lang="es-ES" sz="2000" dirty="0"/>
              <a:t> </a:t>
            </a:r>
            <a:r>
              <a:rPr lang="es-ES_tradnl" sz="2000" dirty="0"/>
              <a:t>o </a:t>
            </a:r>
            <a:r>
              <a:rPr lang="es-ES" sz="2000" b="1" dirty="0" err="1"/>
              <a:t>IMPs</a:t>
            </a:r>
            <a:r>
              <a:rPr lang="es-ES" sz="2000" b="1" dirty="0"/>
              <a:t> </a:t>
            </a:r>
            <a:r>
              <a:rPr lang="es-ES_tradnl" sz="2000" b="1" dirty="0"/>
              <a:t>(</a:t>
            </a:r>
            <a:r>
              <a:rPr lang="es-ES" sz="2000" b="1" dirty="0"/>
              <a:t>Interface </a:t>
            </a:r>
            <a:r>
              <a:rPr lang="es-ES" sz="2000" b="1" dirty="0" err="1"/>
              <a:t>Message</a:t>
            </a:r>
            <a:r>
              <a:rPr lang="es-ES" sz="2000" b="1" dirty="0"/>
              <a:t> </a:t>
            </a:r>
            <a:r>
              <a:rPr lang="es-ES" sz="2000" b="1" dirty="0" err="1"/>
              <a:t>Processors</a:t>
            </a:r>
            <a:r>
              <a:rPr lang="es-ES" sz="2000" b="1" dirty="0"/>
              <a:t>)</a:t>
            </a:r>
            <a:r>
              <a:rPr lang="es-ES" sz="2000" dirty="0"/>
              <a:t> se conectaban con líneas </a:t>
            </a:r>
            <a:r>
              <a:rPr lang="es-ES_tradnl" sz="2000" dirty="0"/>
              <a:t>telefónicas </a:t>
            </a:r>
            <a:r>
              <a:rPr lang="es-ES" sz="2000" dirty="0"/>
              <a:t>de 56 Kbps; </a:t>
            </a:r>
            <a:r>
              <a:rPr lang="es-ES_tradnl" sz="2000" dirty="0"/>
              <a:t>a </a:t>
            </a:r>
            <a:r>
              <a:rPr lang="es-ES" sz="2000" dirty="0"/>
              <a:t>cada IMP se conectaba </a:t>
            </a:r>
            <a:r>
              <a:rPr lang="es-ES_tradnl" sz="2000" dirty="0"/>
              <a:t>localmente un host</a:t>
            </a:r>
            <a:r>
              <a:rPr lang="es-ES" sz="2000" dirty="0" smtClean="0"/>
              <a:t>.</a:t>
            </a:r>
          </a:p>
          <a:p>
            <a:pPr>
              <a:lnSpc>
                <a:spcPct val="80000"/>
              </a:lnSpc>
            </a:pPr>
            <a:r>
              <a:rPr lang="es-ES" sz="2000" dirty="0"/>
              <a:t>El mantenimiento de la </a:t>
            </a:r>
            <a:r>
              <a:rPr lang="es-ES_tradnl" sz="2000" b="1" dirty="0" smtClean="0"/>
              <a:t>red, </a:t>
            </a:r>
            <a:r>
              <a:rPr lang="es-ES_tradnl" sz="2000" dirty="0" smtClean="0"/>
              <a:t>formada </a:t>
            </a:r>
            <a:r>
              <a:rPr lang="es-ES_tradnl" sz="2000" dirty="0"/>
              <a:t>por los </a:t>
            </a:r>
            <a:r>
              <a:rPr lang="es-ES_tradnl" sz="2000" dirty="0" err="1"/>
              <a:t>IMPs</a:t>
            </a:r>
            <a:r>
              <a:rPr lang="es-ES_tradnl" sz="2000" dirty="0"/>
              <a:t> y las líneas que los </a:t>
            </a:r>
            <a:r>
              <a:rPr lang="es-ES_tradnl" sz="2000" dirty="0" smtClean="0"/>
              <a:t>unían, </a:t>
            </a:r>
            <a:r>
              <a:rPr lang="es-ES_tradnl" sz="2000" dirty="0"/>
              <a:t>se contrató con la </a:t>
            </a:r>
            <a:r>
              <a:rPr lang="es-ES" sz="2000" dirty="0"/>
              <a:t>empresa </a:t>
            </a:r>
            <a:r>
              <a:rPr lang="es-ES_tradnl" sz="2000" dirty="0"/>
              <a:t>BBN (</a:t>
            </a:r>
            <a:r>
              <a:rPr lang="es-ES" sz="2000" dirty="0"/>
              <a:t>B</a:t>
            </a:r>
            <a:r>
              <a:rPr lang="es-ES_tradnl" sz="2000" dirty="0" err="1"/>
              <a:t>olt</a:t>
            </a:r>
            <a:r>
              <a:rPr lang="es-ES_tradnl" sz="2000" dirty="0"/>
              <a:t>, </a:t>
            </a:r>
            <a:r>
              <a:rPr lang="es-ES_tradnl" sz="2000" dirty="0" err="1"/>
              <a:t>Beranek</a:t>
            </a:r>
            <a:r>
              <a:rPr lang="es-ES_tradnl" sz="2000" dirty="0"/>
              <a:t> &amp; </a:t>
            </a:r>
            <a:r>
              <a:rPr lang="es-ES_tradnl" sz="2000" dirty="0" err="1"/>
              <a:t>Newman</a:t>
            </a:r>
            <a:r>
              <a:rPr lang="es-ES" sz="2000" dirty="0" smtClean="0"/>
              <a:t>), el primer ISP de la historia.</a:t>
            </a:r>
            <a:endParaRPr lang="es-ES" sz="2000" dirty="0"/>
          </a:p>
          <a:p>
            <a:pPr marL="0" indent="0">
              <a:lnSpc>
                <a:spcPct val="80000"/>
              </a:lnSpc>
              <a:buNone/>
            </a:pPr>
            <a:endParaRPr lang="es-ES" sz="2000" dirty="0"/>
          </a:p>
        </p:txBody>
      </p:sp>
    </p:spTree>
    <p:extLst>
      <p:ext uri="{BB962C8B-B14F-4D97-AF65-F5344CB8AC3E}">
        <p14:creationId xmlns:p14="http://schemas.microsoft.com/office/powerpoint/2010/main" val="34325178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8" y="71414"/>
            <a:ext cx="8858280" cy="1127125"/>
          </a:xfrm>
        </p:spPr>
        <p:txBody>
          <a:bodyPr/>
          <a:lstStyle/>
          <a:p>
            <a:pPr eaLnBrk="1" hangingPunct="1"/>
            <a:r>
              <a:rPr lang="es-ES_tradnl" sz="3600" dirty="0" smtClean="0"/>
              <a:t>DHCP</a:t>
            </a:r>
            <a:br>
              <a:rPr lang="es-ES_tradnl" sz="3600" dirty="0" smtClean="0"/>
            </a:br>
            <a:r>
              <a:rPr lang="es-ES_tradnl" sz="3600" dirty="0" smtClean="0"/>
              <a:t>(</a:t>
            </a:r>
            <a:r>
              <a:rPr lang="es-ES_tradnl" sz="3600" dirty="0" err="1" smtClean="0"/>
              <a:t>Dynamic</a:t>
            </a:r>
            <a:r>
              <a:rPr lang="es-ES_tradnl" sz="3600" dirty="0" smtClean="0"/>
              <a:t> Host </a:t>
            </a:r>
            <a:r>
              <a:rPr lang="es-ES_tradnl" sz="3600" dirty="0" err="1" smtClean="0"/>
              <a:t>Configuration</a:t>
            </a:r>
            <a:r>
              <a:rPr lang="es-ES_tradnl" sz="3600" dirty="0" smtClean="0"/>
              <a:t> </a:t>
            </a:r>
            <a:r>
              <a:rPr lang="es-ES_tradnl" sz="3600" dirty="0" err="1" smtClean="0"/>
              <a:t>Protocol</a:t>
            </a:r>
            <a:r>
              <a:rPr lang="es-ES_tradnl" sz="3600" dirty="0" smtClean="0"/>
              <a:t>)</a:t>
            </a:r>
            <a:endParaRPr lang="es-ES" sz="3600" dirty="0" smtClean="0"/>
          </a:p>
        </p:txBody>
      </p:sp>
      <p:sp>
        <p:nvSpPr>
          <p:cNvPr id="16387" name="Rectangle 3"/>
          <p:cNvSpPr>
            <a:spLocks noGrp="1" noChangeArrowheads="1"/>
          </p:cNvSpPr>
          <p:nvPr>
            <p:ph type="body" idx="1"/>
          </p:nvPr>
        </p:nvSpPr>
        <p:spPr>
          <a:xfrm>
            <a:off x="614362" y="1533543"/>
            <a:ext cx="8029604" cy="4467225"/>
          </a:xfrm>
        </p:spPr>
        <p:txBody>
          <a:bodyPr/>
          <a:lstStyle/>
          <a:p>
            <a:pPr eaLnBrk="1" hangingPunct="1">
              <a:lnSpc>
                <a:spcPct val="90000"/>
              </a:lnSpc>
            </a:pPr>
            <a:r>
              <a:rPr lang="es-ES_tradnl" sz="2200" dirty="0" smtClean="0"/>
              <a:t>Muy parecido a BOOTP, permite una asignación más flexible de las direcciones IP, que puede ser:</a:t>
            </a:r>
          </a:p>
          <a:p>
            <a:pPr lvl="1" eaLnBrk="1" hangingPunct="1">
              <a:lnSpc>
                <a:spcPct val="90000"/>
              </a:lnSpc>
            </a:pPr>
            <a:r>
              <a:rPr lang="es-ES_tradnl" sz="2200" b="1" dirty="0" smtClean="0"/>
              <a:t>Manual</a:t>
            </a:r>
            <a:r>
              <a:rPr lang="es-ES_tradnl" sz="2200" dirty="0" smtClean="0"/>
              <a:t>. El administrador fija de forma estática en configuración la correspondencia MAC-IP, como en BOOTP.</a:t>
            </a:r>
          </a:p>
          <a:p>
            <a:pPr lvl="1" eaLnBrk="1" hangingPunct="1">
              <a:lnSpc>
                <a:spcPct val="90000"/>
              </a:lnSpc>
            </a:pPr>
            <a:r>
              <a:rPr lang="es-ES_tradnl" sz="2200" b="1" dirty="0" smtClean="0"/>
              <a:t>Dinámica</a:t>
            </a:r>
            <a:r>
              <a:rPr lang="es-ES_tradnl" sz="2200" dirty="0" smtClean="0"/>
              <a:t>. A cada MAC se le asigna una IP de un pool por un tiempo limitado. Pasado ese tiempo la IP se retira, salvo que se renueve la petición. Permite un óptimo reaprovechamiento de las direcciones, pero éstas no son fijas. </a:t>
            </a:r>
          </a:p>
          <a:p>
            <a:pPr lvl="1" eaLnBrk="1" hangingPunct="1">
              <a:lnSpc>
                <a:spcPct val="90000"/>
              </a:lnSpc>
            </a:pPr>
            <a:r>
              <a:rPr lang="es-ES_tradnl" sz="2200" b="1" dirty="0" smtClean="0"/>
              <a:t>Automática</a:t>
            </a:r>
            <a:r>
              <a:rPr lang="es-ES_tradnl" sz="2200" dirty="0" smtClean="0"/>
              <a:t>. Cada MAC recibe una IP pero el servidor recuerda la IP asignada e intenta darle siempre la misma a cada MAC cuando se conecte en el futuro</a:t>
            </a:r>
          </a:p>
          <a:p>
            <a:pPr eaLnBrk="1" hangingPunct="1">
              <a:lnSpc>
                <a:spcPct val="90000"/>
              </a:lnSpc>
            </a:pPr>
            <a:r>
              <a:rPr lang="es-ES_tradnl" sz="2200" dirty="0" smtClean="0"/>
              <a:t>Usa el mismo mecanismo que BOOTP para acceder al servidor cuando éste es remoto (agentes </a:t>
            </a:r>
            <a:r>
              <a:rPr lang="es-ES_tradnl" sz="2200" dirty="0" err="1" smtClean="0"/>
              <a:t>relay</a:t>
            </a:r>
            <a:r>
              <a:rPr lang="es-ES_tradnl" sz="2200" dirty="0" smtClean="0"/>
              <a:t>)</a:t>
            </a:r>
          </a:p>
          <a:p>
            <a:pPr eaLnBrk="1" hangingPunct="1">
              <a:lnSpc>
                <a:spcPct val="90000"/>
              </a:lnSpc>
            </a:pPr>
            <a:r>
              <a:rPr lang="es-ES_tradnl" sz="2200" dirty="0" smtClean="0"/>
              <a:t>DHCP es lo más parecido a la autoconfiguración</a:t>
            </a:r>
            <a:endParaRPr lang="es-ES" sz="2200" dirty="0" smtClean="0"/>
          </a:p>
        </p:txBody>
      </p:sp>
    </p:spTree>
  </p:cSld>
  <p:clrMapOvr>
    <a:masterClrMapping/>
  </p:clrMapOvr>
  <p:transition spd="med">
    <p:pull dir="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68" name="Picture 4"/>
          <p:cNvPicPr>
            <a:picLocks noChangeAspect="1" noChangeArrowheads="1"/>
          </p:cNvPicPr>
          <p:nvPr/>
        </p:nvPicPr>
        <p:blipFill>
          <a:blip r:embed="rId3" cstate="print"/>
          <a:srcRect/>
          <a:stretch>
            <a:fillRect/>
          </a:stretch>
        </p:blipFill>
        <p:spPr bwMode="auto">
          <a:xfrm>
            <a:off x="1138238" y="71438"/>
            <a:ext cx="6657975" cy="6510337"/>
          </a:xfrm>
          <a:prstGeom prst="rect">
            <a:avLst/>
          </a:prstGeom>
          <a:noFill/>
          <a:ln w="9525">
            <a:noFill/>
            <a:miter lim="800000"/>
            <a:headEnd/>
            <a:tailEnd/>
          </a:ln>
          <a:effectLst/>
        </p:spPr>
      </p:pic>
      <p:sp>
        <p:nvSpPr>
          <p:cNvPr id="753669" name="Text Box 5"/>
          <p:cNvSpPr txBox="1">
            <a:spLocks noChangeArrowheads="1"/>
          </p:cNvSpPr>
          <p:nvPr/>
        </p:nvSpPr>
        <p:spPr bwMode="auto">
          <a:xfrm>
            <a:off x="1331913" y="5588000"/>
            <a:ext cx="898525" cy="400050"/>
          </a:xfrm>
          <a:prstGeom prst="rect">
            <a:avLst/>
          </a:prstGeom>
          <a:solidFill>
            <a:schemeClr val="bg1"/>
          </a:solidFill>
          <a:ln w="9525">
            <a:noFill/>
            <a:miter lim="800000"/>
            <a:headEnd/>
            <a:tailEnd/>
          </a:ln>
          <a:effectLst/>
        </p:spPr>
        <p:txBody>
          <a:bodyPr wrap="none" lIns="36000" tIns="18000" rIns="36000" bIns="18000">
            <a:spAutoFit/>
          </a:bodyPr>
          <a:lstStyle/>
          <a:p>
            <a:r>
              <a:rPr lang="es-ES_tradnl" sz="1200" b="1">
                <a:latin typeface="Arial" charset="0"/>
              </a:rPr>
              <a:t>Jon Postel</a:t>
            </a:r>
          </a:p>
          <a:p>
            <a:r>
              <a:rPr lang="es-ES_tradnl" sz="1200" b="1">
                <a:latin typeface="Arial" charset="0"/>
              </a:rPr>
              <a:t>(1943-1998)</a:t>
            </a:r>
            <a:endParaRPr lang="es-ES" sz="1200" b="1">
              <a:latin typeface="Arial" charset="0"/>
            </a:endParaRPr>
          </a:p>
        </p:txBody>
      </p:sp>
      <p:sp>
        <p:nvSpPr>
          <p:cNvPr id="753670" name="Text Box 6"/>
          <p:cNvSpPr txBox="1">
            <a:spLocks noChangeArrowheads="1"/>
          </p:cNvSpPr>
          <p:nvPr/>
        </p:nvSpPr>
        <p:spPr bwMode="auto">
          <a:xfrm>
            <a:off x="5951538" y="5948363"/>
            <a:ext cx="733425" cy="400050"/>
          </a:xfrm>
          <a:prstGeom prst="rect">
            <a:avLst/>
          </a:prstGeom>
          <a:solidFill>
            <a:schemeClr val="bg1"/>
          </a:solidFill>
          <a:ln w="9525">
            <a:noFill/>
            <a:miter lim="800000"/>
            <a:headEnd/>
            <a:tailEnd/>
          </a:ln>
          <a:effectLst/>
        </p:spPr>
        <p:txBody>
          <a:bodyPr wrap="none" lIns="36000" tIns="18000" rIns="36000" bIns="18000">
            <a:spAutoFit/>
          </a:bodyPr>
          <a:lstStyle/>
          <a:p>
            <a:r>
              <a:rPr lang="es-ES_tradnl" sz="1200" b="1">
                <a:latin typeface="Arial" charset="0"/>
              </a:rPr>
              <a:t>Vint Cerf</a:t>
            </a:r>
          </a:p>
          <a:p>
            <a:r>
              <a:rPr lang="es-ES_tradnl" sz="1200" b="1">
                <a:latin typeface="Arial" charset="0"/>
              </a:rPr>
              <a:t>(1943-    )</a:t>
            </a:r>
            <a:endParaRPr lang="es-ES" sz="1200" b="1">
              <a:latin typeface="Arial" charset="0"/>
            </a:endParaRPr>
          </a:p>
        </p:txBody>
      </p:sp>
      <p:sp>
        <p:nvSpPr>
          <p:cNvPr id="753671" name="Text Box 7"/>
          <p:cNvSpPr txBox="1">
            <a:spLocks noChangeArrowheads="1"/>
          </p:cNvSpPr>
          <p:nvPr/>
        </p:nvSpPr>
        <p:spPr bwMode="auto">
          <a:xfrm>
            <a:off x="3851275" y="3644900"/>
            <a:ext cx="1093788" cy="400050"/>
          </a:xfrm>
          <a:prstGeom prst="rect">
            <a:avLst/>
          </a:prstGeom>
          <a:solidFill>
            <a:schemeClr val="bg1"/>
          </a:solidFill>
          <a:ln w="9525">
            <a:noFill/>
            <a:miter lim="800000"/>
            <a:headEnd/>
            <a:tailEnd/>
          </a:ln>
          <a:effectLst/>
        </p:spPr>
        <p:txBody>
          <a:bodyPr wrap="none" lIns="36000" tIns="18000" rIns="36000" bIns="18000">
            <a:spAutoFit/>
          </a:bodyPr>
          <a:lstStyle/>
          <a:p>
            <a:r>
              <a:rPr lang="es-ES_tradnl" sz="1200" b="1">
                <a:latin typeface="Arial" charset="0"/>
              </a:rPr>
              <a:t>Steve Crocker</a:t>
            </a:r>
          </a:p>
          <a:p>
            <a:r>
              <a:rPr lang="es-ES_tradnl" sz="1200" b="1">
                <a:latin typeface="Arial" charset="0"/>
              </a:rPr>
              <a:t>(1944-      )</a:t>
            </a:r>
            <a:endParaRPr lang="es-ES" sz="1200" b="1">
              <a:latin typeface="Arial" charset="0"/>
            </a:endParaRPr>
          </a:p>
        </p:txBody>
      </p:sp>
    </p:spTree>
    <p:extLst>
      <p:ext uri="{BB962C8B-B14F-4D97-AF65-F5344CB8AC3E}">
        <p14:creationId xmlns:p14="http://schemas.microsoft.com/office/powerpoint/2010/main" val="2650256248"/>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40" name="Picture 4" descr="vs-bbn-imp"/>
          <p:cNvPicPr>
            <a:picLocks noChangeAspect="1" noChangeArrowheads="1"/>
          </p:cNvPicPr>
          <p:nvPr/>
        </p:nvPicPr>
        <p:blipFill>
          <a:blip r:embed="rId3" cstate="print"/>
          <a:srcRect/>
          <a:stretch>
            <a:fillRect/>
          </a:stretch>
        </p:blipFill>
        <p:spPr bwMode="auto">
          <a:xfrm>
            <a:off x="2786050" y="781050"/>
            <a:ext cx="3209925" cy="5527675"/>
          </a:xfrm>
          <a:prstGeom prst="rect">
            <a:avLst/>
          </a:prstGeom>
          <a:noFill/>
        </p:spPr>
      </p:pic>
      <p:sp>
        <p:nvSpPr>
          <p:cNvPr id="731141" name="Text Box 5"/>
          <p:cNvSpPr txBox="1">
            <a:spLocks noChangeArrowheads="1"/>
          </p:cNvSpPr>
          <p:nvPr/>
        </p:nvSpPr>
        <p:spPr bwMode="auto">
          <a:xfrm>
            <a:off x="1545833" y="115888"/>
            <a:ext cx="5669373" cy="461665"/>
          </a:xfrm>
          <a:prstGeom prst="rect">
            <a:avLst/>
          </a:prstGeom>
          <a:noFill/>
          <a:ln w="9525">
            <a:noFill/>
            <a:miter lim="800000"/>
            <a:headEnd/>
            <a:tailEnd/>
          </a:ln>
          <a:effectLst/>
        </p:spPr>
        <p:txBody>
          <a:bodyPr wrap="none">
            <a:spAutoFit/>
          </a:bodyPr>
          <a:lstStyle/>
          <a:p>
            <a:r>
              <a:rPr lang="es-ES_tradnl" dirty="0">
                <a:latin typeface="Arial" pitchFamily="34" charset="0"/>
                <a:cs typeface="Arial" pitchFamily="34" charset="0"/>
              </a:rPr>
              <a:t>Un IMP (Interface </a:t>
            </a:r>
            <a:r>
              <a:rPr lang="es-ES_tradnl" dirty="0" err="1">
                <a:latin typeface="Arial" pitchFamily="34" charset="0"/>
                <a:cs typeface="Arial" pitchFamily="34" charset="0"/>
              </a:rPr>
              <a:t>Message</a:t>
            </a:r>
            <a:r>
              <a:rPr lang="es-ES_tradnl" dirty="0">
                <a:latin typeface="Arial" pitchFamily="34" charset="0"/>
                <a:cs typeface="Arial" pitchFamily="34" charset="0"/>
              </a:rPr>
              <a:t> </a:t>
            </a:r>
            <a:r>
              <a:rPr lang="es-ES_tradnl" dirty="0" err="1">
                <a:latin typeface="Arial" pitchFamily="34" charset="0"/>
                <a:cs typeface="Arial" pitchFamily="34" charset="0"/>
              </a:rPr>
              <a:t>Processor</a:t>
            </a:r>
            <a:r>
              <a:rPr lang="es-ES_tradnl" dirty="0" smtClean="0">
                <a:latin typeface="Arial" pitchFamily="34" charset="0"/>
                <a:cs typeface="Arial" pitchFamily="34" charset="0"/>
              </a:rPr>
              <a:t>)</a:t>
            </a:r>
            <a:endParaRPr lang="es-ES" dirty="0">
              <a:latin typeface="Arial" pitchFamily="34" charset="0"/>
              <a:cs typeface="Arial" pitchFamily="34" charset="0"/>
            </a:endParaRPr>
          </a:p>
        </p:txBody>
      </p:sp>
      <p:sp>
        <p:nvSpPr>
          <p:cNvPr id="4" name="Text Box 5"/>
          <p:cNvSpPr txBox="1">
            <a:spLocks noChangeArrowheads="1"/>
          </p:cNvSpPr>
          <p:nvPr/>
        </p:nvSpPr>
        <p:spPr bwMode="auto">
          <a:xfrm>
            <a:off x="285720" y="1357298"/>
            <a:ext cx="2428892" cy="830997"/>
          </a:xfrm>
          <a:prstGeom prst="rect">
            <a:avLst/>
          </a:prstGeom>
          <a:noFill/>
          <a:ln w="9525">
            <a:noFill/>
            <a:miter lim="800000"/>
            <a:headEnd/>
            <a:tailEnd/>
          </a:ln>
          <a:effectLst/>
        </p:spPr>
        <p:txBody>
          <a:bodyPr wrap="square">
            <a:spAutoFit/>
          </a:bodyPr>
          <a:lstStyle/>
          <a:p>
            <a:r>
              <a:rPr lang="es-ES_tradnl" sz="1600" dirty="0" smtClean="0">
                <a:latin typeface="Arial" pitchFamily="34" charset="0"/>
                <a:cs typeface="Arial" pitchFamily="34" charset="0"/>
              </a:rPr>
              <a:t>El </a:t>
            </a:r>
            <a:r>
              <a:rPr lang="es-ES_tradnl" sz="1600" dirty="0">
                <a:latin typeface="Arial" pitchFamily="34" charset="0"/>
                <a:cs typeface="Arial" pitchFamily="34" charset="0"/>
              </a:rPr>
              <a:t>IMP </a:t>
            </a:r>
            <a:r>
              <a:rPr lang="es-ES_tradnl" sz="1600" dirty="0" smtClean="0">
                <a:latin typeface="Arial" pitchFamily="34" charset="0"/>
                <a:cs typeface="Arial" pitchFamily="34" charset="0"/>
              </a:rPr>
              <a:t>fue el </a:t>
            </a:r>
            <a:r>
              <a:rPr lang="es-ES_tradnl" sz="1600" dirty="0">
                <a:latin typeface="Arial" pitchFamily="34" charset="0"/>
                <a:cs typeface="Arial" pitchFamily="34" charset="0"/>
              </a:rPr>
              <a:t>primer </a:t>
            </a:r>
            <a:r>
              <a:rPr lang="es-ES_tradnl" sz="1600" dirty="0" err="1">
                <a:latin typeface="Arial" pitchFamily="34" charset="0"/>
                <a:cs typeface="Arial" pitchFamily="34" charset="0"/>
              </a:rPr>
              <a:t>router</a:t>
            </a:r>
            <a:r>
              <a:rPr lang="es-ES_tradnl" sz="1600" dirty="0">
                <a:latin typeface="Arial" pitchFamily="34" charset="0"/>
                <a:cs typeface="Arial" pitchFamily="34" charset="0"/>
              </a:rPr>
              <a:t> de </a:t>
            </a:r>
            <a:r>
              <a:rPr lang="es-ES_tradnl" sz="1600" dirty="0" smtClean="0">
                <a:latin typeface="Arial" pitchFamily="34" charset="0"/>
                <a:cs typeface="Arial" pitchFamily="34" charset="0"/>
              </a:rPr>
              <a:t>ARPANET (y el primero de la historia)</a:t>
            </a:r>
            <a:endParaRPr lang="es-ES" sz="1600" dirty="0">
              <a:latin typeface="Arial" pitchFamily="34" charset="0"/>
              <a:cs typeface="Arial" pitchFamily="34" charset="0"/>
            </a:endParaRPr>
          </a:p>
        </p:txBody>
      </p:sp>
      <p:sp>
        <p:nvSpPr>
          <p:cNvPr id="5" name="Text Box 5"/>
          <p:cNvSpPr txBox="1">
            <a:spLocks noChangeArrowheads="1"/>
          </p:cNvSpPr>
          <p:nvPr/>
        </p:nvSpPr>
        <p:spPr bwMode="auto">
          <a:xfrm>
            <a:off x="285720" y="2312251"/>
            <a:ext cx="2357454" cy="1077218"/>
          </a:xfrm>
          <a:prstGeom prst="rect">
            <a:avLst/>
          </a:prstGeom>
          <a:noFill/>
          <a:ln w="9525">
            <a:noFill/>
            <a:miter lim="800000"/>
            <a:headEnd/>
            <a:tailEnd/>
          </a:ln>
          <a:effectLst/>
        </p:spPr>
        <p:txBody>
          <a:bodyPr wrap="square">
            <a:spAutoFit/>
          </a:bodyPr>
          <a:lstStyle/>
          <a:p>
            <a:r>
              <a:rPr lang="es-ES_tradnl" sz="1600" dirty="0" smtClean="0">
                <a:latin typeface="Arial" pitchFamily="34" charset="0"/>
                <a:cs typeface="Arial" pitchFamily="34" charset="0"/>
              </a:rPr>
              <a:t>Se basaba en una versión adaptada del miniordenador </a:t>
            </a:r>
            <a:r>
              <a:rPr lang="es-ES_tradnl" sz="1600" dirty="0" err="1" smtClean="0">
                <a:latin typeface="Arial" pitchFamily="34" charset="0"/>
                <a:cs typeface="Arial" pitchFamily="34" charset="0"/>
              </a:rPr>
              <a:t>Honeywell</a:t>
            </a:r>
            <a:r>
              <a:rPr lang="es-ES_tradnl" sz="1600" dirty="0" smtClean="0">
                <a:latin typeface="Arial" pitchFamily="34" charset="0"/>
                <a:cs typeface="Arial" pitchFamily="34" charset="0"/>
              </a:rPr>
              <a:t>  DDP-516</a:t>
            </a:r>
            <a:endParaRPr lang="es-ES" sz="1600" dirty="0">
              <a:latin typeface="Arial" pitchFamily="34" charset="0"/>
              <a:cs typeface="Arial" pitchFamily="34" charset="0"/>
            </a:endParaRPr>
          </a:p>
        </p:txBody>
      </p:sp>
      <p:sp>
        <p:nvSpPr>
          <p:cNvPr id="6" name="Text Box 5"/>
          <p:cNvSpPr txBox="1">
            <a:spLocks noChangeArrowheads="1"/>
          </p:cNvSpPr>
          <p:nvPr/>
        </p:nvSpPr>
        <p:spPr bwMode="auto">
          <a:xfrm>
            <a:off x="6143636" y="1214422"/>
            <a:ext cx="2357454" cy="830997"/>
          </a:xfrm>
          <a:prstGeom prst="rect">
            <a:avLst/>
          </a:prstGeom>
          <a:noFill/>
          <a:ln w="9525">
            <a:noFill/>
            <a:miter lim="800000"/>
            <a:headEnd/>
            <a:tailEnd/>
          </a:ln>
          <a:effectLst/>
        </p:spPr>
        <p:txBody>
          <a:bodyPr wrap="square">
            <a:spAutoFit/>
          </a:bodyPr>
          <a:lstStyle/>
          <a:p>
            <a:r>
              <a:rPr lang="es-ES_tradnl" sz="1600" dirty="0" smtClean="0">
                <a:latin typeface="Arial" pitchFamily="34" charset="0"/>
                <a:cs typeface="Arial" pitchFamily="34" charset="0"/>
              </a:rPr>
              <a:t>Tenía una arquitectura de 16 bits y 12 ó 24 </a:t>
            </a:r>
            <a:r>
              <a:rPr lang="es-ES_tradnl" sz="1600" dirty="0" err="1" smtClean="0">
                <a:latin typeface="Arial" pitchFamily="34" charset="0"/>
                <a:cs typeface="Arial" pitchFamily="34" charset="0"/>
              </a:rPr>
              <a:t>Kbytes</a:t>
            </a:r>
            <a:r>
              <a:rPr lang="es-ES_tradnl" sz="1600" dirty="0" smtClean="0">
                <a:latin typeface="Arial" pitchFamily="34" charset="0"/>
                <a:cs typeface="Arial" pitchFamily="34" charset="0"/>
              </a:rPr>
              <a:t> de memoria.</a:t>
            </a:r>
            <a:endParaRPr lang="es-ES" sz="1600" dirty="0">
              <a:latin typeface="Arial" pitchFamily="34" charset="0"/>
              <a:cs typeface="Arial" pitchFamily="34" charset="0"/>
            </a:endParaRPr>
          </a:p>
        </p:txBody>
      </p:sp>
      <p:sp>
        <p:nvSpPr>
          <p:cNvPr id="7" name="Text Box 5"/>
          <p:cNvSpPr txBox="1">
            <a:spLocks noChangeArrowheads="1"/>
          </p:cNvSpPr>
          <p:nvPr/>
        </p:nvSpPr>
        <p:spPr bwMode="auto">
          <a:xfrm>
            <a:off x="6215074" y="2428868"/>
            <a:ext cx="2357454" cy="830997"/>
          </a:xfrm>
          <a:prstGeom prst="rect">
            <a:avLst/>
          </a:prstGeom>
          <a:noFill/>
          <a:ln w="9525">
            <a:noFill/>
            <a:miter lim="800000"/>
            <a:headEnd/>
            <a:tailEnd/>
          </a:ln>
          <a:effectLst/>
        </p:spPr>
        <p:txBody>
          <a:bodyPr wrap="square">
            <a:spAutoFit/>
          </a:bodyPr>
          <a:lstStyle/>
          <a:p>
            <a:r>
              <a:rPr lang="es-ES_tradnl" sz="1600" dirty="0" smtClean="0">
                <a:latin typeface="Arial" pitchFamily="34" charset="0"/>
                <a:cs typeface="Arial" pitchFamily="34" charset="0"/>
              </a:rPr>
              <a:t>El ciclo de reloj era de 100 microsegundos (equivalente a 10 </a:t>
            </a:r>
            <a:r>
              <a:rPr lang="es-ES_tradnl" sz="1600" dirty="0" err="1" smtClean="0">
                <a:latin typeface="Arial" pitchFamily="34" charset="0"/>
                <a:cs typeface="Arial" pitchFamily="34" charset="0"/>
              </a:rPr>
              <a:t>KHz</a:t>
            </a:r>
            <a:r>
              <a:rPr lang="es-ES_tradnl" sz="1600" dirty="0" smtClean="0">
                <a:latin typeface="Arial" pitchFamily="34" charset="0"/>
                <a:cs typeface="Arial" pitchFamily="34" charset="0"/>
              </a:rPr>
              <a:t>)</a:t>
            </a:r>
            <a:endParaRPr lang="es-ES" sz="1600" dirty="0">
              <a:latin typeface="Arial" pitchFamily="34" charset="0"/>
              <a:cs typeface="Arial" pitchFamily="34" charset="0"/>
            </a:endParaRPr>
          </a:p>
        </p:txBody>
      </p:sp>
      <p:sp>
        <p:nvSpPr>
          <p:cNvPr id="8" name="Text Box 5"/>
          <p:cNvSpPr txBox="1">
            <a:spLocks noChangeArrowheads="1"/>
          </p:cNvSpPr>
          <p:nvPr/>
        </p:nvSpPr>
        <p:spPr bwMode="auto">
          <a:xfrm>
            <a:off x="251520" y="3503910"/>
            <a:ext cx="2357454" cy="830997"/>
          </a:xfrm>
          <a:prstGeom prst="rect">
            <a:avLst/>
          </a:prstGeom>
          <a:noFill/>
          <a:ln w="9525">
            <a:noFill/>
            <a:miter lim="800000"/>
            <a:headEnd/>
            <a:tailEnd/>
          </a:ln>
          <a:effectLst/>
        </p:spPr>
        <p:txBody>
          <a:bodyPr wrap="square">
            <a:spAutoFit/>
          </a:bodyPr>
          <a:lstStyle/>
          <a:p>
            <a:r>
              <a:rPr lang="es-ES_tradnl" sz="1600" dirty="0" smtClean="0">
                <a:latin typeface="Arial" pitchFamily="34" charset="0"/>
                <a:cs typeface="Arial" pitchFamily="34" charset="0"/>
              </a:rPr>
              <a:t>El protocolo utilizado por los IMP se describe en el RFC 1</a:t>
            </a:r>
            <a:endParaRPr lang="es-ES" sz="1600" dirty="0">
              <a:latin typeface="Arial" pitchFamily="34" charset="0"/>
              <a:cs typeface="Arial" pitchFamily="34" charset="0"/>
            </a:endParaRPr>
          </a:p>
        </p:txBody>
      </p:sp>
    </p:spTree>
    <p:extLst>
      <p:ext uri="{BB962C8B-B14F-4D97-AF65-F5344CB8AC3E}">
        <p14:creationId xmlns:p14="http://schemas.microsoft.com/office/powerpoint/2010/main" val="3549752235"/>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Line 2"/>
          <p:cNvSpPr>
            <a:spLocks noChangeShapeType="1"/>
          </p:cNvSpPr>
          <p:nvPr/>
        </p:nvSpPr>
        <p:spPr bwMode="auto">
          <a:xfrm>
            <a:off x="1905000" y="2362200"/>
            <a:ext cx="304800" cy="1295400"/>
          </a:xfrm>
          <a:prstGeom prst="line">
            <a:avLst/>
          </a:prstGeom>
          <a:noFill/>
          <a:ln w="31750">
            <a:solidFill>
              <a:schemeClr val="accent2"/>
            </a:solidFill>
            <a:round/>
            <a:headEnd/>
            <a:tailEnd/>
          </a:ln>
          <a:effectLst/>
        </p:spPr>
        <p:txBody>
          <a:bodyPr/>
          <a:lstStyle/>
          <a:p>
            <a:endParaRPr lang="es-ES"/>
          </a:p>
        </p:txBody>
      </p:sp>
      <p:sp>
        <p:nvSpPr>
          <p:cNvPr id="541699" name="Line 3"/>
          <p:cNvSpPr>
            <a:spLocks noChangeShapeType="1"/>
          </p:cNvSpPr>
          <p:nvPr/>
        </p:nvSpPr>
        <p:spPr bwMode="auto">
          <a:xfrm flipH="1">
            <a:off x="6858000" y="2060575"/>
            <a:ext cx="306388" cy="1444625"/>
          </a:xfrm>
          <a:prstGeom prst="line">
            <a:avLst/>
          </a:prstGeom>
          <a:noFill/>
          <a:ln w="31750">
            <a:solidFill>
              <a:schemeClr val="accent2"/>
            </a:solidFill>
            <a:round/>
            <a:headEnd/>
            <a:tailEnd/>
          </a:ln>
          <a:effectLst/>
        </p:spPr>
        <p:txBody>
          <a:bodyPr/>
          <a:lstStyle/>
          <a:p>
            <a:endParaRPr lang="es-ES"/>
          </a:p>
        </p:txBody>
      </p:sp>
      <p:sp>
        <p:nvSpPr>
          <p:cNvPr id="541700" name="Text Box 4"/>
          <p:cNvSpPr txBox="1">
            <a:spLocks noChangeArrowheads="1"/>
          </p:cNvSpPr>
          <p:nvPr/>
        </p:nvSpPr>
        <p:spPr bwMode="auto">
          <a:xfrm>
            <a:off x="1981200" y="457200"/>
            <a:ext cx="6400800" cy="579438"/>
          </a:xfrm>
          <a:prstGeom prst="rect">
            <a:avLst/>
          </a:prstGeom>
          <a:noFill/>
          <a:ln w="12700">
            <a:noFill/>
            <a:miter lim="800000"/>
            <a:headEnd/>
            <a:tailEnd/>
          </a:ln>
          <a:effectLst/>
        </p:spPr>
        <p:txBody>
          <a:bodyPr>
            <a:spAutoFit/>
          </a:bodyPr>
          <a:lstStyle/>
          <a:p>
            <a:pPr eaLnBrk="0" hangingPunct="0">
              <a:spcBef>
                <a:spcPct val="50000"/>
              </a:spcBef>
            </a:pPr>
            <a:r>
              <a:rPr lang="es-ES_tradnl" sz="3200"/>
              <a:t>Diseño de la ARPANET original</a:t>
            </a:r>
            <a:endParaRPr lang="es-ES" sz="3200"/>
          </a:p>
        </p:txBody>
      </p:sp>
      <p:pic>
        <p:nvPicPr>
          <p:cNvPr id="541701" name="Picture 5"/>
          <p:cNvPicPr>
            <a:picLocks noChangeArrowheads="1"/>
          </p:cNvPicPr>
          <p:nvPr/>
        </p:nvPicPr>
        <p:blipFill>
          <a:blip r:embed="rId3" cstate="print"/>
          <a:srcRect/>
          <a:stretch>
            <a:fillRect/>
          </a:stretch>
        </p:blipFill>
        <p:spPr bwMode="auto">
          <a:xfrm>
            <a:off x="1295400" y="1773238"/>
            <a:ext cx="1535113" cy="763587"/>
          </a:xfrm>
          <a:prstGeom prst="rect">
            <a:avLst/>
          </a:prstGeom>
          <a:noFill/>
          <a:ln w="12700">
            <a:noFill/>
            <a:miter lim="800000"/>
            <a:headEnd/>
            <a:tailEnd/>
          </a:ln>
          <a:effectLst/>
        </p:spPr>
      </p:pic>
      <p:pic>
        <p:nvPicPr>
          <p:cNvPr id="541702" name="Picture 6"/>
          <p:cNvPicPr>
            <a:picLocks noChangeArrowheads="1"/>
          </p:cNvPicPr>
          <p:nvPr/>
        </p:nvPicPr>
        <p:blipFill>
          <a:blip r:embed="rId3" cstate="print"/>
          <a:srcRect/>
          <a:stretch>
            <a:fillRect/>
          </a:stretch>
        </p:blipFill>
        <p:spPr bwMode="auto">
          <a:xfrm>
            <a:off x="6477000" y="1628775"/>
            <a:ext cx="1535113" cy="763588"/>
          </a:xfrm>
          <a:prstGeom prst="rect">
            <a:avLst/>
          </a:prstGeom>
          <a:noFill/>
          <a:ln w="12700">
            <a:noFill/>
            <a:miter lim="800000"/>
            <a:headEnd/>
            <a:tailEnd/>
          </a:ln>
          <a:effectLst/>
        </p:spPr>
      </p:pic>
      <p:sp>
        <p:nvSpPr>
          <p:cNvPr id="541703" name="Freeform 7"/>
          <p:cNvSpPr>
            <a:spLocks/>
          </p:cNvSpPr>
          <p:nvPr/>
        </p:nvSpPr>
        <p:spPr bwMode="auto">
          <a:xfrm>
            <a:off x="3048000" y="4800600"/>
            <a:ext cx="3886200" cy="76200"/>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sp>
        <p:nvSpPr>
          <p:cNvPr id="541704" name="Freeform 8"/>
          <p:cNvSpPr>
            <a:spLocks/>
          </p:cNvSpPr>
          <p:nvPr/>
        </p:nvSpPr>
        <p:spPr bwMode="auto">
          <a:xfrm rot="20700000">
            <a:off x="4648200" y="3578225"/>
            <a:ext cx="2286000" cy="79375"/>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sp>
        <p:nvSpPr>
          <p:cNvPr id="541705" name="Freeform 9"/>
          <p:cNvSpPr>
            <a:spLocks/>
          </p:cNvSpPr>
          <p:nvPr/>
        </p:nvSpPr>
        <p:spPr bwMode="auto">
          <a:xfrm rot="20100000">
            <a:off x="2825750" y="4298950"/>
            <a:ext cx="2133600" cy="76200"/>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sp>
        <p:nvSpPr>
          <p:cNvPr id="541706" name="Freeform 10"/>
          <p:cNvSpPr>
            <a:spLocks/>
          </p:cNvSpPr>
          <p:nvPr/>
        </p:nvSpPr>
        <p:spPr bwMode="auto">
          <a:xfrm rot="4200000">
            <a:off x="6175376" y="4073525"/>
            <a:ext cx="1657350" cy="206375"/>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sp>
        <p:nvSpPr>
          <p:cNvPr id="541707" name="Freeform 11"/>
          <p:cNvSpPr>
            <a:spLocks/>
          </p:cNvSpPr>
          <p:nvPr/>
        </p:nvSpPr>
        <p:spPr bwMode="auto">
          <a:xfrm>
            <a:off x="2209800" y="3733800"/>
            <a:ext cx="2286000" cy="79375"/>
          </a:xfrm>
          <a:custGeom>
            <a:avLst/>
            <a:gdLst/>
            <a:ahLst/>
            <a:cxnLst>
              <a:cxn ang="0">
                <a:pos x="0" y="0"/>
              </a:cxn>
              <a:cxn ang="0">
                <a:pos x="744" y="0"/>
              </a:cxn>
              <a:cxn ang="0">
                <a:pos x="664" y="44"/>
              </a:cxn>
              <a:cxn ang="0">
                <a:pos x="1451" y="44"/>
              </a:cxn>
            </a:cxnLst>
            <a:rect l="0" t="0" r="r" b="b"/>
            <a:pathLst>
              <a:path w="1452" h="45">
                <a:moveTo>
                  <a:pt x="0" y="0"/>
                </a:moveTo>
                <a:lnTo>
                  <a:pt x="744" y="0"/>
                </a:lnTo>
                <a:lnTo>
                  <a:pt x="664" y="44"/>
                </a:lnTo>
                <a:lnTo>
                  <a:pt x="1451" y="44"/>
                </a:lnTo>
              </a:path>
            </a:pathLst>
          </a:custGeom>
          <a:noFill/>
          <a:ln w="25400" cap="rnd" cmpd="sng">
            <a:solidFill>
              <a:schemeClr val="accent2"/>
            </a:solidFill>
            <a:prstDash val="solid"/>
            <a:round/>
            <a:headEnd type="none" w="med" len="med"/>
            <a:tailEnd type="none" w="med" len="med"/>
          </a:ln>
          <a:effectLst/>
        </p:spPr>
        <p:txBody>
          <a:bodyPr/>
          <a:lstStyle/>
          <a:p>
            <a:endParaRPr lang="es-ES"/>
          </a:p>
        </p:txBody>
      </p:sp>
      <p:pic>
        <p:nvPicPr>
          <p:cNvPr id="541709" name="Picture 13"/>
          <p:cNvPicPr>
            <a:picLocks noChangeArrowheads="1"/>
          </p:cNvPicPr>
          <p:nvPr/>
        </p:nvPicPr>
        <p:blipFill>
          <a:blip r:embed="rId4" cstate="print"/>
          <a:srcRect/>
          <a:stretch>
            <a:fillRect/>
          </a:stretch>
        </p:blipFill>
        <p:spPr bwMode="auto">
          <a:xfrm>
            <a:off x="2514600" y="4572000"/>
            <a:ext cx="703263" cy="571500"/>
          </a:xfrm>
          <a:prstGeom prst="rect">
            <a:avLst/>
          </a:prstGeom>
          <a:noFill/>
          <a:ln w="12700">
            <a:noFill/>
            <a:miter lim="800000"/>
            <a:headEnd/>
            <a:tailEnd/>
          </a:ln>
          <a:effectLst/>
        </p:spPr>
      </p:pic>
      <p:pic>
        <p:nvPicPr>
          <p:cNvPr id="541710" name="Picture 14"/>
          <p:cNvPicPr>
            <a:picLocks noChangeArrowheads="1"/>
          </p:cNvPicPr>
          <p:nvPr/>
        </p:nvPicPr>
        <p:blipFill>
          <a:blip r:embed="rId4" cstate="print"/>
          <a:srcRect/>
          <a:stretch>
            <a:fillRect/>
          </a:stretch>
        </p:blipFill>
        <p:spPr bwMode="auto">
          <a:xfrm>
            <a:off x="4495800" y="3581400"/>
            <a:ext cx="703263" cy="571500"/>
          </a:xfrm>
          <a:prstGeom prst="rect">
            <a:avLst/>
          </a:prstGeom>
          <a:noFill/>
          <a:ln w="12700">
            <a:noFill/>
            <a:miter lim="800000"/>
            <a:headEnd/>
            <a:tailEnd/>
          </a:ln>
          <a:effectLst/>
        </p:spPr>
      </p:pic>
      <p:pic>
        <p:nvPicPr>
          <p:cNvPr id="541711" name="Picture 15"/>
          <p:cNvPicPr>
            <a:picLocks noChangeArrowheads="1"/>
          </p:cNvPicPr>
          <p:nvPr/>
        </p:nvPicPr>
        <p:blipFill>
          <a:blip r:embed="rId4" cstate="print"/>
          <a:srcRect/>
          <a:stretch>
            <a:fillRect/>
          </a:stretch>
        </p:blipFill>
        <p:spPr bwMode="auto">
          <a:xfrm>
            <a:off x="6705600" y="4572000"/>
            <a:ext cx="703263" cy="571500"/>
          </a:xfrm>
          <a:prstGeom prst="rect">
            <a:avLst/>
          </a:prstGeom>
          <a:noFill/>
          <a:ln w="12700">
            <a:noFill/>
            <a:miter lim="800000"/>
            <a:headEnd/>
            <a:tailEnd/>
          </a:ln>
          <a:effectLst/>
        </p:spPr>
      </p:pic>
      <p:pic>
        <p:nvPicPr>
          <p:cNvPr id="541712" name="Picture 16"/>
          <p:cNvPicPr>
            <a:picLocks noChangeArrowheads="1"/>
          </p:cNvPicPr>
          <p:nvPr/>
        </p:nvPicPr>
        <p:blipFill>
          <a:blip r:embed="rId4" cstate="print"/>
          <a:srcRect/>
          <a:stretch>
            <a:fillRect/>
          </a:stretch>
        </p:blipFill>
        <p:spPr bwMode="auto">
          <a:xfrm>
            <a:off x="6516688" y="3048000"/>
            <a:ext cx="703262" cy="571500"/>
          </a:xfrm>
          <a:prstGeom prst="rect">
            <a:avLst/>
          </a:prstGeom>
          <a:noFill/>
          <a:ln w="12700">
            <a:noFill/>
            <a:miter lim="800000"/>
            <a:headEnd/>
            <a:tailEnd/>
          </a:ln>
          <a:effectLst/>
        </p:spPr>
      </p:pic>
      <p:sp>
        <p:nvSpPr>
          <p:cNvPr id="541713" name="Line 17"/>
          <p:cNvSpPr>
            <a:spLocks noChangeShapeType="1"/>
          </p:cNvSpPr>
          <p:nvPr/>
        </p:nvSpPr>
        <p:spPr bwMode="auto">
          <a:xfrm>
            <a:off x="2971800" y="2197100"/>
            <a:ext cx="3276600"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541714" name="Text Box 18"/>
          <p:cNvSpPr txBox="1">
            <a:spLocks noChangeArrowheads="1"/>
          </p:cNvSpPr>
          <p:nvPr/>
        </p:nvSpPr>
        <p:spPr bwMode="auto">
          <a:xfrm>
            <a:off x="3336925" y="1916113"/>
            <a:ext cx="2273300" cy="336550"/>
          </a:xfrm>
          <a:prstGeom prst="rect">
            <a:avLst/>
          </a:prstGeom>
          <a:noFill/>
          <a:ln w="9525">
            <a:noFill/>
            <a:miter lim="800000"/>
            <a:headEnd/>
            <a:tailEnd/>
          </a:ln>
          <a:effectLst/>
        </p:spPr>
        <p:txBody>
          <a:bodyPr wrap="none">
            <a:spAutoFit/>
          </a:bodyPr>
          <a:lstStyle/>
          <a:p>
            <a:r>
              <a:rPr lang="es-ES_tradnl" sz="1600" b="1">
                <a:latin typeface="Arial" charset="0"/>
              </a:rPr>
              <a:t>Protocolo host a host</a:t>
            </a:r>
            <a:endParaRPr lang="es-ES" sz="1600" b="1">
              <a:latin typeface="Arial" charset="0"/>
            </a:endParaRPr>
          </a:p>
        </p:txBody>
      </p:sp>
      <p:sp>
        <p:nvSpPr>
          <p:cNvPr id="541715" name="Line 19"/>
          <p:cNvSpPr>
            <a:spLocks noChangeShapeType="1"/>
          </p:cNvSpPr>
          <p:nvPr/>
        </p:nvSpPr>
        <p:spPr bwMode="auto">
          <a:xfrm flipV="1">
            <a:off x="2590800" y="3213100"/>
            <a:ext cx="3810000" cy="30480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541716" name="Text Box 20"/>
          <p:cNvSpPr txBox="1">
            <a:spLocks noChangeArrowheads="1"/>
          </p:cNvSpPr>
          <p:nvPr/>
        </p:nvSpPr>
        <p:spPr bwMode="auto">
          <a:xfrm rot="21300000">
            <a:off x="2819400" y="3068638"/>
            <a:ext cx="3597275" cy="336550"/>
          </a:xfrm>
          <a:prstGeom prst="rect">
            <a:avLst/>
          </a:prstGeom>
          <a:noFill/>
          <a:ln w="9525">
            <a:noFill/>
            <a:miter lim="800000"/>
            <a:headEnd/>
            <a:tailEnd/>
          </a:ln>
          <a:effectLst/>
        </p:spPr>
        <p:txBody>
          <a:bodyPr wrap="none">
            <a:spAutoFit/>
          </a:bodyPr>
          <a:lstStyle/>
          <a:p>
            <a:r>
              <a:rPr lang="es-ES_tradnl" sz="1600" b="1">
                <a:latin typeface="Arial" charset="0"/>
              </a:rPr>
              <a:t>Protocolo IMP origen a IMP destino</a:t>
            </a:r>
            <a:endParaRPr lang="es-ES" sz="1600" b="1">
              <a:latin typeface="Arial" charset="0"/>
            </a:endParaRPr>
          </a:p>
        </p:txBody>
      </p:sp>
      <p:sp>
        <p:nvSpPr>
          <p:cNvPr id="541717" name="Line 21"/>
          <p:cNvSpPr>
            <a:spLocks noChangeShapeType="1"/>
          </p:cNvSpPr>
          <p:nvPr/>
        </p:nvSpPr>
        <p:spPr bwMode="auto">
          <a:xfrm flipV="1">
            <a:off x="5257800" y="3581400"/>
            <a:ext cx="1219200" cy="30480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541718" name="Text Box 22"/>
          <p:cNvSpPr txBox="1">
            <a:spLocks noChangeArrowheads="1"/>
          </p:cNvSpPr>
          <p:nvPr/>
        </p:nvSpPr>
        <p:spPr bwMode="auto">
          <a:xfrm rot="21000000">
            <a:off x="4946650" y="3810000"/>
            <a:ext cx="2139950" cy="336550"/>
          </a:xfrm>
          <a:prstGeom prst="rect">
            <a:avLst/>
          </a:prstGeom>
          <a:noFill/>
          <a:ln w="9525">
            <a:noFill/>
            <a:miter lim="800000"/>
            <a:headEnd/>
            <a:tailEnd/>
          </a:ln>
          <a:effectLst/>
        </p:spPr>
        <p:txBody>
          <a:bodyPr wrap="none">
            <a:spAutoFit/>
          </a:bodyPr>
          <a:lstStyle/>
          <a:p>
            <a:r>
              <a:rPr lang="es-ES_tradnl" sz="1600" b="1">
                <a:latin typeface="Arial" charset="0"/>
              </a:rPr>
              <a:t>Protocolo IMP a IMP</a:t>
            </a:r>
            <a:endParaRPr lang="es-ES" sz="1600" b="1">
              <a:latin typeface="Arial" charset="0"/>
            </a:endParaRPr>
          </a:p>
        </p:txBody>
      </p:sp>
      <p:sp>
        <p:nvSpPr>
          <p:cNvPr id="541719" name="Line 23"/>
          <p:cNvSpPr>
            <a:spLocks noChangeShapeType="1"/>
          </p:cNvSpPr>
          <p:nvPr/>
        </p:nvSpPr>
        <p:spPr bwMode="auto">
          <a:xfrm flipV="1">
            <a:off x="1752600" y="5029200"/>
            <a:ext cx="762000" cy="381000"/>
          </a:xfrm>
          <a:prstGeom prst="line">
            <a:avLst/>
          </a:prstGeom>
          <a:noFill/>
          <a:ln w="9525">
            <a:solidFill>
              <a:schemeClr val="tx1"/>
            </a:solidFill>
            <a:round/>
            <a:headEnd/>
            <a:tailEnd type="triangle" w="med" len="med"/>
          </a:ln>
          <a:effectLst/>
        </p:spPr>
        <p:txBody>
          <a:bodyPr/>
          <a:lstStyle/>
          <a:p>
            <a:endParaRPr lang="es-ES"/>
          </a:p>
        </p:txBody>
      </p:sp>
      <p:sp>
        <p:nvSpPr>
          <p:cNvPr id="541720" name="Text Box 24"/>
          <p:cNvSpPr txBox="1">
            <a:spLocks noChangeArrowheads="1"/>
          </p:cNvSpPr>
          <p:nvPr/>
        </p:nvSpPr>
        <p:spPr bwMode="auto">
          <a:xfrm>
            <a:off x="1143000" y="5486400"/>
            <a:ext cx="546100" cy="336550"/>
          </a:xfrm>
          <a:prstGeom prst="rect">
            <a:avLst/>
          </a:prstGeom>
          <a:noFill/>
          <a:ln w="9525">
            <a:noFill/>
            <a:miter lim="800000"/>
            <a:headEnd/>
            <a:tailEnd/>
          </a:ln>
          <a:effectLst/>
        </p:spPr>
        <p:txBody>
          <a:bodyPr wrap="none">
            <a:spAutoFit/>
          </a:bodyPr>
          <a:lstStyle/>
          <a:p>
            <a:r>
              <a:rPr lang="es-ES_tradnl" sz="1600" b="1">
                <a:latin typeface="Arial" charset="0"/>
              </a:rPr>
              <a:t>IMP</a:t>
            </a:r>
            <a:endParaRPr lang="es-ES" sz="1600" b="1">
              <a:latin typeface="Arial" charset="0"/>
            </a:endParaRPr>
          </a:p>
        </p:txBody>
      </p:sp>
      <p:sp>
        <p:nvSpPr>
          <p:cNvPr id="541721" name="Line 25"/>
          <p:cNvSpPr>
            <a:spLocks noChangeShapeType="1"/>
          </p:cNvSpPr>
          <p:nvPr/>
        </p:nvSpPr>
        <p:spPr bwMode="auto">
          <a:xfrm flipH="1" flipV="1">
            <a:off x="6553200" y="5486400"/>
            <a:ext cx="533400" cy="457200"/>
          </a:xfrm>
          <a:prstGeom prst="line">
            <a:avLst/>
          </a:prstGeom>
          <a:noFill/>
          <a:ln w="9525">
            <a:solidFill>
              <a:schemeClr val="tx1"/>
            </a:solidFill>
            <a:round/>
            <a:headEnd/>
            <a:tailEnd type="triangle" w="med" len="med"/>
          </a:ln>
          <a:effectLst/>
        </p:spPr>
        <p:txBody>
          <a:bodyPr/>
          <a:lstStyle/>
          <a:p>
            <a:endParaRPr lang="es-ES"/>
          </a:p>
        </p:txBody>
      </p:sp>
      <p:sp>
        <p:nvSpPr>
          <p:cNvPr id="541722" name="Text Box 26"/>
          <p:cNvSpPr txBox="1">
            <a:spLocks noChangeArrowheads="1"/>
          </p:cNvSpPr>
          <p:nvPr/>
        </p:nvSpPr>
        <p:spPr bwMode="auto">
          <a:xfrm>
            <a:off x="6705600" y="5943600"/>
            <a:ext cx="882650" cy="336550"/>
          </a:xfrm>
          <a:prstGeom prst="rect">
            <a:avLst/>
          </a:prstGeom>
          <a:noFill/>
          <a:ln w="9525">
            <a:noFill/>
            <a:miter lim="800000"/>
            <a:headEnd/>
            <a:tailEnd/>
          </a:ln>
          <a:effectLst/>
        </p:spPr>
        <p:txBody>
          <a:bodyPr wrap="none">
            <a:spAutoFit/>
          </a:bodyPr>
          <a:lstStyle/>
          <a:p>
            <a:r>
              <a:rPr lang="es-ES_tradnl" sz="1600" b="1">
                <a:latin typeface="Arial" charset="0"/>
              </a:rPr>
              <a:t>Subred</a:t>
            </a:r>
            <a:endParaRPr lang="es-ES" sz="1600" b="1">
              <a:latin typeface="Arial" charset="0"/>
            </a:endParaRPr>
          </a:p>
        </p:txBody>
      </p:sp>
      <p:sp>
        <p:nvSpPr>
          <p:cNvPr id="541723" name="Text Box 27"/>
          <p:cNvSpPr txBox="1">
            <a:spLocks noChangeArrowheads="1"/>
          </p:cNvSpPr>
          <p:nvPr/>
        </p:nvSpPr>
        <p:spPr bwMode="auto">
          <a:xfrm>
            <a:off x="381000" y="1143000"/>
            <a:ext cx="1857375" cy="336550"/>
          </a:xfrm>
          <a:prstGeom prst="rect">
            <a:avLst/>
          </a:prstGeom>
          <a:noFill/>
          <a:ln w="9525">
            <a:noFill/>
            <a:miter lim="800000"/>
            <a:headEnd/>
            <a:tailEnd/>
          </a:ln>
          <a:effectLst/>
        </p:spPr>
        <p:txBody>
          <a:bodyPr wrap="none">
            <a:spAutoFit/>
          </a:bodyPr>
          <a:lstStyle/>
          <a:p>
            <a:r>
              <a:rPr lang="es-ES_tradnl" sz="1600" b="1">
                <a:latin typeface="Arial" charset="0"/>
              </a:rPr>
              <a:t>Host (mainframe)</a:t>
            </a:r>
            <a:endParaRPr lang="es-ES" sz="1600" b="1">
              <a:latin typeface="Arial" charset="0"/>
            </a:endParaRPr>
          </a:p>
        </p:txBody>
      </p:sp>
      <p:sp>
        <p:nvSpPr>
          <p:cNvPr id="541724" name="Line 28"/>
          <p:cNvSpPr>
            <a:spLocks noChangeShapeType="1"/>
          </p:cNvSpPr>
          <p:nvPr/>
        </p:nvSpPr>
        <p:spPr bwMode="auto">
          <a:xfrm>
            <a:off x="1219200" y="1484313"/>
            <a:ext cx="304800" cy="381000"/>
          </a:xfrm>
          <a:prstGeom prst="line">
            <a:avLst/>
          </a:prstGeom>
          <a:noFill/>
          <a:ln w="9525">
            <a:solidFill>
              <a:schemeClr val="tx1"/>
            </a:solidFill>
            <a:round/>
            <a:headEnd/>
            <a:tailEnd type="triangle" w="med" len="med"/>
          </a:ln>
          <a:effectLst/>
        </p:spPr>
        <p:txBody>
          <a:bodyPr/>
          <a:lstStyle/>
          <a:p>
            <a:endParaRPr lang="es-ES"/>
          </a:p>
        </p:txBody>
      </p:sp>
      <p:sp>
        <p:nvSpPr>
          <p:cNvPr id="541725" name="Oval 29"/>
          <p:cNvSpPr>
            <a:spLocks noChangeArrowheads="1"/>
          </p:cNvSpPr>
          <p:nvPr/>
        </p:nvSpPr>
        <p:spPr bwMode="auto">
          <a:xfrm>
            <a:off x="1066800" y="2514600"/>
            <a:ext cx="7162800" cy="3200400"/>
          </a:xfrm>
          <a:prstGeom prst="ellipse">
            <a:avLst/>
          </a:prstGeom>
          <a:noFill/>
          <a:ln w="9525">
            <a:solidFill>
              <a:schemeClr val="tx1"/>
            </a:solidFill>
            <a:round/>
            <a:headEnd/>
            <a:tailEnd/>
          </a:ln>
          <a:effectLst/>
        </p:spPr>
        <p:txBody>
          <a:bodyPr wrap="none" anchor="ctr"/>
          <a:lstStyle/>
          <a:p>
            <a:endParaRPr lang="es-ES"/>
          </a:p>
        </p:txBody>
      </p:sp>
      <p:pic>
        <p:nvPicPr>
          <p:cNvPr id="541708" name="Picture 12"/>
          <p:cNvPicPr>
            <a:picLocks noChangeArrowheads="1"/>
          </p:cNvPicPr>
          <p:nvPr/>
        </p:nvPicPr>
        <p:blipFill>
          <a:blip r:embed="rId4" cstate="print"/>
          <a:srcRect/>
          <a:stretch>
            <a:fillRect/>
          </a:stretch>
        </p:blipFill>
        <p:spPr bwMode="auto">
          <a:xfrm>
            <a:off x="1828800" y="3429000"/>
            <a:ext cx="703263" cy="571500"/>
          </a:xfrm>
          <a:prstGeom prst="rect">
            <a:avLst/>
          </a:prstGeom>
          <a:noFill/>
          <a:ln w="12700">
            <a:noFill/>
            <a:miter lim="800000"/>
            <a:headEnd/>
            <a:tailEnd/>
          </a:ln>
          <a:effectLst/>
        </p:spPr>
      </p:pic>
      <p:pic>
        <p:nvPicPr>
          <p:cNvPr id="541726" name="Picture 30" descr="vs-bbn-imp"/>
          <p:cNvPicPr>
            <a:picLocks noChangeAspect="1" noChangeArrowheads="1"/>
          </p:cNvPicPr>
          <p:nvPr/>
        </p:nvPicPr>
        <p:blipFill>
          <a:blip r:embed="rId5" cstate="print"/>
          <a:srcRect l="8070" t="3514" r="8070" b="4100"/>
          <a:stretch>
            <a:fillRect/>
          </a:stretch>
        </p:blipFill>
        <p:spPr bwMode="auto">
          <a:xfrm>
            <a:off x="1908175" y="3184525"/>
            <a:ext cx="508000" cy="965200"/>
          </a:xfrm>
          <a:prstGeom prst="rect">
            <a:avLst/>
          </a:prstGeom>
          <a:noFill/>
        </p:spPr>
      </p:pic>
      <p:pic>
        <p:nvPicPr>
          <p:cNvPr id="541731" name="Picture 35" descr="vs-bbn-imp"/>
          <p:cNvPicPr>
            <a:picLocks noChangeAspect="1" noChangeArrowheads="1"/>
          </p:cNvPicPr>
          <p:nvPr/>
        </p:nvPicPr>
        <p:blipFill>
          <a:blip r:embed="rId5" cstate="print"/>
          <a:srcRect l="8070" t="3514" r="8070" b="4100"/>
          <a:stretch>
            <a:fillRect/>
          </a:stretch>
        </p:blipFill>
        <p:spPr bwMode="auto">
          <a:xfrm>
            <a:off x="6588125" y="2852738"/>
            <a:ext cx="508000" cy="965200"/>
          </a:xfrm>
          <a:prstGeom prst="rect">
            <a:avLst/>
          </a:prstGeom>
          <a:noFill/>
        </p:spPr>
      </p:pic>
      <p:pic>
        <p:nvPicPr>
          <p:cNvPr id="541732" name="Picture 36" descr="vs-bbn-imp"/>
          <p:cNvPicPr>
            <a:picLocks noChangeAspect="1" noChangeArrowheads="1"/>
          </p:cNvPicPr>
          <p:nvPr/>
        </p:nvPicPr>
        <p:blipFill>
          <a:blip r:embed="rId5" cstate="print"/>
          <a:srcRect l="8070" t="3514" r="8070" b="4100"/>
          <a:stretch>
            <a:fillRect/>
          </a:stretch>
        </p:blipFill>
        <p:spPr bwMode="auto">
          <a:xfrm>
            <a:off x="2627313" y="4437063"/>
            <a:ext cx="508000" cy="965200"/>
          </a:xfrm>
          <a:prstGeom prst="rect">
            <a:avLst/>
          </a:prstGeom>
          <a:noFill/>
        </p:spPr>
      </p:pic>
      <p:pic>
        <p:nvPicPr>
          <p:cNvPr id="541733" name="Picture 37" descr="vs-bbn-imp"/>
          <p:cNvPicPr>
            <a:picLocks noChangeAspect="1" noChangeArrowheads="1"/>
          </p:cNvPicPr>
          <p:nvPr/>
        </p:nvPicPr>
        <p:blipFill>
          <a:blip r:embed="rId5" cstate="print"/>
          <a:srcRect l="8070" t="3514" r="8070" b="4100"/>
          <a:stretch>
            <a:fillRect/>
          </a:stretch>
        </p:blipFill>
        <p:spPr bwMode="auto">
          <a:xfrm>
            <a:off x="6800850" y="4408488"/>
            <a:ext cx="508000" cy="965200"/>
          </a:xfrm>
          <a:prstGeom prst="rect">
            <a:avLst/>
          </a:prstGeom>
          <a:noFill/>
        </p:spPr>
      </p:pic>
      <p:pic>
        <p:nvPicPr>
          <p:cNvPr id="541734" name="Picture 38" descr="vs-bbn-imp"/>
          <p:cNvPicPr>
            <a:picLocks noChangeAspect="1" noChangeArrowheads="1"/>
          </p:cNvPicPr>
          <p:nvPr/>
        </p:nvPicPr>
        <p:blipFill>
          <a:blip r:embed="rId5" cstate="print"/>
          <a:srcRect l="8070" t="3514" r="8070" b="4100"/>
          <a:stretch>
            <a:fillRect/>
          </a:stretch>
        </p:blipFill>
        <p:spPr bwMode="auto">
          <a:xfrm>
            <a:off x="4572000" y="3429000"/>
            <a:ext cx="508000" cy="965200"/>
          </a:xfrm>
          <a:prstGeom prst="rect">
            <a:avLst/>
          </a:prstGeom>
          <a:noFill/>
        </p:spPr>
      </p:pic>
    </p:spTree>
    <p:extLst>
      <p:ext uri="{BB962C8B-B14F-4D97-AF65-F5344CB8AC3E}">
        <p14:creationId xmlns:p14="http://schemas.microsoft.com/office/powerpoint/2010/main" val="380554463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1600200" y="2709863"/>
            <a:ext cx="1262063" cy="36671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a:latin typeface="Arial" charset="0"/>
              </a:rPr>
              <a:t>Dic. 1969</a:t>
            </a:r>
            <a:endParaRPr lang="es-ES" sz="1800" b="1">
              <a:latin typeface="Arial" charset="0"/>
            </a:endParaRPr>
          </a:p>
        </p:txBody>
      </p:sp>
      <p:sp>
        <p:nvSpPr>
          <p:cNvPr id="583683" name="Text Box 3"/>
          <p:cNvSpPr txBox="1">
            <a:spLocks noChangeArrowheads="1"/>
          </p:cNvSpPr>
          <p:nvPr/>
        </p:nvSpPr>
        <p:spPr bwMode="auto">
          <a:xfrm>
            <a:off x="3429000" y="2725738"/>
            <a:ext cx="1219200" cy="36671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a:latin typeface="Arial" charset="0"/>
              </a:rPr>
              <a:t>Jul. 1970</a:t>
            </a:r>
            <a:endParaRPr lang="es-ES" sz="1800" b="1">
              <a:latin typeface="Arial" charset="0"/>
            </a:endParaRPr>
          </a:p>
        </p:txBody>
      </p:sp>
      <p:sp>
        <p:nvSpPr>
          <p:cNvPr id="583684" name="Text Box 4"/>
          <p:cNvSpPr txBox="1">
            <a:spLocks noChangeArrowheads="1"/>
          </p:cNvSpPr>
          <p:nvPr/>
        </p:nvSpPr>
        <p:spPr bwMode="auto">
          <a:xfrm>
            <a:off x="6327775" y="2725738"/>
            <a:ext cx="1295400" cy="36671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a:latin typeface="Arial" charset="0"/>
              </a:rPr>
              <a:t>Mar. 1971</a:t>
            </a:r>
            <a:endParaRPr lang="es-ES" sz="1800" b="1">
              <a:latin typeface="Arial" charset="0"/>
            </a:endParaRPr>
          </a:p>
        </p:txBody>
      </p:sp>
      <p:sp>
        <p:nvSpPr>
          <p:cNvPr id="583685" name="Text Box 5"/>
          <p:cNvSpPr txBox="1">
            <a:spLocks noChangeArrowheads="1"/>
          </p:cNvSpPr>
          <p:nvPr/>
        </p:nvSpPr>
        <p:spPr bwMode="auto">
          <a:xfrm>
            <a:off x="1635125" y="5881688"/>
            <a:ext cx="1262063" cy="36671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a:latin typeface="Arial" charset="0"/>
              </a:rPr>
              <a:t>Abr. 1972</a:t>
            </a:r>
            <a:endParaRPr lang="es-ES" sz="1800" b="1">
              <a:latin typeface="Arial" charset="0"/>
            </a:endParaRPr>
          </a:p>
        </p:txBody>
      </p:sp>
      <p:sp>
        <p:nvSpPr>
          <p:cNvPr id="583686" name="Text Box 6"/>
          <p:cNvSpPr txBox="1">
            <a:spLocks noChangeArrowheads="1"/>
          </p:cNvSpPr>
          <p:nvPr/>
        </p:nvSpPr>
        <p:spPr bwMode="auto">
          <a:xfrm>
            <a:off x="6229350" y="6186488"/>
            <a:ext cx="1371600" cy="36671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a:latin typeface="Arial" charset="0"/>
              </a:rPr>
              <a:t>Sept. 1972</a:t>
            </a:r>
            <a:endParaRPr lang="es-ES" sz="1800" b="1">
              <a:latin typeface="Arial" charset="0"/>
            </a:endParaRPr>
          </a:p>
        </p:txBody>
      </p:sp>
      <p:sp>
        <p:nvSpPr>
          <p:cNvPr id="583687" name="Text Box 7"/>
          <p:cNvSpPr txBox="1">
            <a:spLocks noChangeArrowheads="1"/>
          </p:cNvSpPr>
          <p:nvPr/>
        </p:nvSpPr>
        <p:spPr bwMode="auto">
          <a:xfrm>
            <a:off x="2590800" y="319088"/>
            <a:ext cx="4724400" cy="519112"/>
          </a:xfrm>
          <a:prstGeom prst="rect">
            <a:avLst/>
          </a:prstGeom>
          <a:noFill/>
          <a:ln w="12700">
            <a:noFill/>
            <a:miter lim="800000"/>
            <a:headEnd/>
            <a:tailEnd/>
          </a:ln>
          <a:effectLst/>
        </p:spPr>
        <p:txBody>
          <a:bodyPr>
            <a:spAutoFit/>
          </a:bodyPr>
          <a:lstStyle/>
          <a:p>
            <a:pPr eaLnBrk="0" hangingPunct="0">
              <a:spcBef>
                <a:spcPct val="50000"/>
              </a:spcBef>
            </a:pPr>
            <a:r>
              <a:rPr lang="es-ES_tradnl" sz="2800"/>
              <a:t>Evolución de ARPANET</a:t>
            </a:r>
            <a:endParaRPr lang="es-ES" sz="2800"/>
          </a:p>
        </p:txBody>
      </p:sp>
      <p:grpSp>
        <p:nvGrpSpPr>
          <p:cNvPr id="2" name="Group 8"/>
          <p:cNvGrpSpPr>
            <a:grpSpLocks/>
          </p:cNvGrpSpPr>
          <p:nvPr/>
        </p:nvGrpSpPr>
        <p:grpSpPr bwMode="auto">
          <a:xfrm>
            <a:off x="1484313" y="1063625"/>
            <a:ext cx="1479550" cy="1616075"/>
            <a:chOff x="455" y="517"/>
            <a:chExt cx="932" cy="1018"/>
          </a:xfrm>
        </p:grpSpPr>
        <p:grpSp>
          <p:nvGrpSpPr>
            <p:cNvPr id="3" name="Group 9"/>
            <p:cNvGrpSpPr>
              <a:grpSpLocks/>
            </p:cNvGrpSpPr>
            <p:nvPr/>
          </p:nvGrpSpPr>
          <p:grpSpPr bwMode="auto">
            <a:xfrm>
              <a:off x="455" y="659"/>
              <a:ext cx="773" cy="761"/>
              <a:chOff x="455" y="659"/>
              <a:chExt cx="773" cy="761"/>
            </a:xfrm>
          </p:grpSpPr>
          <p:sp>
            <p:nvSpPr>
              <p:cNvPr id="583690" name="Line 10"/>
              <p:cNvSpPr>
                <a:spLocks noChangeShapeType="1"/>
              </p:cNvSpPr>
              <p:nvPr/>
            </p:nvSpPr>
            <p:spPr bwMode="auto">
              <a:xfrm>
                <a:off x="483" y="1040"/>
                <a:ext cx="351" cy="352"/>
              </a:xfrm>
              <a:prstGeom prst="line">
                <a:avLst/>
              </a:prstGeom>
              <a:noFill/>
              <a:ln w="9525">
                <a:solidFill>
                  <a:schemeClr val="tx1"/>
                </a:solidFill>
                <a:round/>
                <a:headEnd/>
                <a:tailEnd/>
              </a:ln>
              <a:effectLst/>
            </p:spPr>
            <p:txBody>
              <a:bodyPr/>
              <a:lstStyle/>
              <a:p>
                <a:endParaRPr lang="es-ES"/>
              </a:p>
            </p:txBody>
          </p:sp>
          <p:sp>
            <p:nvSpPr>
              <p:cNvPr id="583691" name="Line 11"/>
              <p:cNvSpPr>
                <a:spLocks noChangeShapeType="1"/>
              </p:cNvSpPr>
              <p:nvPr/>
            </p:nvSpPr>
            <p:spPr bwMode="auto">
              <a:xfrm flipV="1">
                <a:off x="483" y="687"/>
                <a:ext cx="350" cy="353"/>
              </a:xfrm>
              <a:prstGeom prst="line">
                <a:avLst/>
              </a:prstGeom>
              <a:noFill/>
              <a:ln w="9525">
                <a:solidFill>
                  <a:schemeClr val="tx1"/>
                </a:solidFill>
                <a:round/>
                <a:headEnd/>
                <a:tailEnd/>
              </a:ln>
              <a:effectLst/>
            </p:spPr>
            <p:txBody>
              <a:bodyPr/>
              <a:lstStyle/>
              <a:p>
                <a:endParaRPr lang="es-ES"/>
              </a:p>
            </p:txBody>
          </p:sp>
          <p:sp>
            <p:nvSpPr>
              <p:cNvPr id="583692" name="Line 12"/>
              <p:cNvSpPr>
                <a:spLocks noChangeShapeType="1"/>
              </p:cNvSpPr>
              <p:nvPr/>
            </p:nvSpPr>
            <p:spPr bwMode="auto">
              <a:xfrm>
                <a:off x="836" y="689"/>
                <a:ext cx="357" cy="4"/>
              </a:xfrm>
              <a:prstGeom prst="line">
                <a:avLst/>
              </a:prstGeom>
              <a:noFill/>
              <a:ln w="9525">
                <a:solidFill>
                  <a:schemeClr val="tx1"/>
                </a:solidFill>
                <a:round/>
                <a:headEnd/>
                <a:tailEnd/>
              </a:ln>
              <a:effectLst/>
            </p:spPr>
            <p:txBody>
              <a:bodyPr/>
              <a:lstStyle/>
              <a:p>
                <a:endParaRPr lang="es-ES"/>
              </a:p>
            </p:txBody>
          </p:sp>
          <p:sp>
            <p:nvSpPr>
              <p:cNvPr id="583693" name="Line 13"/>
              <p:cNvSpPr>
                <a:spLocks noChangeShapeType="1"/>
              </p:cNvSpPr>
              <p:nvPr/>
            </p:nvSpPr>
            <p:spPr bwMode="auto">
              <a:xfrm>
                <a:off x="838" y="688"/>
                <a:ext cx="0" cy="704"/>
              </a:xfrm>
              <a:prstGeom prst="line">
                <a:avLst/>
              </a:prstGeom>
              <a:noFill/>
              <a:ln w="9525">
                <a:solidFill>
                  <a:schemeClr val="tx1"/>
                </a:solidFill>
                <a:round/>
                <a:headEnd/>
                <a:tailEnd/>
              </a:ln>
              <a:effectLst/>
            </p:spPr>
            <p:txBody>
              <a:bodyPr/>
              <a:lstStyle/>
              <a:p>
                <a:endParaRPr lang="es-ES"/>
              </a:p>
            </p:txBody>
          </p:sp>
          <p:sp>
            <p:nvSpPr>
              <p:cNvPr id="583694" name="Oval 14"/>
              <p:cNvSpPr>
                <a:spLocks noChangeArrowheads="1"/>
              </p:cNvSpPr>
              <p:nvPr/>
            </p:nvSpPr>
            <p:spPr bwMode="auto">
              <a:xfrm>
                <a:off x="807" y="66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695" name="Oval 15"/>
              <p:cNvSpPr>
                <a:spLocks noChangeArrowheads="1"/>
              </p:cNvSpPr>
              <p:nvPr/>
            </p:nvSpPr>
            <p:spPr bwMode="auto">
              <a:xfrm>
                <a:off x="455" y="101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696" name="Oval 16"/>
              <p:cNvSpPr>
                <a:spLocks noChangeArrowheads="1"/>
              </p:cNvSpPr>
              <p:nvPr/>
            </p:nvSpPr>
            <p:spPr bwMode="auto">
              <a:xfrm>
                <a:off x="1168" y="659"/>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697" name="Oval 17"/>
              <p:cNvSpPr>
                <a:spLocks noChangeArrowheads="1"/>
              </p:cNvSpPr>
              <p:nvPr/>
            </p:nvSpPr>
            <p:spPr bwMode="auto">
              <a:xfrm>
                <a:off x="802" y="136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grpSp>
        <p:sp>
          <p:nvSpPr>
            <p:cNvPr id="583698" name="Text Box 18"/>
            <p:cNvSpPr txBox="1">
              <a:spLocks noChangeArrowheads="1"/>
            </p:cNvSpPr>
            <p:nvPr/>
          </p:nvSpPr>
          <p:spPr bwMode="auto">
            <a:xfrm>
              <a:off x="480" y="949"/>
              <a:ext cx="387" cy="173"/>
            </a:xfrm>
            <a:prstGeom prst="rect">
              <a:avLst/>
            </a:prstGeom>
            <a:noFill/>
            <a:ln w="9525">
              <a:noFill/>
              <a:miter lim="800000"/>
              <a:headEnd/>
              <a:tailEnd/>
            </a:ln>
            <a:effectLst/>
          </p:spPr>
          <p:txBody>
            <a:bodyPr wrap="none">
              <a:spAutoFit/>
            </a:bodyPr>
            <a:lstStyle/>
            <a:p>
              <a:r>
                <a:rPr lang="es-ES" sz="1200" b="1">
                  <a:latin typeface="Arial" charset="0"/>
                </a:rPr>
                <a:t>UCSB</a:t>
              </a:r>
            </a:p>
          </p:txBody>
        </p:sp>
        <p:sp>
          <p:nvSpPr>
            <p:cNvPr id="583699" name="Text Box 19"/>
            <p:cNvSpPr txBox="1">
              <a:spLocks noChangeArrowheads="1"/>
            </p:cNvSpPr>
            <p:nvPr/>
          </p:nvSpPr>
          <p:spPr bwMode="auto">
            <a:xfrm>
              <a:off x="813" y="1362"/>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700" name="Text Box 20"/>
            <p:cNvSpPr txBox="1">
              <a:spLocks noChangeArrowheads="1"/>
            </p:cNvSpPr>
            <p:nvPr/>
          </p:nvSpPr>
          <p:spPr bwMode="auto">
            <a:xfrm>
              <a:off x="684" y="517"/>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sp>
          <p:nvSpPr>
            <p:cNvPr id="583701" name="Text Box 21"/>
            <p:cNvSpPr txBox="1">
              <a:spLocks noChangeArrowheads="1"/>
            </p:cNvSpPr>
            <p:nvPr/>
          </p:nvSpPr>
          <p:spPr bwMode="auto">
            <a:xfrm>
              <a:off x="1005" y="517"/>
              <a:ext cx="382" cy="173"/>
            </a:xfrm>
            <a:prstGeom prst="rect">
              <a:avLst/>
            </a:prstGeom>
            <a:noFill/>
            <a:ln w="9525">
              <a:noFill/>
              <a:miter lim="800000"/>
              <a:headEnd/>
              <a:tailEnd/>
            </a:ln>
            <a:effectLst/>
          </p:spPr>
          <p:txBody>
            <a:bodyPr wrap="none">
              <a:spAutoFit/>
            </a:bodyPr>
            <a:lstStyle/>
            <a:p>
              <a:r>
                <a:rPr lang="es-ES" sz="1200" b="1">
                  <a:latin typeface="Arial" charset="0"/>
                </a:rPr>
                <a:t>UTAH</a:t>
              </a:r>
            </a:p>
          </p:txBody>
        </p:sp>
      </p:grpSp>
      <p:grpSp>
        <p:nvGrpSpPr>
          <p:cNvPr id="4" name="Group 22"/>
          <p:cNvGrpSpPr>
            <a:grpSpLocks/>
          </p:cNvGrpSpPr>
          <p:nvPr/>
        </p:nvGrpSpPr>
        <p:grpSpPr bwMode="auto">
          <a:xfrm>
            <a:off x="2973388" y="1033463"/>
            <a:ext cx="2055812" cy="1676400"/>
            <a:chOff x="1873" y="651"/>
            <a:chExt cx="1295" cy="1056"/>
          </a:xfrm>
        </p:grpSpPr>
        <p:sp>
          <p:nvSpPr>
            <p:cNvPr id="583703" name="Line 23"/>
            <p:cNvSpPr>
              <a:spLocks noChangeShapeType="1"/>
            </p:cNvSpPr>
            <p:nvPr/>
          </p:nvSpPr>
          <p:spPr bwMode="auto">
            <a:xfrm>
              <a:off x="2256" y="1524"/>
              <a:ext cx="738" cy="0"/>
            </a:xfrm>
            <a:prstGeom prst="line">
              <a:avLst/>
            </a:prstGeom>
            <a:noFill/>
            <a:ln w="9525">
              <a:solidFill>
                <a:schemeClr val="tx1"/>
              </a:solidFill>
              <a:round/>
              <a:headEnd/>
              <a:tailEnd/>
            </a:ln>
            <a:effectLst/>
          </p:spPr>
          <p:txBody>
            <a:bodyPr/>
            <a:lstStyle/>
            <a:p>
              <a:endParaRPr lang="es-ES"/>
            </a:p>
          </p:txBody>
        </p:sp>
        <p:grpSp>
          <p:nvGrpSpPr>
            <p:cNvPr id="5" name="Group 24"/>
            <p:cNvGrpSpPr>
              <a:grpSpLocks/>
            </p:cNvGrpSpPr>
            <p:nvPr/>
          </p:nvGrpSpPr>
          <p:grpSpPr bwMode="auto">
            <a:xfrm>
              <a:off x="1873" y="651"/>
              <a:ext cx="1295" cy="1056"/>
              <a:chOff x="1393" y="498"/>
              <a:chExt cx="1295" cy="1056"/>
            </a:xfrm>
          </p:grpSpPr>
          <p:sp>
            <p:nvSpPr>
              <p:cNvPr id="583705" name="Line 25"/>
              <p:cNvSpPr>
                <a:spLocks noChangeShapeType="1"/>
              </p:cNvSpPr>
              <p:nvPr/>
            </p:nvSpPr>
            <p:spPr bwMode="auto">
              <a:xfrm>
                <a:off x="1421" y="1021"/>
                <a:ext cx="351" cy="352"/>
              </a:xfrm>
              <a:prstGeom prst="line">
                <a:avLst/>
              </a:prstGeom>
              <a:noFill/>
              <a:ln w="9525">
                <a:solidFill>
                  <a:schemeClr val="tx1"/>
                </a:solidFill>
                <a:round/>
                <a:headEnd/>
                <a:tailEnd/>
              </a:ln>
              <a:effectLst/>
            </p:spPr>
            <p:txBody>
              <a:bodyPr/>
              <a:lstStyle/>
              <a:p>
                <a:endParaRPr lang="es-ES"/>
              </a:p>
            </p:txBody>
          </p:sp>
          <p:sp>
            <p:nvSpPr>
              <p:cNvPr id="583706" name="Line 26"/>
              <p:cNvSpPr>
                <a:spLocks noChangeShapeType="1"/>
              </p:cNvSpPr>
              <p:nvPr/>
            </p:nvSpPr>
            <p:spPr bwMode="auto">
              <a:xfrm flipV="1">
                <a:off x="1421" y="668"/>
                <a:ext cx="350" cy="353"/>
              </a:xfrm>
              <a:prstGeom prst="line">
                <a:avLst/>
              </a:prstGeom>
              <a:noFill/>
              <a:ln w="9525">
                <a:solidFill>
                  <a:schemeClr val="tx1"/>
                </a:solidFill>
                <a:round/>
                <a:headEnd/>
                <a:tailEnd/>
              </a:ln>
              <a:effectLst/>
            </p:spPr>
            <p:txBody>
              <a:bodyPr/>
              <a:lstStyle/>
              <a:p>
                <a:endParaRPr lang="es-ES"/>
              </a:p>
            </p:txBody>
          </p:sp>
          <p:sp>
            <p:nvSpPr>
              <p:cNvPr id="583707" name="Line 27"/>
              <p:cNvSpPr>
                <a:spLocks noChangeShapeType="1"/>
              </p:cNvSpPr>
              <p:nvPr/>
            </p:nvSpPr>
            <p:spPr bwMode="auto">
              <a:xfrm flipV="1">
                <a:off x="1774" y="665"/>
                <a:ext cx="738" cy="5"/>
              </a:xfrm>
              <a:prstGeom prst="line">
                <a:avLst/>
              </a:prstGeom>
              <a:noFill/>
              <a:ln w="9525">
                <a:solidFill>
                  <a:schemeClr val="tx1"/>
                </a:solidFill>
                <a:round/>
                <a:headEnd/>
                <a:tailEnd/>
              </a:ln>
              <a:effectLst/>
            </p:spPr>
            <p:txBody>
              <a:bodyPr/>
              <a:lstStyle/>
              <a:p>
                <a:endParaRPr lang="es-ES"/>
              </a:p>
            </p:txBody>
          </p:sp>
          <p:sp>
            <p:nvSpPr>
              <p:cNvPr id="583708" name="Line 28"/>
              <p:cNvSpPr>
                <a:spLocks noChangeShapeType="1"/>
              </p:cNvSpPr>
              <p:nvPr/>
            </p:nvSpPr>
            <p:spPr bwMode="auto">
              <a:xfrm>
                <a:off x="1776" y="669"/>
                <a:ext cx="0" cy="704"/>
              </a:xfrm>
              <a:prstGeom prst="line">
                <a:avLst/>
              </a:prstGeom>
              <a:noFill/>
              <a:ln w="9525">
                <a:solidFill>
                  <a:schemeClr val="tx1"/>
                </a:solidFill>
                <a:round/>
                <a:headEnd/>
                <a:tailEnd/>
              </a:ln>
              <a:effectLst/>
            </p:spPr>
            <p:txBody>
              <a:bodyPr/>
              <a:lstStyle/>
              <a:p>
                <a:endParaRPr lang="es-ES"/>
              </a:p>
            </p:txBody>
          </p:sp>
          <p:sp>
            <p:nvSpPr>
              <p:cNvPr id="583709" name="Oval 29"/>
              <p:cNvSpPr>
                <a:spLocks noChangeArrowheads="1"/>
              </p:cNvSpPr>
              <p:nvPr/>
            </p:nvSpPr>
            <p:spPr bwMode="auto">
              <a:xfrm>
                <a:off x="1745" y="64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10" name="Oval 30"/>
              <p:cNvSpPr>
                <a:spLocks noChangeArrowheads="1"/>
              </p:cNvSpPr>
              <p:nvPr/>
            </p:nvSpPr>
            <p:spPr bwMode="auto">
              <a:xfrm>
                <a:off x="1393" y="99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11" name="Text Box 31"/>
              <p:cNvSpPr txBox="1">
                <a:spLocks noChangeArrowheads="1"/>
              </p:cNvSpPr>
              <p:nvPr/>
            </p:nvSpPr>
            <p:spPr bwMode="auto">
              <a:xfrm>
                <a:off x="1418" y="930"/>
                <a:ext cx="387" cy="173"/>
              </a:xfrm>
              <a:prstGeom prst="rect">
                <a:avLst/>
              </a:prstGeom>
              <a:noFill/>
              <a:ln w="9525">
                <a:noFill/>
                <a:miter lim="800000"/>
                <a:headEnd/>
                <a:tailEnd/>
              </a:ln>
              <a:effectLst/>
            </p:spPr>
            <p:txBody>
              <a:bodyPr wrap="none">
                <a:spAutoFit/>
              </a:bodyPr>
              <a:lstStyle/>
              <a:p>
                <a:r>
                  <a:rPr lang="es-ES" sz="1200" b="1">
                    <a:latin typeface="Arial" charset="0"/>
                  </a:rPr>
                  <a:t>UCSB</a:t>
                </a:r>
              </a:p>
            </p:txBody>
          </p:sp>
          <p:sp>
            <p:nvSpPr>
              <p:cNvPr id="583712" name="Text Box 32"/>
              <p:cNvSpPr txBox="1">
                <a:spLocks noChangeArrowheads="1"/>
              </p:cNvSpPr>
              <p:nvPr/>
            </p:nvSpPr>
            <p:spPr bwMode="auto">
              <a:xfrm>
                <a:off x="1605" y="1381"/>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713" name="Text Box 33"/>
              <p:cNvSpPr txBox="1">
                <a:spLocks noChangeArrowheads="1"/>
              </p:cNvSpPr>
              <p:nvPr/>
            </p:nvSpPr>
            <p:spPr bwMode="auto">
              <a:xfrm>
                <a:off x="1622" y="498"/>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sp>
            <p:nvSpPr>
              <p:cNvPr id="583714" name="Text Box 34"/>
              <p:cNvSpPr txBox="1">
                <a:spLocks noChangeArrowheads="1"/>
              </p:cNvSpPr>
              <p:nvPr/>
            </p:nvSpPr>
            <p:spPr bwMode="auto">
              <a:xfrm>
                <a:off x="1943" y="498"/>
                <a:ext cx="382" cy="173"/>
              </a:xfrm>
              <a:prstGeom prst="rect">
                <a:avLst/>
              </a:prstGeom>
              <a:noFill/>
              <a:ln w="9525">
                <a:noFill/>
                <a:miter lim="800000"/>
                <a:headEnd/>
                <a:tailEnd/>
              </a:ln>
              <a:effectLst/>
            </p:spPr>
            <p:txBody>
              <a:bodyPr wrap="none">
                <a:spAutoFit/>
              </a:bodyPr>
              <a:lstStyle/>
              <a:p>
                <a:r>
                  <a:rPr lang="es-ES" sz="1200" b="1">
                    <a:latin typeface="Arial" charset="0"/>
                  </a:rPr>
                  <a:t>UTAH</a:t>
                </a:r>
              </a:p>
            </p:txBody>
          </p:sp>
          <p:sp>
            <p:nvSpPr>
              <p:cNvPr id="583715" name="Line 35"/>
              <p:cNvSpPr>
                <a:spLocks noChangeShapeType="1"/>
              </p:cNvSpPr>
              <p:nvPr/>
            </p:nvSpPr>
            <p:spPr bwMode="auto">
              <a:xfrm flipH="1">
                <a:off x="2511" y="669"/>
                <a:ext cx="0" cy="702"/>
              </a:xfrm>
              <a:prstGeom prst="line">
                <a:avLst/>
              </a:prstGeom>
              <a:noFill/>
              <a:ln w="9525">
                <a:solidFill>
                  <a:schemeClr val="tx1"/>
                </a:solidFill>
                <a:round/>
                <a:headEnd/>
                <a:tailEnd/>
              </a:ln>
              <a:effectLst/>
            </p:spPr>
            <p:txBody>
              <a:bodyPr/>
              <a:lstStyle/>
              <a:p>
                <a:endParaRPr lang="es-ES"/>
              </a:p>
            </p:txBody>
          </p:sp>
          <p:sp>
            <p:nvSpPr>
              <p:cNvPr id="583716" name="Line 36"/>
              <p:cNvSpPr>
                <a:spLocks noChangeShapeType="1"/>
              </p:cNvSpPr>
              <p:nvPr/>
            </p:nvSpPr>
            <p:spPr bwMode="auto">
              <a:xfrm flipH="1">
                <a:off x="2136" y="675"/>
                <a:ext cx="3" cy="702"/>
              </a:xfrm>
              <a:prstGeom prst="line">
                <a:avLst/>
              </a:prstGeom>
              <a:noFill/>
              <a:ln w="9525">
                <a:solidFill>
                  <a:schemeClr val="tx1"/>
                </a:solidFill>
                <a:round/>
                <a:headEnd/>
                <a:tailEnd/>
              </a:ln>
              <a:effectLst/>
            </p:spPr>
            <p:txBody>
              <a:bodyPr/>
              <a:lstStyle/>
              <a:p>
                <a:endParaRPr lang="es-ES"/>
              </a:p>
            </p:txBody>
          </p:sp>
          <p:sp>
            <p:nvSpPr>
              <p:cNvPr id="583717" name="Oval 37"/>
              <p:cNvSpPr>
                <a:spLocks noChangeArrowheads="1"/>
              </p:cNvSpPr>
              <p:nvPr/>
            </p:nvSpPr>
            <p:spPr bwMode="auto">
              <a:xfrm>
                <a:off x="2106" y="64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18" name="Oval 38"/>
              <p:cNvSpPr>
                <a:spLocks noChangeArrowheads="1"/>
              </p:cNvSpPr>
              <p:nvPr/>
            </p:nvSpPr>
            <p:spPr bwMode="auto">
              <a:xfrm>
                <a:off x="1740" y="134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19" name="Oval 39"/>
              <p:cNvSpPr>
                <a:spLocks noChangeArrowheads="1"/>
              </p:cNvSpPr>
              <p:nvPr/>
            </p:nvSpPr>
            <p:spPr bwMode="auto">
              <a:xfrm>
                <a:off x="2106" y="134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20" name="Oval 40"/>
              <p:cNvSpPr>
                <a:spLocks noChangeArrowheads="1"/>
              </p:cNvSpPr>
              <p:nvPr/>
            </p:nvSpPr>
            <p:spPr bwMode="auto">
              <a:xfrm>
                <a:off x="2475" y="134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21" name="Oval 41"/>
              <p:cNvSpPr>
                <a:spLocks noChangeArrowheads="1"/>
              </p:cNvSpPr>
              <p:nvPr/>
            </p:nvSpPr>
            <p:spPr bwMode="auto">
              <a:xfrm>
                <a:off x="2109" y="98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22" name="Oval 42"/>
              <p:cNvSpPr>
                <a:spLocks noChangeArrowheads="1"/>
              </p:cNvSpPr>
              <p:nvPr/>
            </p:nvSpPr>
            <p:spPr bwMode="auto">
              <a:xfrm>
                <a:off x="2481" y="64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23" name="Text Box 43"/>
              <p:cNvSpPr txBox="1">
                <a:spLocks noChangeArrowheads="1"/>
              </p:cNvSpPr>
              <p:nvPr/>
            </p:nvSpPr>
            <p:spPr bwMode="auto">
              <a:xfrm>
                <a:off x="1981" y="1381"/>
                <a:ext cx="392" cy="173"/>
              </a:xfrm>
              <a:prstGeom prst="rect">
                <a:avLst/>
              </a:prstGeom>
              <a:noFill/>
              <a:ln w="9525">
                <a:noFill/>
                <a:miter lim="800000"/>
                <a:headEnd/>
                <a:tailEnd/>
              </a:ln>
              <a:effectLst/>
            </p:spPr>
            <p:txBody>
              <a:bodyPr wrap="none">
                <a:spAutoFit/>
              </a:bodyPr>
              <a:lstStyle/>
              <a:p>
                <a:r>
                  <a:rPr lang="es-ES" sz="1200" b="1">
                    <a:latin typeface="Arial" charset="0"/>
                  </a:rPr>
                  <a:t>RAND</a:t>
                </a:r>
              </a:p>
            </p:txBody>
          </p:sp>
          <p:sp>
            <p:nvSpPr>
              <p:cNvPr id="583724" name="Text Box 44"/>
              <p:cNvSpPr txBox="1">
                <a:spLocks noChangeArrowheads="1"/>
              </p:cNvSpPr>
              <p:nvPr/>
            </p:nvSpPr>
            <p:spPr bwMode="auto">
              <a:xfrm>
                <a:off x="2365" y="1381"/>
                <a:ext cx="323" cy="173"/>
              </a:xfrm>
              <a:prstGeom prst="rect">
                <a:avLst/>
              </a:prstGeom>
              <a:noFill/>
              <a:ln w="9525">
                <a:noFill/>
                <a:miter lim="800000"/>
                <a:headEnd/>
                <a:tailEnd/>
              </a:ln>
              <a:effectLst/>
            </p:spPr>
            <p:txBody>
              <a:bodyPr wrap="none">
                <a:spAutoFit/>
              </a:bodyPr>
              <a:lstStyle/>
              <a:p>
                <a:r>
                  <a:rPr lang="es-ES" sz="1200" b="1">
                    <a:latin typeface="Arial" charset="0"/>
                  </a:rPr>
                  <a:t>BBN</a:t>
                </a:r>
              </a:p>
            </p:txBody>
          </p:sp>
          <p:sp>
            <p:nvSpPr>
              <p:cNvPr id="583725" name="Text Box 45"/>
              <p:cNvSpPr txBox="1">
                <a:spLocks noChangeArrowheads="1"/>
              </p:cNvSpPr>
              <p:nvPr/>
            </p:nvSpPr>
            <p:spPr bwMode="auto">
              <a:xfrm>
                <a:off x="2133" y="930"/>
                <a:ext cx="318" cy="173"/>
              </a:xfrm>
              <a:prstGeom prst="rect">
                <a:avLst/>
              </a:prstGeom>
              <a:noFill/>
              <a:ln w="9525">
                <a:noFill/>
                <a:miter lim="800000"/>
                <a:headEnd/>
                <a:tailEnd/>
              </a:ln>
              <a:effectLst/>
            </p:spPr>
            <p:txBody>
              <a:bodyPr wrap="none">
                <a:spAutoFit/>
              </a:bodyPr>
              <a:lstStyle/>
              <a:p>
                <a:r>
                  <a:rPr lang="es-ES" sz="1200" b="1">
                    <a:latin typeface="Arial" charset="0"/>
                  </a:rPr>
                  <a:t>SDC</a:t>
                </a:r>
              </a:p>
            </p:txBody>
          </p:sp>
          <p:sp>
            <p:nvSpPr>
              <p:cNvPr id="583726" name="Text Box 46"/>
              <p:cNvSpPr txBox="1">
                <a:spLocks noChangeArrowheads="1"/>
              </p:cNvSpPr>
              <p:nvPr/>
            </p:nvSpPr>
            <p:spPr bwMode="auto">
              <a:xfrm>
                <a:off x="2379" y="498"/>
                <a:ext cx="282" cy="173"/>
              </a:xfrm>
              <a:prstGeom prst="rect">
                <a:avLst/>
              </a:prstGeom>
              <a:noFill/>
              <a:ln w="9525">
                <a:noFill/>
                <a:miter lim="800000"/>
                <a:headEnd/>
                <a:tailEnd/>
              </a:ln>
              <a:effectLst/>
            </p:spPr>
            <p:txBody>
              <a:bodyPr wrap="none">
                <a:spAutoFit/>
              </a:bodyPr>
              <a:lstStyle/>
              <a:p>
                <a:r>
                  <a:rPr lang="es-ES" sz="1200" b="1">
                    <a:latin typeface="Arial" charset="0"/>
                  </a:rPr>
                  <a:t>MIT</a:t>
                </a:r>
              </a:p>
            </p:txBody>
          </p:sp>
        </p:grpSp>
      </p:grpSp>
      <p:grpSp>
        <p:nvGrpSpPr>
          <p:cNvPr id="6" name="Group 47"/>
          <p:cNvGrpSpPr>
            <a:grpSpLocks/>
          </p:cNvGrpSpPr>
          <p:nvPr/>
        </p:nvGrpSpPr>
        <p:grpSpPr bwMode="auto">
          <a:xfrm>
            <a:off x="5124450" y="1028700"/>
            <a:ext cx="4019550" cy="1676400"/>
            <a:chOff x="3060" y="648"/>
            <a:chExt cx="2532" cy="1056"/>
          </a:xfrm>
        </p:grpSpPr>
        <p:sp>
          <p:nvSpPr>
            <p:cNvPr id="583728" name="Line 48"/>
            <p:cNvSpPr>
              <a:spLocks noChangeShapeType="1"/>
            </p:cNvSpPr>
            <p:nvPr/>
          </p:nvSpPr>
          <p:spPr bwMode="auto">
            <a:xfrm>
              <a:off x="3088" y="1171"/>
              <a:ext cx="351" cy="352"/>
            </a:xfrm>
            <a:prstGeom prst="line">
              <a:avLst/>
            </a:prstGeom>
            <a:noFill/>
            <a:ln w="9525">
              <a:solidFill>
                <a:schemeClr val="tx1"/>
              </a:solidFill>
              <a:round/>
              <a:headEnd/>
              <a:tailEnd/>
            </a:ln>
            <a:effectLst/>
          </p:spPr>
          <p:txBody>
            <a:bodyPr/>
            <a:lstStyle/>
            <a:p>
              <a:endParaRPr lang="es-ES"/>
            </a:p>
          </p:txBody>
        </p:sp>
        <p:sp>
          <p:nvSpPr>
            <p:cNvPr id="583729" name="Line 49"/>
            <p:cNvSpPr>
              <a:spLocks noChangeShapeType="1"/>
            </p:cNvSpPr>
            <p:nvPr/>
          </p:nvSpPr>
          <p:spPr bwMode="auto">
            <a:xfrm flipV="1">
              <a:off x="3088" y="818"/>
              <a:ext cx="350" cy="353"/>
            </a:xfrm>
            <a:prstGeom prst="line">
              <a:avLst/>
            </a:prstGeom>
            <a:noFill/>
            <a:ln w="9525">
              <a:solidFill>
                <a:schemeClr val="tx1"/>
              </a:solidFill>
              <a:round/>
              <a:headEnd/>
              <a:tailEnd/>
            </a:ln>
            <a:effectLst/>
          </p:spPr>
          <p:txBody>
            <a:bodyPr/>
            <a:lstStyle/>
            <a:p>
              <a:endParaRPr lang="es-ES"/>
            </a:p>
          </p:txBody>
        </p:sp>
        <p:sp>
          <p:nvSpPr>
            <p:cNvPr id="583730" name="Line 50"/>
            <p:cNvSpPr>
              <a:spLocks noChangeShapeType="1"/>
            </p:cNvSpPr>
            <p:nvPr/>
          </p:nvSpPr>
          <p:spPr bwMode="auto">
            <a:xfrm>
              <a:off x="3441" y="820"/>
              <a:ext cx="1737" cy="1"/>
            </a:xfrm>
            <a:prstGeom prst="line">
              <a:avLst/>
            </a:prstGeom>
            <a:noFill/>
            <a:ln w="9525">
              <a:solidFill>
                <a:schemeClr val="tx1"/>
              </a:solidFill>
              <a:round/>
              <a:headEnd/>
              <a:tailEnd/>
            </a:ln>
            <a:effectLst/>
          </p:spPr>
          <p:txBody>
            <a:bodyPr/>
            <a:lstStyle/>
            <a:p>
              <a:endParaRPr lang="es-ES"/>
            </a:p>
          </p:txBody>
        </p:sp>
        <p:sp>
          <p:nvSpPr>
            <p:cNvPr id="583731" name="Line 51"/>
            <p:cNvSpPr>
              <a:spLocks noChangeShapeType="1"/>
            </p:cNvSpPr>
            <p:nvPr/>
          </p:nvSpPr>
          <p:spPr bwMode="auto">
            <a:xfrm>
              <a:off x="3443" y="819"/>
              <a:ext cx="0" cy="704"/>
            </a:xfrm>
            <a:prstGeom prst="line">
              <a:avLst/>
            </a:prstGeom>
            <a:noFill/>
            <a:ln w="9525">
              <a:solidFill>
                <a:schemeClr val="tx1"/>
              </a:solidFill>
              <a:round/>
              <a:headEnd/>
              <a:tailEnd/>
            </a:ln>
            <a:effectLst/>
          </p:spPr>
          <p:txBody>
            <a:bodyPr/>
            <a:lstStyle/>
            <a:p>
              <a:endParaRPr lang="es-ES"/>
            </a:p>
          </p:txBody>
        </p:sp>
        <p:sp>
          <p:nvSpPr>
            <p:cNvPr id="583732" name="Oval 52"/>
            <p:cNvSpPr>
              <a:spLocks noChangeArrowheads="1"/>
            </p:cNvSpPr>
            <p:nvPr/>
          </p:nvSpPr>
          <p:spPr bwMode="auto">
            <a:xfrm>
              <a:off x="3060" y="114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33" name="Text Box 53"/>
            <p:cNvSpPr txBox="1">
              <a:spLocks noChangeArrowheads="1"/>
            </p:cNvSpPr>
            <p:nvPr/>
          </p:nvSpPr>
          <p:spPr bwMode="auto">
            <a:xfrm>
              <a:off x="3085" y="1080"/>
              <a:ext cx="387" cy="173"/>
            </a:xfrm>
            <a:prstGeom prst="rect">
              <a:avLst/>
            </a:prstGeom>
            <a:noFill/>
            <a:ln w="9525">
              <a:noFill/>
              <a:miter lim="800000"/>
              <a:headEnd/>
              <a:tailEnd/>
            </a:ln>
            <a:effectLst/>
          </p:spPr>
          <p:txBody>
            <a:bodyPr wrap="none">
              <a:spAutoFit/>
            </a:bodyPr>
            <a:lstStyle/>
            <a:p>
              <a:r>
                <a:rPr lang="es-ES" sz="1200" b="1">
                  <a:latin typeface="Arial" charset="0"/>
                </a:rPr>
                <a:t>UCSB</a:t>
              </a:r>
            </a:p>
          </p:txBody>
        </p:sp>
        <p:sp>
          <p:nvSpPr>
            <p:cNvPr id="583734" name="Text Box 54"/>
            <p:cNvSpPr txBox="1">
              <a:spLocks noChangeArrowheads="1"/>
            </p:cNvSpPr>
            <p:nvPr/>
          </p:nvSpPr>
          <p:spPr bwMode="auto">
            <a:xfrm>
              <a:off x="3272" y="1531"/>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735" name="Text Box 55"/>
            <p:cNvSpPr txBox="1">
              <a:spLocks noChangeArrowheads="1"/>
            </p:cNvSpPr>
            <p:nvPr/>
          </p:nvSpPr>
          <p:spPr bwMode="auto">
            <a:xfrm>
              <a:off x="3289" y="648"/>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sp>
          <p:nvSpPr>
            <p:cNvPr id="583736" name="Text Box 56"/>
            <p:cNvSpPr txBox="1">
              <a:spLocks noChangeArrowheads="1"/>
            </p:cNvSpPr>
            <p:nvPr/>
          </p:nvSpPr>
          <p:spPr bwMode="auto">
            <a:xfrm>
              <a:off x="3610" y="648"/>
              <a:ext cx="382" cy="173"/>
            </a:xfrm>
            <a:prstGeom prst="rect">
              <a:avLst/>
            </a:prstGeom>
            <a:noFill/>
            <a:ln w="9525">
              <a:noFill/>
              <a:miter lim="800000"/>
              <a:headEnd/>
              <a:tailEnd/>
            </a:ln>
            <a:effectLst/>
          </p:spPr>
          <p:txBody>
            <a:bodyPr wrap="none">
              <a:spAutoFit/>
            </a:bodyPr>
            <a:lstStyle/>
            <a:p>
              <a:r>
                <a:rPr lang="es-ES" sz="1200" b="1">
                  <a:latin typeface="Arial" charset="0"/>
                </a:rPr>
                <a:t>UTAH</a:t>
              </a:r>
            </a:p>
          </p:txBody>
        </p:sp>
        <p:sp>
          <p:nvSpPr>
            <p:cNvPr id="583737" name="Line 57"/>
            <p:cNvSpPr>
              <a:spLocks noChangeShapeType="1"/>
            </p:cNvSpPr>
            <p:nvPr/>
          </p:nvSpPr>
          <p:spPr bwMode="auto">
            <a:xfrm flipH="1">
              <a:off x="4421" y="813"/>
              <a:ext cx="3" cy="702"/>
            </a:xfrm>
            <a:prstGeom prst="line">
              <a:avLst/>
            </a:prstGeom>
            <a:noFill/>
            <a:ln w="9525">
              <a:solidFill>
                <a:schemeClr val="tx1"/>
              </a:solidFill>
              <a:round/>
              <a:headEnd/>
              <a:tailEnd/>
            </a:ln>
            <a:effectLst/>
          </p:spPr>
          <p:txBody>
            <a:bodyPr/>
            <a:lstStyle/>
            <a:p>
              <a:endParaRPr lang="es-ES"/>
            </a:p>
          </p:txBody>
        </p:sp>
        <p:sp>
          <p:nvSpPr>
            <p:cNvPr id="583738" name="Line 58"/>
            <p:cNvSpPr>
              <a:spLocks noChangeShapeType="1"/>
            </p:cNvSpPr>
            <p:nvPr/>
          </p:nvSpPr>
          <p:spPr bwMode="auto">
            <a:xfrm flipH="1">
              <a:off x="3803" y="825"/>
              <a:ext cx="3" cy="702"/>
            </a:xfrm>
            <a:prstGeom prst="line">
              <a:avLst/>
            </a:prstGeom>
            <a:noFill/>
            <a:ln w="9525">
              <a:solidFill>
                <a:schemeClr val="tx1"/>
              </a:solidFill>
              <a:round/>
              <a:headEnd/>
              <a:tailEnd/>
            </a:ln>
            <a:effectLst/>
          </p:spPr>
          <p:txBody>
            <a:bodyPr/>
            <a:lstStyle/>
            <a:p>
              <a:endParaRPr lang="es-ES"/>
            </a:p>
          </p:txBody>
        </p:sp>
        <p:sp>
          <p:nvSpPr>
            <p:cNvPr id="583739" name="Oval 59"/>
            <p:cNvSpPr>
              <a:spLocks noChangeArrowheads="1"/>
            </p:cNvSpPr>
            <p:nvPr/>
          </p:nvSpPr>
          <p:spPr bwMode="auto">
            <a:xfrm>
              <a:off x="3773" y="79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40" name="Oval 60"/>
            <p:cNvSpPr>
              <a:spLocks noChangeArrowheads="1"/>
            </p:cNvSpPr>
            <p:nvPr/>
          </p:nvSpPr>
          <p:spPr bwMode="auto">
            <a:xfrm>
              <a:off x="3776" y="113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41" name="Oval 61"/>
            <p:cNvSpPr>
              <a:spLocks noChangeArrowheads="1"/>
            </p:cNvSpPr>
            <p:nvPr/>
          </p:nvSpPr>
          <p:spPr bwMode="auto">
            <a:xfrm>
              <a:off x="4091" y="79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42" name="Text Box 62"/>
            <p:cNvSpPr txBox="1">
              <a:spLocks noChangeArrowheads="1"/>
            </p:cNvSpPr>
            <p:nvPr/>
          </p:nvSpPr>
          <p:spPr bwMode="auto">
            <a:xfrm>
              <a:off x="3648" y="1531"/>
              <a:ext cx="392" cy="173"/>
            </a:xfrm>
            <a:prstGeom prst="rect">
              <a:avLst/>
            </a:prstGeom>
            <a:noFill/>
            <a:ln w="9525">
              <a:noFill/>
              <a:miter lim="800000"/>
              <a:headEnd/>
              <a:tailEnd/>
            </a:ln>
            <a:effectLst/>
          </p:spPr>
          <p:txBody>
            <a:bodyPr wrap="none">
              <a:spAutoFit/>
            </a:bodyPr>
            <a:lstStyle/>
            <a:p>
              <a:r>
                <a:rPr lang="es-ES" sz="1200" b="1">
                  <a:latin typeface="Arial" charset="0"/>
                </a:rPr>
                <a:t>RAND</a:t>
              </a:r>
            </a:p>
          </p:txBody>
        </p:sp>
        <p:sp>
          <p:nvSpPr>
            <p:cNvPr id="583743" name="Text Box 63"/>
            <p:cNvSpPr txBox="1">
              <a:spLocks noChangeArrowheads="1"/>
            </p:cNvSpPr>
            <p:nvPr/>
          </p:nvSpPr>
          <p:spPr bwMode="auto">
            <a:xfrm>
              <a:off x="4239" y="1531"/>
              <a:ext cx="323" cy="173"/>
            </a:xfrm>
            <a:prstGeom prst="rect">
              <a:avLst/>
            </a:prstGeom>
            <a:noFill/>
            <a:ln w="9525">
              <a:noFill/>
              <a:miter lim="800000"/>
              <a:headEnd/>
              <a:tailEnd/>
            </a:ln>
            <a:effectLst/>
          </p:spPr>
          <p:txBody>
            <a:bodyPr wrap="none">
              <a:spAutoFit/>
            </a:bodyPr>
            <a:lstStyle/>
            <a:p>
              <a:r>
                <a:rPr lang="es-ES" sz="1200" b="1">
                  <a:latin typeface="Arial" charset="0"/>
                </a:rPr>
                <a:t>BBN</a:t>
              </a:r>
            </a:p>
          </p:txBody>
        </p:sp>
        <p:sp>
          <p:nvSpPr>
            <p:cNvPr id="583744" name="Text Box 64"/>
            <p:cNvSpPr txBox="1">
              <a:spLocks noChangeArrowheads="1"/>
            </p:cNvSpPr>
            <p:nvPr/>
          </p:nvSpPr>
          <p:spPr bwMode="auto">
            <a:xfrm>
              <a:off x="3800" y="1080"/>
              <a:ext cx="318" cy="173"/>
            </a:xfrm>
            <a:prstGeom prst="rect">
              <a:avLst/>
            </a:prstGeom>
            <a:noFill/>
            <a:ln w="9525">
              <a:noFill/>
              <a:miter lim="800000"/>
              <a:headEnd/>
              <a:tailEnd/>
            </a:ln>
            <a:effectLst/>
          </p:spPr>
          <p:txBody>
            <a:bodyPr wrap="none">
              <a:spAutoFit/>
            </a:bodyPr>
            <a:lstStyle/>
            <a:p>
              <a:r>
                <a:rPr lang="es-ES" sz="1200" b="1">
                  <a:latin typeface="Arial" charset="0"/>
                </a:rPr>
                <a:t>SDC</a:t>
              </a:r>
            </a:p>
          </p:txBody>
        </p:sp>
        <p:sp>
          <p:nvSpPr>
            <p:cNvPr id="583745" name="Text Box 65"/>
            <p:cNvSpPr txBox="1">
              <a:spLocks noChangeArrowheads="1"/>
            </p:cNvSpPr>
            <p:nvPr/>
          </p:nvSpPr>
          <p:spPr bwMode="auto">
            <a:xfrm>
              <a:off x="4280" y="648"/>
              <a:ext cx="282" cy="173"/>
            </a:xfrm>
            <a:prstGeom prst="rect">
              <a:avLst/>
            </a:prstGeom>
            <a:noFill/>
            <a:ln w="9525">
              <a:noFill/>
              <a:miter lim="800000"/>
              <a:headEnd/>
              <a:tailEnd/>
            </a:ln>
            <a:effectLst/>
          </p:spPr>
          <p:txBody>
            <a:bodyPr wrap="none">
              <a:spAutoFit/>
            </a:bodyPr>
            <a:lstStyle/>
            <a:p>
              <a:r>
                <a:rPr lang="es-ES" sz="1200" b="1">
                  <a:latin typeface="Arial" charset="0"/>
                </a:rPr>
                <a:t>MIT</a:t>
              </a:r>
            </a:p>
          </p:txBody>
        </p:sp>
        <p:sp>
          <p:nvSpPr>
            <p:cNvPr id="583746" name="Oval 66"/>
            <p:cNvSpPr>
              <a:spLocks noChangeArrowheads="1"/>
            </p:cNvSpPr>
            <p:nvPr/>
          </p:nvSpPr>
          <p:spPr bwMode="auto">
            <a:xfrm>
              <a:off x="4394" y="78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47" name="Line 67"/>
            <p:cNvSpPr>
              <a:spLocks noChangeShapeType="1"/>
            </p:cNvSpPr>
            <p:nvPr/>
          </p:nvSpPr>
          <p:spPr bwMode="auto">
            <a:xfrm>
              <a:off x="3437" y="1521"/>
              <a:ext cx="1746" cy="0"/>
            </a:xfrm>
            <a:prstGeom prst="line">
              <a:avLst/>
            </a:prstGeom>
            <a:noFill/>
            <a:ln w="9525">
              <a:solidFill>
                <a:schemeClr val="tx1"/>
              </a:solidFill>
              <a:round/>
              <a:headEnd/>
              <a:tailEnd/>
            </a:ln>
            <a:effectLst/>
          </p:spPr>
          <p:txBody>
            <a:bodyPr/>
            <a:lstStyle/>
            <a:p>
              <a:endParaRPr lang="es-ES"/>
            </a:p>
          </p:txBody>
        </p:sp>
        <p:sp>
          <p:nvSpPr>
            <p:cNvPr id="583748" name="Text Box 68"/>
            <p:cNvSpPr txBox="1">
              <a:spLocks noChangeArrowheads="1"/>
            </p:cNvSpPr>
            <p:nvPr/>
          </p:nvSpPr>
          <p:spPr bwMode="auto">
            <a:xfrm>
              <a:off x="3986" y="651"/>
              <a:ext cx="288" cy="173"/>
            </a:xfrm>
            <a:prstGeom prst="rect">
              <a:avLst/>
            </a:prstGeom>
            <a:noFill/>
            <a:ln w="9525">
              <a:noFill/>
              <a:miter lim="800000"/>
              <a:headEnd/>
              <a:tailEnd/>
            </a:ln>
            <a:effectLst/>
          </p:spPr>
          <p:txBody>
            <a:bodyPr wrap="none">
              <a:spAutoFit/>
            </a:bodyPr>
            <a:lstStyle/>
            <a:p>
              <a:r>
                <a:rPr lang="es-ES" sz="1200" b="1">
                  <a:latin typeface="Arial" charset="0"/>
                </a:rPr>
                <a:t>ILL.</a:t>
              </a:r>
            </a:p>
          </p:txBody>
        </p:sp>
        <p:sp>
          <p:nvSpPr>
            <p:cNvPr id="583749" name="Line 69"/>
            <p:cNvSpPr>
              <a:spLocks noChangeShapeType="1"/>
            </p:cNvSpPr>
            <p:nvPr/>
          </p:nvSpPr>
          <p:spPr bwMode="auto">
            <a:xfrm>
              <a:off x="3443" y="822"/>
              <a:ext cx="360" cy="699"/>
            </a:xfrm>
            <a:prstGeom prst="line">
              <a:avLst/>
            </a:prstGeom>
            <a:noFill/>
            <a:ln w="9525">
              <a:solidFill>
                <a:schemeClr val="tx1"/>
              </a:solidFill>
              <a:round/>
              <a:headEnd/>
              <a:tailEnd/>
            </a:ln>
            <a:effectLst/>
          </p:spPr>
          <p:txBody>
            <a:bodyPr/>
            <a:lstStyle/>
            <a:p>
              <a:endParaRPr lang="es-ES"/>
            </a:p>
          </p:txBody>
        </p:sp>
        <p:sp>
          <p:nvSpPr>
            <p:cNvPr id="583750" name="Oval 70"/>
            <p:cNvSpPr>
              <a:spLocks noChangeArrowheads="1"/>
            </p:cNvSpPr>
            <p:nvPr/>
          </p:nvSpPr>
          <p:spPr bwMode="auto">
            <a:xfrm>
              <a:off x="4766" y="783"/>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51" name="Oval 71"/>
            <p:cNvSpPr>
              <a:spLocks noChangeArrowheads="1"/>
            </p:cNvSpPr>
            <p:nvPr/>
          </p:nvSpPr>
          <p:spPr bwMode="auto">
            <a:xfrm>
              <a:off x="4766" y="148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52" name="Line 72"/>
            <p:cNvSpPr>
              <a:spLocks noChangeShapeType="1"/>
            </p:cNvSpPr>
            <p:nvPr/>
          </p:nvSpPr>
          <p:spPr bwMode="auto">
            <a:xfrm flipH="1">
              <a:off x="5171" y="813"/>
              <a:ext cx="3" cy="702"/>
            </a:xfrm>
            <a:prstGeom prst="line">
              <a:avLst/>
            </a:prstGeom>
            <a:noFill/>
            <a:ln w="9525">
              <a:solidFill>
                <a:schemeClr val="tx1"/>
              </a:solidFill>
              <a:round/>
              <a:headEnd/>
              <a:tailEnd/>
            </a:ln>
            <a:effectLst/>
          </p:spPr>
          <p:txBody>
            <a:bodyPr/>
            <a:lstStyle/>
            <a:p>
              <a:endParaRPr lang="es-ES"/>
            </a:p>
          </p:txBody>
        </p:sp>
        <p:sp>
          <p:nvSpPr>
            <p:cNvPr id="583753" name="Oval 73"/>
            <p:cNvSpPr>
              <a:spLocks noChangeArrowheads="1"/>
            </p:cNvSpPr>
            <p:nvPr/>
          </p:nvSpPr>
          <p:spPr bwMode="auto">
            <a:xfrm>
              <a:off x="5141" y="113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54" name="Text Box 74"/>
            <p:cNvSpPr txBox="1">
              <a:spLocks noChangeArrowheads="1"/>
            </p:cNvSpPr>
            <p:nvPr/>
          </p:nvSpPr>
          <p:spPr bwMode="auto">
            <a:xfrm>
              <a:off x="4496" y="1342"/>
              <a:ext cx="594" cy="173"/>
            </a:xfrm>
            <a:prstGeom prst="rect">
              <a:avLst/>
            </a:prstGeom>
            <a:noFill/>
            <a:ln w="9525">
              <a:noFill/>
              <a:miter lim="800000"/>
              <a:headEnd/>
              <a:tailEnd/>
            </a:ln>
            <a:effectLst/>
          </p:spPr>
          <p:txBody>
            <a:bodyPr wrap="none">
              <a:spAutoFit/>
            </a:bodyPr>
            <a:lstStyle/>
            <a:p>
              <a:r>
                <a:rPr lang="es-ES" sz="1200" b="1">
                  <a:latin typeface="Arial" charset="0"/>
                </a:rPr>
                <a:t>HARVARD</a:t>
              </a:r>
            </a:p>
          </p:txBody>
        </p:sp>
        <p:sp>
          <p:nvSpPr>
            <p:cNvPr id="583755" name="Text Box 75"/>
            <p:cNvSpPr txBox="1">
              <a:spLocks noChangeArrowheads="1"/>
            </p:cNvSpPr>
            <p:nvPr/>
          </p:nvSpPr>
          <p:spPr bwMode="auto">
            <a:xfrm>
              <a:off x="4514" y="814"/>
              <a:ext cx="543" cy="173"/>
            </a:xfrm>
            <a:prstGeom prst="rect">
              <a:avLst/>
            </a:prstGeom>
            <a:noFill/>
            <a:ln w="9525">
              <a:noFill/>
              <a:miter lim="800000"/>
              <a:headEnd/>
              <a:tailEnd/>
            </a:ln>
            <a:effectLst/>
          </p:spPr>
          <p:txBody>
            <a:bodyPr wrap="none">
              <a:spAutoFit/>
            </a:bodyPr>
            <a:lstStyle/>
            <a:p>
              <a:r>
                <a:rPr lang="es-ES" sz="1200" b="1">
                  <a:latin typeface="Arial" charset="0"/>
                </a:rPr>
                <a:t>LINCOLN</a:t>
              </a:r>
            </a:p>
          </p:txBody>
        </p:sp>
        <p:sp>
          <p:nvSpPr>
            <p:cNvPr id="583756" name="Text Box 76"/>
            <p:cNvSpPr txBox="1">
              <a:spLocks noChangeArrowheads="1"/>
            </p:cNvSpPr>
            <p:nvPr/>
          </p:nvSpPr>
          <p:spPr bwMode="auto">
            <a:xfrm>
              <a:off x="4983" y="651"/>
              <a:ext cx="382" cy="173"/>
            </a:xfrm>
            <a:prstGeom prst="rect">
              <a:avLst/>
            </a:prstGeom>
            <a:noFill/>
            <a:ln w="9525">
              <a:noFill/>
              <a:miter lim="800000"/>
              <a:headEnd/>
              <a:tailEnd/>
            </a:ln>
            <a:effectLst/>
          </p:spPr>
          <p:txBody>
            <a:bodyPr wrap="none">
              <a:spAutoFit/>
            </a:bodyPr>
            <a:lstStyle/>
            <a:p>
              <a:r>
                <a:rPr lang="es-ES" sz="1200" b="1">
                  <a:latin typeface="Arial" charset="0"/>
                </a:rPr>
                <a:t>CASE</a:t>
              </a:r>
            </a:p>
          </p:txBody>
        </p:sp>
        <p:sp>
          <p:nvSpPr>
            <p:cNvPr id="583757" name="Text Box 77"/>
            <p:cNvSpPr txBox="1">
              <a:spLocks noChangeArrowheads="1"/>
            </p:cNvSpPr>
            <p:nvPr/>
          </p:nvSpPr>
          <p:spPr bwMode="auto">
            <a:xfrm>
              <a:off x="5166" y="1071"/>
              <a:ext cx="392" cy="173"/>
            </a:xfrm>
            <a:prstGeom prst="rect">
              <a:avLst/>
            </a:prstGeom>
            <a:noFill/>
            <a:ln w="9525">
              <a:noFill/>
              <a:miter lim="800000"/>
              <a:headEnd/>
              <a:tailEnd/>
            </a:ln>
            <a:effectLst/>
          </p:spPr>
          <p:txBody>
            <a:bodyPr wrap="none">
              <a:spAutoFit/>
            </a:bodyPr>
            <a:lstStyle/>
            <a:p>
              <a:r>
                <a:rPr lang="es-ES" sz="1200" b="1">
                  <a:latin typeface="Arial" charset="0"/>
                </a:rPr>
                <a:t>CARN</a:t>
              </a:r>
            </a:p>
          </p:txBody>
        </p:sp>
        <p:sp>
          <p:nvSpPr>
            <p:cNvPr id="583758" name="Text Box 78"/>
            <p:cNvSpPr txBox="1">
              <a:spLocks noChangeArrowheads="1"/>
            </p:cNvSpPr>
            <p:nvPr/>
          </p:nvSpPr>
          <p:spPr bwMode="auto">
            <a:xfrm>
              <a:off x="4848" y="1524"/>
              <a:ext cx="744" cy="173"/>
            </a:xfrm>
            <a:prstGeom prst="rect">
              <a:avLst/>
            </a:prstGeom>
            <a:noFill/>
            <a:ln w="9525">
              <a:noFill/>
              <a:miter lim="800000"/>
              <a:headEnd/>
              <a:tailEnd/>
            </a:ln>
            <a:effectLst/>
          </p:spPr>
          <p:txBody>
            <a:bodyPr wrap="none">
              <a:spAutoFit/>
            </a:bodyPr>
            <a:lstStyle/>
            <a:p>
              <a:r>
                <a:rPr lang="es-ES" sz="1200" b="1">
                  <a:latin typeface="Arial" charset="0"/>
                </a:rPr>
                <a:t>BURROUGHS</a:t>
              </a:r>
            </a:p>
          </p:txBody>
        </p:sp>
        <p:sp>
          <p:nvSpPr>
            <p:cNvPr id="583759" name="Oval 79"/>
            <p:cNvSpPr>
              <a:spLocks noChangeArrowheads="1"/>
            </p:cNvSpPr>
            <p:nvPr/>
          </p:nvSpPr>
          <p:spPr bwMode="auto">
            <a:xfrm>
              <a:off x="3412" y="79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0" name="Oval 80"/>
            <p:cNvSpPr>
              <a:spLocks noChangeArrowheads="1"/>
            </p:cNvSpPr>
            <p:nvPr/>
          </p:nvSpPr>
          <p:spPr bwMode="auto">
            <a:xfrm>
              <a:off x="3407" y="149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1" name="Oval 81"/>
            <p:cNvSpPr>
              <a:spLocks noChangeArrowheads="1"/>
            </p:cNvSpPr>
            <p:nvPr/>
          </p:nvSpPr>
          <p:spPr bwMode="auto">
            <a:xfrm>
              <a:off x="3773" y="149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2" name="Oval 82"/>
            <p:cNvSpPr>
              <a:spLocks noChangeArrowheads="1"/>
            </p:cNvSpPr>
            <p:nvPr/>
          </p:nvSpPr>
          <p:spPr bwMode="auto">
            <a:xfrm>
              <a:off x="4391" y="148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3" name="Oval 83"/>
            <p:cNvSpPr>
              <a:spLocks noChangeArrowheads="1"/>
            </p:cNvSpPr>
            <p:nvPr/>
          </p:nvSpPr>
          <p:spPr bwMode="auto">
            <a:xfrm>
              <a:off x="3593" y="113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4" name="Oval 84"/>
            <p:cNvSpPr>
              <a:spLocks noChangeArrowheads="1"/>
            </p:cNvSpPr>
            <p:nvPr/>
          </p:nvSpPr>
          <p:spPr bwMode="auto">
            <a:xfrm>
              <a:off x="5144" y="783"/>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5" name="Oval 85"/>
            <p:cNvSpPr>
              <a:spLocks noChangeArrowheads="1"/>
            </p:cNvSpPr>
            <p:nvPr/>
          </p:nvSpPr>
          <p:spPr bwMode="auto">
            <a:xfrm>
              <a:off x="5141" y="149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766" name="Text Box 86"/>
            <p:cNvSpPr txBox="1">
              <a:spLocks noChangeArrowheads="1"/>
            </p:cNvSpPr>
            <p:nvPr/>
          </p:nvSpPr>
          <p:spPr bwMode="auto">
            <a:xfrm>
              <a:off x="3423" y="942"/>
              <a:ext cx="404" cy="173"/>
            </a:xfrm>
            <a:prstGeom prst="rect">
              <a:avLst/>
            </a:prstGeom>
            <a:noFill/>
            <a:ln w="9525">
              <a:noFill/>
              <a:miter lim="800000"/>
              <a:headEnd/>
              <a:tailEnd/>
            </a:ln>
            <a:effectLst/>
          </p:spPr>
          <p:txBody>
            <a:bodyPr wrap="none">
              <a:spAutoFit/>
            </a:bodyPr>
            <a:lstStyle/>
            <a:p>
              <a:r>
                <a:rPr lang="es-ES" sz="1200" b="1">
                  <a:latin typeface="Arial" charset="0"/>
                </a:rPr>
                <a:t>STAN.</a:t>
              </a:r>
            </a:p>
          </p:txBody>
        </p:sp>
      </p:grpSp>
      <p:grpSp>
        <p:nvGrpSpPr>
          <p:cNvPr id="7" name="Group 233"/>
          <p:cNvGrpSpPr>
            <a:grpSpLocks/>
          </p:cNvGrpSpPr>
          <p:nvPr/>
        </p:nvGrpSpPr>
        <p:grpSpPr bwMode="auto">
          <a:xfrm>
            <a:off x="34925" y="3671888"/>
            <a:ext cx="4283075" cy="1908175"/>
            <a:chOff x="192" y="2313"/>
            <a:chExt cx="2698" cy="1202"/>
          </a:xfrm>
        </p:grpSpPr>
        <p:sp>
          <p:nvSpPr>
            <p:cNvPr id="583767" name="Line 87"/>
            <p:cNvSpPr>
              <a:spLocks noChangeShapeType="1"/>
            </p:cNvSpPr>
            <p:nvPr/>
          </p:nvSpPr>
          <p:spPr bwMode="auto">
            <a:xfrm>
              <a:off x="2700" y="2637"/>
              <a:ext cx="3" cy="705"/>
            </a:xfrm>
            <a:prstGeom prst="line">
              <a:avLst/>
            </a:prstGeom>
            <a:noFill/>
            <a:ln w="9525">
              <a:solidFill>
                <a:schemeClr val="tx1"/>
              </a:solidFill>
              <a:round/>
              <a:headEnd/>
              <a:tailEnd/>
            </a:ln>
            <a:effectLst/>
          </p:spPr>
          <p:txBody>
            <a:bodyPr/>
            <a:lstStyle/>
            <a:p>
              <a:endParaRPr lang="es-ES"/>
            </a:p>
          </p:txBody>
        </p:sp>
        <p:sp>
          <p:nvSpPr>
            <p:cNvPr id="583768" name="Line 88"/>
            <p:cNvSpPr>
              <a:spLocks noChangeShapeType="1"/>
            </p:cNvSpPr>
            <p:nvPr/>
          </p:nvSpPr>
          <p:spPr bwMode="auto">
            <a:xfrm>
              <a:off x="840" y="3342"/>
              <a:ext cx="1863" cy="0"/>
            </a:xfrm>
            <a:prstGeom prst="line">
              <a:avLst/>
            </a:prstGeom>
            <a:noFill/>
            <a:ln w="9525">
              <a:solidFill>
                <a:schemeClr val="tx1"/>
              </a:solidFill>
              <a:round/>
              <a:headEnd/>
              <a:tailEnd/>
            </a:ln>
            <a:effectLst/>
          </p:spPr>
          <p:txBody>
            <a:bodyPr/>
            <a:lstStyle/>
            <a:p>
              <a:endParaRPr lang="es-ES"/>
            </a:p>
          </p:txBody>
        </p:sp>
        <p:sp>
          <p:nvSpPr>
            <p:cNvPr id="583769" name="Line 89"/>
            <p:cNvSpPr>
              <a:spLocks noChangeShapeType="1"/>
            </p:cNvSpPr>
            <p:nvPr/>
          </p:nvSpPr>
          <p:spPr bwMode="auto">
            <a:xfrm>
              <a:off x="837" y="2628"/>
              <a:ext cx="1863" cy="0"/>
            </a:xfrm>
            <a:prstGeom prst="line">
              <a:avLst/>
            </a:prstGeom>
            <a:noFill/>
            <a:ln w="9525">
              <a:solidFill>
                <a:schemeClr val="tx1"/>
              </a:solidFill>
              <a:round/>
              <a:headEnd/>
              <a:tailEnd/>
            </a:ln>
            <a:effectLst/>
          </p:spPr>
          <p:txBody>
            <a:bodyPr/>
            <a:lstStyle/>
            <a:p>
              <a:endParaRPr lang="es-ES"/>
            </a:p>
          </p:txBody>
        </p:sp>
        <p:sp>
          <p:nvSpPr>
            <p:cNvPr id="583770" name="Line 90"/>
            <p:cNvSpPr>
              <a:spLocks noChangeShapeType="1"/>
            </p:cNvSpPr>
            <p:nvPr/>
          </p:nvSpPr>
          <p:spPr bwMode="auto">
            <a:xfrm>
              <a:off x="843" y="2634"/>
              <a:ext cx="357" cy="708"/>
            </a:xfrm>
            <a:prstGeom prst="line">
              <a:avLst/>
            </a:prstGeom>
            <a:noFill/>
            <a:ln w="9525">
              <a:solidFill>
                <a:schemeClr val="tx1"/>
              </a:solidFill>
              <a:round/>
              <a:headEnd/>
              <a:tailEnd/>
            </a:ln>
            <a:effectLst/>
          </p:spPr>
          <p:txBody>
            <a:bodyPr/>
            <a:lstStyle/>
            <a:p>
              <a:endParaRPr lang="es-ES"/>
            </a:p>
          </p:txBody>
        </p:sp>
        <p:sp>
          <p:nvSpPr>
            <p:cNvPr id="583771" name="Line 91"/>
            <p:cNvSpPr>
              <a:spLocks noChangeShapeType="1"/>
            </p:cNvSpPr>
            <p:nvPr/>
          </p:nvSpPr>
          <p:spPr bwMode="auto">
            <a:xfrm>
              <a:off x="1200" y="2625"/>
              <a:ext cx="0" cy="717"/>
            </a:xfrm>
            <a:prstGeom prst="line">
              <a:avLst/>
            </a:prstGeom>
            <a:noFill/>
            <a:ln w="9525">
              <a:solidFill>
                <a:schemeClr val="tx1"/>
              </a:solidFill>
              <a:round/>
              <a:headEnd/>
              <a:tailEnd/>
            </a:ln>
            <a:effectLst/>
          </p:spPr>
          <p:txBody>
            <a:bodyPr/>
            <a:lstStyle/>
            <a:p>
              <a:endParaRPr lang="es-ES"/>
            </a:p>
          </p:txBody>
        </p:sp>
        <p:sp>
          <p:nvSpPr>
            <p:cNvPr id="583772" name="Line 92"/>
            <p:cNvSpPr>
              <a:spLocks noChangeShapeType="1"/>
            </p:cNvSpPr>
            <p:nvPr/>
          </p:nvSpPr>
          <p:spPr bwMode="auto">
            <a:xfrm>
              <a:off x="1944" y="2988"/>
              <a:ext cx="0" cy="357"/>
            </a:xfrm>
            <a:prstGeom prst="line">
              <a:avLst/>
            </a:prstGeom>
            <a:noFill/>
            <a:ln w="9525">
              <a:solidFill>
                <a:schemeClr val="tx1"/>
              </a:solidFill>
              <a:round/>
              <a:headEnd/>
              <a:tailEnd/>
            </a:ln>
            <a:effectLst/>
          </p:spPr>
          <p:txBody>
            <a:bodyPr/>
            <a:lstStyle/>
            <a:p>
              <a:endParaRPr lang="es-ES"/>
            </a:p>
          </p:txBody>
        </p:sp>
        <p:sp>
          <p:nvSpPr>
            <p:cNvPr id="583773" name="Line 93"/>
            <p:cNvSpPr>
              <a:spLocks noChangeShapeType="1"/>
            </p:cNvSpPr>
            <p:nvPr/>
          </p:nvSpPr>
          <p:spPr bwMode="auto">
            <a:xfrm>
              <a:off x="1197" y="2625"/>
              <a:ext cx="747" cy="366"/>
            </a:xfrm>
            <a:prstGeom prst="line">
              <a:avLst/>
            </a:prstGeom>
            <a:noFill/>
            <a:ln w="9525">
              <a:solidFill>
                <a:schemeClr val="tx1"/>
              </a:solidFill>
              <a:round/>
              <a:headEnd/>
              <a:tailEnd/>
            </a:ln>
            <a:effectLst/>
          </p:spPr>
          <p:txBody>
            <a:bodyPr/>
            <a:lstStyle/>
            <a:p>
              <a:endParaRPr lang="es-ES"/>
            </a:p>
          </p:txBody>
        </p:sp>
        <p:sp>
          <p:nvSpPr>
            <p:cNvPr id="583774" name="Line 94"/>
            <p:cNvSpPr>
              <a:spLocks noChangeShapeType="1"/>
            </p:cNvSpPr>
            <p:nvPr/>
          </p:nvSpPr>
          <p:spPr bwMode="auto">
            <a:xfrm flipH="1">
              <a:off x="1944" y="2628"/>
              <a:ext cx="753" cy="360"/>
            </a:xfrm>
            <a:prstGeom prst="line">
              <a:avLst/>
            </a:prstGeom>
            <a:noFill/>
            <a:ln w="9525">
              <a:solidFill>
                <a:schemeClr val="tx1"/>
              </a:solidFill>
              <a:round/>
              <a:headEnd/>
              <a:tailEnd/>
            </a:ln>
            <a:effectLst/>
          </p:spPr>
          <p:txBody>
            <a:bodyPr/>
            <a:lstStyle/>
            <a:p>
              <a:endParaRPr lang="es-ES"/>
            </a:p>
          </p:txBody>
        </p:sp>
        <p:sp>
          <p:nvSpPr>
            <p:cNvPr id="583775" name="Line 95"/>
            <p:cNvSpPr>
              <a:spLocks noChangeShapeType="1"/>
            </p:cNvSpPr>
            <p:nvPr/>
          </p:nvSpPr>
          <p:spPr bwMode="auto">
            <a:xfrm>
              <a:off x="492" y="2985"/>
              <a:ext cx="351" cy="357"/>
            </a:xfrm>
            <a:prstGeom prst="line">
              <a:avLst/>
            </a:prstGeom>
            <a:noFill/>
            <a:ln w="9525">
              <a:solidFill>
                <a:schemeClr val="tx1"/>
              </a:solidFill>
              <a:round/>
              <a:headEnd/>
              <a:tailEnd/>
            </a:ln>
            <a:effectLst/>
          </p:spPr>
          <p:txBody>
            <a:bodyPr/>
            <a:lstStyle/>
            <a:p>
              <a:endParaRPr lang="es-ES"/>
            </a:p>
          </p:txBody>
        </p:sp>
        <p:sp>
          <p:nvSpPr>
            <p:cNvPr id="583776" name="Line 96"/>
            <p:cNvSpPr>
              <a:spLocks noChangeShapeType="1"/>
            </p:cNvSpPr>
            <p:nvPr/>
          </p:nvSpPr>
          <p:spPr bwMode="auto">
            <a:xfrm flipH="1">
              <a:off x="492" y="2631"/>
              <a:ext cx="351" cy="351"/>
            </a:xfrm>
            <a:prstGeom prst="line">
              <a:avLst/>
            </a:prstGeom>
            <a:noFill/>
            <a:ln w="9525">
              <a:solidFill>
                <a:schemeClr val="tx1"/>
              </a:solidFill>
              <a:round/>
              <a:headEnd/>
              <a:tailEnd/>
            </a:ln>
            <a:effectLst/>
          </p:spPr>
          <p:txBody>
            <a:bodyPr/>
            <a:lstStyle/>
            <a:p>
              <a:endParaRPr lang="es-ES"/>
            </a:p>
          </p:txBody>
        </p:sp>
        <p:sp>
          <p:nvSpPr>
            <p:cNvPr id="583777" name="Text Box 97"/>
            <p:cNvSpPr txBox="1">
              <a:spLocks noChangeArrowheads="1"/>
            </p:cNvSpPr>
            <p:nvPr/>
          </p:nvSpPr>
          <p:spPr bwMode="auto">
            <a:xfrm>
              <a:off x="624" y="3340"/>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778" name="Text Box 98"/>
            <p:cNvSpPr txBox="1">
              <a:spLocks noChangeArrowheads="1"/>
            </p:cNvSpPr>
            <p:nvPr/>
          </p:nvSpPr>
          <p:spPr bwMode="auto">
            <a:xfrm>
              <a:off x="192" y="3004"/>
              <a:ext cx="387" cy="173"/>
            </a:xfrm>
            <a:prstGeom prst="rect">
              <a:avLst/>
            </a:prstGeom>
            <a:noFill/>
            <a:ln w="9525">
              <a:noFill/>
              <a:miter lim="800000"/>
              <a:headEnd/>
              <a:tailEnd/>
            </a:ln>
            <a:effectLst/>
          </p:spPr>
          <p:txBody>
            <a:bodyPr wrap="none">
              <a:spAutoFit/>
            </a:bodyPr>
            <a:lstStyle/>
            <a:p>
              <a:r>
                <a:rPr lang="es-ES" sz="1200" b="1">
                  <a:latin typeface="Arial" charset="0"/>
                </a:rPr>
                <a:t>UCSB</a:t>
              </a:r>
            </a:p>
          </p:txBody>
        </p:sp>
        <p:sp>
          <p:nvSpPr>
            <p:cNvPr id="583779" name="Text Box 99"/>
            <p:cNvSpPr txBox="1">
              <a:spLocks noChangeArrowheads="1"/>
            </p:cNvSpPr>
            <p:nvPr/>
          </p:nvSpPr>
          <p:spPr bwMode="auto">
            <a:xfrm>
              <a:off x="571" y="2510"/>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sp>
          <p:nvSpPr>
            <p:cNvPr id="583780" name="Text Box 100"/>
            <p:cNvSpPr txBox="1">
              <a:spLocks noChangeArrowheads="1"/>
            </p:cNvSpPr>
            <p:nvPr/>
          </p:nvSpPr>
          <p:spPr bwMode="auto">
            <a:xfrm>
              <a:off x="588" y="2764"/>
              <a:ext cx="393" cy="173"/>
            </a:xfrm>
            <a:prstGeom prst="rect">
              <a:avLst/>
            </a:prstGeom>
            <a:noFill/>
            <a:ln w="9525">
              <a:noFill/>
              <a:miter lim="800000"/>
              <a:headEnd/>
              <a:tailEnd/>
            </a:ln>
            <a:effectLst/>
          </p:spPr>
          <p:txBody>
            <a:bodyPr wrap="none">
              <a:spAutoFit/>
            </a:bodyPr>
            <a:lstStyle/>
            <a:p>
              <a:r>
                <a:rPr lang="es-ES" sz="1200" b="1">
                  <a:latin typeface="Arial" charset="0"/>
                </a:rPr>
                <a:t>AMES</a:t>
              </a:r>
            </a:p>
          </p:txBody>
        </p:sp>
        <p:sp>
          <p:nvSpPr>
            <p:cNvPr id="583781" name="Text Box 101"/>
            <p:cNvSpPr txBox="1">
              <a:spLocks noChangeArrowheads="1"/>
            </p:cNvSpPr>
            <p:nvPr/>
          </p:nvSpPr>
          <p:spPr bwMode="auto">
            <a:xfrm>
              <a:off x="708" y="3034"/>
              <a:ext cx="404" cy="173"/>
            </a:xfrm>
            <a:prstGeom prst="rect">
              <a:avLst/>
            </a:prstGeom>
            <a:noFill/>
            <a:ln w="9525">
              <a:noFill/>
              <a:miter lim="800000"/>
              <a:headEnd/>
              <a:tailEnd/>
            </a:ln>
            <a:effectLst/>
          </p:spPr>
          <p:txBody>
            <a:bodyPr wrap="none">
              <a:spAutoFit/>
            </a:bodyPr>
            <a:lstStyle/>
            <a:p>
              <a:r>
                <a:rPr lang="es-ES" sz="1200" b="1">
                  <a:latin typeface="Arial" charset="0"/>
                </a:rPr>
                <a:t>STAN.</a:t>
              </a:r>
            </a:p>
          </p:txBody>
        </p:sp>
        <p:sp>
          <p:nvSpPr>
            <p:cNvPr id="583782" name="Text Box 102"/>
            <p:cNvSpPr txBox="1">
              <a:spLocks noChangeArrowheads="1"/>
            </p:cNvSpPr>
            <p:nvPr/>
          </p:nvSpPr>
          <p:spPr bwMode="auto">
            <a:xfrm>
              <a:off x="1191" y="3034"/>
              <a:ext cx="318" cy="173"/>
            </a:xfrm>
            <a:prstGeom prst="rect">
              <a:avLst/>
            </a:prstGeom>
            <a:noFill/>
            <a:ln w="9525">
              <a:noFill/>
              <a:miter lim="800000"/>
              <a:headEnd/>
              <a:tailEnd/>
            </a:ln>
            <a:effectLst/>
          </p:spPr>
          <p:txBody>
            <a:bodyPr wrap="none">
              <a:spAutoFit/>
            </a:bodyPr>
            <a:lstStyle/>
            <a:p>
              <a:r>
                <a:rPr lang="es-ES" sz="1200" b="1">
                  <a:latin typeface="Arial" charset="0"/>
                </a:rPr>
                <a:t>SDC</a:t>
              </a:r>
            </a:p>
          </p:txBody>
        </p:sp>
        <p:sp>
          <p:nvSpPr>
            <p:cNvPr id="583783" name="Text Box 103"/>
            <p:cNvSpPr txBox="1">
              <a:spLocks noChangeArrowheads="1"/>
            </p:cNvSpPr>
            <p:nvPr/>
          </p:nvSpPr>
          <p:spPr bwMode="auto">
            <a:xfrm>
              <a:off x="1188" y="2788"/>
              <a:ext cx="318" cy="173"/>
            </a:xfrm>
            <a:prstGeom prst="rect">
              <a:avLst/>
            </a:prstGeom>
            <a:noFill/>
            <a:ln w="9525">
              <a:noFill/>
              <a:miter lim="800000"/>
              <a:headEnd/>
              <a:tailEnd/>
            </a:ln>
            <a:effectLst/>
          </p:spPr>
          <p:txBody>
            <a:bodyPr wrap="none">
              <a:spAutoFit/>
            </a:bodyPr>
            <a:lstStyle/>
            <a:p>
              <a:r>
                <a:rPr lang="es-ES" sz="1200" b="1">
                  <a:latin typeface="Arial" charset="0"/>
                </a:rPr>
                <a:t>USC</a:t>
              </a:r>
            </a:p>
          </p:txBody>
        </p:sp>
        <p:sp>
          <p:nvSpPr>
            <p:cNvPr id="583784" name="Text Box 104"/>
            <p:cNvSpPr txBox="1">
              <a:spLocks noChangeArrowheads="1"/>
            </p:cNvSpPr>
            <p:nvPr/>
          </p:nvSpPr>
          <p:spPr bwMode="auto">
            <a:xfrm>
              <a:off x="1014" y="3340"/>
              <a:ext cx="392" cy="173"/>
            </a:xfrm>
            <a:prstGeom prst="rect">
              <a:avLst/>
            </a:prstGeom>
            <a:noFill/>
            <a:ln w="9525">
              <a:noFill/>
              <a:miter lim="800000"/>
              <a:headEnd/>
              <a:tailEnd/>
            </a:ln>
            <a:effectLst/>
          </p:spPr>
          <p:txBody>
            <a:bodyPr wrap="none">
              <a:spAutoFit/>
            </a:bodyPr>
            <a:lstStyle/>
            <a:p>
              <a:r>
                <a:rPr lang="es-ES" sz="1200" b="1">
                  <a:latin typeface="Arial" charset="0"/>
                </a:rPr>
                <a:t>RAND</a:t>
              </a:r>
            </a:p>
          </p:txBody>
        </p:sp>
        <p:sp>
          <p:nvSpPr>
            <p:cNvPr id="583785" name="Text Box 105"/>
            <p:cNvSpPr txBox="1">
              <a:spLocks noChangeArrowheads="1"/>
            </p:cNvSpPr>
            <p:nvPr/>
          </p:nvSpPr>
          <p:spPr bwMode="auto">
            <a:xfrm>
              <a:off x="1344" y="3336"/>
              <a:ext cx="473" cy="173"/>
            </a:xfrm>
            <a:prstGeom prst="rect">
              <a:avLst/>
            </a:prstGeom>
            <a:noFill/>
            <a:ln w="9525">
              <a:noFill/>
              <a:miter lim="800000"/>
              <a:headEnd/>
              <a:tailEnd/>
            </a:ln>
            <a:effectLst/>
          </p:spPr>
          <p:txBody>
            <a:bodyPr wrap="none">
              <a:spAutoFit/>
            </a:bodyPr>
            <a:lstStyle/>
            <a:p>
              <a:r>
                <a:rPr lang="es-ES" sz="1200" b="1">
                  <a:latin typeface="Arial" charset="0"/>
                </a:rPr>
                <a:t>TINKER</a:t>
              </a:r>
            </a:p>
          </p:txBody>
        </p:sp>
        <p:sp>
          <p:nvSpPr>
            <p:cNvPr id="583786" name="Text Box 106"/>
            <p:cNvSpPr txBox="1">
              <a:spLocks noChangeArrowheads="1"/>
            </p:cNvSpPr>
            <p:nvPr/>
          </p:nvSpPr>
          <p:spPr bwMode="auto">
            <a:xfrm>
              <a:off x="1065" y="2472"/>
              <a:ext cx="382" cy="173"/>
            </a:xfrm>
            <a:prstGeom prst="rect">
              <a:avLst/>
            </a:prstGeom>
            <a:noFill/>
            <a:ln w="9525">
              <a:noFill/>
              <a:miter lim="800000"/>
              <a:headEnd/>
              <a:tailEnd/>
            </a:ln>
            <a:effectLst/>
          </p:spPr>
          <p:txBody>
            <a:bodyPr wrap="none">
              <a:spAutoFit/>
            </a:bodyPr>
            <a:lstStyle/>
            <a:p>
              <a:r>
                <a:rPr lang="es-ES" sz="1200" b="1">
                  <a:latin typeface="Arial" charset="0"/>
                </a:rPr>
                <a:t>UTAH</a:t>
              </a:r>
            </a:p>
          </p:txBody>
        </p:sp>
        <p:sp>
          <p:nvSpPr>
            <p:cNvPr id="583787" name="Text Box 107"/>
            <p:cNvSpPr txBox="1">
              <a:spLocks noChangeArrowheads="1"/>
            </p:cNvSpPr>
            <p:nvPr/>
          </p:nvSpPr>
          <p:spPr bwMode="auto">
            <a:xfrm>
              <a:off x="672" y="2313"/>
              <a:ext cx="654" cy="173"/>
            </a:xfrm>
            <a:prstGeom prst="rect">
              <a:avLst/>
            </a:prstGeom>
            <a:noFill/>
            <a:ln w="9525">
              <a:noFill/>
              <a:miter lim="800000"/>
              <a:headEnd/>
              <a:tailEnd/>
            </a:ln>
            <a:effectLst/>
          </p:spPr>
          <p:txBody>
            <a:bodyPr wrap="none">
              <a:spAutoFit/>
            </a:bodyPr>
            <a:lstStyle/>
            <a:p>
              <a:r>
                <a:rPr lang="es-ES" sz="1200" b="1">
                  <a:latin typeface="Arial" charset="0"/>
                </a:rPr>
                <a:t>MCCELLAN</a:t>
              </a:r>
            </a:p>
          </p:txBody>
        </p:sp>
        <p:sp>
          <p:nvSpPr>
            <p:cNvPr id="583788" name="Line 108"/>
            <p:cNvSpPr>
              <a:spLocks noChangeShapeType="1"/>
            </p:cNvSpPr>
            <p:nvPr/>
          </p:nvSpPr>
          <p:spPr bwMode="auto">
            <a:xfrm>
              <a:off x="1008" y="2457"/>
              <a:ext cx="0" cy="96"/>
            </a:xfrm>
            <a:prstGeom prst="line">
              <a:avLst/>
            </a:prstGeom>
            <a:noFill/>
            <a:ln w="9525">
              <a:solidFill>
                <a:schemeClr val="tx1"/>
              </a:solidFill>
              <a:round/>
              <a:headEnd/>
              <a:tailEnd type="triangle" w="med" len="med"/>
            </a:ln>
            <a:effectLst/>
          </p:spPr>
          <p:txBody>
            <a:bodyPr/>
            <a:lstStyle/>
            <a:p>
              <a:endParaRPr lang="es-ES"/>
            </a:p>
          </p:txBody>
        </p:sp>
        <p:sp>
          <p:nvSpPr>
            <p:cNvPr id="583789" name="Text Box 109"/>
            <p:cNvSpPr txBox="1">
              <a:spLocks noChangeArrowheads="1"/>
            </p:cNvSpPr>
            <p:nvPr/>
          </p:nvSpPr>
          <p:spPr bwMode="auto">
            <a:xfrm>
              <a:off x="1382" y="2460"/>
              <a:ext cx="392" cy="173"/>
            </a:xfrm>
            <a:prstGeom prst="rect">
              <a:avLst/>
            </a:prstGeom>
            <a:noFill/>
            <a:ln w="9525">
              <a:noFill/>
              <a:miter lim="800000"/>
              <a:headEnd/>
              <a:tailEnd/>
            </a:ln>
            <a:effectLst/>
          </p:spPr>
          <p:txBody>
            <a:bodyPr wrap="none">
              <a:spAutoFit/>
            </a:bodyPr>
            <a:lstStyle/>
            <a:p>
              <a:r>
                <a:rPr lang="es-ES" sz="1200" b="1">
                  <a:latin typeface="Arial" charset="0"/>
                </a:rPr>
                <a:t>NCAR</a:t>
              </a:r>
            </a:p>
          </p:txBody>
        </p:sp>
        <p:sp>
          <p:nvSpPr>
            <p:cNvPr id="583790" name="Text Box 110"/>
            <p:cNvSpPr txBox="1">
              <a:spLocks noChangeArrowheads="1"/>
            </p:cNvSpPr>
            <p:nvPr/>
          </p:nvSpPr>
          <p:spPr bwMode="auto">
            <a:xfrm>
              <a:off x="1589" y="2691"/>
              <a:ext cx="288" cy="173"/>
            </a:xfrm>
            <a:prstGeom prst="rect">
              <a:avLst/>
            </a:prstGeom>
            <a:noFill/>
            <a:ln w="9525">
              <a:noFill/>
              <a:miter lim="800000"/>
              <a:headEnd/>
              <a:tailEnd/>
            </a:ln>
            <a:effectLst/>
          </p:spPr>
          <p:txBody>
            <a:bodyPr wrap="none">
              <a:spAutoFit/>
            </a:bodyPr>
            <a:lstStyle/>
            <a:p>
              <a:r>
                <a:rPr lang="es-ES" sz="1200" b="1">
                  <a:latin typeface="Arial" charset="0"/>
                </a:rPr>
                <a:t>ILL.</a:t>
              </a:r>
            </a:p>
          </p:txBody>
        </p:sp>
        <p:sp>
          <p:nvSpPr>
            <p:cNvPr id="583791" name="Text Box 111"/>
            <p:cNvSpPr txBox="1">
              <a:spLocks noChangeArrowheads="1"/>
            </p:cNvSpPr>
            <p:nvPr/>
          </p:nvSpPr>
          <p:spPr bwMode="auto">
            <a:xfrm>
              <a:off x="1913" y="2943"/>
              <a:ext cx="282" cy="173"/>
            </a:xfrm>
            <a:prstGeom prst="rect">
              <a:avLst/>
            </a:prstGeom>
            <a:noFill/>
            <a:ln w="9525">
              <a:noFill/>
              <a:miter lim="800000"/>
              <a:headEnd/>
              <a:tailEnd/>
            </a:ln>
            <a:effectLst/>
          </p:spPr>
          <p:txBody>
            <a:bodyPr wrap="none">
              <a:spAutoFit/>
            </a:bodyPr>
            <a:lstStyle/>
            <a:p>
              <a:r>
                <a:rPr lang="es-ES" sz="1200" b="1">
                  <a:latin typeface="Arial" charset="0"/>
                </a:rPr>
                <a:t>MIT</a:t>
              </a:r>
            </a:p>
          </p:txBody>
        </p:sp>
        <p:sp>
          <p:nvSpPr>
            <p:cNvPr id="583792" name="Text Box 112"/>
            <p:cNvSpPr txBox="1">
              <a:spLocks noChangeArrowheads="1"/>
            </p:cNvSpPr>
            <p:nvPr/>
          </p:nvSpPr>
          <p:spPr bwMode="auto">
            <a:xfrm>
              <a:off x="1769" y="3342"/>
              <a:ext cx="323" cy="173"/>
            </a:xfrm>
            <a:prstGeom prst="rect">
              <a:avLst/>
            </a:prstGeom>
            <a:noFill/>
            <a:ln w="9525">
              <a:noFill/>
              <a:miter lim="800000"/>
              <a:headEnd/>
              <a:tailEnd/>
            </a:ln>
            <a:effectLst/>
          </p:spPr>
          <p:txBody>
            <a:bodyPr wrap="none">
              <a:spAutoFit/>
            </a:bodyPr>
            <a:lstStyle/>
            <a:p>
              <a:r>
                <a:rPr lang="es-ES" sz="1200" b="1">
                  <a:latin typeface="Arial" charset="0"/>
                </a:rPr>
                <a:t>BBN</a:t>
              </a:r>
            </a:p>
          </p:txBody>
        </p:sp>
        <p:sp>
          <p:nvSpPr>
            <p:cNvPr id="583793" name="Text Box 113"/>
            <p:cNvSpPr txBox="1">
              <a:spLocks noChangeArrowheads="1"/>
            </p:cNvSpPr>
            <p:nvPr/>
          </p:nvSpPr>
          <p:spPr bwMode="auto">
            <a:xfrm>
              <a:off x="1757" y="2469"/>
              <a:ext cx="351" cy="173"/>
            </a:xfrm>
            <a:prstGeom prst="rect">
              <a:avLst/>
            </a:prstGeom>
            <a:noFill/>
            <a:ln w="9525">
              <a:noFill/>
              <a:miter lim="800000"/>
              <a:headEnd/>
              <a:tailEnd/>
            </a:ln>
            <a:effectLst/>
          </p:spPr>
          <p:txBody>
            <a:bodyPr wrap="none">
              <a:spAutoFit/>
            </a:bodyPr>
            <a:lstStyle/>
            <a:p>
              <a:r>
                <a:rPr lang="es-ES" sz="1200" b="1">
                  <a:latin typeface="Arial" charset="0"/>
                </a:rPr>
                <a:t>GWC</a:t>
              </a:r>
            </a:p>
          </p:txBody>
        </p:sp>
        <p:sp>
          <p:nvSpPr>
            <p:cNvPr id="583794" name="Text Box 114"/>
            <p:cNvSpPr txBox="1">
              <a:spLocks noChangeArrowheads="1"/>
            </p:cNvSpPr>
            <p:nvPr/>
          </p:nvSpPr>
          <p:spPr bwMode="auto">
            <a:xfrm>
              <a:off x="2072" y="2635"/>
              <a:ext cx="392" cy="173"/>
            </a:xfrm>
            <a:prstGeom prst="rect">
              <a:avLst/>
            </a:prstGeom>
            <a:noFill/>
            <a:ln w="9525">
              <a:noFill/>
              <a:miter lim="800000"/>
              <a:headEnd/>
              <a:tailEnd/>
            </a:ln>
            <a:effectLst/>
          </p:spPr>
          <p:txBody>
            <a:bodyPr wrap="none">
              <a:spAutoFit/>
            </a:bodyPr>
            <a:lstStyle/>
            <a:p>
              <a:r>
                <a:rPr lang="es-ES" sz="1200" b="1">
                  <a:latin typeface="Arial" charset="0"/>
                </a:rPr>
                <a:t>RADC</a:t>
              </a:r>
            </a:p>
          </p:txBody>
        </p:sp>
        <p:sp>
          <p:nvSpPr>
            <p:cNvPr id="583795" name="Text Box 115"/>
            <p:cNvSpPr txBox="1">
              <a:spLocks noChangeArrowheads="1"/>
            </p:cNvSpPr>
            <p:nvPr/>
          </p:nvSpPr>
          <p:spPr bwMode="auto">
            <a:xfrm>
              <a:off x="2508" y="2454"/>
              <a:ext cx="382" cy="173"/>
            </a:xfrm>
            <a:prstGeom prst="rect">
              <a:avLst/>
            </a:prstGeom>
            <a:noFill/>
            <a:ln w="9525">
              <a:noFill/>
              <a:miter lim="800000"/>
              <a:headEnd/>
              <a:tailEnd/>
            </a:ln>
            <a:effectLst/>
          </p:spPr>
          <p:txBody>
            <a:bodyPr wrap="none">
              <a:spAutoFit/>
            </a:bodyPr>
            <a:lstStyle/>
            <a:p>
              <a:r>
                <a:rPr lang="es-ES" sz="1200" b="1">
                  <a:latin typeface="Arial" charset="0"/>
                </a:rPr>
                <a:t>CASE</a:t>
              </a:r>
            </a:p>
          </p:txBody>
        </p:sp>
        <p:sp>
          <p:nvSpPr>
            <p:cNvPr id="583796" name="Text Box 116"/>
            <p:cNvSpPr txBox="1">
              <a:spLocks noChangeArrowheads="1"/>
            </p:cNvSpPr>
            <p:nvPr/>
          </p:nvSpPr>
          <p:spPr bwMode="auto">
            <a:xfrm>
              <a:off x="2049" y="2463"/>
              <a:ext cx="543" cy="173"/>
            </a:xfrm>
            <a:prstGeom prst="rect">
              <a:avLst/>
            </a:prstGeom>
            <a:noFill/>
            <a:ln w="9525">
              <a:noFill/>
              <a:miter lim="800000"/>
              <a:headEnd/>
              <a:tailEnd/>
            </a:ln>
            <a:effectLst/>
          </p:spPr>
          <p:txBody>
            <a:bodyPr wrap="none">
              <a:spAutoFit/>
            </a:bodyPr>
            <a:lstStyle/>
            <a:p>
              <a:r>
                <a:rPr lang="es-ES" sz="1200" b="1">
                  <a:latin typeface="Arial" charset="0"/>
                </a:rPr>
                <a:t>LINCOLN</a:t>
              </a:r>
            </a:p>
          </p:txBody>
        </p:sp>
        <p:sp>
          <p:nvSpPr>
            <p:cNvPr id="583797" name="Text Box 117"/>
            <p:cNvSpPr txBox="1">
              <a:spLocks noChangeArrowheads="1"/>
            </p:cNvSpPr>
            <p:nvPr/>
          </p:nvSpPr>
          <p:spPr bwMode="auto">
            <a:xfrm>
              <a:off x="2036" y="3336"/>
              <a:ext cx="594" cy="173"/>
            </a:xfrm>
            <a:prstGeom prst="rect">
              <a:avLst/>
            </a:prstGeom>
            <a:noFill/>
            <a:ln w="9525">
              <a:noFill/>
              <a:miter lim="800000"/>
              <a:headEnd/>
              <a:tailEnd/>
            </a:ln>
            <a:effectLst/>
          </p:spPr>
          <p:txBody>
            <a:bodyPr wrap="none">
              <a:spAutoFit/>
            </a:bodyPr>
            <a:lstStyle/>
            <a:p>
              <a:r>
                <a:rPr lang="es-ES" sz="1200" b="1">
                  <a:latin typeface="Arial" charset="0"/>
                </a:rPr>
                <a:t>HARVARD</a:t>
              </a:r>
            </a:p>
          </p:txBody>
        </p:sp>
        <p:sp>
          <p:nvSpPr>
            <p:cNvPr id="583798" name="Text Box 118"/>
            <p:cNvSpPr txBox="1">
              <a:spLocks noChangeArrowheads="1"/>
            </p:cNvSpPr>
            <p:nvPr/>
          </p:nvSpPr>
          <p:spPr bwMode="auto">
            <a:xfrm>
              <a:off x="2558" y="3336"/>
              <a:ext cx="318" cy="173"/>
            </a:xfrm>
            <a:prstGeom prst="rect">
              <a:avLst/>
            </a:prstGeom>
            <a:noFill/>
            <a:ln w="9525">
              <a:noFill/>
              <a:miter lim="800000"/>
              <a:headEnd/>
              <a:tailEnd/>
            </a:ln>
            <a:effectLst/>
          </p:spPr>
          <p:txBody>
            <a:bodyPr wrap="none">
              <a:spAutoFit/>
            </a:bodyPr>
            <a:lstStyle/>
            <a:p>
              <a:r>
                <a:rPr lang="es-ES" sz="1200" b="1">
                  <a:latin typeface="Arial" charset="0"/>
                </a:rPr>
                <a:t>NBS</a:t>
              </a:r>
            </a:p>
          </p:txBody>
        </p:sp>
        <p:sp>
          <p:nvSpPr>
            <p:cNvPr id="583799" name="Text Box 119"/>
            <p:cNvSpPr txBox="1">
              <a:spLocks noChangeArrowheads="1"/>
            </p:cNvSpPr>
            <p:nvPr/>
          </p:nvSpPr>
          <p:spPr bwMode="auto">
            <a:xfrm>
              <a:off x="2330" y="3078"/>
              <a:ext cx="377" cy="173"/>
            </a:xfrm>
            <a:prstGeom prst="rect">
              <a:avLst/>
            </a:prstGeom>
            <a:noFill/>
            <a:ln w="9525">
              <a:noFill/>
              <a:miter lim="800000"/>
              <a:headEnd/>
              <a:tailEnd/>
            </a:ln>
            <a:effectLst/>
          </p:spPr>
          <p:txBody>
            <a:bodyPr wrap="none">
              <a:spAutoFit/>
            </a:bodyPr>
            <a:lstStyle/>
            <a:p>
              <a:r>
                <a:rPr lang="es-ES" sz="1200" b="1">
                  <a:latin typeface="Arial" charset="0"/>
                </a:rPr>
                <a:t>ETAC</a:t>
              </a:r>
            </a:p>
          </p:txBody>
        </p:sp>
        <p:sp>
          <p:nvSpPr>
            <p:cNvPr id="583800" name="Text Box 120"/>
            <p:cNvSpPr txBox="1">
              <a:spLocks noChangeArrowheads="1"/>
            </p:cNvSpPr>
            <p:nvPr/>
          </p:nvSpPr>
          <p:spPr bwMode="auto">
            <a:xfrm>
              <a:off x="2288" y="2916"/>
              <a:ext cx="415" cy="173"/>
            </a:xfrm>
            <a:prstGeom prst="rect">
              <a:avLst/>
            </a:prstGeom>
            <a:noFill/>
            <a:ln w="9525">
              <a:noFill/>
              <a:miter lim="800000"/>
              <a:headEnd/>
              <a:tailEnd/>
            </a:ln>
            <a:effectLst/>
          </p:spPr>
          <p:txBody>
            <a:bodyPr wrap="none">
              <a:spAutoFit/>
            </a:bodyPr>
            <a:lstStyle/>
            <a:p>
              <a:r>
                <a:rPr lang="es-ES" sz="1200" b="1">
                  <a:latin typeface="Arial" charset="0"/>
                </a:rPr>
                <a:t>MITRE</a:t>
              </a:r>
            </a:p>
          </p:txBody>
        </p:sp>
        <p:sp>
          <p:nvSpPr>
            <p:cNvPr id="583801" name="Text Box 121"/>
            <p:cNvSpPr txBox="1">
              <a:spLocks noChangeArrowheads="1"/>
            </p:cNvSpPr>
            <p:nvPr/>
          </p:nvSpPr>
          <p:spPr bwMode="auto">
            <a:xfrm>
              <a:off x="2328" y="2742"/>
              <a:ext cx="392" cy="173"/>
            </a:xfrm>
            <a:prstGeom prst="rect">
              <a:avLst/>
            </a:prstGeom>
            <a:noFill/>
            <a:ln w="9525">
              <a:noFill/>
              <a:miter lim="800000"/>
              <a:headEnd/>
              <a:tailEnd/>
            </a:ln>
            <a:effectLst/>
          </p:spPr>
          <p:txBody>
            <a:bodyPr wrap="none">
              <a:spAutoFit/>
            </a:bodyPr>
            <a:lstStyle/>
            <a:p>
              <a:r>
                <a:rPr lang="es-ES" sz="1200" b="1">
                  <a:latin typeface="Arial" charset="0"/>
                </a:rPr>
                <a:t>CARN</a:t>
              </a:r>
            </a:p>
          </p:txBody>
        </p:sp>
        <p:sp>
          <p:nvSpPr>
            <p:cNvPr id="583802" name="Text Box 122"/>
            <p:cNvSpPr txBox="1">
              <a:spLocks noChangeArrowheads="1"/>
            </p:cNvSpPr>
            <p:nvPr/>
          </p:nvSpPr>
          <p:spPr bwMode="auto">
            <a:xfrm>
              <a:off x="1856" y="2743"/>
              <a:ext cx="340" cy="173"/>
            </a:xfrm>
            <a:prstGeom prst="rect">
              <a:avLst/>
            </a:prstGeom>
            <a:noFill/>
            <a:ln w="9525">
              <a:noFill/>
              <a:miter lim="800000"/>
              <a:headEnd/>
              <a:tailEnd/>
            </a:ln>
            <a:effectLst/>
          </p:spPr>
          <p:txBody>
            <a:bodyPr wrap="none">
              <a:spAutoFit/>
            </a:bodyPr>
            <a:lstStyle/>
            <a:p>
              <a:r>
                <a:rPr lang="es-ES" sz="1200" b="1">
                  <a:latin typeface="Arial" charset="0"/>
                </a:rPr>
                <a:t>LINC</a:t>
              </a:r>
            </a:p>
          </p:txBody>
        </p:sp>
        <p:sp>
          <p:nvSpPr>
            <p:cNvPr id="583847" name="Oval 167"/>
            <p:cNvSpPr>
              <a:spLocks noChangeArrowheads="1"/>
            </p:cNvSpPr>
            <p:nvPr/>
          </p:nvSpPr>
          <p:spPr bwMode="auto">
            <a:xfrm>
              <a:off x="462" y="296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48" name="Oval 168"/>
            <p:cNvSpPr>
              <a:spLocks noChangeArrowheads="1"/>
            </p:cNvSpPr>
            <p:nvPr/>
          </p:nvSpPr>
          <p:spPr bwMode="auto">
            <a:xfrm>
              <a:off x="810" y="33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49" name="Oval 169"/>
            <p:cNvSpPr>
              <a:spLocks noChangeArrowheads="1"/>
            </p:cNvSpPr>
            <p:nvPr/>
          </p:nvSpPr>
          <p:spPr bwMode="auto">
            <a:xfrm>
              <a:off x="930" y="2838"/>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0" name="Oval 170"/>
            <p:cNvSpPr>
              <a:spLocks noChangeArrowheads="1"/>
            </p:cNvSpPr>
            <p:nvPr/>
          </p:nvSpPr>
          <p:spPr bwMode="auto">
            <a:xfrm>
              <a:off x="1167" y="284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1" name="Oval 171"/>
            <p:cNvSpPr>
              <a:spLocks noChangeArrowheads="1"/>
            </p:cNvSpPr>
            <p:nvPr/>
          </p:nvSpPr>
          <p:spPr bwMode="auto">
            <a:xfrm>
              <a:off x="1047" y="308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2" name="Oval 172"/>
            <p:cNvSpPr>
              <a:spLocks noChangeArrowheads="1"/>
            </p:cNvSpPr>
            <p:nvPr/>
          </p:nvSpPr>
          <p:spPr bwMode="auto">
            <a:xfrm>
              <a:off x="1170" y="309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3" name="Oval 173"/>
            <p:cNvSpPr>
              <a:spLocks noChangeArrowheads="1"/>
            </p:cNvSpPr>
            <p:nvPr/>
          </p:nvSpPr>
          <p:spPr bwMode="auto">
            <a:xfrm>
              <a:off x="1170" y="33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4" name="Oval 174"/>
            <p:cNvSpPr>
              <a:spLocks noChangeArrowheads="1"/>
            </p:cNvSpPr>
            <p:nvPr/>
          </p:nvSpPr>
          <p:spPr bwMode="auto">
            <a:xfrm>
              <a:off x="1533" y="3309"/>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5" name="Oval 175"/>
            <p:cNvSpPr>
              <a:spLocks noChangeArrowheads="1"/>
            </p:cNvSpPr>
            <p:nvPr/>
          </p:nvSpPr>
          <p:spPr bwMode="auto">
            <a:xfrm>
              <a:off x="810" y="260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6" name="Oval 176"/>
            <p:cNvSpPr>
              <a:spLocks noChangeArrowheads="1"/>
            </p:cNvSpPr>
            <p:nvPr/>
          </p:nvSpPr>
          <p:spPr bwMode="auto">
            <a:xfrm>
              <a:off x="981" y="26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7" name="Oval 177"/>
            <p:cNvSpPr>
              <a:spLocks noChangeArrowheads="1"/>
            </p:cNvSpPr>
            <p:nvPr/>
          </p:nvSpPr>
          <p:spPr bwMode="auto">
            <a:xfrm>
              <a:off x="1170" y="26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8" name="Oval 178"/>
            <p:cNvSpPr>
              <a:spLocks noChangeArrowheads="1"/>
            </p:cNvSpPr>
            <p:nvPr/>
          </p:nvSpPr>
          <p:spPr bwMode="auto">
            <a:xfrm>
              <a:off x="1911" y="26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59" name="Oval 179"/>
            <p:cNvSpPr>
              <a:spLocks noChangeArrowheads="1"/>
            </p:cNvSpPr>
            <p:nvPr/>
          </p:nvSpPr>
          <p:spPr bwMode="auto">
            <a:xfrm>
              <a:off x="1536" y="26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0" name="Oval 180"/>
            <p:cNvSpPr>
              <a:spLocks noChangeArrowheads="1"/>
            </p:cNvSpPr>
            <p:nvPr/>
          </p:nvSpPr>
          <p:spPr bwMode="auto">
            <a:xfrm>
              <a:off x="1563" y="279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1" name="Oval 181"/>
            <p:cNvSpPr>
              <a:spLocks noChangeArrowheads="1"/>
            </p:cNvSpPr>
            <p:nvPr/>
          </p:nvSpPr>
          <p:spPr bwMode="auto">
            <a:xfrm>
              <a:off x="2673" y="33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2" name="Oval 182"/>
            <p:cNvSpPr>
              <a:spLocks noChangeArrowheads="1"/>
            </p:cNvSpPr>
            <p:nvPr/>
          </p:nvSpPr>
          <p:spPr bwMode="auto">
            <a:xfrm>
              <a:off x="2286" y="26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3" name="Oval 183"/>
            <p:cNvSpPr>
              <a:spLocks noChangeArrowheads="1"/>
            </p:cNvSpPr>
            <p:nvPr/>
          </p:nvSpPr>
          <p:spPr bwMode="auto">
            <a:xfrm>
              <a:off x="2667" y="313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4" name="Oval 184"/>
            <p:cNvSpPr>
              <a:spLocks noChangeArrowheads="1"/>
            </p:cNvSpPr>
            <p:nvPr/>
          </p:nvSpPr>
          <p:spPr bwMode="auto">
            <a:xfrm>
              <a:off x="2667" y="2958"/>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5" name="Oval 185"/>
            <p:cNvSpPr>
              <a:spLocks noChangeArrowheads="1"/>
            </p:cNvSpPr>
            <p:nvPr/>
          </p:nvSpPr>
          <p:spPr bwMode="auto">
            <a:xfrm>
              <a:off x="2667" y="2796"/>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6" name="Oval 186"/>
            <p:cNvSpPr>
              <a:spLocks noChangeArrowheads="1"/>
            </p:cNvSpPr>
            <p:nvPr/>
          </p:nvSpPr>
          <p:spPr bwMode="auto">
            <a:xfrm>
              <a:off x="2667" y="260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7" name="Oval 187"/>
            <p:cNvSpPr>
              <a:spLocks noChangeArrowheads="1"/>
            </p:cNvSpPr>
            <p:nvPr/>
          </p:nvSpPr>
          <p:spPr bwMode="auto">
            <a:xfrm>
              <a:off x="1914" y="296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8" name="Oval 188"/>
            <p:cNvSpPr>
              <a:spLocks noChangeArrowheads="1"/>
            </p:cNvSpPr>
            <p:nvPr/>
          </p:nvSpPr>
          <p:spPr bwMode="auto">
            <a:xfrm>
              <a:off x="2286" y="33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69" name="Oval 189"/>
            <p:cNvSpPr>
              <a:spLocks noChangeArrowheads="1"/>
            </p:cNvSpPr>
            <p:nvPr/>
          </p:nvSpPr>
          <p:spPr bwMode="auto">
            <a:xfrm>
              <a:off x="1914" y="33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0" name="Oval 190"/>
            <p:cNvSpPr>
              <a:spLocks noChangeArrowheads="1"/>
            </p:cNvSpPr>
            <p:nvPr/>
          </p:nvSpPr>
          <p:spPr bwMode="auto">
            <a:xfrm>
              <a:off x="2421" y="271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1" name="Oval 191"/>
            <p:cNvSpPr>
              <a:spLocks noChangeArrowheads="1"/>
            </p:cNvSpPr>
            <p:nvPr/>
          </p:nvSpPr>
          <p:spPr bwMode="auto">
            <a:xfrm>
              <a:off x="2139" y="2850"/>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grpSp>
      <p:grpSp>
        <p:nvGrpSpPr>
          <p:cNvPr id="8" name="Group 234"/>
          <p:cNvGrpSpPr>
            <a:grpSpLocks/>
          </p:cNvGrpSpPr>
          <p:nvPr/>
        </p:nvGrpSpPr>
        <p:grpSpPr bwMode="auto">
          <a:xfrm>
            <a:off x="4781550" y="3244850"/>
            <a:ext cx="4111625" cy="2911475"/>
            <a:chOff x="2928" y="2044"/>
            <a:chExt cx="2590" cy="1834"/>
          </a:xfrm>
        </p:grpSpPr>
        <p:sp>
          <p:nvSpPr>
            <p:cNvPr id="583803" name="Line 123"/>
            <p:cNvSpPr>
              <a:spLocks noChangeShapeType="1"/>
            </p:cNvSpPr>
            <p:nvPr/>
          </p:nvSpPr>
          <p:spPr bwMode="auto">
            <a:xfrm>
              <a:off x="3123" y="3690"/>
              <a:ext cx="2214" cy="0"/>
            </a:xfrm>
            <a:prstGeom prst="line">
              <a:avLst/>
            </a:prstGeom>
            <a:noFill/>
            <a:ln w="9525">
              <a:solidFill>
                <a:schemeClr val="tx1"/>
              </a:solidFill>
              <a:round/>
              <a:headEnd/>
              <a:tailEnd/>
            </a:ln>
            <a:effectLst/>
          </p:spPr>
          <p:txBody>
            <a:bodyPr/>
            <a:lstStyle/>
            <a:p>
              <a:endParaRPr lang="es-ES"/>
            </a:p>
          </p:txBody>
        </p:sp>
        <p:sp>
          <p:nvSpPr>
            <p:cNvPr id="583804" name="Line 124"/>
            <p:cNvSpPr>
              <a:spLocks noChangeShapeType="1"/>
            </p:cNvSpPr>
            <p:nvPr/>
          </p:nvSpPr>
          <p:spPr bwMode="auto">
            <a:xfrm flipV="1">
              <a:off x="3102" y="2958"/>
              <a:ext cx="648" cy="732"/>
            </a:xfrm>
            <a:prstGeom prst="line">
              <a:avLst/>
            </a:prstGeom>
            <a:noFill/>
            <a:ln w="9525">
              <a:solidFill>
                <a:schemeClr val="tx1"/>
              </a:solidFill>
              <a:round/>
              <a:headEnd/>
              <a:tailEnd/>
            </a:ln>
            <a:effectLst/>
          </p:spPr>
          <p:txBody>
            <a:bodyPr/>
            <a:lstStyle/>
            <a:p>
              <a:endParaRPr lang="es-ES"/>
            </a:p>
          </p:txBody>
        </p:sp>
        <p:sp>
          <p:nvSpPr>
            <p:cNvPr id="583805" name="Line 125"/>
            <p:cNvSpPr>
              <a:spLocks noChangeShapeType="1"/>
            </p:cNvSpPr>
            <p:nvPr/>
          </p:nvSpPr>
          <p:spPr bwMode="auto">
            <a:xfrm>
              <a:off x="3750" y="2961"/>
              <a:ext cx="951" cy="0"/>
            </a:xfrm>
            <a:prstGeom prst="line">
              <a:avLst/>
            </a:prstGeom>
            <a:noFill/>
            <a:ln w="9525">
              <a:solidFill>
                <a:schemeClr val="tx1"/>
              </a:solidFill>
              <a:round/>
              <a:headEnd/>
              <a:tailEnd/>
            </a:ln>
            <a:effectLst/>
          </p:spPr>
          <p:txBody>
            <a:bodyPr/>
            <a:lstStyle/>
            <a:p>
              <a:endParaRPr lang="es-ES"/>
            </a:p>
          </p:txBody>
        </p:sp>
        <p:sp>
          <p:nvSpPr>
            <p:cNvPr id="583806" name="Line 126"/>
            <p:cNvSpPr>
              <a:spLocks noChangeShapeType="1"/>
            </p:cNvSpPr>
            <p:nvPr/>
          </p:nvSpPr>
          <p:spPr bwMode="auto">
            <a:xfrm>
              <a:off x="4698" y="2961"/>
              <a:ext cx="642" cy="726"/>
            </a:xfrm>
            <a:prstGeom prst="line">
              <a:avLst/>
            </a:prstGeom>
            <a:noFill/>
            <a:ln w="9525">
              <a:solidFill>
                <a:schemeClr val="tx1"/>
              </a:solidFill>
              <a:round/>
              <a:headEnd/>
              <a:tailEnd/>
            </a:ln>
            <a:effectLst/>
          </p:spPr>
          <p:txBody>
            <a:bodyPr/>
            <a:lstStyle/>
            <a:p>
              <a:endParaRPr lang="es-ES"/>
            </a:p>
          </p:txBody>
        </p:sp>
        <p:sp>
          <p:nvSpPr>
            <p:cNvPr id="583807" name="Line 127"/>
            <p:cNvSpPr>
              <a:spLocks noChangeShapeType="1"/>
            </p:cNvSpPr>
            <p:nvPr/>
          </p:nvSpPr>
          <p:spPr bwMode="auto">
            <a:xfrm>
              <a:off x="3114" y="2232"/>
              <a:ext cx="633" cy="726"/>
            </a:xfrm>
            <a:prstGeom prst="line">
              <a:avLst/>
            </a:prstGeom>
            <a:noFill/>
            <a:ln w="9525">
              <a:solidFill>
                <a:schemeClr val="tx1"/>
              </a:solidFill>
              <a:round/>
              <a:headEnd/>
              <a:tailEnd/>
            </a:ln>
            <a:effectLst/>
          </p:spPr>
          <p:txBody>
            <a:bodyPr/>
            <a:lstStyle/>
            <a:p>
              <a:endParaRPr lang="es-ES"/>
            </a:p>
          </p:txBody>
        </p:sp>
        <p:sp>
          <p:nvSpPr>
            <p:cNvPr id="583808" name="Line 128"/>
            <p:cNvSpPr>
              <a:spLocks noChangeShapeType="1"/>
            </p:cNvSpPr>
            <p:nvPr/>
          </p:nvSpPr>
          <p:spPr bwMode="auto">
            <a:xfrm flipH="1">
              <a:off x="4698" y="2229"/>
              <a:ext cx="636" cy="732"/>
            </a:xfrm>
            <a:prstGeom prst="line">
              <a:avLst/>
            </a:prstGeom>
            <a:noFill/>
            <a:ln w="9525">
              <a:solidFill>
                <a:schemeClr val="tx1"/>
              </a:solidFill>
              <a:round/>
              <a:headEnd/>
              <a:tailEnd/>
            </a:ln>
            <a:effectLst/>
          </p:spPr>
          <p:txBody>
            <a:bodyPr/>
            <a:lstStyle/>
            <a:p>
              <a:endParaRPr lang="es-ES"/>
            </a:p>
          </p:txBody>
        </p:sp>
        <p:sp>
          <p:nvSpPr>
            <p:cNvPr id="583809" name="Line 129"/>
            <p:cNvSpPr>
              <a:spLocks noChangeShapeType="1"/>
            </p:cNvSpPr>
            <p:nvPr/>
          </p:nvSpPr>
          <p:spPr bwMode="auto">
            <a:xfrm>
              <a:off x="4932" y="2699"/>
              <a:ext cx="186" cy="748"/>
            </a:xfrm>
            <a:prstGeom prst="line">
              <a:avLst/>
            </a:prstGeom>
            <a:noFill/>
            <a:ln w="9525">
              <a:solidFill>
                <a:schemeClr val="tx1"/>
              </a:solidFill>
              <a:round/>
              <a:headEnd/>
              <a:tailEnd/>
            </a:ln>
            <a:effectLst/>
          </p:spPr>
          <p:txBody>
            <a:bodyPr/>
            <a:lstStyle/>
            <a:p>
              <a:endParaRPr lang="es-ES"/>
            </a:p>
          </p:txBody>
        </p:sp>
        <p:sp>
          <p:nvSpPr>
            <p:cNvPr id="583810" name="Line 130"/>
            <p:cNvSpPr>
              <a:spLocks noChangeShapeType="1"/>
            </p:cNvSpPr>
            <p:nvPr/>
          </p:nvSpPr>
          <p:spPr bwMode="auto">
            <a:xfrm flipV="1">
              <a:off x="3111" y="2229"/>
              <a:ext cx="2217" cy="0"/>
            </a:xfrm>
            <a:prstGeom prst="line">
              <a:avLst/>
            </a:prstGeom>
            <a:noFill/>
            <a:ln w="9525">
              <a:solidFill>
                <a:schemeClr val="tx1"/>
              </a:solidFill>
              <a:round/>
              <a:headEnd/>
              <a:tailEnd/>
            </a:ln>
            <a:effectLst/>
          </p:spPr>
          <p:txBody>
            <a:bodyPr/>
            <a:lstStyle/>
            <a:p>
              <a:endParaRPr lang="es-ES"/>
            </a:p>
          </p:txBody>
        </p:sp>
        <p:sp>
          <p:nvSpPr>
            <p:cNvPr id="583811" name="Line 131"/>
            <p:cNvSpPr>
              <a:spLocks noChangeShapeType="1"/>
            </p:cNvSpPr>
            <p:nvPr/>
          </p:nvSpPr>
          <p:spPr bwMode="auto">
            <a:xfrm flipH="1">
              <a:off x="3104" y="2225"/>
              <a:ext cx="8" cy="1464"/>
            </a:xfrm>
            <a:prstGeom prst="line">
              <a:avLst/>
            </a:prstGeom>
            <a:noFill/>
            <a:ln w="9525">
              <a:solidFill>
                <a:schemeClr val="tx1"/>
              </a:solidFill>
              <a:round/>
              <a:headEnd/>
              <a:tailEnd/>
            </a:ln>
            <a:effectLst/>
          </p:spPr>
          <p:txBody>
            <a:bodyPr/>
            <a:lstStyle/>
            <a:p>
              <a:endParaRPr lang="es-ES"/>
            </a:p>
          </p:txBody>
        </p:sp>
        <p:sp>
          <p:nvSpPr>
            <p:cNvPr id="583812" name="Line 132"/>
            <p:cNvSpPr>
              <a:spLocks noChangeShapeType="1"/>
            </p:cNvSpPr>
            <p:nvPr/>
          </p:nvSpPr>
          <p:spPr bwMode="auto">
            <a:xfrm>
              <a:off x="5336" y="2229"/>
              <a:ext cx="8" cy="1460"/>
            </a:xfrm>
            <a:prstGeom prst="line">
              <a:avLst/>
            </a:prstGeom>
            <a:noFill/>
            <a:ln w="9525">
              <a:solidFill>
                <a:schemeClr val="tx1"/>
              </a:solidFill>
              <a:round/>
              <a:headEnd/>
              <a:tailEnd/>
            </a:ln>
            <a:effectLst/>
          </p:spPr>
          <p:txBody>
            <a:bodyPr/>
            <a:lstStyle/>
            <a:p>
              <a:endParaRPr lang="es-ES"/>
            </a:p>
          </p:txBody>
        </p:sp>
        <p:sp>
          <p:nvSpPr>
            <p:cNvPr id="583813" name="Text Box 133"/>
            <p:cNvSpPr txBox="1">
              <a:spLocks noChangeArrowheads="1"/>
            </p:cNvSpPr>
            <p:nvPr/>
          </p:nvSpPr>
          <p:spPr bwMode="auto">
            <a:xfrm>
              <a:off x="3406" y="3293"/>
              <a:ext cx="387" cy="173"/>
            </a:xfrm>
            <a:prstGeom prst="rect">
              <a:avLst/>
            </a:prstGeom>
            <a:noFill/>
            <a:ln w="9525">
              <a:noFill/>
              <a:miter lim="800000"/>
              <a:headEnd/>
              <a:tailEnd/>
            </a:ln>
            <a:effectLst/>
          </p:spPr>
          <p:txBody>
            <a:bodyPr wrap="none">
              <a:spAutoFit/>
            </a:bodyPr>
            <a:lstStyle/>
            <a:p>
              <a:r>
                <a:rPr lang="es-ES" sz="1200" b="1">
                  <a:latin typeface="Arial" charset="0"/>
                </a:rPr>
                <a:t>UCSD</a:t>
              </a:r>
            </a:p>
          </p:txBody>
        </p:sp>
        <p:sp>
          <p:nvSpPr>
            <p:cNvPr id="583814" name="Text Box 134"/>
            <p:cNvSpPr txBox="1">
              <a:spLocks noChangeArrowheads="1"/>
            </p:cNvSpPr>
            <p:nvPr/>
          </p:nvSpPr>
          <p:spPr bwMode="auto">
            <a:xfrm>
              <a:off x="4481" y="3129"/>
              <a:ext cx="415" cy="173"/>
            </a:xfrm>
            <a:prstGeom prst="rect">
              <a:avLst/>
            </a:prstGeom>
            <a:noFill/>
            <a:ln w="9525">
              <a:noFill/>
              <a:miter lim="800000"/>
              <a:headEnd/>
              <a:tailEnd/>
            </a:ln>
            <a:effectLst/>
          </p:spPr>
          <p:txBody>
            <a:bodyPr wrap="none">
              <a:spAutoFit/>
            </a:bodyPr>
            <a:lstStyle/>
            <a:p>
              <a:r>
                <a:rPr lang="es-ES" sz="1200" b="1">
                  <a:latin typeface="Arial" charset="0"/>
                </a:rPr>
                <a:t>MITRE</a:t>
              </a:r>
            </a:p>
          </p:txBody>
        </p:sp>
        <p:sp>
          <p:nvSpPr>
            <p:cNvPr id="583815" name="Text Box 135"/>
            <p:cNvSpPr txBox="1">
              <a:spLocks noChangeArrowheads="1"/>
            </p:cNvSpPr>
            <p:nvPr/>
          </p:nvSpPr>
          <p:spPr bwMode="auto">
            <a:xfrm>
              <a:off x="4429" y="2993"/>
              <a:ext cx="387" cy="173"/>
            </a:xfrm>
            <a:prstGeom prst="rect">
              <a:avLst/>
            </a:prstGeom>
            <a:noFill/>
            <a:ln w="9525">
              <a:noFill/>
              <a:miter lim="800000"/>
              <a:headEnd/>
              <a:tailEnd/>
            </a:ln>
            <a:effectLst/>
          </p:spPr>
          <p:txBody>
            <a:bodyPr wrap="none">
              <a:spAutoFit/>
            </a:bodyPr>
            <a:lstStyle/>
            <a:p>
              <a:r>
                <a:rPr lang="es-ES" sz="1200" b="1">
                  <a:latin typeface="Arial" charset="0"/>
                </a:rPr>
                <a:t>ARPA</a:t>
              </a:r>
            </a:p>
          </p:txBody>
        </p:sp>
        <p:sp>
          <p:nvSpPr>
            <p:cNvPr id="583816" name="Text Box 136"/>
            <p:cNvSpPr txBox="1">
              <a:spLocks noChangeArrowheads="1"/>
            </p:cNvSpPr>
            <p:nvPr/>
          </p:nvSpPr>
          <p:spPr bwMode="auto">
            <a:xfrm>
              <a:off x="3600" y="2697"/>
              <a:ext cx="649" cy="173"/>
            </a:xfrm>
            <a:prstGeom prst="rect">
              <a:avLst/>
            </a:prstGeom>
            <a:noFill/>
            <a:ln w="9525">
              <a:noFill/>
              <a:miter lim="800000"/>
              <a:headEnd/>
              <a:tailEnd/>
            </a:ln>
            <a:effectLst/>
          </p:spPr>
          <p:txBody>
            <a:bodyPr wrap="none">
              <a:spAutoFit/>
            </a:bodyPr>
            <a:lstStyle/>
            <a:p>
              <a:r>
                <a:rPr lang="es-ES" sz="1200" b="1">
                  <a:latin typeface="Arial" charset="0"/>
                </a:rPr>
                <a:t>STANFORD</a:t>
              </a:r>
            </a:p>
          </p:txBody>
        </p:sp>
        <p:sp>
          <p:nvSpPr>
            <p:cNvPr id="583817" name="Text Box 137"/>
            <p:cNvSpPr txBox="1">
              <a:spLocks noChangeArrowheads="1"/>
            </p:cNvSpPr>
            <p:nvPr/>
          </p:nvSpPr>
          <p:spPr bwMode="auto">
            <a:xfrm>
              <a:off x="3943" y="2956"/>
              <a:ext cx="473" cy="173"/>
            </a:xfrm>
            <a:prstGeom prst="rect">
              <a:avLst/>
            </a:prstGeom>
            <a:noFill/>
            <a:ln w="9525">
              <a:noFill/>
              <a:miter lim="800000"/>
              <a:headEnd/>
              <a:tailEnd/>
            </a:ln>
            <a:effectLst/>
          </p:spPr>
          <p:txBody>
            <a:bodyPr wrap="none">
              <a:spAutoFit/>
            </a:bodyPr>
            <a:lstStyle/>
            <a:p>
              <a:r>
                <a:rPr lang="es-ES" sz="1200" b="1">
                  <a:latin typeface="Arial" charset="0"/>
                </a:rPr>
                <a:t>TINKER</a:t>
              </a:r>
            </a:p>
          </p:txBody>
        </p:sp>
        <p:sp>
          <p:nvSpPr>
            <p:cNvPr id="583818" name="Text Box 138"/>
            <p:cNvSpPr txBox="1">
              <a:spLocks noChangeArrowheads="1"/>
            </p:cNvSpPr>
            <p:nvPr/>
          </p:nvSpPr>
          <p:spPr bwMode="auto">
            <a:xfrm>
              <a:off x="4622" y="3241"/>
              <a:ext cx="387" cy="173"/>
            </a:xfrm>
            <a:prstGeom prst="rect">
              <a:avLst/>
            </a:prstGeom>
            <a:noFill/>
            <a:ln w="9525">
              <a:noFill/>
              <a:miter lim="800000"/>
              <a:headEnd/>
              <a:tailEnd/>
            </a:ln>
            <a:effectLst/>
          </p:spPr>
          <p:txBody>
            <a:bodyPr wrap="none">
              <a:spAutoFit/>
            </a:bodyPr>
            <a:lstStyle/>
            <a:p>
              <a:r>
                <a:rPr lang="es-ES" sz="1200" b="1">
                  <a:latin typeface="Arial" charset="0"/>
                </a:rPr>
                <a:t>SAAC</a:t>
              </a:r>
            </a:p>
          </p:txBody>
        </p:sp>
        <p:sp>
          <p:nvSpPr>
            <p:cNvPr id="583819" name="Text Box 139"/>
            <p:cNvSpPr txBox="1">
              <a:spLocks noChangeArrowheads="1"/>
            </p:cNvSpPr>
            <p:nvPr/>
          </p:nvSpPr>
          <p:spPr bwMode="auto">
            <a:xfrm>
              <a:off x="4578" y="3361"/>
              <a:ext cx="543" cy="173"/>
            </a:xfrm>
            <a:prstGeom prst="rect">
              <a:avLst/>
            </a:prstGeom>
            <a:noFill/>
            <a:ln w="9525">
              <a:noFill/>
              <a:miter lim="800000"/>
              <a:headEnd/>
              <a:tailEnd/>
            </a:ln>
            <a:effectLst/>
          </p:spPr>
          <p:txBody>
            <a:bodyPr wrap="none">
              <a:spAutoFit/>
            </a:bodyPr>
            <a:lstStyle/>
            <a:p>
              <a:r>
                <a:rPr lang="es-ES" sz="1200" b="1">
                  <a:latin typeface="Arial" charset="0"/>
                </a:rPr>
                <a:t>BELVOIR</a:t>
              </a:r>
            </a:p>
          </p:txBody>
        </p:sp>
        <p:sp>
          <p:nvSpPr>
            <p:cNvPr id="583820" name="Text Box 140"/>
            <p:cNvSpPr txBox="1">
              <a:spLocks noChangeArrowheads="1"/>
            </p:cNvSpPr>
            <p:nvPr/>
          </p:nvSpPr>
          <p:spPr bwMode="auto">
            <a:xfrm>
              <a:off x="4898" y="3473"/>
              <a:ext cx="334" cy="173"/>
            </a:xfrm>
            <a:prstGeom prst="rect">
              <a:avLst/>
            </a:prstGeom>
            <a:noFill/>
            <a:ln w="9525">
              <a:noFill/>
              <a:miter lim="800000"/>
              <a:headEnd/>
              <a:tailEnd/>
            </a:ln>
            <a:effectLst/>
          </p:spPr>
          <p:txBody>
            <a:bodyPr wrap="none">
              <a:spAutoFit/>
            </a:bodyPr>
            <a:lstStyle/>
            <a:p>
              <a:r>
                <a:rPr lang="es-ES" sz="1200" b="1">
                  <a:latin typeface="Arial" charset="0"/>
                </a:rPr>
                <a:t>CMU</a:t>
              </a:r>
            </a:p>
          </p:txBody>
        </p:sp>
        <p:sp>
          <p:nvSpPr>
            <p:cNvPr id="583821" name="Text Box 141"/>
            <p:cNvSpPr txBox="1">
              <a:spLocks noChangeArrowheads="1"/>
            </p:cNvSpPr>
            <p:nvPr/>
          </p:nvSpPr>
          <p:spPr bwMode="auto">
            <a:xfrm>
              <a:off x="3386" y="2873"/>
              <a:ext cx="392" cy="173"/>
            </a:xfrm>
            <a:prstGeom prst="rect">
              <a:avLst/>
            </a:prstGeom>
            <a:noFill/>
            <a:ln w="9525">
              <a:noFill/>
              <a:miter lim="800000"/>
              <a:headEnd/>
              <a:tailEnd/>
            </a:ln>
            <a:effectLst/>
          </p:spPr>
          <p:txBody>
            <a:bodyPr wrap="none">
              <a:spAutoFit/>
            </a:bodyPr>
            <a:lstStyle/>
            <a:p>
              <a:r>
                <a:rPr lang="es-ES" sz="1200" b="1">
                  <a:latin typeface="Arial" charset="0"/>
                </a:rPr>
                <a:t>RAND</a:t>
              </a:r>
            </a:p>
          </p:txBody>
        </p:sp>
        <p:sp>
          <p:nvSpPr>
            <p:cNvPr id="583822" name="Text Box 142"/>
            <p:cNvSpPr txBox="1">
              <a:spLocks noChangeArrowheads="1"/>
            </p:cNvSpPr>
            <p:nvPr/>
          </p:nvSpPr>
          <p:spPr bwMode="auto">
            <a:xfrm>
              <a:off x="3067" y="2605"/>
              <a:ext cx="483" cy="173"/>
            </a:xfrm>
            <a:prstGeom prst="rect">
              <a:avLst/>
            </a:prstGeom>
            <a:noFill/>
            <a:ln w="9525">
              <a:noFill/>
              <a:miter lim="800000"/>
              <a:headEnd/>
              <a:tailEnd/>
            </a:ln>
            <a:effectLst/>
          </p:spPr>
          <p:txBody>
            <a:bodyPr wrap="none">
              <a:spAutoFit/>
            </a:bodyPr>
            <a:lstStyle/>
            <a:p>
              <a:r>
                <a:rPr lang="es-ES" sz="1200" b="1">
                  <a:latin typeface="Arial" charset="0"/>
                </a:rPr>
                <a:t>X-PARC</a:t>
              </a:r>
            </a:p>
          </p:txBody>
        </p:sp>
        <p:sp>
          <p:nvSpPr>
            <p:cNvPr id="583823" name="Text Box 143"/>
            <p:cNvSpPr txBox="1">
              <a:spLocks noChangeArrowheads="1"/>
            </p:cNvSpPr>
            <p:nvPr/>
          </p:nvSpPr>
          <p:spPr bwMode="auto">
            <a:xfrm>
              <a:off x="3063" y="2956"/>
              <a:ext cx="404" cy="173"/>
            </a:xfrm>
            <a:prstGeom prst="rect">
              <a:avLst/>
            </a:prstGeom>
            <a:noFill/>
            <a:ln w="9525">
              <a:noFill/>
              <a:miter lim="800000"/>
              <a:headEnd/>
              <a:tailEnd/>
            </a:ln>
            <a:effectLst/>
          </p:spPr>
          <p:txBody>
            <a:bodyPr wrap="none">
              <a:spAutoFit/>
            </a:bodyPr>
            <a:lstStyle/>
            <a:p>
              <a:r>
                <a:rPr lang="es-ES" sz="1200" b="1">
                  <a:latin typeface="Arial" charset="0"/>
                </a:rPr>
                <a:t>FNWC</a:t>
              </a:r>
            </a:p>
          </p:txBody>
        </p:sp>
        <p:sp>
          <p:nvSpPr>
            <p:cNvPr id="583824" name="Text Box 144"/>
            <p:cNvSpPr txBox="1">
              <a:spLocks noChangeArrowheads="1"/>
            </p:cNvSpPr>
            <p:nvPr/>
          </p:nvSpPr>
          <p:spPr bwMode="auto">
            <a:xfrm>
              <a:off x="3067" y="3157"/>
              <a:ext cx="387" cy="173"/>
            </a:xfrm>
            <a:prstGeom prst="rect">
              <a:avLst/>
            </a:prstGeom>
            <a:noFill/>
            <a:ln w="9525">
              <a:noFill/>
              <a:miter lim="800000"/>
              <a:headEnd/>
              <a:tailEnd/>
            </a:ln>
            <a:effectLst/>
          </p:spPr>
          <p:txBody>
            <a:bodyPr wrap="none">
              <a:spAutoFit/>
            </a:bodyPr>
            <a:lstStyle/>
            <a:p>
              <a:r>
                <a:rPr lang="es-ES" sz="1200" b="1">
                  <a:latin typeface="Arial" charset="0"/>
                </a:rPr>
                <a:t>UCSB</a:t>
              </a:r>
            </a:p>
          </p:txBody>
        </p:sp>
        <p:sp>
          <p:nvSpPr>
            <p:cNvPr id="583825" name="Text Box 145"/>
            <p:cNvSpPr txBox="1">
              <a:spLocks noChangeArrowheads="1"/>
            </p:cNvSpPr>
            <p:nvPr/>
          </p:nvSpPr>
          <p:spPr bwMode="auto">
            <a:xfrm>
              <a:off x="4989" y="2601"/>
              <a:ext cx="340" cy="173"/>
            </a:xfrm>
            <a:prstGeom prst="rect">
              <a:avLst/>
            </a:prstGeom>
            <a:noFill/>
            <a:ln w="9525">
              <a:noFill/>
              <a:miter lim="800000"/>
              <a:headEnd/>
              <a:tailEnd/>
            </a:ln>
            <a:effectLst/>
          </p:spPr>
          <p:txBody>
            <a:bodyPr wrap="none">
              <a:spAutoFit/>
            </a:bodyPr>
            <a:lstStyle/>
            <a:p>
              <a:r>
                <a:rPr lang="es-ES" sz="1200" b="1">
                  <a:latin typeface="Arial" charset="0"/>
                </a:rPr>
                <a:t>LINC</a:t>
              </a:r>
            </a:p>
          </p:txBody>
        </p:sp>
        <p:sp>
          <p:nvSpPr>
            <p:cNvPr id="583826" name="Text Box 146"/>
            <p:cNvSpPr txBox="1">
              <a:spLocks noChangeArrowheads="1"/>
            </p:cNvSpPr>
            <p:nvPr/>
          </p:nvSpPr>
          <p:spPr bwMode="auto">
            <a:xfrm>
              <a:off x="4365" y="2812"/>
              <a:ext cx="377" cy="173"/>
            </a:xfrm>
            <a:prstGeom prst="rect">
              <a:avLst/>
            </a:prstGeom>
            <a:noFill/>
            <a:ln w="9525">
              <a:noFill/>
              <a:miter lim="800000"/>
              <a:headEnd/>
              <a:tailEnd/>
            </a:ln>
            <a:effectLst/>
          </p:spPr>
          <p:txBody>
            <a:bodyPr wrap="none">
              <a:spAutoFit/>
            </a:bodyPr>
            <a:lstStyle/>
            <a:p>
              <a:r>
                <a:rPr lang="es-ES" sz="1200" b="1">
                  <a:latin typeface="Arial" charset="0"/>
                </a:rPr>
                <a:t>ETAC</a:t>
              </a:r>
            </a:p>
          </p:txBody>
        </p:sp>
        <p:sp>
          <p:nvSpPr>
            <p:cNvPr id="583827" name="Text Box 147"/>
            <p:cNvSpPr txBox="1">
              <a:spLocks noChangeArrowheads="1"/>
            </p:cNvSpPr>
            <p:nvPr/>
          </p:nvSpPr>
          <p:spPr bwMode="auto">
            <a:xfrm>
              <a:off x="4973" y="2913"/>
              <a:ext cx="392" cy="173"/>
            </a:xfrm>
            <a:prstGeom prst="rect">
              <a:avLst/>
            </a:prstGeom>
            <a:noFill/>
            <a:ln w="9525">
              <a:noFill/>
              <a:miter lim="800000"/>
              <a:headEnd/>
              <a:tailEnd/>
            </a:ln>
            <a:effectLst/>
          </p:spPr>
          <p:txBody>
            <a:bodyPr wrap="none">
              <a:spAutoFit/>
            </a:bodyPr>
            <a:lstStyle/>
            <a:p>
              <a:r>
                <a:rPr lang="es-ES" sz="1200" b="1">
                  <a:latin typeface="Arial" charset="0"/>
                </a:rPr>
                <a:t>RADC</a:t>
              </a:r>
            </a:p>
          </p:txBody>
        </p:sp>
        <p:sp>
          <p:nvSpPr>
            <p:cNvPr id="583828" name="Text Box 148"/>
            <p:cNvSpPr txBox="1">
              <a:spLocks noChangeArrowheads="1"/>
            </p:cNvSpPr>
            <p:nvPr/>
          </p:nvSpPr>
          <p:spPr bwMode="auto">
            <a:xfrm>
              <a:off x="4909" y="2236"/>
              <a:ext cx="323" cy="173"/>
            </a:xfrm>
            <a:prstGeom prst="rect">
              <a:avLst/>
            </a:prstGeom>
            <a:noFill/>
            <a:ln w="9525">
              <a:noFill/>
              <a:miter lim="800000"/>
              <a:headEnd/>
              <a:tailEnd/>
            </a:ln>
            <a:effectLst/>
          </p:spPr>
          <p:txBody>
            <a:bodyPr wrap="none">
              <a:spAutoFit/>
            </a:bodyPr>
            <a:lstStyle/>
            <a:p>
              <a:r>
                <a:rPr lang="es-ES" sz="1200" b="1">
                  <a:latin typeface="Arial" charset="0"/>
                </a:rPr>
                <a:t>CCA</a:t>
              </a:r>
            </a:p>
          </p:txBody>
        </p:sp>
        <p:sp>
          <p:nvSpPr>
            <p:cNvPr id="583829" name="Text Box 149"/>
            <p:cNvSpPr txBox="1">
              <a:spLocks noChangeArrowheads="1"/>
            </p:cNvSpPr>
            <p:nvPr/>
          </p:nvSpPr>
          <p:spPr bwMode="auto">
            <a:xfrm>
              <a:off x="4836" y="2360"/>
              <a:ext cx="323" cy="173"/>
            </a:xfrm>
            <a:prstGeom prst="rect">
              <a:avLst/>
            </a:prstGeom>
            <a:noFill/>
            <a:ln w="9525">
              <a:noFill/>
              <a:miter lim="800000"/>
              <a:headEnd/>
              <a:tailEnd/>
            </a:ln>
            <a:effectLst/>
          </p:spPr>
          <p:txBody>
            <a:bodyPr wrap="none">
              <a:spAutoFit/>
            </a:bodyPr>
            <a:lstStyle/>
            <a:p>
              <a:r>
                <a:rPr lang="es-ES" sz="1200" b="1">
                  <a:latin typeface="Arial" charset="0"/>
                </a:rPr>
                <a:t>BBN</a:t>
              </a:r>
            </a:p>
          </p:txBody>
        </p:sp>
        <p:sp>
          <p:nvSpPr>
            <p:cNvPr id="583830" name="Text Box 150"/>
            <p:cNvSpPr txBox="1">
              <a:spLocks noChangeArrowheads="1"/>
            </p:cNvSpPr>
            <p:nvPr/>
          </p:nvSpPr>
          <p:spPr bwMode="auto">
            <a:xfrm>
              <a:off x="4446" y="2476"/>
              <a:ext cx="594" cy="173"/>
            </a:xfrm>
            <a:prstGeom prst="rect">
              <a:avLst/>
            </a:prstGeom>
            <a:noFill/>
            <a:ln w="9525">
              <a:noFill/>
              <a:miter lim="800000"/>
              <a:headEnd/>
              <a:tailEnd/>
            </a:ln>
            <a:effectLst/>
          </p:spPr>
          <p:txBody>
            <a:bodyPr wrap="none">
              <a:spAutoFit/>
            </a:bodyPr>
            <a:lstStyle/>
            <a:p>
              <a:r>
                <a:rPr lang="es-ES" sz="1200" b="1">
                  <a:latin typeface="Arial" charset="0"/>
                </a:rPr>
                <a:t>HARVARD</a:t>
              </a:r>
            </a:p>
          </p:txBody>
        </p:sp>
        <p:sp>
          <p:nvSpPr>
            <p:cNvPr id="583831" name="Text Box 151"/>
            <p:cNvSpPr txBox="1">
              <a:spLocks noChangeArrowheads="1"/>
            </p:cNvSpPr>
            <p:nvPr/>
          </p:nvSpPr>
          <p:spPr bwMode="auto">
            <a:xfrm>
              <a:off x="4296" y="2601"/>
              <a:ext cx="653" cy="173"/>
            </a:xfrm>
            <a:prstGeom prst="rect">
              <a:avLst/>
            </a:prstGeom>
            <a:noFill/>
            <a:ln w="9525">
              <a:noFill/>
              <a:miter lim="800000"/>
              <a:headEnd/>
              <a:tailEnd/>
            </a:ln>
            <a:effectLst/>
          </p:spPr>
          <p:txBody>
            <a:bodyPr wrap="none">
              <a:spAutoFit/>
            </a:bodyPr>
            <a:lstStyle/>
            <a:p>
              <a:r>
                <a:rPr lang="es-ES" sz="1200" b="1">
                  <a:latin typeface="Arial" charset="0"/>
                </a:rPr>
                <a:t>ABERDEEN</a:t>
              </a:r>
            </a:p>
          </p:txBody>
        </p:sp>
        <p:sp>
          <p:nvSpPr>
            <p:cNvPr id="583832" name="Text Box 152"/>
            <p:cNvSpPr txBox="1">
              <a:spLocks noChangeArrowheads="1"/>
            </p:cNvSpPr>
            <p:nvPr/>
          </p:nvSpPr>
          <p:spPr bwMode="auto">
            <a:xfrm>
              <a:off x="4496" y="2709"/>
              <a:ext cx="318" cy="173"/>
            </a:xfrm>
            <a:prstGeom prst="rect">
              <a:avLst/>
            </a:prstGeom>
            <a:noFill/>
            <a:ln w="9525">
              <a:noFill/>
              <a:miter lim="800000"/>
              <a:headEnd/>
              <a:tailEnd/>
            </a:ln>
            <a:effectLst/>
          </p:spPr>
          <p:txBody>
            <a:bodyPr wrap="none">
              <a:spAutoFit/>
            </a:bodyPr>
            <a:lstStyle/>
            <a:p>
              <a:r>
                <a:rPr lang="es-ES" sz="1200" b="1">
                  <a:latin typeface="Arial" charset="0"/>
                </a:rPr>
                <a:t>NBS</a:t>
              </a:r>
            </a:p>
          </p:txBody>
        </p:sp>
        <p:sp>
          <p:nvSpPr>
            <p:cNvPr id="583833" name="Text Box 153"/>
            <p:cNvSpPr txBox="1">
              <a:spLocks noChangeArrowheads="1"/>
            </p:cNvSpPr>
            <p:nvPr/>
          </p:nvSpPr>
          <p:spPr bwMode="auto">
            <a:xfrm>
              <a:off x="3282" y="2332"/>
              <a:ext cx="570" cy="173"/>
            </a:xfrm>
            <a:prstGeom prst="rect">
              <a:avLst/>
            </a:prstGeom>
            <a:noFill/>
            <a:ln w="9525">
              <a:noFill/>
              <a:miter lim="800000"/>
              <a:headEnd/>
              <a:tailEnd/>
            </a:ln>
            <a:effectLst/>
          </p:spPr>
          <p:txBody>
            <a:bodyPr wrap="none">
              <a:spAutoFit/>
            </a:bodyPr>
            <a:lstStyle/>
            <a:p>
              <a:r>
                <a:rPr lang="es-ES" sz="1200" b="1">
                  <a:latin typeface="Arial" charset="0"/>
                </a:rPr>
                <a:t>AMES TIP</a:t>
              </a:r>
            </a:p>
          </p:txBody>
        </p:sp>
        <p:sp>
          <p:nvSpPr>
            <p:cNvPr id="583834" name="Text Box 154"/>
            <p:cNvSpPr txBox="1">
              <a:spLocks noChangeArrowheads="1"/>
            </p:cNvSpPr>
            <p:nvPr/>
          </p:nvSpPr>
          <p:spPr bwMode="auto">
            <a:xfrm>
              <a:off x="3456" y="2505"/>
              <a:ext cx="591" cy="173"/>
            </a:xfrm>
            <a:prstGeom prst="rect">
              <a:avLst/>
            </a:prstGeom>
            <a:noFill/>
            <a:ln w="9525">
              <a:noFill/>
              <a:miter lim="800000"/>
              <a:headEnd/>
              <a:tailEnd/>
            </a:ln>
            <a:effectLst/>
          </p:spPr>
          <p:txBody>
            <a:bodyPr wrap="none">
              <a:spAutoFit/>
            </a:bodyPr>
            <a:lstStyle/>
            <a:p>
              <a:r>
                <a:rPr lang="es-ES" sz="1200" b="1">
                  <a:latin typeface="Arial" charset="0"/>
                </a:rPr>
                <a:t>AMES IMP</a:t>
              </a:r>
            </a:p>
          </p:txBody>
        </p:sp>
        <p:sp>
          <p:nvSpPr>
            <p:cNvPr id="583835" name="Text Box 155"/>
            <p:cNvSpPr txBox="1">
              <a:spLocks noChangeArrowheads="1"/>
            </p:cNvSpPr>
            <p:nvPr/>
          </p:nvSpPr>
          <p:spPr bwMode="auto">
            <a:xfrm>
              <a:off x="2988" y="2044"/>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sp>
          <p:nvSpPr>
            <p:cNvPr id="583836" name="Text Box 156"/>
            <p:cNvSpPr txBox="1">
              <a:spLocks noChangeArrowheads="1"/>
            </p:cNvSpPr>
            <p:nvPr/>
          </p:nvSpPr>
          <p:spPr bwMode="auto">
            <a:xfrm>
              <a:off x="3416" y="2048"/>
              <a:ext cx="303" cy="173"/>
            </a:xfrm>
            <a:prstGeom prst="rect">
              <a:avLst/>
            </a:prstGeom>
            <a:noFill/>
            <a:ln w="9525">
              <a:noFill/>
              <a:miter lim="800000"/>
              <a:headEnd/>
              <a:tailEnd/>
            </a:ln>
            <a:effectLst/>
          </p:spPr>
          <p:txBody>
            <a:bodyPr wrap="none">
              <a:spAutoFit/>
            </a:bodyPr>
            <a:lstStyle/>
            <a:p>
              <a:r>
                <a:rPr lang="es-ES" sz="1200" b="1">
                  <a:latin typeface="Arial" charset="0"/>
                </a:rPr>
                <a:t>LBL</a:t>
              </a:r>
            </a:p>
          </p:txBody>
        </p:sp>
        <p:sp>
          <p:nvSpPr>
            <p:cNvPr id="583837" name="Text Box 157"/>
            <p:cNvSpPr txBox="1">
              <a:spLocks noChangeArrowheads="1"/>
            </p:cNvSpPr>
            <p:nvPr/>
          </p:nvSpPr>
          <p:spPr bwMode="auto">
            <a:xfrm>
              <a:off x="3655" y="2044"/>
              <a:ext cx="713" cy="173"/>
            </a:xfrm>
            <a:prstGeom prst="rect">
              <a:avLst/>
            </a:prstGeom>
            <a:noFill/>
            <a:ln w="9525">
              <a:noFill/>
              <a:miter lim="800000"/>
              <a:headEnd/>
              <a:tailEnd/>
            </a:ln>
            <a:effectLst/>
          </p:spPr>
          <p:txBody>
            <a:bodyPr wrap="none">
              <a:spAutoFit/>
            </a:bodyPr>
            <a:lstStyle/>
            <a:p>
              <a:r>
                <a:rPr lang="es-ES" sz="1200" b="1">
                  <a:latin typeface="Arial" charset="0"/>
                </a:rPr>
                <a:t>MCCLELLAN</a:t>
              </a:r>
            </a:p>
          </p:txBody>
        </p:sp>
        <p:sp>
          <p:nvSpPr>
            <p:cNvPr id="583838" name="Text Box 158"/>
            <p:cNvSpPr txBox="1">
              <a:spLocks noChangeArrowheads="1"/>
            </p:cNvSpPr>
            <p:nvPr/>
          </p:nvSpPr>
          <p:spPr bwMode="auto">
            <a:xfrm>
              <a:off x="4349" y="2044"/>
              <a:ext cx="382" cy="173"/>
            </a:xfrm>
            <a:prstGeom prst="rect">
              <a:avLst/>
            </a:prstGeom>
            <a:noFill/>
            <a:ln w="9525">
              <a:noFill/>
              <a:miter lim="800000"/>
              <a:headEnd/>
              <a:tailEnd/>
            </a:ln>
            <a:effectLst/>
          </p:spPr>
          <p:txBody>
            <a:bodyPr wrap="none">
              <a:spAutoFit/>
            </a:bodyPr>
            <a:lstStyle/>
            <a:p>
              <a:r>
                <a:rPr lang="es-ES" sz="1200" b="1">
                  <a:latin typeface="Arial" charset="0"/>
                </a:rPr>
                <a:t>UTAH</a:t>
              </a:r>
            </a:p>
          </p:txBody>
        </p:sp>
        <p:sp>
          <p:nvSpPr>
            <p:cNvPr id="583839" name="Text Box 159"/>
            <p:cNvSpPr txBox="1">
              <a:spLocks noChangeArrowheads="1"/>
            </p:cNvSpPr>
            <p:nvPr/>
          </p:nvSpPr>
          <p:spPr bwMode="auto">
            <a:xfrm>
              <a:off x="4734" y="2044"/>
              <a:ext cx="288" cy="173"/>
            </a:xfrm>
            <a:prstGeom prst="rect">
              <a:avLst/>
            </a:prstGeom>
            <a:noFill/>
            <a:ln w="9525">
              <a:noFill/>
              <a:miter lim="800000"/>
              <a:headEnd/>
              <a:tailEnd/>
            </a:ln>
            <a:effectLst/>
          </p:spPr>
          <p:txBody>
            <a:bodyPr wrap="none">
              <a:spAutoFit/>
            </a:bodyPr>
            <a:lstStyle/>
            <a:p>
              <a:r>
                <a:rPr lang="es-ES" sz="1200" b="1">
                  <a:latin typeface="Arial" charset="0"/>
                </a:rPr>
                <a:t>ILL.</a:t>
              </a:r>
            </a:p>
          </p:txBody>
        </p:sp>
        <p:sp>
          <p:nvSpPr>
            <p:cNvPr id="583840" name="Text Box 160"/>
            <p:cNvSpPr txBox="1">
              <a:spLocks noChangeArrowheads="1"/>
            </p:cNvSpPr>
            <p:nvPr/>
          </p:nvSpPr>
          <p:spPr bwMode="auto">
            <a:xfrm>
              <a:off x="5184" y="2044"/>
              <a:ext cx="282" cy="173"/>
            </a:xfrm>
            <a:prstGeom prst="rect">
              <a:avLst/>
            </a:prstGeom>
            <a:noFill/>
            <a:ln w="9525">
              <a:noFill/>
              <a:miter lim="800000"/>
              <a:headEnd/>
              <a:tailEnd/>
            </a:ln>
            <a:effectLst/>
          </p:spPr>
          <p:txBody>
            <a:bodyPr wrap="none">
              <a:spAutoFit/>
            </a:bodyPr>
            <a:lstStyle/>
            <a:p>
              <a:r>
                <a:rPr lang="es-ES" sz="1200" b="1">
                  <a:latin typeface="Arial" charset="0"/>
                </a:rPr>
                <a:t>MIT</a:t>
              </a:r>
            </a:p>
          </p:txBody>
        </p:sp>
        <p:sp>
          <p:nvSpPr>
            <p:cNvPr id="583841" name="Text Box 161"/>
            <p:cNvSpPr txBox="1">
              <a:spLocks noChangeArrowheads="1"/>
            </p:cNvSpPr>
            <p:nvPr/>
          </p:nvSpPr>
          <p:spPr bwMode="auto">
            <a:xfrm>
              <a:off x="5136" y="3705"/>
              <a:ext cx="382" cy="173"/>
            </a:xfrm>
            <a:prstGeom prst="rect">
              <a:avLst/>
            </a:prstGeom>
            <a:noFill/>
            <a:ln w="9525">
              <a:noFill/>
              <a:miter lim="800000"/>
              <a:headEnd/>
              <a:tailEnd/>
            </a:ln>
            <a:effectLst/>
          </p:spPr>
          <p:txBody>
            <a:bodyPr wrap="none">
              <a:spAutoFit/>
            </a:bodyPr>
            <a:lstStyle/>
            <a:p>
              <a:r>
                <a:rPr lang="es-ES" sz="1200" b="1">
                  <a:latin typeface="Arial" charset="0"/>
                </a:rPr>
                <a:t>CASE</a:t>
              </a:r>
            </a:p>
          </p:txBody>
        </p:sp>
        <p:sp>
          <p:nvSpPr>
            <p:cNvPr id="583842" name="Text Box 162"/>
            <p:cNvSpPr txBox="1">
              <a:spLocks noChangeArrowheads="1"/>
            </p:cNvSpPr>
            <p:nvPr/>
          </p:nvSpPr>
          <p:spPr bwMode="auto">
            <a:xfrm>
              <a:off x="4656" y="3705"/>
              <a:ext cx="351" cy="173"/>
            </a:xfrm>
            <a:prstGeom prst="rect">
              <a:avLst/>
            </a:prstGeom>
            <a:noFill/>
            <a:ln w="9525">
              <a:noFill/>
              <a:miter lim="800000"/>
              <a:headEnd/>
              <a:tailEnd/>
            </a:ln>
            <a:effectLst/>
          </p:spPr>
          <p:txBody>
            <a:bodyPr wrap="none">
              <a:spAutoFit/>
            </a:bodyPr>
            <a:lstStyle/>
            <a:p>
              <a:r>
                <a:rPr lang="es-ES" sz="1200" b="1">
                  <a:latin typeface="Arial" charset="0"/>
                </a:rPr>
                <a:t>GWC</a:t>
              </a:r>
            </a:p>
          </p:txBody>
        </p:sp>
        <p:sp>
          <p:nvSpPr>
            <p:cNvPr id="583843" name="Text Box 163"/>
            <p:cNvSpPr txBox="1">
              <a:spLocks noChangeArrowheads="1"/>
            </p:cNvSpPr>
            <p:nvPr/>
          </p:nvSpPr>
          <p:spPr bwMode="auto">
            <a:xfrm>
              <a:off x="4224" y="3705"/>
              <a:ext cx="398" cy="173"/>
            </a:xfrm>
            <a:prstGeom prst="rect">
              <a:avLst/>
            </a:prstGeom>
            <a:noFill/>
            <a:ln w="9525">
              <a:noFill/>
              <a:miter lim="800000"/>
              <a:headEnd/>
              <a:tailEnd/>
            </a:ln>
            <a:effectLst/>
          </p:spPr>
          <p:txBody>
            <a:bodyPr wrap="none">
              <a:spAutoFit/>
            </a:bodyPr>
            <a:lstStyle/>
            <a:p>
              <a:r>
                <a:rPr lang="es-ES" sz="1200" b="1">
                  <a:latin typeface="Arial" charset="0"/>
                </a:rPr>
                <a:t>NOAA</a:t>
              </a:r>
            </a:p>
          </p:txBody>
        </p:sp>
        <p:sp>
          <p:nvSpPr>
            <p:cNvPr id="583844" name="Text Box 164"/>
            <p:cNvSpPr txBox="1">
              <a:spLocks noChangeArrowheads="1"/>
            </p:cNvSpPr>
            <p:nvPr/>
          </p:nvSpPr>
          <p:spPr bwMode="auto">
            <a:xfrm>
              <a:off x="3792" y="3705"/>
              <a:ext cx="318" cy="173"/>
            </a:xfrm>
            <a:prstGeom prst="rect">
              <a:avLst/>
            </a:prstGeom>
            <a:noFill/>
            <a:ln w="9525">
              <a:noFill/>
              <a:miter lim="800000"/>
              <a:headEnd/>
              <a:tailEnd/>
            </a:ln>
            <a:effectLst/>
          </p:spPr>
          <p:txBody>
            <a:bodyPr wrap="none">
              <a:spAutoFit/>
            </a:bodyPr>
            <a:lstStyle/>
            <a:p>
              <a:r>
                <a:rPr lang="es-ES" sz="1200" b="1">
                  <a:latin typeface="Arial" charset="0"/>
                </a:rPr>
                <a:t>USC</a:t>
              </a:r>
            </a:p>
          </p:txBody>
        </p:sp>
        <p:sp>
          <p:nvSpPr>
            <p:cNvPr id="583845" name="Text Box 165"/>
            <p:cNvSpPr txBox="1">
              <a:spLocks noChangeArrowheads="1"/>
            </p:cNvSpPr>
            <p:nvPr/>
          </p:nvSpPr>
          <p:spPr bwMode="auto">
            <a:xfrm>
              <a:off x="3426" y="3705"/>
              <a:ext cx="318" cy="173"/>
            </a:xfrm>
            <a:prstGeom prst="rect">
              <a:avLst/>
            </a:prstGeom>
            <a:noFill/>
            <a:ln w="9525">
              <a:noFill/>
              <a:miter lim="800000"/>
              <a:headEnd/>
              <a:tailEnd/>
            </a:ln>
            <a:effectLst/>
          </p:spPr>
          <p:txBody>
            <a:bodyPr wrap="none">
              <a:spAutoFit/>
            </a:bodyPr>
            <a:lstStyle/>
            <a:p>
              <a:r>
                <a:rPr lang="es-ES" sz="1200" b="1">
                  <a:latin typeface="Arial" charset="0"/>
                </a:rPr>
                <a:t>SDC</a:t>
              </a:r>
            </a:p>
          </p:txBody>
        </p:sp>
        <p:sp>
          <p:nvSpPr>
            <p:cNvPr id="583846" name="Text Box 166"/>
            <p:cNvSpPr txBox="1">
              <a:spLocks noChangeArrowheads="1"/>
            </p:cNvSpPr>
            <p:nvPr/>
          </p:nvSpPr>
          <p:spPr bwMode="auto">
            <a:xfrm>
              <a:off x="2928" y="3705"/>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872" name="Oval 192"/>
            <p:cNvSpPr>
              <a:spLocks noChangeArrowheads="1"/>
            </p:cNvSpPr>
            <p:nvPr/>
          </p:nvSpPr>
          <p:spPr bwMode="auto">
            <a:xfrm>
              <a:off x="3084" y="220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3" name="Oval 193"/>
            <p:cNvSpPr>
              <a:spLocks noChangeArrowheads="1"/>
            </p:cNvSpPr>
            <p:nvPr/>
          </p:nvSpPr>
          <p:spPr bwMode="auto">
            <a:xfrm>
              <a:off x="3078" y="328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4" name="Oval 194"/>
            <p:cNvSpPr>
              <a:spLocks noChangeArrowheads="1"/>
            </p:cNvSpPr>
            <p:nvPr/>
          </p:nvSpPr>
          <p:spPr bwMode="auto">
            <a:xfrm>
              <a:off x="3078" y="293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5" name="Oval 195"/>
            <p:cNvSpPr>
              <a:spLocks noChangeArrowheads="1"/>
            </p:cNvSpPr>
            <p:nvPr/>
          </p:nvSpPr>
          <p:spPr bwMode="auto">
            <a:xfrm>
              <a:off x="3075" y="257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6" name="Oval 196"/>
            <p:cNvSpPr>
              <a:spLocks noChangeArrowheads="1"/>
            </p:cNvSpPr>
            <p:nvPr/>
          </p:nvSpPr>
          <p:spPr bwMode="auto">
            <a:xfrm>
              <a:off x="5312" y="2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7" name="Oval 197"/>
            <p:cNvSpPr>
              <a:spLocks noChangeArrowheads="1"/>
            </p:cNvSpPr>
            <p:nvPr/>
          </p:nvSpPr>
          <p:spPr bwMode="auto">
            <a:xfrm>
              <a:off x="5311" y="297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8" name="Oval 198"/>
            <p:cNvSpPr>
              <a:spLocks noChangeArrowheads="1"/>
            </p:cNvSpPr>
            <p:nvPr/>
          </p:nvSpPr>
          <p:spPr bwMode="auto">
            <a:xfrm>
              <a:off x="5301" y="220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79" name="Oval 199"/>
            <p:cNvSpPr>
              <a:spLocks noChangeArrowheads="1"/>
            </p:cNvSpPr>
            <p:nvPr/>
          </p:nvSpPr>
          <p:spPr bwMode="auto">
            <a:xfrm>
              <a:off x="3921"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0" name="Oval 200"/>
            <p:cNvSpPr>
              <a:spLocks noChangeArrowheads="1"/>
            </p:cNvSpPr>
            <p:nvPr/>
          </p:nvSpPr>
          <p:spPr bwMode="auto">
            <a:xfrm>
              <a:off x="3555"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1" name="Oval 201"/>
            <p:cNvSpPr>
              <a:spLocks noChangeArrowheads="1"/>
            </p:cNvSpPr>
            <p:nvPr/>
          </p:nvSpPr>
          <p:spPr bwMode="auto">
            <a:xfrm>
              <a:off x="3072"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2" name="Oval 202"/>
            <p:cNvSpPr>
              <a:spLocks noChangeArrowheads="1"/>
            </p:cNvSpPr>
            <p:nvPr/>
          </p:nvSpPr>
          <p:spPr bwMode="auto">
            <a:xfrm>
              <a:off x="5301"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3" name="Oval 203"/>
            <p:cNvSpPr>
              <a:spLocks noChangeArrowheads="1"/>
            </p:cNvSpPr>
            <p:nvPr/>
          </p:nvSpPr>
          <p:spPr bwMode="auto">
            <a:xfrm>
              <a:off x="4809"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4" name="Oval 204"/>
            <p:cNvSpPr>
              <a:spLocks noChangeArrowheads="1"/>
            </p:cNvSpPr>
            <p:nvPr/>
          </p:nvSpPr>
          <p:spPr bwMode="auto">
            <a:xfrm>
              <a:off x="4407" y="365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5" name="Oval 205"/>
            <p:cNvSpPr>
              <a:spLocks noChangeArrowheads="1"/>
            </p:cNvSpPr>
            <p:nvPr/>
          </p:nvSpPr>
          <p:spPr bwMode="auto">
            <a:xfrm>
              <a:off x="4508" y="22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6" name="Oval 206"/>
            <p:cNvSpPr>
              <a:spLocks noChangeArrowheads="1"/>
            </p:cNvSpPr>
            <p:nvPr/>
          </p:nvSpPr>
          <p:spPr bwMode="auto">
            <a:xfrm>
              <a:off x="3258" y="239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7" name="Oval 207"/>
            <p:cNvSpPr>
              <a:spLocks noChangeArrowheads="1"/>
            </p:cNvSpPr>
            <p:nvPr/>
          </p:nvSpPr>
          <p:spPr bwMode="auto">
            <a:xfrm>
              <a:off x="3933" y="220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8" name="Oval 208"/>
            <p:cNvSpPr>
              <a:spLocks noChangeArrowheads="1"/>
            </p:cNvSpPr>
            <p:nvPr/>
          </p:nvSpPr>
          <p:spPr bwMode="auto">
            <a:xfrm>
              <a:off x="3527" y="220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89" name="Oval 209"/>
            <p:cNvSpPr>
              <a:spLocks noChangeArrowheads="1"/>
            </p:cNvSpPr>
            <p:nvPr/>
          </p:nvSpPr>
          <p:spPr bwMode="auto">
            <a:xfrm>
              <a:off x="3717" y="2937"/>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0" name="Oval 210"/>
            <p:cNvSpPr>
              <a:spLocks noChangeArrowheads="1"/>
            </p:cNvSpPr>
            <p:nvPr/>
          </p:nvSpPr>
          <p:spPr bwMode="auto">
            <a:xfrm>
              <a:off x="4179" y="293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1" name="Oval 211"/>
            <p:cNvSpPr>
              <a:spLocks noChangeArrowheads="1"/>
            </p:cNvSpPr>
            <p:nvPr/>
          </p:nvSpPr>
          <p:spPr bwMode="auto">
            <a:xfrm>
              <a:off x="3417" y="328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2" name="Oval 212"/>
            <p:cNvSpPr>
              <a:spLocks noChangeArrowheads="1"/>
            </p:cNvSpPr>
            <p:nvPr/>
          </p:nvSpPr>
          <p:spPr bwMode="auto">
            <a:xfrm>
              <a:off x="5103" y="242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3" name="Oval 213"/>
            <p:cNvSpPr>
              <a:spLocks noChangeArrowheads="1"/>
            </p:cNvSpPr>
            <p:nvPr/>
          </p:nvSpPr>
          <p:spPr bwMode="auto">
            <a:xfrm>
              <a:off x="5004" y="254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4" name="Oval 214"/>
            <p:cNvSpPr>
              <a:spLocks noChangeArrowheads="1"/>
            </p:cNvSpPr>
            <p:nvPr/>
          </p:nvSpPr>
          <p:spPr bwMode="auto">
            <a:xfrm>
              <a:off x="4898" y="267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5" name="Oval 215"/>
            <p:cNvSpPr>
              <a:spLocks noChangeArrowheads="1"/>
            </p:cNvSpPr>
            <p:nvPr/>
          </p:nvSpPr>
          <p:spPr bwMode="auto">
            <a:xfrm>
              <a:off x="4770" y="2802"/>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6" name="Oval 216"/>
            <p:cNvSpPr>
              <a:spLocks noChangeArrowheads="1"/>
            </p:cNvSpPr>
            <p:nvPr/>
          </p:nvSpPr>
          <p:spPr bwMode="auto">
            <a:xfrm>
              <a:off x="4983" y="329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7" name="Oval 217"/>
            <p:cNvSpPr>
              <a:spLocks noChangeArrowheads="1"/>
            </p:cNvSpPr>
            <p:nvPr/>
          </p:nvSpPr>
          <p:spPr bwMode="auto">
            <a:xfrm>
              <a:off x="4668" y="293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8" name="Oval 218"/>
            <p:cNvSpPr>
              <a:spLocks noChangeArrowheads="1"/>
            </p:cNvSpPr>
            <p:nvPr/>
          </p:nvSpPr>
          <p:spPr bwMode="auto">
            <a:xfrm>
              <a:off x="4770" y="305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899" name="Oval 219"/>
            <p:cNvSpPr>
              <a:spLocks noChangeArrowheads="1"/>
            </p:cNvSpPr>
            <p:nvPr/>
          </p:nvSpPr>
          <p:spPr bwMode="auto">
            <a:xfrm>
              <a:off x="4846" y="2201"/>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0" name="Oval 220"/>
            <p:cNvSpPr>
              <a:spLocks noChangeArrowheads="1"/>
            </p:cNvSpPr>
            <p:nvPr/>
          </p:nvSpPr>
          <p:spPr bwMode="auto">
            <a:xfrm>
              <a:off x="5193" y="232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1" name="Oval 221"/>
            <p:cNvSpPr>
              <a:spLocks noChangeArrowheads="1"/>
            </p:cNvSpPr>
            <p:nvPr/>
          </p:nvSpPr>
          <p:spPr bwMode="auto">
            <a:xfrm>
              <a:off x="4872" y="3168"/>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2" name="Oval 222"/>
            <p:cNvSpPr>
              <a:spLocks noChangeArrowheads="1"/>
            </p:cNvSpPr>
            <p:nvPr/>
          </p:nvSpPr>
          <p:spPr bwMode="auto">
            <a:xfrm>
              <a:off x="5085" y="341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3" name="Oval 223"/>
            <p:cNvSpPr>
              <a:spLocks noChangeArrowheads="1"/>
            </p:cNvSpPr>
            <p:nvPr/>
          </p:nvSpPr>
          <p:spPr bwMode="auto">
            <a:xfrm>
              <a:off x="5196" y="353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4" name="Oval 224"/>
            <p:cNvSpPr>
              <a:spLocks noChangeArrowheads="1"/>
            </p:cNvSpPr>
            <p:nvPr/>
          </p:nvSpPr>
          <p:spPr bwMode="auto">
            <a:xfrm>
              <a:off x="3420" y="2574"/>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5" name="Oval 225"/>
            <p:cNvSpPr>
              <a:spLocks noChangeArrowheads="1"/>
            </p:cNvSpPr>
            <p:nvPr/>
          </p:nvSpPr>
          <p:spPr bwMode="auto">
            <a:xfrm>
              <a:off x="3585" y="2766"/>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grpSp>
      <p:grpSp>
        <p:nvGrpSpPr>
          <p:cNvPr id="9" name="Group 226"/>
          <p:cNvGrpSpPr>
            <a:grpSpLocks/>
          </p:cNvGrpSpPr>
          <p:nvPr/>
        </p:nvGrpSpPr>
        <p:grpSpPr bwMode="auto">
          <a:xfrm>
            <a:off x="381000" y="1066800"/>
            <a:ext cx="606425" cy="1676400"/>
            <a:chOff x="240" y="672"/>
            <a:chExt cx="382" cy="1056"/>
          </a:xfrm>
        </p:grpSpPr>
        <p:sp>
          <p:nvSpPr>
            <p:cNvPr id="583907" name="Line 227"/>
            <p:cNvSpPr>
              <a:spLocks noChangeShapeType="1"/>
            </p:cNvSpPr>
            <p:nvPr/>
          </p:nvSpPr>
          <p:spPr bwMode="auto">
            <a:xfrm>
              <a:off x="431" y="843"/>
              <a:ext cx="0" cy="704"/>
            </a:xfrm>
            <a:prstGeom prst="line">
              <a:avLst/>
            </a:prstGeom>
            <a:noFill/>
            <a:ln w="9525">
              <a:solidFill>
                <a:schemeClr val="tx1"/>
              </a:solidFill>
              <a:round/>
              <a:headEnd/>
              <a:tailEnd/>
            </a:ln>
            <a:effectLst/>
          </p:spPr>
          <p:txBody>
            <a:bodyPr/>
            <a:lstStyle/>
            <a:p>
              <a:endParaRPr lang="es-ES"/>
            </a:p>
          </p:txBody>
        </p:sp>
        <p:sp>
          <p:nvSpPr>
            <p:cNvPr id="583908" name="Oval 228"/>
            <p:cNvSpPr>
              <a:spLocks noChangeArrowheads="1"/>
            </p:cNvSpPr>
            <p:nvPr/>
          </p:nvSpPr>
          <p:spPr bwMode="auto">
            <a:xfrm>
              <a:off x="400" y="81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09" name="Oval 229"/>
            <p:cNvSpPr>
              <a:spLocks noChangeArrowheads="1"/>
            </p:cNvSpPr>
            <p:nvPr/>
          </p:nvSpPr>
          <p:spPr bwMode="auto">
            <a:xfrm>
              <a:off x="395" y="1515"/>
              <a:ext cx="60" cy="6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583910" name="Text Box 230"/>
            <p:cNvSpPr txBox="1">
              <a:spLocks noChangeArrowheads="1"/>
            </p:cNvSpPr>
            <p:nvPr/>
          </p:nvSpPr>
          <p:spPr bwMode="auto">
            <a:xfrm>
              <a:off x="240" y="1555"/>
              <a:ext cx="382" cy="173"/>
            </a:xfrm>
            <a:prstGeom prst="rect">
              <a:avLst/>
            </a:prstGeom>
            <a:noFill/>
            <a:ln w="9525">
              <a:noFill/>
              <a:miter lim="800000"/>
              <a:headEnd/>
              <a:tailEnd/>
            </a:ln>
            <a:effectLst/>
          </p:spPr>
          <p:txBody>
            <a:bodyPr wrap="none">
              <a:spAutoFit/>
            </a:bodyPr>
            <a:lstStyle/>
            <a:p>
              <a:r>
                <a:rPr lang="es-ES" sz="1200" b="1">
                  <a:latin typeface="Arial" charset="0"/>
                </a:rPr>
                <a:t>UCLA</a:t>
              </a:r>
            </a:p>
          </p:txBody>
        </p:sp>
        <p:sp>
          <p:nvSpPr>
            <p:cNvPr id="583911" name="Text Box 231"/>
            <p:cNvSpPr txBox="1">
              <a:spLocks noChangeArrowheads="1"/>
            </p:cNvSpPr>
            <p:nvPr/>
          </p:nvSpPr>
          <p:spPr bwMode="auto">
            <a:xfrm>
              <a:off x="300" y="672"/>
              <a:ext cx="276" cy="173"/>
            </a:xfrm>
            <a:prstGeom prst="rect">
              <a:avLst/>
            </a:prstGeom>
            <a:noFill/>
            <a:ln w="9525">
              <a:noFill/>
              <a:miter lim="800000"/>
              <a:headEnd/>
              <a:tailEnd/>
            </a:ln>
            <a:effectLst/>
          </p:spPr>
          <p:txBody>
            <a:bodyPr wrap="none">
              <a:spAutoFit/>
            </a:bodyPr>
            <a:lstStyle/>
            <a:p>
              <a:r>
                <a:rPr lang="es-ES" sz="1200" b="1">
                  <a:latin typeface="Arial" charset="0"/>
                </a:rPr>
                <a:t>SRI</a:t>
              </a:r>
            </a:p>
          </p:txBody>
        </p:sp>
      </p:grpSp>
      <p:sp>
        <p:nvSpPr>
          <p:cNvPr id="583912" name="Text Box 232"/>
          <p:cNvSpPr txBox="1">
            <a:spLocks noChangeArrowheads="1"/>
          </p:cNvSpPr>
          <p:nvPr/>
        </p:nvSpPr>
        <p:spPr bwMode="auto">
          <a:xfrm>
            <a:off x="76200" y="2757488"/>
            <a:ext cx="1262063" cy="369332"/>
          </a:xfrm>
          <a:prstGeom prst="rect">
            <a:avLst/>
          </a:prstGeom>
          <a:solidFill>
            <a:schemeClr val="bg1"/>
          </a:solidFill>
          <a:ln w="12700">
            <a:noFill/>
            <a:miter lim="800000"/>
            <a:headEnd/>
            <a:tailEnd/>
          </a:ln>
          <a:effectLst/>
        </p:spPr>
        <p:txBody>
          <a:bodyPr>
            <a:spAutoFit/>
          </a:bodyPr>
          <a:lstStyle/>
          <a:p>
            <a:pPr eaLnBrk="0" hangingPunct="0">
              <a:spcBef>
                <a:spcPct val="50000"/>
              </a:spcBef>
            </a:pPr>
            <a:r>
              <a:rPr lang="es-ES_tradnl" sz="1800" b="1" dirty="0" smtClean="0">
                <a:latin typeface="Arial" charset="0"/>
              </a:rPr>
              <a:t>Oct. </a:t>
            </a:r>
            <a:r>
              <a:rPr lang="es-ES_tradnl" sz="1800" b="1" dirty="0">
                <a:latin typeface="Arial" charset="0"/>
              </a:rPr>
              <a:t>1969</a:t>
            </a:r>
            <a:endParaRPr lang="es-ES" sz="1800" b="1" dirty="0">
              <a:latin typeface="Arial" charset="0"/>
            </a:endParaRPr>
          </a:p>
        </p:txBody>
      </p:sp>
    </p:spTree>
    <p:extLst>
      <p:ext uri="{BB962C8B-B14F-4D97-AF65-F5344CB8AC3E}">
        <p14:creationId xmlns:p14="http://schemas.microsoft.com/office/powerpoint/2010/main" val="1991807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9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6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36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36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3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animBg="1"/>
      <p:bldP spid="583683" grpId="0" animBg="1"/>
      <p:bldP spid="583684" grpId="0" animBg="1"/>
      <p:bldP spid="583685" grpId="0" animBg="1"/>
      <p:bldP spid="583686" grpId="0" animBg="1"/>
      <p:bldP spid="58391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685800" y="6051848"/>
            <a:ext cx="1905000" cy="457200"/>
          </a:xfrm>
          <a:prstGeom prst="rect">
            <a:avLst/>
          </a:prstGeom>
          <a:noFill/>
          <a:ln w="12700">
            <a:noFill/>
            <a:miter lim="800000"/>
            <a:headEnd/>
            <a:tailEnd/>
          </a:ln>
          <a:effectLst/>
        </p:spPr>
        <p:txBody>
          <a:bodyPr wrap="none" anchor="ctr"/>
          <a:lstStyle/>
          <a:p>
            <a:endParaRPr lang="es-ES"/>
          </a:p>
        </p:txBody>
      </p:sp>
      <p:sp>
        <p:nvSpPr>
          <p:cNvPr id="540675" name="Rectangle 3"/>
          <p:cNvSpPr>
            <a:spLocks noChangeArrowheads="1"/>
          </p:cNvSpPr>
          <p:nvPr/>
        </p:nvSpPr>
        <p:spPr bwMode="auto">
          <a:xfrm>
            <a:off x="3124200" y="6051848"/>
            <a:ext cx="2895600" cy="457200"/>
          </a:xfrm>
          <a:prstGeom prst="rect">
            <a:avLst/>
          </a:prstGeom>
          <a:noFill/>
          <a:ln w="12700">
            <a:noFill/>
            <a:miter lim="800000"/>
            <a:headEnd/>
            <a:tailEnd/>
          </a:ln>
          <a:effectLst/>
        </p:spPr>
        <p:txBody>
          <a:bodyPr wrap="none" anchor="ctr"/>
          <a:lstStyle/>
          <a:p>
            <a:endParaRPr lang="es-ES"/>
          </a:p>
        </p:txBody>
      </p:sp>
      <p:sp>
        <p:nvSpPr>
          <p:cNvPr id="540676" name="Rectangle 4"/>
          <p:cNvSpPr>
            <a:spLocks noGrp="1" noChangeArrowheads="1"/>
          </p:cNvSpPr>
          <p:nvPr>
            <p:ph type="title"/>
          </p:nvPr>
        </p:nvSpPr>
        <p:spPr>
          <a:xfrm>
            <a:off x="685800" y="260648"/>
            <a:ext cx="7772400" cy="762000"/>
          </a:xfrm>
          <a:noFill/>
          <a:ln/>
        </p:spPr>
        <p:txBody>
          <a:bodyPr lIns="90488" tIns="44450" rIns="90488" bIns="44450"/>
          <a:lstStyle/>
          <a:p>
            <a:r>
              <a:rPr lang="es-ES_tradnl" sz="3600" dirty="0" smtClean="0"/>
              <a:t>Desarrollo de Internet y TCP/IP</a:t>
            </a:r>
            <a:endParaRPr lang="es-ES" sz="3600" dirty="0"/>
          </a:p>
        </p:txBody>
      </p:sp>
      <p:sp>
        <p:nvSpPr>
          <p:cNvPr id="540677" name="Rectangle 5"/>
          <p:cNvSpPr>
            <a:spLocks noGrp="1" noChangeArrowheads="1"/>
          </p:cNvSpPr>
          <p:nvPr>
            <p:ph type="body" idx="1"/>
          </p:nvPr>
        </p:nvSpPr>
        <p:spPr>
          <a:xfrm>
            <a:off x="609600" y="1052736"/>
            <a:ext cx="8210872" cy="4859288"/>
          </a:xfrm>
          <a:noFill/>
          <a:ln/>
        </p:spPr>
        <p:txBody>
          <a:bodyPr lIns="90488" tIns="44450" rIns="90488" bIns="44450"/>
          <a:lstStyle/>
          <a:p>
            <a:pPr>
              <a:lnSpc>
                <a:spcPct val="80000"/>
              </a:lnSpc>
            </a:pPr>
            <a:r>
              <a:rPr lang="es-ES" sz="2200" dirty="0" smtClean="0"/>
              <a:t>El </a:t>
            </a:r>
            <a:r>
              <a:rPr lang="es-ES" sz="2200" dirty="0"/>
              <a:t>protocolo de comunicaciones utilizado </a:t>
            </a:r>
            <a:r>
              <a:rPr lang="es-ES" sz="2200" dirty="0" smtClean="0"/>
              <a:t>en ARPANET se </a:t>
            </a:r>
            <a:r>
              <a:rPr lang="es-ES" sz="2200" dirty="0"/>
              <a:t>denominaba NCP (Network Control </a:t>
            </a:r>
            <a:r>
              <a:rPr lang="es-ES" sz="2200" dirty="0" err="1"/>
              <a:t>Protocol</a:t>
            </a:r>
            <a:r>
              <a:rPr lang="es-ES" sz="2200" dirty="0"/>
              <a:t>)  </a:t>
            </a:r>
          </a:p>
          <a:p>
            <a:pPr>
              <a:lnSpc>
                <a:spcPct val="80000"/>
              </a:lnSpc>
            </a:pPr>
            <a:r>
              <a:rPr lang="es-ES" sz="2200" dirty="0" smtClean="0"/>
              <a:t>El rápido crecimiento y los intentos </a:t>
            </a:r>
            <a:r>
              <a:rPr lang="es-ES" sz="2200" dirty="0"/>
              <a:t>de </a:t>
            </a:r>
            <a:r>
              <a:rPr lang="es-ES" sz="2200" dirty="0" smtClean="0"/>
              <a:t>utilizar </a:t>
            </a:r>
            <a:r>
              <a:rPr lang="es-ES" sz="2200" dirty="0"/>
              <a:t>redes diversas (enlaces  telefónicos, satélite, radio, etc.) demostraron que el diseño </a:t>
            </a:r>
            <a:r>
              <a:rPr lang="es-ES" sz="2200" dirty="0" smtClean="0"/>
              <a:t>de NCP no </a:t>
            </a:r>
            <a:r>
              <a:rPr lang="es-ES" sz="2200" dirty="0"/>
              <a:t>era adecuado para esos entornos. </a:t>
            </a:r>
            <a:endParaRPr lang="es-ES" sz="2200" dirty="0" smtClean="0"/>
          </a:p>
          <a:p>
            <a:pPr>
              <a:lnSpc>
                <a:spcPct val="80000"/>
              </a:lnSpc>
            </a:pPr>
            <a:r>
              <a:rPr lang="es-ES" sz="2200" dirty="0" smtClean="0"/>
              <a:t>Para </a:t>
            </a:r>
            <a:r>
              <a:rPr lang="es-ES" sz="2200" dirty="0"/>
              <a:t>resolverlo </a:t>
            </a:r>
            <a:r>
              <a:rPr lang="es-ES" sz="2200" dirty="0" err="1"/>
              <a:t>Cerf</a:t>
            </a:r>
            <a:r>
              <a:rPr lang="es-ES" sz="2200" dirty="0"/>
              <a:t> y </a:t>
            </a:r>
            <a:r>
              <a:rPr lang="es-ES" sz="2200" dirty="0" err="1"/>
              <a:t>Kahn</a:t>
            </a:r>
            <a:r>
              <a:rPr lang="es-ES" sz="2200" dirty="0"/>
              <a:t> diseñaron en 1974 la base </a:t>
            </a:r>
            <a:r>
              <a:rPr lang="es-ES" sz="2200" dirty="0" smtClean="0"/>
              <a:t>de </a:t>
            </a:r>
            <a:r>
              <a:rPr lang="es-ES" sz="2200" dirty="0"/>
              <a:t>los protocolos </a:t>
            </a:r>
            <a:r>
              <a:rPr lang="es-ES" sz="2200" dirty="0" smtClean="0"/>
              <a:t>TCP/IP actuales. La especificación se publicó como RFC675 usando por vez primera el término ‘Internet’</a:t>
            </a:r>
          </a:p>
          <a:p>
            <a:pPr>
              <a:lnSpc>
                <a:spcPct val="80000"/>
              </a:lnSpc>
            </a:pPr>
            <a:r>
              <a:rPr lang="es-ES" sz="2200" dirty="0" smtClean="0"/>
              <a:t>La versión 2 de TCP/IP apareció en 1977, y la versión 3 en 1978. En 1980 se publicó la versión 4, actualmente vigente.</a:t>
            </a:r>
          </a:p>
          <a:p>
            <a:pPr>
              <a:lnSpc>
                <a:spcPct val="80000"/>
              </a:lnSpc>
            </a:pPr>
            <a:r>
              <a:rPr lang="es-ES" sz="2200" dirty="0" smtClean="0"/>
              <a:t>El 1 de enero de 1983 toda la ARPANET pasó a utilizar TCP/IPv4 </a:t>
            </a:r>
          </a:p>
          <a:p>
            <a:pPr>
              <a:lnSpc>
                <a:spcPct val="80000"/>
              </a:lnSpc>
            </a:pPr>
            <a:r>
              <a:rPr lang="es-ES" sz="2200" dirty="0"/>
              <a:t>En 1980 toda la ARPANET quedó fuera de servicio debido a la distribución accidental de un virus </a:t>
            </a:r>
            <a:endParaRPr lang="es-ES" sz="2200" dirty="0" smtClean="0"/>
          </a:p>
          <a:p>
            <a:pPr>
              <a:lnSpc>
                <a:spcPct val="80000"/>
              </a:lnSpc>
            </a:pPr>
            <a:r>
              <a:rPr lang="es-ES" sz="2200" dirty="0" smtClean="0"/>
              <a:t>La </a:t>
            </a:r>
            <a:r>
              <a:rPr lang="es-ES" sz="2200" dirty="0"/>
              <a:t>versatilidad de TCP/IP para interconectar </a:t>
            </a:r>
            <a:r>
              <a:rPr lang="es-ES" sz="2200" dirty="0" err="1"/>
              <a:t>LANs</a:t>
            </a:r>
            <a:r>
              <a:rPr lang="es-ES" sz="2200" dirty="0"/>
              <a:t> y </a:t>
            </a:r>
            <a:r>
              <a:rPr lang="es-ES" sz="2200" dirty="0" err="1"/>
              <a:t>WANs</a:t>
            </a:r>
            <a:r>
              <a:rPr lang="es-ES" sz="2200" dirty="0"/>
              <a:t>, y su promoción por ARPA (distribución gratuita con UNIX BSD 4.2) provocaron un enorme crecimiento de ARPANET</a:t>
            </a:r>
          </a:p>
          <a:p>
            <a:pPr marL="0" indent="0">
              <a:lnSpc>
                <a:spcPct val="80000"/>
              </a:lnSpc>
              <a:buNone/>
            </a:pPr>
            <a:endParaRPr lang="es-ES" sz="2200" dirty="0" smtClean="0"/>
          </a:p>
          <a:p>
            <a:pPr>
              <a:lnSpc>
                <a:spcPct val="80000"/>
              </a:lnSpc>
            </a:pPr>
            <a:endParaRPr lang="es-ES" sz="2200" dirty="0" smtClean="0"/>
          </a:p>
          <a:p>
            <a:pPr>
              <a:lnSpc>
                <a:spcPct val="80000"/>
              </a:lnSpc>
            </a:pPr>
            <a:endParaRPr lang="es-ES" sz="2200" dirty="0"/>
          </a:p>
        </p:txBody>
      </p:sp>
    </p:spTree>
    <p:extLst>
      <p:ext uri="{BB962C8B-B14F-4D97-AF65-F5344CB8AC3E}">
        <p14:creationId xmlns:p14="http://schemas.microsoft.com/office/powerpoint/2010/main" val="1423171923"/>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685800" y="6051848"/>
            <a:ext cx="1905000" cy="457200"/>
          </a:xfrm>
          <a:prstGeom prst="rect">
            <a:avLst/>
          </a:prstGeom>
          <a:noFill/>
          <a:ln w="12700">
            <a:noFill/>
            <a:miter lim="800000"/>
            <a:headEnd/>
            <a:tailEnd/>
          </a:ln>
          <a:effectLst/>
        </p:spPr>
        <p:txBody>
          <a:bodyPr wrap="none" anchor="ctr"/>
          <a:lstStyle/>
          <a:p>
            <a:endParaRPr lang="es-ES"/>
          </a:p>
        </p:txBody>
      </p:sp>
      <p:sp>
        <p:nvSpPr>
          <p:cNvPr id="540675" name="Rectangle 3"/>
          <p:cNvSpPr>
            <a:spLocks noChangeArrowheads="1"/>
          </p:cNvSpPr>
          <p:nvPr/>
        </p:nvSpPr>
        <p:spPr bwMode="auto">
          <a:xfrm>
            <a:off x="3124200" y="6051848"/>
            <a:ext cx="2895600" cy="457200"/>
          </a:xfrm>
          <a:prstGeom prst="rect">
            <a:avLst/>
          </a:prstGeom>
          <a:noFill/>
          <a:ln w="12700">
            <a:noFill/>
            <a:miter lim="800000"/>
            <a:headEnd/>
            <a:tailEnd/>
          </a:ln>
          <a:effectLst/>
        </p:spPr>
        <p:txBody>
          <a:bodyPr wrap="none" anchor="ctr"/>
          <a:lstStyle/>
          <a:p>
            <a:endParaRPr lang="es-ES"/>
          </a:p>
        </p:txBody>
      </p:sp>
      <p:sp>
        <p:nvSpPr>
          <p:cNvPr id="540676" name="Rectangle 4"/>
          <p:cNvSpPr>
            <a:spLocks noGrp="1" noChangeArrowheads="1"/>
          </p:cNvSpPr>
          <p:nvPr>
            <p:ph type="title"/>
          </p:nvPr>
        </p:nvSpPr>
        <p:spPr>
          <a:xfrm>
            <a:off x="685800" y="260648"/>
            <a:ext cx="7772400" cy="762000"/>
          </a:xfrm>
          <a:noFill/>
          <a:ln/>
        </p:spPr>
        <p:txBody>
          <a:bodyPr lIns="90488" tIns="44450" rIns="90488" bIns="44450"/>
          <a:lstStyle/>
          <a:p>
            <a:r>
              <a:rPr lang="es-ES_tradnl" sz="3600" dirty="0" smtClean="0"/>
              <a:t>Expansión de Internet</a:t>
            </a:r>
            <a:endParaRPr lang="es-ES" sz="3600" dirty="0"/>
          </a:p>
        </p:txBody>
      </p:sp>
      <p:sp>
        <p:nvSpPr>
          <p:cNvPr id="540677" name="Rectangle 5"/>
          <p:cNvSpPr>
            <a:spLocks noGrp="1" noChangeArrowheads="1"/>
          </p:cNvSpPr>
          <p:nvPr>
            <p:ph type="body" idx="1"/>
          </p:nvPr>
        </p:nvSpPr>
        <p:spPr>
          <a:xfrm>
            <a:off x="609600" y="1412776"/>
            <a:ext cx="8210872" cy="4427240"/>
          </a:xfrm>
          <a:noFill/>
          <a:ln/>
        </p:spPr>
        <p:txBody>
          <a:bodyPr lIns="90488" tIns="44450" rIns="90488" bIns="44450"/>
          <a:lstStyle/>
          <a:p>
            <a:pPr>
              <a:lnSpc>
                <a:spcPct val="80000"/>
              </a:lnSpc>
            </a:pPr>
            <a:r>
              <a:rPr lang="es-ES_tradnl" sz="2200" dirty="0"/>
              <a:t>Pero </a:t>
            </a:r>
            <a:r>
              <a:rPr lang="es-ES" sz="2200" dirty="0"/>
              <a:t>ARPANET, financiada por el </a:t>
            </a:r>
            <a:r>
              <a:rPr lang="es-ES" sz="2200" dirty="0" err="1"/>
              <a:t>DoD</a:t>
            </a:r>
            <a:r>
              <a:rPr lang="es-ES" sz="2200" dirty="0"/>
              <a:t>, estaba restringida a universidades y centros de investigación con proyectos militares. </a:t>
            </a:r>
          </a:p>
          <a:p>
            <a:pPr>
              <a:lnSpc>
                <a:spcPct val="80000"/>
              </a:lnSpc>
            </a:pPr>
            <a:r>
              <a:rPr lang="es-ES" sz="2200" dirty="0" smtClean="0"/>
              <a:t>En 1985 </a:t>
            </a:r>
            <a:r>
              <a:rPr lang="es-ES" sz="2200" dirty="0"/>
              <a:t>la NSF (</a:t>
            </a:r>
            <a:r>
              <a:rPr lang="es-ES" sz="2200" dirty="0" err="1"/>
              <a:t>National</a:t>
            </a:r>
            <a:r>
              <a:rPr lang="es-ES" sz="2200" dirty="0"/>
              <a:t> </a:t>
            </a:r>
            <a:r>
              <a:rPr lang="es-ES" sz="2200" dirty="0" err="1"/>
              <a:t>Science</a:t>
            </a:r>
            <a:r>
              <a:rPr lang="es-ES" sz="2200" dirty="0"/>
              <a:t> </a:t>
            </a:r>
            <a:r>
              <a:rPr lang="es-ES" sz="2200" dirty="0" err="1"/>
              <a:t>Foundation</a:t>
            </a:r>
            <a:r>
              <a:rPr lang="es-ES" sz="2200" dirty="0"/>
              <a:t>) creó </a:t>
            </a:r>
            <a:r>
              <a:rPr lang="es-ES" sz="2200" b="1" dirty="0"/>
              <a:t>NSFNET</a:t>
            </a:r>
            <a:r>
              <a:rPr lang="es-ES" sz="2200" dirty="0"/>
              <a:t>, red abierta a todas las </a:t>
            </a:r>
            <a:r>
              <a:rPr lang="es-ES" sz="2200" dirty="0" smtClean="0"/>
              <a:t>universidades de EEUU, </a:t>
            </a:r>
            <a:r>
              <a:rPr lang="es-ES" sz="2200" dirty="0"/>
              <a:t>que se interconectó con ARPANET</a:t>
            </a:r>
            <a:r>
              <a:rPr lang="es-ES" sz="2200" dirty="0" smtClean="0"/>
              <a:t>.</a:t>
            </a:r>
          </a:p>
          <a:p>
            <a:pPr>
              <a:lnSpc>
                <a:spcPct val="80000"/>
              </a:lnSpc>
            </a:pPr>
            <a:r>
              <a:rPr lang="es-ES" sz="2200" dirty="0" smtClean="0"/>
              <a:t>En 1989 se hicieron las primeras interconexiones entre NSFNET y redes comerciales (MCI Mail)</a:t>
            </a:r>
            <a:endParaRPr lang="es-ES" sz="2200" dirty="0"/>
          </a:p>
          <a:p>
            <a:pPr>
              <a:lnSpc>
                <a:spcPct val="80000"/>
              </a:lnSpc>
            </a:pPr>
            <a:r>
              <a:rPr lang="es-ES" sz="2200" dirty="0"/>
              <a:t>Gradualmente se conectaron a NSFNET </a:t>
            </a:r>
            <a:r>
              <a:rPr lang="es-ES" sz="2200" dirty="0" smtClean="0"/>
              <a:t>otras redes académicas regionales </a:t>
            </a:r>
            <a:r>
              <a:rPr lang="es-ES" sz="2200" dirty="0"/>
              <a:t>y de otros </a:t>
            </a:r>
            <a:r>
              <a:rPr lang="es-ES" sz="2200" dirty="0" smtClean="0"/>
              <a:t>países, algunas de ellas mediante pasarelas al no utilizar TCP/IP. En </a:t>
            </a:r>
            <a:r>
              <a:rPr lang="es-ES" sz="2200" dirty="0"/>
              <a:t>E</a:t>
            </a:r>
            <a:r>
              <a:rPr lang="es-ES" sz="2200" dirty="0" smtClean="0"/>
              <a:t>uropa el desarrollo de Internet en el mundo académico empezó en torno a 1990.</a:t>
            </a:r>
          </a:p>
          <a:p>
            <a:pPr>
              <a:lnSpc>
                <a:spcPct val="80000"/>
              </a:lnSpc>
            </a:pPr>
            <a:r>
              <a:rPr lang="es-ES" sz="2200" dirty="0" smtClean="0"/>
              <a:t>El 6 de agosto de 1991 apareció el </a:t>
            </a:r>
            <a:r>
              <a:rPr lang="es-ES" sz="2200" dirty="0" err="1" smtClean="0"/>
              <a:t>World</a:t>
            </a:r>
            <a:r>
              <a:rPr lang="es-ES" sz="2200" dirty="0" smtClean="0"/>
              <a:t> Wide Web, a veces confundido con la propia Internet</a:t>
            </a:r>
          </a:p>
          <a:p>
            <a:pPr>
              <a:lnSpc>
                <a:spcPct val="80000"/>
              </a:lnSpc>
            </a:pPr>
            <a:r>
              <a:rPr lang="es-ES" sz="2200" dirty="0" smtClean="0"/>
              <a:t>El 30 de junio de 2010 se estimaba el número de usuarios de Internet en 1.970 millones</a:t>
            </a:r>
            <a:endParaRPr lang="es-ES" sz="2200" dirty="0"/>
          </a:p>
          <a:p>
            <a:pPr>
              <a:lnSpc>
                <a:spcPct val="80000"/>
              </a:lnSpc>
            </a:pPr>
            <a:endParaRPr lang="es-ES" sz="2200" dirty="0" smtClean="0"/>
          </a:p>
          <a:p>
            <a:pPr>
              <a:lnSpc>
                <a:spcPct val="80000"/>
              </a:lnSpc>
            </a:pPr>
            <a:endParaRPr lang="es-ES" sz="2200" dirty="0" smtClean="0"/>
          </a:p>
          <a:p>
            <a:pPr>
              <a:lnSpc>
                <a:spcPct val="80000"/>
              </a:lnSpc>
            </a:pPr>
            <a:endParaRPr lang="es-ES" sz="2200" dirty="0"/>
          </a:p>
        </p:txBody>
      </p:sp>
    </p:spTree>
    <p:extLst>
      <p:ext uri="{BB962C8B-B14F-4D97-AF65-F5344CB8AC3E}">
        <p14:creationId xmlns:p14="http://schemas.microsoft.com/office/powerpoint/2010/main" val="424525405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p:cNvPicPr>
            <a:picLocks noChangeAspect="1" noChangeArrowheads="1"/>
          </p:cNvPicPr>
          <p:nvPr/>
        </p:nvPicPr>
        <p:blipFill>
          <a:blip r:embed="rId3" cstate="print"/>
          <a:srcRect/>
          <a:stretch>
            <a:fillRect/>
          </a:stretch>
        </p:blipFill>
        <p:spPr bwMode="auto">
          <a:xfrm>
            <a:off x="971550" y="1295400"/>
            <a:ext cx="7872413" cy="4197350"/>
          </a:xfrm>
          <a:prstGeom prst="rect">
            <a:avLst/>
          </a:prstGeom>
          <a:noFill/>
          <a:ln w="9525">
            <a:noFill/>
            <a:miter lim="800000"/>
            <a:headEnd/>
            <a:tailEnd/>
          </a:ln>
          <a:effectLst/>
        </p:spPr>
      </p:pic>
      <p:sp>
        <p:nvSpPr>
          <p:cNvPr id="544771" name="Text Box 3"/>
          <p:cNvSpPr txBox="1">
            <a:spLocks noChangeArrowheads="1"/>
          </p:cNvSpPr>
          <p:nvPr/>
        </p:nvSpPr>
        <p:spPr bwMode="auto">
          <a:xfrm>
            <a:off x="1600200" y="552450"/>
            <a:ext cx="5727700" cy="579438"/>
          </a:xfrm>
          <a:prstGeom prst="rect">
            <a:avLst/>
          </a:prstGeom>
          <a:noFill/>
          <a:ln w="9525">
            <a:noFill/>
            <a:miter lim="800000"/>
            <a:headEnd/>
            <a:tailEnd/>
          </a:ln>
          <a:effectLst/>
        </p:spPr>
        <p:txBody>
          <a:bodyPr wrap="none">
            <a:spAutoFit/>
          </a:bodyPr>
          <a:lstStyle/>
          <a:p>
            <a:pPr eaLnBrk="0" hangingPunct="0"/>
            <a:r>
              <a:rPr lang="es-ES_tradnl" sz="3200"/>
              <a:t>Backbone de la NSFNET en 1988</a:t>
            </a:r>
            <a:endParaRPr lang="es-ES" sz="3200"/>
          </a:p>
        </p:txBody>
      </p:sp>
      <p:sp>
        <p:nvSpPr>
          <p:cNvPr id="544772" name="Text Box 4"/>
          <p:cNvSpPr txBox="1">
            <a:spLocks noChangeArrowheads="1"/>
          </p:cNvSpPr>
          <p:nvPr/>
        </p:nvSpPr>
        <p:spPr bwMode="auto">
          <a:xfrm>
            <a:off x="1066800" y="5119688"/>
            <a:ext cx="2419350" cy="366712"/>
          </a:xfrm>
          <a:prstGeom prst="rect">
            <a:avLst/>
          </a:prstGeom>
          <a:noFill/>
          <a:ln w="9525">
            <a:noFill/>
            <a:miter lim="800000"/>
            <a:headEnd/>
            <a:tailEnd/>
          </a:ln>
          <a:effectLst/>
        </p:spPr>
        <p:txBody>
          <a:bodyPr wrap="none">
            <a:spAutoFit/>
          </a:bodyPr>
          <a:lstStyle/>
          <a:p>
            <a:pPr eaLnBrk="0" hangingPunct="0"/>
            <a:r>
              <a:rPr lang="es-ES_tradnl" sz="1800">
                <a:latin typeface="Arial" charset="0"/>
              </a:rPr>
              <a:t>Enlaces T1 (1,5 Mb/s)</a:t>
            </a:r>
            <a:endParaRPr lang="es-ES" sz="1800">
              <a:latin typeface="Arial" charset="0"/>
            </a:endParaRPr>
          </a:p>
        </p:txBody>
      </p:sp>
    </p:spTree>
    <p:extLst>
      <p:ext uri="{BB962C8B-B14F-4D97-AF65-F5344CB8AC3E}">
        <p14:creationId xmlns:p14="http://schemas.microsoft.com/office/powerpoint/2010/main" val="3041178384"/>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6" name="Text Box 4"/>
          <p:cNvSpPr txBox="1">
            <a:spLocks noChangeArrowheads="1"/>
          </p:cNvSpPr>
          <p:nvPr/>
        </p:nvSpPr>
        <p:spPr bwMode="auto">
          <a:xfrm>
            <a:off x="250700" y="6114782"/>
            <a:ext cx="8713788" cy="338554"/>
          </a:xfrm>
          <a:prstGeom prst="rect">
            <a:avLst/>
          </a:prstGeom>
          <a:noFill/>
          <a:ln w="9525">
            <a:noFill/>
            <a:miter lim="800000"/>
            <a:headEnd/>
            <a:tailEnd/>
          </a:ln>
          <a:effectLst/>
        </p:spPr>
        <p:txBody>
          <a:bodyPr>
            <a:spAutoFit/>
          </a:bodyPr>
          <a:lstStyle/>
          <a:p>
            <a:pPr algn="ctr">
              <a:spcBef>
                <a:spcPct val="20000"/>
              </a:spcBef>
            </a:pPr>
            <a:r>
              <a:rPr lang="es-ES_tradnl" sz="1600" b="1" dirty="0" smtClean="0">
                <a:latin typeface="Arial" charset="0"/>
              </a:rPr>
              <a:t>Mapa </a:t>
            </a:r>
            <a:r>
              <a:rPr lang="es-ES_tradnl" sz="1600" b="1" dirty="0">
                <a:latin typeface="Arial" charset="0"/>
              </a:rPr>
              <a:t>‘</a:t>
            </a:r>
            <a:r>
              <a:rPr lang="es-ES_tradnl" sz="1600" b="1" dirty="0" smtClean="0">
                <a:latin typeface="Arial" charset="0"/>
              </a:rPr>
              <a:t>climático’ de RedIRIS:  </a:t>
            </a:r>
            <a:r>
              <a:rPr lang="es-ES_tradnl" sz="1600" b="1" dirty="0" smtClean="0">
                <a:latin typeface="Arial" charset="0"/>
                <a:hlinkClick r:id="rId3"/>
              </a:rPr>
              <a:t>http://www.rediris.es/conectividad/weathermap</a:t>
            </a:r>
            <a:r>
              <a:rPr lang="es-ES_tradnl" sz="1600" b="1" dirty="0" smtClean="0">
                <a:latin typeface="Arial" charset="0"/>
              </a:rPr>
              <a:t> </a:t>
            </a:r>
            <a:endParaRPr lang="es-ES" sz="1600" dirty="0">
              <a:latin typeface="Arial"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083" y="275237"/>
            <a:ext cx="8444389" cy="567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422289"/>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s-ES"/>
          </a:p>
        </p:txBody>
      </p:sp>
      <p:sp>
        <p:nvSpPr>
          <p:cNvPr id="56320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s-ES"/>
          </a:p>
        </p:txBody>
      </p:sp>
      <p:sp>
        <p:nvSpPr>
          <p:cNvPr id="563204" name="Rectangle 4"/>
          <p:cNvSpPr>
            <a:spLocks noGrp="1" noChangeArrowheads="1"/>
          </p:cNvSpPr>
          <p:nvPr>
            <p:ph type="title"/>
          </p:nvPr>
        </p:nvSpPr>
        <p:spPr>
          <a:xfrm>
            <a:off x="685800" y="609600"/>
            <a:ext cx="7772400" cy="609600"/>
          </a:xfrm>
          <a:noFill/>
          <a:ln/>
        </p:spPr>
        <p:txBody>
          <a:bodyPr lIns="90488" tIns="44450" rIns="90488" bIns="44450"/>
          <a:lstStyle/>
          <a:p>
            <a:r>
              <a:rPr lang="es-ES" sz="3600"/>
              <a:t>La ISOC (Internet Society)</a:t>
            </a:r>
          </a:p>
        </p:txBody>
      </p:sp>
      <p:sp>
        <p:nvSpPr>
          <p:cNvPr id="563205" name="Rectangle 5"/>
          <p:cNvSpPr>
            <a:spLocks noGrp="1" noChangeArrowheads="1"/>
          </p:cNvSpPr>
          <p:nvPr>
            <p:ph type="body" idx="1"/>
          </p:nvPr>
        </p:nvSpPr>
        <p:spPr>
          <a:xfrm>
            <a:off x="609600" y="1524000"/>
            <a:ext cx="7848600" cy="4800600"/>
          </a:xfrm>
          <a:noFill/>
          <a:ln/>
        </p:spPr>
        <p:txBody>
          <a:bodyPr lIns="90488" tIns="44450" rIns="90488" bIns="44450"/>
          <a:lstStyle/>
          <a:p>
            <a:pPr>
              <a:lnSpc>
                <a:spcPct val="80000"/>
              </a:lnSpc>
            </a:pPr>
            <a:r>
              <a:rPr lang="es-ES" sz="1800" dirty="0"/>
              <a:t>En </a:t>
            </a:r>
            <a:r>
              <a:rPr lang="es-ES" sz="1800" dirty="0" smtClean="0"/>
              <a:t>1992 </a:t>
            </a:r>
            <a:r>
              <a:rPr lang="es-ES" sz="1800" dirty="0"/>
              <a:t>se creó la ISOC, asociación internacional para la promoción de la tecnología </a:t>
            </a:r>
            <a:r>
              <a:rPr lang="es-ES_tradnl" sz="1800" dirty="0"/>
              <a:t>y servicios </a:t>
            </a:r>
            <a:r>
              <a:rPr lang="es-ES" sz="1800" dirty="0"/>
              <a:t>Internet. Cualquier persona física que lo desee puede asociarse a la ISOC.</a:t>
            </a:r>
          </a:p>
          <a:p>
            <a:pPr>
              <a:lnSpc>
                <a:spcPct val="80000"/>
              </a:lnSpc>
            </a:pPr>
            <a:r>
              <a:rPr lang="es-ES_tradnl" sz="1800" dirty="0" smtClean="0"/>
              <a:t>La </a:t>
            </a:r>
            <a:r>
              <a:rPr lang="es-ES_tradnl" sz="1800" dirty="0"/>
              <a:t>actividad de la ISOC se </a:t>
            </a:r>
            <a:r>
              <a:rPr lang="es-ES_tradnl" sz="1800" dirty="0" smtClean="0"/>
              <a:t>enmarca </a:t>
            </a:r>
            <a:r>
              <a:rPr lang="es-ES_tradnl" sz="1800" dirty="0"/>
              <a:t>en tres grandes áreas:</a:t>
            </a:r>
          </a:p>
          <a:p>
            <a:pPr lvl="1">
              <a:lnSpc>
                <a:spcPct val="80000"/>
              </a:lnSpc>
            </a:pPr>
            <a:r>
              <a:rPr lang="es-ES_tradnl" sz="1600" dirty="0"/>
              <a:t>Estándares</a:t>
            </a:r>
          </a:p>
          <a:p>
            <a:pPr lvl="1">
              <a:lnSpc>
                <a:spcPct val="80000"/>
              </a:lnSpc>
            </a:pPr>
            <a:r>
              <a:rPr lang="es-ES_tradnl" sz="1600" dirty="0"/>
              <a:t>Política pública</a:t>
            </a:r>
          </a:p>
          <a:p>
            <a:pPr lvl="1">
              <a:lnSpc>
                <a:spcPct val="80000"/>
              </a:lnSpc>
            </a:pPr>
            <a:r>
              <a:rPr lang="es-ES_tradnl" sz="1600" dirty="0"/>
              <a:t>Educación</a:t>
            </a:r>
          </a:p>
          <a:p>
            <a:pPr>
              <a:lnSpc>
                <a:spcPct val="80000"/>
              </a:lnSpc>
            </a:pPr>
            <a:r>
              <a:rPr lang="es-ES" sz="1800" dirty="0"/>
              <a:t>La ISOC está gobernada por un Consejo de Administración (</a:t>
            </a:r>
            <a:r>
              <a:rPr lang="es-ES" sz="1800" dirty="0" err="1"/>
              <a:t>Board</a:t>
            </a:r>
            <a:r>
              <a:rPr lang="es-ES" sz="1800" dirty="0"/>
              <a:t> of </a:t>
            </a:r>
            <a:r>
              <a:rPr lang="es-ES" sz="1800" dirty="0" err="1"/>
              <a:t>Trustees</a:t>
            </a:r>
            <a:r>
              <a:rPr lang="es-ES" sz="1800" dirty="0"/>
              <a:t>) cuyo</a:t>
            </a:r>
            <a:r>
              <a:rPr lang="es-ES_tradnl" sz="1800" dirty="0"/>
              <a:t>s</a:t>
            </a:r>
            <a:r>
              <a:rPr lang="es-ES" sz="1800" dirty="0"/>
              <a:t> miembros son elegidos por votación entre todos los socios</a:t>
            </a:r>
          </a:p>
          <a:p>
            <a:pPr>
              <a:lnSpc>
                <a:spcPct val="80000"/>
              </a:lnSpc>
            </a:pPr>
            <a:r>
              <a:rPr lang="es-ES_tradnl" sz="1800" dirty="0"/>
              <a:t>El desarrollo técnico de la ISOC está gobernado por el IAB</a:t>
            </a:r>
            <a:r>
              <a:rPr lang="es-ES" sz="1800" dirty="0"/>
              <a:t> </a:t>
            </a:r>
            <a:r>
              <a:rPr lang="es-ES_tradnl" sz="1800" dirty="0"/>
              <a:t>(</a:t>
            </a:r>
            <a:r>
              <a:rPr lang="es-ES" sz="1800" dirty="0"/>
              <a:t>Internet </a:t>
            </a:r>
            <a:r>
              <a:rPr lang="es-ES" sz="1800" dirty="0" err="1"/>
              <a:t>Architecture</a:t>
            </a:r>
            <a:r>
              <a:rPr lang="es-ES" sz="1800" dirty="0"/>
              <a:t> </a:t>
            </a:r>
            <a:r>
              <a:rPr lang="es-ES" sz="1800" dirty="0" err="1"/>
              <a:t>Board</a:t>
            </a:r>
            <a:r>
              <a:rPr lang="es-ES_tradnl" sz="1800" dirty="0"/>
              <a:t>) cuyos miembros son nombrados por el Consejo de Administración de la ISOC.</a:t>
            </a:r>
          </a:p>
          <a:p>
            <a:pPr>
              <a:lnSpc>
                <a:spcPct val="80000"/>
              </a:lnSpc>
            </a:pPr>
            <a:r>
              <a:rPr lang="es-ES_tradnl" sz="1800" dirty="0"/>
              <a:t>El IAB supervisa el trabajo de dos comités:</a:t>
            </a:r>
          </a:p>
          <a:p>
            <a:pPr lvl="1">
              <a:lnSpc>
                <a:spcPct val="80000"/>
              </a:lnSpc>
            </a:pPr>
            <a:r>
              <a:rPr lang="es-ES" sz="1800" dirty="0"/>
              <a:t>IRTF (Internet </a:t>
            </a:r>
            <a:r>
              <a:rPr lang="es-ES" sz="1800" dirty="0" err="1"/>
              <a:t>Research</a:t>
            </a:r>
            <a:r>
              <a:rPr lang="es-ES" sz="1800" dirty="0"/>
              <a:t> </a:t>
            </a:r>
            <a:r>
              <a:rPr lang="es-ES" sz="1800" dirty="0" err="1"/>
              <a:t>Task</a:t>
            </a:r>
            <a:r>
              <a:rPr lang="es-ES" sz="1800" dirty="0"/>
              <a:t> </a:t>
            </a:r>
            <a:r>
              <a:rPr lang="es-ES" sz="1800" dirty="0" err="1"/>
              <a:t>Force</a:t>
            </a:r>
            <a:r>
              <a:rPr lang="es-ES" sz="1800" dirty="0"/>
              <a:t>)</a:t>
            </a:r>
            <a:r>
              <a:rPr lang="es-ES_tradnl" sz="1800" dirty="0"/>
              <a:t>: se concentra en estrategia y </a:t>
            </a:r>
            <a:r>
              <a:rPr lang="es-ES_tradnl" sz="1800" dirty="0" err="1"/>
              <a:t>porblemas</a:t>
            </a:r>
            <a:r>
              <a:rPr lang="es-ES_tradnl" sz="1800" dirty="0"/>
              <a:t> a largo plazo</a:t>
            </a:r>
          </a:p>
          <a:p>
            <a:pPr lvl="1">
              <a:lnSpc>
                <a:spcPct val="80000"/>
              </a:lnSpc>
            </a:pPr>
            <a:r>
              <a:rPr lang="es-ES" sz="1800" dirty="0"/>
              <a:t>IETF (Internet </a:t>
            </a:r>
            <a:r>
              <a:rPr lang="es-ES" sz="1800" dirty="0" err="1"/>
              <a:t>Engineering</a:t>
            </a:r>
            <a:r>
              <a:rPr lang="es-ES" sz="1800" dirty="0"/>
              <a:t> </a:t>
            </a:r>
            <a:r>
              <a:rPr lang="es-ES" sz="1800" dirty="0" err="1"/>
              <a:t>Task</a:t>
            </a:r>
            <a:r>
              <a:rPr lang="es-ES" sz="1800" dirty="0"/>
              <a:t> </a:t>
            </a:r>
            <a:r>
              <a:rPr lang="es-ES" sz="1800" dirty="0" err="1"/>
              <a:t>Force</a:t>
            </a:r>
            <a:r>
              <a:rPr lang="es-ES_tradnl" sz="1800" dirty="0"/>
              <a:t>):</a:t>
            </a:r>
            <a:r>
              <a:rPr lang="es-ES" sz="1800" dirty="0"/>
              <a:t> </a:t>
            </a:r>
            <a:r>
              <a:rPr lang="es-ES_tradnl" sz="1800" dirty="0"/>
              <a:t>se ocupa de</a:t>
            </a:r>
            <a:r>
              <a:rPr lang="es-ES" sz="1800" dirty="0"/>
              <a:t> los problemas mas inmediatos</a:t>
            </a:r>
            <a:r>
              <a:rPr lang="es-ES_tradnl" sz="1800" dirty="0"/>
              <a:t>.</a:t>
            </a:r>
            <a:r>
              <a:rPr lang="es-ES" sz="1800" dirty="0"/>
              <a:t> </a:t>
            </a:r>
          </a:p>
          <a:p>
            <a:pPr>
              <a:lnSpc>
                <a:spcPct val="80000"/>
              </a:lnSpc>
            </a:pPr>
            <a:r>
              <a:rPr lang="es-ES_tradnl" sz="1800" dirty="0"/>
              <a:t>Más información en </a:t>
            </a:r>
            <a:r>
              <a:rPr lang="es-ES_tradnl" sz="1800" i="1" dirty="0"/>
              <a:t>www.isoc.org</a:t>
            </a:r>
            <a:endParaRPr lang="es-ES" sz="1800" i="1" dirty="0"/>
          </a:p>
        </p:txBody>
      </p:sp>
    </p:spTree>
    <p:extLst>
      <p:ext uri="{BB962C8B-B14F-4D97-AF65-F5344CB8AC3E}">
        <p14:creationId xmlns:p14="http://schemas.microsoft.com/office/powerpoint/2010/main" val="385824616"/>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250825" y="53752"/>
            <a:ext cx="8639175" cy="1143000"/>
          </a:xfrm>
        </p:spPr>
        <p:txBody>
          <a:bodyPr/>
          <a:lstStyle/>
          <a:p>
            <a:r>
              <a:rPr lang="es-ES" sz="3200" dirty="0"/>
              <a:t>El IETF (Internet </a:t>
            </a:r>
            <a:r>
              <a:rPr lang="es-ES" sz="3200" dirty="0" err="1"/>
              <a:t>Engineering</a:t>
            </a:r>
            <a:r>
              <a:rPr lang="es-ES" sz="3200" dirty="0"/>
              <a:t> </a:t>
            </a:r>
            <a:r>
              <a:rPr lang="es-ES" sz="3200" dirty="0" err="1"/>
              <a:t>Task</a:t>
            </a:r>
            <a:r>
              <a:rPr lang="es-ES" sz="3200" dirty="0"/>
              <a:t> </a:t>
            </a:r>
            <a:r>
              <a:rPr lang="es-ES" sz="3200" dirty="0" err="1"/>
              <a:t>Force</a:t>
            </a:r>
            <a:r>
              <a:rPr lang="es-ES" sz="3200" dirty="0"/>
              <a:t>)</a:t>
            </a:r>
          </a:p>
        </p:txBody>
      </p:sp>
      <p:sp>
        <p:nvSpPr>
          <p:cNvPr id="800771" name="Rectangle 3"/>
          <p:cNvSpPr>
            <a:spLocks noGrp="1" noChangeArrowheads="1"/>
          </p:cNvSpPr>
          <p:nvPr>
            <p:ph type="body" idx="1"/>
          </p:nvPr>
        </p:nvSpPr>
        <p:spPr>
          <a:xfrm>
            <a:off x="685800" y="1196752"/>
            <a:ext cx="7772400" cy="4681537"/>
          </a:xfrm>
        </p:spPr>
        <p:txBody>
          <a:bodyPr/>
          <a:lstStyle/>
          <a:p>
            <a:pPr>
              <a:lnSpc>
                <a:spcPct val="80000"/>
              </a:lnSpc>
            </a:pPr>
            <a:r>
              <a:rPr lang="es-ES" sz="2400"/>
              <a:t>El IETF se creó en 1986 como actividad de una serie de investigadores, financiados por el gobierno de EEUU</a:t>
            </a:r>
          </a:p>
          <a:p>
            <a:pPr>
              <a:lnSpc>
                <a:spcPct val="80000"/>
              </a:lnSpc>
            </a:pPr>
            <a:r>
              <a:rPr lang="es-ES" sz="2400"/>
              <a:t>En 1990 se convirtió en una organización internacional independiente asociada con la ISOC, que es quien le suministra apoyo financiero y legal, ya que el IETF en si mismo no es una organización ni tiene miembros</a:t>
            </a:r>
          </a:p>
          <a:p>
            <a:pPr>
              <a:lnSpc>
                <a:spcPct val="80000"/>
              </a:lnSpc>
            </a:pPr>
            <a:r>
              <a:rPr lang="es-ES" sz="2400"/>
              <a:t>El IETF es el foro donde se desarrollan las discusiones y propuestas que dan lugar al desarrollo de los documentos conocidos como RFCs (aunque su publicación es responsabilidad del IAB)</a:t>
            </a:r>
          </a:p>
          <a:p>
            <a:pPr>
              <a:lnSpc>
                <a:spcPct val="80000"/>
              </a:lnSpc>
            </a:pPr>
            <a:r>
              <a:rPr lang="es-ES" sz="2400"/>
              <a:t>El presidente del IETF es elegido por períodos de dos años. Desde 2004 se sigue para ello el procedimiento establecido en el RFC 3777</a:t>
            </a:r>
          </a:p>
          <a:p>
            <a:pPr>
              <a:lnSpc>
                <a:spcPct val="80000"/>
              </a:lnSpc>
            </a:pPr>
            <a:r>
              <a:rPr lang="es-ES_tradnl" sz="2400"/>
              <a:t>Más información en </a:t>
            </a:r>
            <a:r>
              <a:rPr lang="es-ES_tradnl" sz="2400" i="1"/>
              <a:t>www.ietf.org</a:t>
            </a:r>
            <a:endParaRPr lang="es-ES" sz="2400" i="1"/>
          </a:p>
        </p:txBody>
      </p:sp>
    </p:spTree>
    <p:extLst>
      <p:ext uri="{BB962C8B-B14F-4D97-AF65-F5344CB8AC3E}">
        <p14:creationId xmlns:p14="http://schemas.microsoft.com/office/powerpoint/2010/main" val="8115257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15963" y="3832225"/>
            <a:ext cx="7112000" cy="2476500"/>
          </a:xfrm>
          <a:prstGeom prst="rect">
            <a:avLst/>
          </a:prstGeom>
          <a:solidFill>
            <a:srgbClr val="FFFF99"/>
          </a:solidFill>
          <a:ln w="9525">
            <a:noFill/>
            <a:miter lim="800000"/>
            <a:headEnd/>
            <a:tailEnd/>
          </a:ln>
        </p:spPr>
        <p:txBody>
          <a:bodyPr wrap="none" anchor="ctr"/>
          <a:lstStyle/>
          <a:p>
            <a:endParaRPr lang="es-ES"/>
          </a:p>
        </p:txBody>
      </p:sp>
      <p:sp>
        <p:nvSpPr>
          <p:cNvPr id="17411" name="Text Box 3"/>
          <p:cNvSpPr txBox="1">
            <a:spLocks noChangeArrowheads="1"/>
          </p:cNvSpPr>
          <p:nvPr/>
        </p:nvSpPr>
        <p:spPr bwMode="auto">
          <a:xfrm>
            <a:off x="500063" y="836613"/>
            <a:ext cx="8112125" cy="5761037"/>
          </a:xfrm>
          <a:prstGeom prst="rect">
            <a:avLst/>
          </a:prstGeom>
          <a:noFill/>
          <a:ln w="9525">
            <a:solidFill>
              <a:schemeClr val="tx1"/>
            </a:solidFill>
            <a:miter lim="800000"/>
            <a:headEnd/>
            <a:tailEnd/>
          </a:ln>
        </p:spPr>
        <p:txBody>
          <a:bodyPr wrap="none">
            <a:spAutoFit/>
          </a:bodyPr>
          <a:lstStyle/>
          <a:p>
            <a:pPr eaLnBrk="0" hangingPunct="0"/>
            <a:r>
              <a:rPr lang="es-ES" sz="1200">
                <a:latin typeface="Lucida Console" pitchFamily="49" charset="0"/>
              </a:rPr>
              <a:t>C:\&gt;</a:t>
            </a:r>
            <a:r>
              <a:rPr lang="es-ES" sz="1200" b="1">
                <a:latin typeface="Lucida Console" pitchFamily="49" charset="0"/>
              </a:rPr>
              <a:t>ipconfig/all</a:t>
            </a:r>
          </a:p>
          <a:p>
            <a:pPr eaLnBrk="0" hangingPunct="0"/>
            <a:endParaRPr lang="es-ES" sz="1200">
              <a:latin typeface="Lucida Console" pitchFamily="49" charset="0"/>
            </a:endParaRPr>
          </a:p>
          <a:p>
            <a:pPr eaLnBrk="0" hangingPunct="0"/>
            <a:r>
              <a:rPr lang="es-ES" sz="1200">
                <a:latin typeface="Lucida Console" pitchFamily="49" charset="0"/>
              </a:rPr>
              <a:t>Configuración IP de Windows</a:t>
            </a:r>
          </a:p>
          <a:p>
            <a:pPr eaLnBrk="0" hangingPunct="0"/>
            <a:endParaRPr lang="es-ES" sz="1200">
              <a:latin typeface="Lucida Console" pitchFamily="49" charset="0"/>
            </a:endParaRPr>
          </a:p>
          <a:p>
            <a:pPr eaLnBrk="0" hangingPunct="0"/>
            <a:r>
              <a:rPr lang="es-ES" sz="1200">
                <a:latin typeface="Lucida Console" pitchFamily="49" charset="0"/>
              </a:rPr>
              <a:t>  Nombre del host . . . . . . . . . : uveg-97871125e1</a:t>
            </a:r>
          </a:p>
          <a:p>
            <a:pPr eaLnBrk="0" hangingPunct="0"/>
            <a:r>
              <a:rPr lang="es-ES" sz="1200">
                <a:latin typeface="Lucida Console" pitchFamily="49" charset="0"/>
              </a:rPr>
              <a:t>  Sufijo DNS principal  . . . . . . :</a:t>
            </a:r>
          </a:p>
          <a:p>
            <a:pPr eaLnBrk="0" hangingPunct="0"/>
            <a:r>
              <a:rPr lang="es-ES" sz="1200">
                <a:latin typeface="Lucida Console" pitchFamily="49" charset="0"/>
              </a:rPr>
              <a:t>  Tipo de nodo. . . . . . . . . . . : híbrido</a:t>
            </a:r>
          </a:p>
          <a:p>
            <a:pPr eaLnBrk="0" hangingPunct="0"/>
            <a:r>
              <a:rPr lang="es-ES" sz="1200">
                <a:latin typeface="Lucida Console" pitchFamily="49" charset="0"/>
              </a:rPr>
              <a:t>  Enrutamiento habilitado. . . . . .: No</a:t>
            </a:r>
          </a:p>
          <a:p>
            <a:pPr eaLnBrk="0" hangingPunct="0"/>
            <a:r>
              <a:rPr lang="es-ES" sz="1200">
                <a:latin typeface="Lucida Console" pitchFamily="49" charset="0"/>
              </a:rPr>
              <a:t>  Proxy WINS habilitado. . . . .    : No</a:t>
            </a:r>
          </a:p>
          <a:p>
            <a:pPr eaLnBrk="0" hangingPunct="0"/>
            <a:r>
              <a:rPr lang="es-ES" sz="1200">
                <a:latin typeface="Lucida Console" pitchFamily="49" charset="0"/>
              </a:rPr>
              <a:t>  Lista de búsqueda de sufijo DNS:    uv.es</a:t>
            </a:r>
          </a:p>
          <a:p>
            <a:pPr eaLnBrk="0" hangingPunct="0"/>
            <a:endParaRPr lang="es-ES" sz="1200">
              <a:latin typeface="Lucida Console" pitchFamily="49" charset="0"/>
            </a:endParaRPr>
          </a:p>
          <a:p>
            <a:pPr eaLnBrk="0" hangingPunct="0"/>
            <a:r>
              <a:rPr lang="es-ES" sz="1200">
                <a:latin typeface="Lucida Console" pitchFamily="49" charset="0"/>
              </a:rPr>
              <a:t>Adaptador Ethernet Conexiones de red inalámbricas          :</a:t>
            </a:r>
          </a:p>
          <a:p>
            <a:pPr eaLnBrk="0" hangingPunct="0"/>
            <a:endParaRPr lang="es-ES" sz="1200">
              <a:latin typeface="Lucida Console" pitchFamily="49" charset="0"/>
            </a:endParaRPr>
          </a:p>
          <a:p>
            <a:pPr eaLnBrk="0" hangingPunct="0"/>
            <a:r>
              <a:rPr lang="es-ES" sz="1200">
                <a:latin typeface="Lucida Console" pitchFamily="49" charset="0"/>
              </a:rPr>
              <a:t>  Sufijo de conexión específica DNS : uv.es</a:t>
            </a:r>
          </a:p>
          <a:p>
            <a:pPr eaLnBrk="0" hangingPunct="0"/>
            <a:r>
              <a:rPr lang="es-ES" sz="1200">
                <a:latin typeface="Lucida Console" pitchFamily="49" charset="0"/>
              </a:rPr>
              <a:t>  Descripción. . . . . . . . . . .  : Intel(R) PRO/Wireless 3945ABG Network Connection</a:t>
            </a:r>
          </a:p>
          <a:p>
            <a:pPr eaLnBrk="0" hangingPunct="0"/>
            <a:r>
              <a:rPr lang="es-ES" sz="1200">
                <a:latin typeface="Lucida Console" pitchFamily="49" charset="0"/>
              </a:rPr>
              <a:t>  Dirección física. . . . . . . . . : 00-13-02-29-86-F8</a:t>
            </a:r>
          </a:p>
          <a:p>
            <a:pPr eaLnBrk="0" hangingPunct="0"/>
            <a:r>
              <a:rPr lang="es-ES" sz="1200">
                <a:latin typeface="Lucida Console" pitchFamily="49" charset="0"/>
              </a:rPr>
              <a:t>  DHCP habilitado. . . . . . . . .  : No</a:t>
            </a:r>
          </a:p>
          <a:p>
            <a:pPr eaLnBrk="0" hangingPunct="0"/>
            <a:r>
              <a:rPr lang="es-ES" sz="1200">
                <a:latin typeface="Lucida Console" pitchFamily="49" charset="0"/>
              </a:rPr>
              <a:t>  Autoconfiguración habilitada. . . : Sí</a:t>
            </a:r>
          </a:p>
          <a:p>
            <a:pPr eaLnBrk="0" hangingPunct="0"/>
            <a:r>
              <a:rPr lang="es-ES" sz="1200">
                <a:latin typeface="Lucida Console" pitchFamily="49" charset="0"/>
              </a:rPr>
              <a:t>  Dirección IP. . . . . . . . . . . : 147.156.249.228</a:t>
            </a:r>
          </a:p>
          <a:p>
            <a:pPr eaLnBrk="0" hangingPunct="0"/>
            <a:r>
              <a:rPr lang="es-ES" sz="1200">
                <a:latin typeface="Lucida Console" pitchFamily="49" charset="0"/>
              </a:rPr>
              <a:t>  Máscara de subred . . . . . . . . : 255.255.252.0</a:t>
            </a:r>
          </a:p>
          <a:p>
            <a:pPr eaLnBrk="0" hangingPunct="0"/>
            <a:r>
              <a:rPr lang="es-ES" sz="1200">
                <a:latin typeface="Lucida Console" pitchFamily="49" charset="0"/>
              </a:rPr>
              <a:t>  Puerta de enlace predeterminada   : 147.156.248.1</a:t>
            </a:r>
          </a:p>
          <a:p>
            <a:pPr eaLnBrk="0" hangingPunct="0"/>
            <a:r>
              <a:rPr lang="es-ES" sz="1200">
                <a:latin typeface="Lucida Console" pitchFamily="49" charset="0"/>
              </a:rPr>
              <a:t>  Servidor DHCP . . . . . . . . . . : 10.4.0.10</a:t>
            </a:r>
          </a:p>
          <a:p>
            <a:pPr eaLnBrk="0" hangingPunct="0"/>
            <a:r>
              <a:rPr lang="es-ES" sz="1200">
                <a:latin typeface="Lucida Console" pitchFamily="49" charset="0"/>
              </a:rPr>
              <a:t>  Servidores DNS . . . . . . . . . .: 147.156.1.1</a:t>
            </a:r>
          </a:p>
          <a:p>
            <a:pPr eaLnBrk="0" hangingPunct="0"/>
            <a:r>
              <a:rPr lang="es-ES" sz="1200">
                <a:latin typeface="Lucida Console" pitchFamily="49" charset="0"/>
              </a:rPr>
              <a:t>                                      147.156.1.3</a:t>
            </a:r>
          </a:p>
          <a:p>
            <a:pPr eaLnBrk="0" hangingPunct="0"/>
            <a:r>
              <a:rPr lang="es-ES" sz="1200">
                <a:latin typeface="Lucida Console" pitchFamily="49" charset="0"/>
              </a:rPr>
              <a:t>                                      147.156.167.210</a:t>
            </a:r>
          </a:p>
          <a:p>
            <a:pPr eaLnBrk="0" hangingPunct="0"/>
            <a:r>
              <a:rPr lang="es-ES" sz="1200">
                <a:latin typeface="Lucida Console" pitchFamily="49" charset="0"/>
              </a:rPr>
              <a:t>  Servidor WINS principal . . . . . : 147.156.1.46</a:t>
            </a:r>
          </a:p>
          <a:p>
            <a:pPr eaLnBrk="0" hangingPunct="0"/>
            <a:r>
              <a:rPr lang="es-ES" sz="1200">
                <a:latin typeface="Lucida Console" pitchFamily="49" charset="0"/>
              </a:rPr>
              <a:t>  Concesión obtenida . . . . . . .  : lunes, 26 de febrero de 2007 9:25:21</a:t>
            </a:r>
          </a:p>
          <a:p>
            <a:pPr eaLnBrk="0" hangingPunct="0"/>
            <a:endParaRPr lang="es-ES" sz="1200">
              <a:latin typeface="Lucida Console" pitchFamily="49" charset="0"/>
            </a:endParaRPr>
          </a:p>
          <a:p>
            <a:pPr eaLnBrk="0" hangingPunct="0"/>
            <a:r>
              <a:rPr lang="es-ES" sz="1200">
                <a:latin typeface="Lucida Console" pitchFamily="49" charset="0"/>
              </a:rPr>
              <a:t>  Concesión expira . . . . . . . . .: lunes, 26 de febrero de 2007 17:25:21</a:t>
            </a:r>
          </a:p>
          <a:p>
            <a:pPr eaLnBrk="0" hangingPunct="0"/>
            <a:endParaRPr lang="es-ES" sz="1200">
              <a:latin typeface="Lucida Console" pitchFamily="49" charset="0"/>
            </a:endParaRPr>
          </a:p>
          <a:p>
            <a:pPr eaLnBrk="0" hangingPunct="0"/>
            <a:r>
              <a:rPr lang="es-ES" sz="1200">
                <a:latin typeface="Lucida Console" pitchFamily="49" charset="0"/>
              </a:rPr>
              <a:t>C:\&gt;</a:t>
            </a:r>
          </a:p>
        </p:txBody>
      </p:sp>
      <p:sp>
        <p:nvSpPr>
          <p:cNvPr id="17412" name="Rectangle 4"/>
          <p:cNvSpPr>
            <a:spLocks noGrp="1" noChangeArrowheads="1"/>
          </p:cNvSpPr>
          <p:nvPr>
            <p:ph type="title"/>
          </p:nvPr>
        </p:nvSpPr>
        <p:spPr>
          <a:xfrm>
            <a:off x="361950" y="333375"/>
            <a:ext cx="8458200" cy="504825"/>
          </a:xfrm>
        </p:spPr>
        <p:txBody>
          <a:bodyPr/>
          <a:lstStyle/>
          <a:p>
            <a:pPr eaLnBrk="1" hangingPunct="1"/>
            <a:r>
              <a:rPr lang="es-ES" sz="2400" dirty="0" smtClean="0">
                <a:latin typeface="Arial" charset="0"/>
              </a:rPr>
              <a:t>Configuración DHCP de una interfaz de red en Windows</a:t>
            </a:r>
            <a:br>
              <a:rPr lang="es-ES" sz="2400" dirty="0" smtClean="0">
                <a:latin typeface="Arial" charset="0"/>
              </a:rPr>
            </a:br>
            <a:endParaRPr lang="es-ES" sz="2400" dirty="0" smtClean="0">
              <a:latin typeface="Arial" charset="0"/>
            </a:endParaRPr>
          </a:p>
        </p:txBody>
      </p:sp>
      <p:pic>
        <p:nvPicPr>
          <p:cNvPr id="17413" name="Picture 5"/>
          <p:cNvPicPr>
            <a:picLocks noChangeAspect="1" noChangeArrowheads="1"/>
          </p:cNvPicPr>
          <p:nvPr/>
        </p:nvPicPr>
        <p:blipFill>
          <a:blip r:embed="rId3" cstate="print"/>
          <a:srcRect/>
          <a:stretch>
            <a:fillRect/>
          </a:stretch>
        </p:blipFill>
        <p:spPr bwMode="auto">
          <a:xfrm>
            <a:off x="5722938" y="620713"/>
            <a:ext cx="3076575" cy="3465512"/>
          </a:xfrm>
          <a:prstGeom prst="rect">
            <a:avLst/>
          </a:prstGeom>
          <a:noFill/>
          <a:ln w="9525">
            <a:noFill/>
            <a:miter lim="800000"/>
            <a:headEnd/>
            <a:tailEnd/>
          </a:ln>
        </p:spPr>
      </p:pic>
      <p:sp>
        <p:nvSpPr>
          <p:cNvPr id="17414" name="Line 6"/>
          <p:cNvSpPr>
            <a:spLocks noChangeShapeType="1"/>
          </p:cNvSpPr>
          <p:nvPr/>
        </p:nvSpPr>
        <p:spPr bwMode="auto">
          <a:xfrm flipH="1">
            <a:off x="7556500" y="6092825"/>
            <a:ext cx="288925" cy="0"/>
          </a:xfrm>
          <a:prstGeom prst="line">
            <a:avLst/>
          </a:prstGeom>
          <a:noFill/>
          <a:ln w="9525">
            <a:solidFill>
              <a:schemeClr val="tx1"/>
            </a:solidFill>
            <a:round/>
            <a:headEnd/>
            <a:tailEnd type="triangle" w="med" len="med"/>
          </a:ln>
        </p:spPr>
        <p:txBody>
          <a:bodyPr/>
          <a:lstStyle/>
          <a:p>
            <a:endParaRPr lang="es-ES"/>
          </a:p>
        </p:txBody>
      </p:sp>
      <p:sp>
        <p:nvSpPr>
          <p:cNvPr id="17415" name="Line 7"/>
          <p:cNvSpPr>
            <a:spLocks noChangeShapeType="1"/>
          </p:cNvSpPr>
          <p:nvPr/>
        </p:nvSpPr>
        <p:spPr bwMode="auto">
          <a:xfrm flipH="1">
            <a:off x="7412038" y="5734050"/>
            <a:ext cx="215900" cy="0"/>
          </a:xfrm>
          <a:prstGeom prst="line">
            <a:avLst/>
          </a:prstGeom>
          <a:noFill/>
          <a:ln w="9525">
            <a:solidFill>
              <a:schemeClr val="tx1"/>
            </a:solidFill>
            <a:round/>
            <a:headEnd/>
            <a:tailEnd type="triangle" w="med" len="med"/>
          </a:ln>
        </p:spPr>
        <p:txBody>
          <a:bodyPr/>
          <a:lstStyle/>
          <a:p>
            <a:endParaRPr lang="es-ES"/>
          </a:p>
        </p:txBody>
      </p:sp>
      <p:sp>
        <p:nvSpPr>
          <p:cNvPr id="17416" name="Text Box 8"/>
          <p:cNvSpPr txBox="1">
            <a:spLocks noChangeArrowheads="1"/>
          </p:cNvSpPr>
          <p:nvPr/>
        </p:nvSpPr>
        <p:spPr bwMode="auto">
          <a:xfrm>
            <a:off x="6332538" y="4508500"/>
            <a:ext cx="2251075" cy="581025"/>
          </a:xfrm>
          <a:prstGeom prst="rect">
            <a:avLst/>
          </a:prstGeom>
          <a:noFill/>
          <a:ln w="9525">
            <a:noFill/>
            <a:miter lim="800000"/>
            <a:headEnd/>
            <a:tailEnd/>
          </a:ln>
        </p:spPr>
        <p:txBody>
          <a:bodyPr>
            <a:spAutoFit/>
          </a:bodyPr>
          <a:lstStyle/>
          <a:p>
            <a:pPr algn="r" eaLnBrk="0" hangingPunct="0"/>
            <a:r>
              <a:rPr lang="es-ES" sz="1600" b="1">
                <a:latin typeface="Arial" charset="0"/>
              </a:rPr>
              <a:t>Dirección prestada por ocho horas</a:t>
            </a:r>
          </a:p>
        </p:txBody>
      </p:sp>
      <p:sp>
        <p:nvSpPr>
          <p:cNvPr id="17417" name="Line 9"/>
          <p:cNvSpPr>
            <a:spLocks noChangeShapeType="1"/>
          </p:cNvSpPr>
          <p:nvPr/>
        </p:nvSpPr>
        <p:spPr bwMode="auto">
          <a:xfrm flipV="1">
            <a:off x="7845425" y="5084763"/>
            <a:ext cx="0" cy="1008062"/>
          </a:xfrm>
          <a:prstGeom prst="line">
            <a:avLst/>
          </a:prstGeom>
          <a:noFill/>
          <a:ln w="9525">
            <a:solidFill>
              <a:schemeClr val="tx1"/>
            </a:solidFill>
            <a:round/>
            <a:headEnd/>
            <a:tailEnd/>
          </a:ln>
        </p:spPr>
        <p:txBody>
          <a:bodyPr/>
          <a:lstStyle/>
          <a:p>
            <a:endParaRPr lang="es-ES"/>
          </a:p>
        </p:txBody>
      </p:sp>
      <p:sp>
        <p:nvSpPr>
          <p:cNvPr id="17418" name="Line 10"/>
          <p:cNvSpPr>
            <a:spLocks noChangeShapeType="1"/>
          </p:cNvSpPr>
          <p:nvPr/>
        </p:nvSpPr>
        <p:spPr bwMode="auto">
          <a:xfrm flipV="1">
            <a:off x="7629525" y="5084763"/>
            <a:ext cx="0" cy="647700"/>
          </a:xfrm>
          <a:prstGeom prst="line">
            <a:avLst/>
          </a:prstGeom>
          <a:noFill/>
          <a:ln w="9525">
            <a:solidFill>
              <a:schemeClr val="tx1"/>
            </a:solidFill>
            <a:round/>
            <a:headEnd/>
            <a:tailEnd/>
          </a:ln>
        </p:spPr>
        <p:txBody>
          <a:bodyPr/>
          <a:lstStyle/>
          <a:p>
            <a:endParaRPr lang="es-ES"/>
          </a:p>
        </p:txBody>
      </p:sp>
      <p:sp>
        <p:nvSpPr>
          <p:cNvPr id="17419" name="Line 11"/>
          <p:cNvSpPr>
            <a:spLocks noChangeShapeType="1"/>
          </p:cNvSpPr>
          <p:nvPr/>
        </p:nvSpPr>
        <p:spPr bwMode="auto">
          <a:xfrm flipH="1">
            <a:off x="5508625" y="4254500"/>
            <a:ext cx="1873250" cy="0"/>
          </a:xfrm>
          <a:prstGeom prst="line">
            <a:avLst/>
          </a:prstGeom>
          <a:noFill/>
          <a:ln w="9525">
            <a:solidFill>
              <a:schemeClr val="tx1"/>
            </a:solidFill>
            <a:round/>
            <a:headEnd/>
            <a:tailEnd type="triangle" w="med" len="med"/>
          </a:ln>
        </p:spPr>
        <p:txBody>
          <a:bodyPr/>
          <a:lstStyle/>
          <a:p>
            <a:endParaRPr lang="es-ES"/>
          </a:p>
        </p:txBody>
      </p:sp>
      <p:sp>
        <p:nvSpPr>
          <p:cNvPr id="17420" name="Line 12"/>
          <p:cNvSpPr>
            <a:spLocks noChangeShapeType="1"/>
          </p:cNvSpPr>
          <p:nvPr/>
        </p:nvSpPr>
        <p:spPr bwMode="auto">
          <a:xfrm>
            <a:off x="7381875" y="4252913"/>
            <a:ext cx="0" cy="284162"/>
          </a:xfrm>
          <a:prstGeom prst="line">
            <a:avLst/>
          </a:prstGeom>
          <a:noFill/>
          <a:ln w="9525">
            <a:solidFill>
              <a:schemeClr val="tx1"/>
            </a:solidFill>
            <a:round/>
            <a:headEnd/>
            <a:tailEn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533400" y="188466"/>
            <a:ext cx="8305800" cy="838200"/>
          </a:xfrm>
        </p:spPr>
        <p:txBody>
          <a:bodyPr/>
          <a:lstStyle/>
          <a:p>
            <a:r>
              <a:rPr lang="es-ES_tradnl" sz="3600"/>
              <a:t>Organización del trabajo técnico en Internet</a:t>
            </a:r>
            <a:endParaRPr lang="es-ES" sz="3600"/>
          </a:p>
        </p:txBody>
      </p:sp>
      <p:sp>
        <p:nvSpPr>
          <p:cNvPr id="564227" name="Oval 3"/>
          <p:cNvSpPr>
            <a:spLocks noChangeArrowheads="1"/>
          </p:cNvSpPr>
          <p:nvPr/>
        </p:nvSpPr>
        <p:spPr bwMode="auto">
          <a:xfrm>
            <a:off x="457200" y="1268760"/>
            <a:ext cx="8229600" cy="3876898"/>
          </a:xfrm>
          <a:prstGeom prst="ellipse">
            <a:avLst/>
          </a:prstGeom>
          <a:noFill/>
          <a:ln w="12700">
            <a:solidFill>
              <a:schemeClr val="tx1"/>
            </a:solidFill>
            <a:round/>
            <a:headEnd/>
            <a:tailEnd/>
          </a:ln>
          <a:effectLst/>
        </p:spPr>
        <p:txBody>
          <a:bodyPr wrap="none" anchor="ctr"/>
          <a:lstStyle/>
          <a:p>
            <a:endParaRPr lang="es-ES"/>
          </a:p>
        </p:txBody>
      </p:sp>
      <p:sp>
        <p:nvSpPr>
          <p:cNvPr id="564228" name="Oval 4"/>
          <p:cNvSpPr>
            <a:spLocks noChangeArrowheads="1"/>
          </p:cNvSpPr>
          <p:nvPr/>
        </p:nvSpPr>
        <p:spPr bwMode="auto">
          <a:xfrm>
            <a:off x="3352800" y="1407666"/>
            <a:ext cx="2743200" cy="609600"/>
          </a:xfrm>
          <a:prstGeom prst="ellipse">
            <a:avLst/>
          </a:prstGeom>
          <a:noFill/>
          <a:ln w="12700">
            <a:solidFill>
              <a:schemeClr val="tx1"/>
            </a:solidFill>
            <a:round/>
            <a:headEnd/>
            <a:tailEnd/>
          </a:ln>
          <a:effectLst/>
        </p:spPr>
        <p:txBody>
          <a:bodyPr wrap="none" anchor="ctr"/>
          <a:lstStyle/>
          <a:p>
            <a:endParaRPr lang="es-ES"/>
          </a:p>
        </p:txBody>
      </p:sp>
      <p:sp>
        <p:nvSpPr>
          <p:cNvPr id="564229" name="Oval 5"/>
          <p:cNvSpPr>
            <a:spLocks noChangeArrowheads="1"/>
          </p:cNvSpPr>
          <p:nvPr/>
        </p:nvSpPr>
        <p:spPr bwMode="auto">
          <a:xfrm>
            <a:off x="838200" y="2398266"/>
            <a:ext cx="3276600" cy="2209800"/>
          </a:xfrm>
          <a:prstGeom prst="ellipse">
            <a:avLst/>
          </a:prstGeom>
          <a:noFill/>
          <a:ln w="12700">
            <a:solidFill>
              <a:schemeClr val="tx1"/>
            </a:solidFill>
            <a:round/>
            <a:headEnd/>
            <a:tailEnd/>
          </a:ln>
          <a:effectLst/>
        </p:spPr>
        <p:txBody>
          <a:bodyPr wrap="none" anchor="ctr"/>
          <a:lstStyle/>
          <a:p>
            <a:endParaRPr lang="es-ES"/>
          </a:p>
        </p:txBody>
      </p:sp>
      <p:sp>
        <p:nvSpPr>
          <p:cNvPr id="564230" name="Oval 6"/>
          <p:cNvSpPr>
            <a:spLocks noChangeArrowheads="1"/>
          </p:cNvSpPr>
          <p:nvPr/>
        </p:nvSpPr>
        <p:spPr bwMode="auto">
          <a:xfrm>
            <a:off x="4419600" y="2322066"/>
            <a:ext cx="3962400" cy="2362200"/>
          </a:xfrm>
          <a:prstGeom prst="ellipse">
            <a:avLst/>
          </a:prstGeom>
          <a:noFill/>
          <a:ln w="12700">
            <a:solidFill>
              <a:schemeClr val="tx1"/>
            </a:solidFill>
            <a:round/>
            <a:headEnd/>
            <a:tailEnd/>
          </a:ln>
          <a:effectLst/>
        </p:spPr>
        <p:txBody>
          <a:bodyPr wrap="none" anchor="ctr"/>
          <a:lstStyle/>
          <a:p>
            <a:endParaRPr lang="es-ES"/>
          </a:p>
        </p:txBody>
      </p:sp>
      <p:sp>
        <p:nvSpPr>
          <p:cNvPr id="564231" name="Oval 7"/>
          <p:cNvSpPr>
            <a:spLocks noChangeArrowheads="1"/>
          </p:cNvSpPr>
          <p:nvPr/>
        </p:nvSpPr>
        <p:spPr bwMode="auto">
          <a:xfrm>
            <a:off x="1676400" y="2550666"/>
            <a:ext cx="1447800" cy="381000"/>
          </a:xfrm>
          <a:prstGeom prst="ellipse">
            <a:avLst/>
          </a:prstGeom>
          <a:noFill/>
          <a:ln w="12700">
            <a:solidFill>
              <a:schemeClr val="tx1"/>
            </a:solidFill>
            <a:round/>
            <a:headEnd/>
            <a:tailEnd/>
          </a:ln>
          <a:effectLst/>
        </p:spPr>
        <p:txBody>
          <a:bodyPr wrap="none" anchor="ctr"/>
          <a:lstStyle/>
          <a:p>
            <a:endParaRPr lang="es-ES"/>
          </a:p>
        </p:txBody>
      </p:sp>
      <p:sp>
        <p:nvSpPr>
          <p:cNvPr id="564232" name="Oval 8"/>
          <p:cNvSpPr>
            <a:spLocks noChangeArrowheads="1"/>
          </p:cNvSpPr>
          <p:nvPr/>
        </p:nvSpPr>
        <p:spPr bwMode="auto">
          <a:xfrm>
            <a:off x="5715000" y="2474466"/>
            <a:ext cx="1447800" cy="381000"/>
          </a:xfrm>
          <a:prstGeom prst="ellipse">
            <a:avLst/>
          </a:prstGeom>
          <a:noFill/>
          <a:ln w="12700">
            <a:solidFill>
              <a:schemeClr val="tx1"/>
            </a:solidFill>
            <a:round/>
            <a:headEnd/>
            <a:tailEnd/>
          </a:ln>
          <a:effectLst/>
        </p:spPr>
        <p:txBody>
          <a:bodyPr wrap="none" anchor="ctr"/>
          <a:lstStyle/>
          <a:p>
            <a:endParaRPr lang="es-ES"/>
          </a:p>
        </p:txBody>
      </p:sp>
      <p:sp>
        <p:nvSpPr>
          <p:cNvPr id="564233" name="Text Box 9"/>
          <p:cNvSpPr txBox="1">
            <a:spLocks noChangeArrowheads="1"/>
          </p:cNvSpPr>
          <p:nvPr/>
        </p:nvSpPr>
        <p:spPr bwMode="auto">
          <a:xfrm>
            <a:off x="1981200" y="2561779"/>
            <a:ext cx="804863"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IRSG</a:t>
            </a:r>
            <a:endParaRPr lang="es-ES" sz="2000" b="1">
              <a:latin typeface="Arial" charset="0"/>
            </a:endParaRPr>
          </a:p>
        </p:txBody>
      </p:sp>
      <p:sp>
        <p:nvSpPr>
          <p:cNvPr id="564234" name="Text Box 10"/>
          <p:cNvSpPr txBox="1">
            <a:spLocks noChangeArrowheads="1"/>
          </p:cNvSpPr>
          <p:nvPr/>
        </p:nvSpPr>
        <p:spPr bwMode="auto">
          <a:xfrm>
            <a:off x="6019800" y="2474466"/>
            <a:ext cx="790575"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IESG</a:t>
            </a:r>
            <a:endParaRPr lang="es-ES" sz="2000" b="1">
              <a:latin typeface="Arial" charset="0"/>
            </a:endParaRPr>
          </a:p>
        </p:txBody>
      </p:sp>
      <p:sp>
        <p:nvSpPr>
          <p:cNvPr id="564235" name="Oval 11"/>
          <p:cNvSpPr>
            <a:spLocks noChangeArrowheads="1"/>
          </p:cNvSpPr>
          <p:nvPr/>
        </p:nvSpPr>
        <p:spPr bwMode="auto">
          <a:xfrm>
            <a:off x="5178425" y="3007866"/>
            <a:ext cx="914400" cy="457200"/>
          </a:xfrm>
          <a:prstGeom prst="ellipse">
            <a:avLst/>
          </a:prstGeom>
          <a:noFill/>
          <a:ln w="12700">
            <a:solidFill>
              <a:schemeClr val="tx1"/>
            </a:solidFill>
            <a:round/>
            <a:headEnd/>
            <a:tailEnd/>
          </a:ln>
          <a:effectLst/>
        </p:spPr>
        <p:txBody>
          <a:bodyPr wrap="none" anchor="ctr"/>
          <a:lstStyle/>
          <a:p>
            <a:endParaRPr lang="es-ES"/>
          </a:p>
        </p:txBody>
      </p:sp>
      <p:sp>
        <p:nvSpPr>
          <p:cNvPr id="564236" name="Text Box 12"/>
          <p:cNvSpPr txBox="1">
            <a:spLocks noChangeArrowheads="1"/>
          </p:cNvSpPr>
          <p:nvPr/>
        </p:nvSpPr>
        <p:spPr bwMode="auto">
          <a:xfrm>
            <a:off x="5181600" y="3007866"/>
            <a:ext cx="917575"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area 1</a:t>
            </a:r>
            <a:endParaRPr lang="es-ES" sz="2000" b="1">
              <a:latin typeface="Arial" charset="0"/>
            </a:endParaRPr>
          </a:p>
        </p:txBody>
      </p:sp>
      <p:sp>
        <p:nvSpPr>
          <p:cNvPr id="564237" name="Text Box 13"/>
          <p:cNvSpPr txBox="1">
            <a:spLocks noChangeArrowheads="1"/>
          </p:cNvSpPr>
          <p:nvPr/>
        </p:nvSpPr>
        <p:spPr bwMode="auto">
          <a:xfrm>
            <a:off x="6931025" y="3007866"/>
            <a:ext cx="931863"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area n</a:t>
            </a:r>
            <a:endParaRPr lang="es-ES" sz="2000" b="1">
              <a:latin typeface="Arial" charset="0"/>
            </a:endParaRPr>
          </a:p>
        </p:txBody>
      </p:sp>
      <p:sp>
        <p:nvSpPr>
          <p:cNvPr id="564238" name="Oval 14"/>
          <p:cNvSpPr>
            <a:spLocks noChangeArrowheads="1"/>
          </p:cNvSpPr>
          <p:nvPr/>
        </p:nvSpPr>
        <p:spPr bwMode="auto">
          <a:xfrm>
            <a:off x="6934200" y="3007866"/>
            <a:ext cx="914400" cy="457200"/>
          </a:xfrm>
          <a:prstGeom prst="ellipse">
            <a:avLst/>
          </a:prstGeom>
          <a:noFill/>
          <a:ln w="12700">
            <a:solidFill>
              <a:schemeClr val="tx1"/>
            </a:solidFill>
            <a:round/>
            <a:headEnd/>
            <a:tailEnd/>
          </a:ln>
          <a:effectLst/>
        </p:spPr>
        <p:txBody>
          <a:bodyPr wrap="none" anchor="ctr"/>
          <a:lstStyle/>
          <a:p>
            <a:endParaRPr lang="es-ES"/>
          </a:p>
        </p:txBody>
      </p:sp>
      <p:sp>
        <p:nvSpPr>
          <p:cNvPr id="564239" name="Oval 15"/>
          <p:cNvSpPr>
            <a:spLocks noChangeArrowheads="1"/>
          </p:cNvSpPr>
          <p:nvPr/>
        </p:nvSpPr>
        <p:spPr bwMode="auto">
          <a:xfrm>
            <a:off x="7848600" y="3679379"/>
            <a:ext cx="304800" cy="304800"/>
          </a:xfrm>
          <a:prstGeom prst="ellipse">
            <a:avLst/>
          </a:prstGeom>
          <a:noFill/>
          <a:ln w="12700">
            <a:solidFill>
              <a:schemeClr val="tx1"/>
            </a:solidFill>
            <a:round/>
            <a:headEnd/>
            <a:tailEnd/>
          </a:ln>
          <a:effectLst/>
        </p:spPr>
        <p:txBody>
          <a:bodyPr wrap="none" anchor="ctr"/>
          <a:lstStyle/>
          <a:p>
            <a:endParaRPr lang="es-ES"/>
          </a:p>
        </p:txBody>
      </p:sp>
      <p:sp>
        <p:nvSpPr>
          <p:cNvPr id="564240" name="Oval 16"/>
          <p:cNvSpPr>
            <a:spLocks noChangeArrowheads="1"/>
          </p:cNvSpPr>
          <p:nvPr/>
        </p:nvSpPr>
        <p:spPr bwMode="auto">
          <a:xfrm>
            <a:off x="6858000" y="3679379"/>
            <a:ext cx="304800" cy="304800"/>
          </a:xfrm>
          <a:prstGeom prst="ellipse">
            <a:avLst/>
          </a:prstGeom>
          <a:noFill/>
          <a:ln w="12700">
            <a:solidFill>
              <a:schemeClr val="tx1"/>
            </a:solidFill>
            <a:round/>
            <a:headEnd/>
            <a:tailEnd/>
          </a:ln>
          <a:effectLst/>
        </p:spPr>
        <p:txBody>
          <a:bodyPr wrap="none" anchor="ctr"/>
          <a:lstStyle/>
          <a:p>
            <a:endParaRPr lang="es-ES"/>
          </a:p>
        </p:txBody>
      </p:sp>
      <p:sp>
        <p:nvSpPr>
          <p:cNvPr id="564241" name="Oval 17"/>
          <p:cNvSpPr>
            <a:spLocks noChangeArrowheads="1"/>
          </p:cNvSpPr>
          <p:nvPr/>
        </p:nvSpPr>
        <p:spPr bwMode="auto">
          <a:xfrm>
            <a:off x="6019800" y="3679379"/>
            <a:ext cx="304800" cy="304800"/>
          </a:xfrm>
          <a:prstGeom prst="ellipse">
            <a:avLst/>
          </a:prstGeom>
          <a:noFill/>
          <a:ln w="12700">
            <a:solidFill>
              <a:schemeClr val="tx1"/>
            </a:solidFill>
            <a:round/>
            <a:headEnd/>
            <a:tailEnd/>
          </a:ln>
          <a:effectLst/>
        </p:spPr>
        <p:txBody>
          <a:bodyPr wrap="none" anchor="ctr"/>
          <a:lstStyle/>
          <a:p>
            <a:endParaRPr lang="es-ES"/>
          </a:p>
        </p:txBody>
      </p:sp>
      <p:sp>
        <p:nvSpPr>
          <p:cNvPr id="564242" name="Oval 18"/>
          <p:cNvSpPr>
            <a:spLocks noChangeArrowheads="1"/>
          </p:cNvSpPr>
          <p:nvPr/>
        </p:nvSpPr>
        <p:spPr bwMode="auto">
          <a:xfrm>
            <a:off x="4953000" y="3679379"/>
            <a:ext cx="304800" cy="304800"/>
          </a:xfrm>
          <a:prstGeom prst="ellipse">
            <a:avLst/>
          </a:prstGeom>
          <a:noFill/>
          <a:ln w="12700">
            <a:solidFill>
              <a:schemeClr val="tx1"/>
            </a:solidFill>
            <a:round/>
            <a:headEnd/>
            <a:tailEnd/>
          </a:ln>
          <a:effectLst/>
        </p:spPr>
        <p:txBody>
          <a:bodyPr wrap="none" anchor="ctr"/>
          <a:lstStyle/>
          <a:p>
            <a:endParaRPr lang="es-ES"/>
          </a:p>
        </p:txBody>
      </p:sp>
      <p:sp>
        <p:nvSpPr>
          <p:cNvPr id="564243" name="Oval 19"/>
          <p:cNvSpPr>
            <a:spLocks noChangeArrowheads="1"/>
          </p:cNvSpPr>
          <p:nvPr/>
        </p:nvSpPr>
        <p:spPr bwMode="auto">
          <a:xfrm>
            <a:off x="1371600" y="3465066"/>
            <a:ext cx="304800" cy="304800"/>
          </a:xfrm>
          <a:prstGeom prst="ellipse">
            <a:avLst/>
          </a:prstGeom>
          <a:noFill/>
          <a:ln w="12700">
            <a:solidFill>
              <a:schemeClr val="tx1"/>
            </a:solidFill>
            <a:round/>
            <a:headEnd/>
            <a:tailEnd/>
          </a:ln>
          <a:effectLst/>
        </p:spPr>
        <p:txBody>
          <a:bodyPr wrap="none" anchor="ctr"/>
          <a:lstStyle/>
          <a:p>
            <a:endParaRPr lang="es-ES"/>
          </a:p>
        </p:txBody>
      </p:sp>
      <p:sp>
        <p:nvSpPr>
          <p:cNvPr id="564244" name="Oval 20"/>
          <p:cNvSpPr>
            <a:spLocks noChangeArrowheads="1"/>
          </p:cNvSpPr>
          <p:nvPr/>
        </p:nvSpPr>
        <p:spPr bwMode="auto">
          <a:xfrm>
            <a:off x="3048000" y="3465066"/>
            <a:ext cx="304800" cy="304800"/>
          </a:xfrm>
          <a:prstGeom prst="ellipse">
            <a:avLst/>
          </a:prstGeom>
          <a:noFill/>
          <a:ln w="12700">
            <a:solidFill>
              <a:schemeClr val="tx1"/>
            </a:solidFill>
            <a:round/>
            <a:headEnd/>
            <a:tailEnd/>
          </a:ln>
          <a:effectLst/>
        </p:spPr>
        <p:txBody>
          <a:bodyPr wrap="none" anchor="ctr"/>
          <a:lstStyle/>
          <a:p>
            <a:endParaRPr lang="es-ES"/>
          </a:p>
        </p:txBody>
      </p:sp>
      <p:cxnSp>
        <p:nvCxnSpPr>
          <p:cNvPr id="564245" name="AutoShape 21"/>
          <p:cNvCxnSpPr>
            <a:cxnSpLocks noChangeShapeType="1"/>
            <a:stCxn id="564232" idx="5"/>
            <a:endCxn id="564238" idx="0"/>
          </p:cNvCxnSpPr>
          <p:nvPr/>
        </p:nvCxnSpPr>
        <p:spPr bwMode="auto">
          <a:xfrm>
            <a:off x="6950075" y="2799904"/>
            <a:ext cx="441325" cy="207962"/>
          </a:xfrm>
          <a:prstGeom prst="straightConnector1">
            <a:avLst/>
          </a:prstGeom>
          <a:noFill/>
          <a:ln w="12700">
            <a:solidFill>
              <a:schemeClr val="tx1"/>
            </a:solidFill>
            <a:round/>
            <a:headEnd/>
            <a:tailEnd/>
          </a:ln>
          <a:effectLst/>
        </p:spPr>
      </p:cxnSp>
      <p:cxnSp>
        <p:nvCxnSpPr>
          <p:cNvPr id="564246" name="AutoShape 22"/>
          <p:cNvCxnSpPr>
            <a:cxnSpLocks noChangeShapeType="1"/>
            <a:stCxn id="564232" idx="3"/>
            <a:endCxn id="564235" idx="0"/>
          </p:cNvCxnSpPr>
          <p:nvPr/>
        </p:nvCxnSpPr>
        <p:spPr bwMode="auto">
          <a:xfrm flipH="1">
            <a:off x="5635625" y="2799904"/>
            <a:ext cx="292100" cy="207962"/>
          </a:xfrm>
          <a:prstGeom prst="straightConnector1">
            <a:avLst/>
          </a:prstGeom>
          <a:noFill/>
          <a:ln w="12700">
            <a:solidFill>
              <a:schemeClr val="tx1"/>
            </a:solidFill>
            <a:round/>
            <a:headEnd/>
            <a:tailEnd/>
          </a:ln>
          <a:effectLst/>
        </p:spPr>
      </p:cxnSp>
      <p:cxnSp>
        <p:nvCxnSpPr>
          <p:cNvPr id="564247" name="AutoShape 23"/>
          <p:cNvCxnSpPr>
            <a:cxnSpLocks noChangeShapeType="1"/>
            <a:stCxn id="564228" idx="3"/>
            <a:endCxn id="564229" idx="0"/>
          </p:cNvCxnSpPr>
          <p:nvPr/>
        </p:nvCxnSpPr>
        <p:spPr bwMode="auto">
          <a:xfrm flipH="1">
            <a:off x="2476500" y="1928366"/>
            <a:ext cx="1277938" cy="469900"/>
          </a:xfrm>
          <a:prstGeom prst="straightConnector1">
            <a:avLst/>
          </a:prstGeom>
          <a:noFill/>
          <a:ln w="12700">
            <a:solidFill>
              <a:schemeClr val="tx1"/>
            </a:solidFill>
            <a:round/>
            <a:headEnd/>
            <a:tailEnd/>
          </a:ln>
          <a:effectLst/>
        </p:spPr>
      </p:cxnSp>
      <p:cxnSp>
        <p:nvCxnSpPr>
          <p:cNvPr id="564248" name="AutoShape 24"/>
          <p:cNvCxnSpPr>
            <a:cxnSpLocks noChangeShapeType="1"/>
            <a:stCxn id="564228" idx="5"/>
            <a:endCxn id="564230" idx="0"/>
          </p:cNvCxnSpPr>
          <p:nvPr/>
        </p:nvCxnSpPr>
        <p:spPr bwMode="auto">
          <a:xfrm>
            <a:off x="5694363" y="1928366"/>
            <a:ext cx="706437" cy="393700"/>
          </a:xfrm>
          <a:prstGeom prst="straightConnector1">
            <a:avLst/>
          </a:prstGeom>
          <a:noFill/>
          <a:ln w="12700">
            <a:solidFill>
              <a:schemeClr val="tx1"/>
            </a:solidFill>
            <a:round/>
            <a:headEnd/>
            <a:tailEnd/>
          </a:ln>
          <a:effectLst/>
        </p:spPr>
      </p:cxnSp>
      <p:cxnSp>
        <p:nvCxnSpPr>
          <p:cNvPr id="564249" name="AutoShape 25"/>
          <p:cNvCxnSpPr>
            <a:cxnSpLocks noChangeShapeType="1"/>
            <a:stCxn id="564231" idx="3"/>
            <a:endCxn id="564243" idx="0"/>
          </p:cNvCxnSpPr>
          <p:nvPr/>
        </p:nvCxnSpPr>
        <p:spPr bwMode="auto">
          <a:xfrm flipH="1">
            <a:off x="1524000" y="2876104"/>
            <a:ext cx="365125" cy="588962"/>
          </a:xfrm>
          <a:prstGeom prst="straightConnector1">
            <a:avLst/>
          </a:prstGeom>
          <a:noFill/>
          <a:ln w="12700">
            <a:solidFill>
              <a:schemeClr val="tx1"/>
            </a:solidFill>
            <a:round/>
            <a:headEnd/>
            <a:tailEnd/>
          </a:ln>
          <a:effectLst/>
        </p:spPr>
      </p:cxnSp>
      <p:cxnSp>
        <p:nvCxnSpPr>
          <p:cNvPr id="564250" name="AutoShape 26"/>
          <p:cNvCxnSpPr>
            <a:cxnSpLocks noChangeShapeType="1"/>
            <a:stCxn id="564231" idx="5"/>
            <a:endCxn id="564244" idx="0"/>
          </p:cNvCxnSpPr>
          <p:nvPr/>
        </p:nvCxnSpPr>
        <p:spPr bwMode="auto">
          <a:xfrm>
            <a:off x="2911475" y="2876104"/>
            <a:ext cx="288925" cy="588962"/>
          </a:xfrm>
          <a:prstGeom prst="straightConnector1">
            <a:avLst/>
          </a:prstGeom>
          <a:noFill/>
          <a:ln w="12700">
            <a:solidFill>
              <a:schemeClr val="tx1"/>
            </a:solidFill>
            <a:round/>
            <a:headEnd/>
            <a:tailEnd/>
          </a:ln>
          <a:effectLst/>
        </p:spPr>
      </p:cxnSp>
      <p:cxnSp>
        <p:nvCxnSpPr>
          <p:cNvPr id="564251" name="AutoShape 27"/>
          <p:cNvCxnSpPr>
            <a:cxnSpLocks noChangeShapeType="1"/>
            <a:stCxn id="564236" idx="1"/>
            <a:endCxn id="564242" idx="0"/>
          </p:cNvCxnSpPr>
          <p:nvPr/>
        </p:nvCxnSpPr>
        <p:spPr bwMode="auto">
          <a:xfrm flipH="1">
            <a:off x="5105400" y="3206304"/>
            <a:ext cx="76200" cy="473075"/>
          </a:xfrm>
          <a:prstGeom prst="straightConnector1">
            <a:avLst/>
          </a:prstGeom>
          <a:noFill/>
          <a:ln w="12700">
            <a:solidFill>
              <a:schemeClr val="tx1"/>
            </a:solidFill>
            <a:round/>
            <a:headEnd/>
            <a:tailEnd/>
          </a:ln>
          <a:effectLst/>
        </p:spPr>
      </p:cxnSp>
      <p:cxnSp>
        <p:nvCxnSpPr>
          <p:cNvPr id="564252" name="AutoShape 28"/>
          <p:cNvCxnSpPr>
            <a:cxnSpLocks noChangeShapeType="1"/>
            <a:stCxn id="564236" idx="3"/>
            <a:endCxn id="564241" idx="0"/>
          </p:cNvCxnSpPr>
          <p:nvPr/>
        </p:nvCxnSpPr>
        <p:spPr bwMode="auto">
          <a:xfrm>
            <a:off x="6099175" y="3206304"/>
            <a:ext cx="73025" cy="473075"/>
          </a:xfrm>
          <a:prstGeom prst="straightConnector1">
            <a:avLst/>
          </a:prstGeom>
          <a:noFill/>
          <a:ln w="12700">
            <a:solidFill>
              <a:schemeClr val="tx1"/>
            </a:solidFill>
            <a:round/>
            <a:headEnd/>
            <a:tailEnd/>
          </a:ln>
          <a:effectLst/>
        </p:spPr>
      </p:cxnSp>
      <p:cxnSp>
        <p:nvCxnSpPr>
          <p:cNvPr id="564253" name="AutoShape 29"/>
          <p:cNvCxnSpPr>
            <a:cxnSpLocks noChangeShapeType="1"/>
            <a:stCxn id="564238" idx="3"/>
            <a:endCxn id="564240" idx="0"/>
          </p:cNvCxnSpPr>
          <p:nvPr/>
        </p:nvCxnSpPr>
        <p:spPr bwMode="auto">
          <a:xfrm flipH="1">
            <a:off x="7010400" y="3398391"/>
            <a:ext cx="57150" cy="280988"/>
          </a:xfrm>
          <a:prstGeom prst="straightConnector1">
            <a:avLst/>
          </a:prstGeom>
          <a:noFill/>
          <a:ln w="12700">
            <a:solidFill>
              <a:schemeClr val="tx1"/>
            </a:solidFill>
            <a:round/>
            <a:headEnd/>
            <a:tailEnd/>
          </a:ln>
          <a:effectLst/>
        </p:spPr>
      </p:cxnSp>
      <p:cxnSp>
        <p:nvCxnSpPr>
          <p:cNvPr id="564254" name="AutoShape 30"/>
          <p:cNvCxnSpPr>
            <a:cxnSpLocks noChangeShapeType="1"/>
            <a:stCxn id="564238" idx="5"/>
            <a:endCxn id="564239" idx="1"/>
          </p:cNvCxnSpPr>
          <p:nvPr/>
        </p:nvCxnSpPr>
        <p:spPr bwMode="auto">
          <a:xfrm>
            <a:off x="7715250" y="3398391"/>
            <a:ext cx="177800" cy="325438"/>
          </a:xfrm>
          <a:prstGeom prst="straightConnector1">
            <a:avLst/>
          </a:prstGeom>
          <a:noFill/>
          <a:ln w="12700">
            <a:solidFill>
              <a:schemeClr val="tx1"/>
            </a:solidFill>
            <a:round/>
            <a:headEnd/>
            <a:tailEnd/>
          </a:ln>
          <a:effectLst/>
        </p:spPr>
      </p:cxnSp>
      <p:sp>
        <p:nvSpPr>
          <p:cNvPr id="564255" name="Text Box 31"/>
          <p:cNvSpPr txBox="1">
            <a:spLocks noChangeArrowheads="1"/>
          </p:cNvSpPr>
          <p:nvPr/>
        </p:nvSpPr>
        <p:spPr bwMode="auto">
          <a:xfrm>
            <a:off x="1641475" y="3846066"/>
            <a:ext cx="1482725" cy="581025"/>
          </a:xfrm>
          <a:prstGeom prst="rect">
            <a:avLst/>
          </a:prstGeom>
          <a:noFill/>
          <a:ln w="12700">
            <a:noFill/>
            <a:miter lim="800000"/>
            <a:headEnd/>
            <a:tailEnd/>
          </a:ln>
          <a:effectLst/>
        </p:spPr>
        <p:txBody>
          <a:bodyPr wrap="none">
            <a:spAutoFit/>
          </a:bodyPr>
          <a:lstStyle/>
          <a:p>
            <a:pPr algn="ctr" eaLnBrk="0" hangingPunct="0"/>
            <a:r>
              <a:rPr lang="es-ES_tradnl" sz="1600" b="1">
                <a:latin typeface="Arial" charset="0"/>
              </a:rPr>
              <a:t>Grupos de</a:t>
            </a:r>
          </a:p>
          <a:p>
            <a:pPr algn="ctr" eaLnBrk="0" hangingPunct="0"/>
            <a:r>
              <a:rPr lang="es-ES_tradnl" sz="1600" b="1">
                <a:latin typeface="Arial" charset="0"/>
              </a:rPr>
              <a:t>investigación</a:t>
            </a:r>
            <a:endParaRPr lang="es-ES" sz="1600" b="1">
              <a:latin typeface="Arial" charset="0"/>
            </a:endParaRPr>
          </a:p>
        </p:txBody>
      </p:sp>
      <p:sp>
        <p:nvSpPr>
          <p:cNvPr id="564256" name="Text Box 32"/>
          <p:cNvSpPr txBox="1">
            <a:spLocks noChangeArrowheads="1"/>
          </p:cNvSpPr>
          <p:nvPr/>
        </p:nvSpPr>
        <p:spPr bwMode="auto">
          <a:xfrm>
            <a:off x="1860550" y="3250754"/>
            <a:ext cx="273050" cy="519112"/>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57" name="Text Box 33"/>
          <p:cNvSpPr txBox="1">
            <a:spLocks noChangeArrowheads="1"/>
          </p:cNvSpPr>
          <p:nvPr/>
        </p:nvSpPr>
        <p:spPr bwMode="auto">
          <a:xfrm>
            <a:off x="2209800" y="3250754"/>
            <a:ext cx="273050" cy="519112"/>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58" name="Text Box 34"/>
          <p:cNvSpPr txBox="1">
            <a:spLocks noChangeArrowheads="1"/>
          </p:cNvSpPr>
          <p:nvPr/>
        </p:nvSpPr>
        <p:spPr bwMode="auto">
          <a:xfrm>
            <a:off x="2546350" y="32364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59" name="Text Box 35"/>
          <p:cNvSpPr txBox="1">
            <a:spLocks noChangeArrowheads="1"/>
          </p:cNvSpPr>
          <p:nvPr/>
        </p:nvSpPr>
        <p:spPr bwMode="auto">
          <a:xfrm>
            <a:off x="6432550" y="28554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0" name="Text Box 36"/>
          <p:cNvSpPr txBox="1">
            <a:spLocks noChangeArrowheads="1"/>
          </p:cNvSpPr>
          <p:nvPr/>
        </p:nvSpPr>
        <p:spPr bwMode="auto">
          <a:xfrm>
            <a:off x="6629400" y="28554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1" name="Text Box 37"/>
          <p:cNvSpPr txBox="1">
            <a:spLocks noChangeArrowheads="1"/>
          </p:cNvSpPr>
          <p:nvPr/>
        </p:nvSpPr>
        <p:spPr bwMode="auto">
          <a:xfrm>
            <a:off x="6203950" y="28554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2" name="Text Box 38"/>
          <p:cNvSpPr txBox="1">
            <a:spLocks noChangeArrowheads="1"/>
          </p:cNvSpPr>
          <p:nvPr/>
        </p:nvSpPr>
        <p:spPr bwMode="auto">
          <a:xfrm>
            <a:off x="548640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3" name="Text Box 39"/>
          <p:cNvSpPr txBox="1">
            <a:spLocks noChangeArrowheads="1"/>
          </p:cNvSpPr>
          <p:nvPr/>
        </p:nvSpPr>
        <p:spPr bwMode="auto">
          <a:xfrm>
            <a:off x="575945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4" name="Text Box 40"/>
          <p:cNvSpPr txBox="1">
            <a:spLocks noChangeArrowheads="1"/>
          </p:cNvSpPr>
          <p:nvPr/>
        </p:nvSpPr>
        <p:spPr bwMode="auto">
          <a:xfrm>
            <a:off x="525780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5" name="Text Box 41"/>
          <p:cNvSpPr txBox="1">
            <a:spLocks noChangeArrowheads="1"/>
          </p:cNvSpPr>
          <p:nvPr/>
        </p:nvSpPr>
        <p:spPr bwMode="auto">
          <a:xfrm>
            <a:off x="739140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6" name="Text Box 42"/>
          <p:cNvSpPr txBox="1">
            <a:spLocks noChangeArrowheads="1"/>
          </p:cNvSpPr>
          <p:nvPr/>
        </p:nvSpPr>
        <p:spPr bwMode="auto">
          <a:xfrm>
            <a:off x="758825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7" name="Text Box 43"/>
          <p:cNvSpPr txBox="1">
            <a:spLocks noChangeArrowheads="1"/>
          </p:cNvSpPr>
          <p:nvPr/>
        </p:nvSpPr>
        <p:spPr bwMode="auto">
          <a:xfrm>
            <a:off x="7162800" y="3465066"/>
            <a:ext cx="273050" cy="519113"/>
          </a:xfrm>
          <a:prstGeom prst="rect">
            <a:avLst/>
          </a:prstGeom>
          <a:noFill/>
          <a:ln w="12700">
            <a:noFill/>
            <a:miter lim="800000"/>
            <a:headEnd/>
            <a:tailEnd/>
          </a:ln>
          <a:effectLst/>
        </p:spPr>
        <p:txBody>
          <a:bodyPr wrap="none">
            <a:spAutoFit/>
          </a:bodyPr>
          <a:lstStyle/>
          <a:p>
            <a:pPr eaLnBrk="0" hangingPunct="0"/>
            <a:r>
              <a:rPr lang="es-ES_tradnl" sz="2800" b="1"/>
              <a:t>.</a:t>
            </a:r>
            <a:endParaRPr lang="es-ES" sz="2800" b="1"/>
          </a:p>
        </p:txBody>
      </p:sp>
      <p:sp>
        <p:nvSpPr>
          <p:cNvPr id="564268" name="Text Box 44"/>
          <p:cNvSpPr txBox="1">
            <a:spLocks noChangeArrowheads="1"/>
          </p:cNvSpPr>
          <p:nvPr/>
        </p:nvSpPr>
        <p:spPr bwMode="auto">
          <a:xfrm>
            <a:off x="5973763" y="3950841"/>
            <a:ext cx="1200150" cy="581025"/>
          </a:xfrm>
          <a:prstGeom prst="rect">
            <a:avLst/>
          </a:prstGeom>
          <a:noFill/>
          <a:ln w="12700">
            <a:noFill/>
            <a:miter lim="800000"/>
            <a:headEnd/>
            <a:tailEnd/>
          </a:ln>
          <a:effectLst/>
        </p:spPr>
        <p:txBody>
          <a:bodyPr wrap="none">
            <a:spAutoFit/>
          </a:bodyPr>
          <a:lstStyle/>
          <a:p>
            <a:pPr algn="ctr" eaLnBrk="0" hangingPunct="0"/>
            <a:r>
              <a:rPr lang="es-ES_tradnl" sz="1600" b="1">
                <a:latin typeface="Arial" charset="0"/>
              </a:rPr>
              <a:t>Grupos de</a:t>
            </a:r>
          </a:p>
          <a:p>
            <a:pPr algn="ctr" eaLnBrk="0" hangingPunct="0"/>
            <a:r>
              <a:rPr lang="es-ES_tradnl" sz="1600" b="1">
                <a:latin typeface="Arial" charset="0"/>
              </a:rPr>
              <a:t>trabajo</a:t>
            </a:r>
            <a:endParaRPr lang="es-ES" sz="1600" b="1">
              <a:latin typeface="Arial" charset="0"/>
            </a:endParaRPr>
          </a:p>
        </p:txBody>
      </p:sp>
      <p:sp>
        <p:nvSpPr>
          <p:cNvPr id="564269" name="Text Box 45"/>
          <p:cNvSpPr txBox="1">
            <a:spLocks noChangeArrowheads="1"/>
          </p:cNvSpPr>
          <p:nvPr/>
        </p:nvSpPr>
        <p:spPr bwMode="auto">
          <a:xfrm>
            <a:off x="4330700" y="1483866"/>
            <a:ext cx="622300"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IAB</a:t>
            </a:r>
            <a:endParaRPr lang="es-ES" sz="2000" b="1">
              <a:latin typeface="Arial" charset="0"/>
            </a:endParaRPr>
          </a:p>
        </p:txBody>
      </p:sp>
      <p:sp>
        <p:nvSpPr>
          <p:cNvPr id="564270" name="Text Box 46"/>
          <p:cNvSpPr txBox="1">
            <a:spLocks noChangeArrowheads="1"/>
          </p:cNvSpPr>
          <p:nvPr/>
        </p:nvSpPr>
        <p:spPr bwMode="auto">
          <a:xfrm>
            <a:off x="1447800" y="2093466"/>
            <a:ext cx="749300"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IRTF</a:t>
            </a:r>
            <a:endParaRPr lang="es-ES" sz="2000" b="1">
              <a:latin typeface="Arial" charset="0"/>
            </a:endParaRPr>
          </a:p>
        </p:txBody>
      </p:sp>
      <p:sp>
        <p:nvSpPr>
          <p:cNvPr id="564271" name="Text Box 47"/>
          <p:cNvSpPr txBox="1">
            <a:spLocks noChangeArrowheads="1"/>
          </p:cNvSpPr>
          <p:nvPr/>
        </p:nvSpPr>
        <p:spPr bwMode="auto">
          <a:xfrm>
            <a:off x="6642100" y="2001391"/>
            <a:ext cx="735013" cy="396875"/>
          </a:xfrm>
          <a:prstGeom prst="rect">
            <a:avLst/>
          </a:prstGeom>
          <a:noFill/>
          <a:ln w="12700">
            <a:noFill/>
            <a:miter lim="800000"/>
            <a:headEnd/>
            <a:tailEnd/>
          </a:ln>
          <a:effectLst/>
        </p:spPr>
        <p:txBody>
          <a:bodyPr wrap="none">
            <a:spAutoFit/>
          </a:bodyPr>
          <a:lstStyle/>
          <a:p>
            <a:pPr eaLnBrk="0" hangingPunct="0"/>
            <a:r>
              <a:rPr lang="es-ES_tradnl" sz="2000" b="1">
                <a:latin typeface="Arial" charset="0"/>
              </a:rPr>
              <a:t>IETF</a:t>
            </a:r>
            <a:endParaRPr lang="es-ES" sz="2000" b="1">
              <a:latin typeface="Arial" charset="0"/>
            </a:endParaRPr>
          </a:p>
        </p:txBody>
      </p:sp>
      <p:sp>
        <p:nvSpPr>
          <p:cNvPr id="564272" name="Text Box 48"/>
          <p:cNvSpPr txBox="1">
            <a:spLocks noChangeArrowheads="1"/>
          </p:cNvSpPr>
          <p:nvPr/>
        </p:nvSpPr>
        <p:spPr bwMode="auto">
          <a:xfrm>
            <a:off x="593725" y="5138886"/>
            <a:ext cx="4308475" cy="1314450"/>
          </a:xfrm>
          <a:prstGeom prst="rect">
            <a:avLst/>
          </a:prstGeom>
          <a:noFill/>
          <a:ln w="12700">
            <a:noFill/>
            <a:miter lim="800000"/>
            <a:headEnd/>
            <a:tailEnd/>
          </a:ln>
          <a:effectLst/>
        </p:spPr>
        <p:txBody>
          <a:bodyPr wrap="none">
            <a:spAutoFit/>
          </a:bodyPr>
          <a:lstStyle/>
          <a:p>
            <a:pPr eaLnBrk="0" hangingPunct="0"/>
            <a:r>
              <a:rPr lang="es-ES_tradnl" sz="1600" b="1" dirty="0">
                <a:latin typeface="Arial" charset="0"/>
              </a:rPr>
              <a:t>IAB: Internet </a:t>
            </a:r>
            <a:r>
              <a:rPr lang="es-ES_tradnl" sz="1600" b="1" dirty="0" err="1">
                <a:latin typeface="Arial" charset="0"/>
              </a:rPr>
              <a:t>Architecture</a:t>
            </a:r>
            <a:r>
              <a:rPr lang="es-ES_tradnl" sz="1600" b="1" dirty="0">
                <a:latin typeface="Arial" charset="0"/>
              </a:rPr>
              <a:t> </a:t>
            </a:r>
            <a:r>
              <a:rPr lang="es-ES_tradnl" sz="1600" b="1" dirty="0" err="1">
                <a:latin typeface="Arial" charset="0"/>
              </a:rPr>
              <a:t>Board</a:t>
            </a:r>
            <a:endParaRPr lang="es-ES_tradnl" sz="1600" b="1" dirty="0">
              <a:latin typeface="Arial" charset="0"/>
            </a:endParaRPr>
          </a:p>
          <a:p>
            <a:pPr eaLnBrk="0" hangingPunct="0"/>
            <a:r>
              <a:rPr lang="es-ES_tradnl" sz="1600" b="1" dirty="0">
                <a:latin typeface="Arial" charset="0"/>
              </a:rPr>
              <a:t>IRTF: Internet </a:t>
            </a:r>
            <a:r>
              <a:rPr lang="es-ES_tradnl" sz="1600" b="1" dirty="0" err="1">
                <a:latin typeface="Arial" charset="0"/>
              </a:rPr>
              <a:t>Research</a:t>
            </a:r>
            <a:r>
              <a:rPr lang="es-ES_tradnl" sz="1600" b="1" dirty="0">
                <a:latin typeface="Arial" charset="0"/>
              </a:rPr>
              <a:t> </a:t>
            </a:r>
            <a:r>
              <a:rPr lang="es-ES_tradnl" sz="1600" b="1" dirty="0" err="1">
                <a:latin typeface="Arial" charset="0"/>
              </a:rPr>
              <a:t>Task</a:t>
            </a:r>
            <a:r>
              <a:rPr lang="es-ES_tradnl" sz="1600" b="1" dirty="0">
                <a:latin typeface="Arial" charset="0"/>
              </a:rPr>
              <a:t> </a:t>
            </a:r>
            <a:r>
              <a:rPr lang="es-ES_tradnl" sz="1600" b="1" dirty="0" err="1">
                <a:latin typeface="Arial" charset="0"/>
              </a:rPr>
              <a:t>Force</a:t>
            </a:r>
            <a:endParaRPr lang="es-ES_tradnl" sz="1600" b="1" dirty="0">
              <a:latin typeface="Arial" charset="0"/>
            </a:endParaRPr>
          </a:p>
          <a:p>
            <a:pPr eaLnBrk="0" hangingPunct="0"/>
            <a:r>
              <a:rPr lang="es-ES_tradnl" sz="1600" b="1" dirty="0">
                <a:latin typeface="Arial" charset="0"/>
              </a:rPr>
              <a:t>IRSG: Internet </a:t>
            </a:r>
            <a:r>
              <a:rPr lang="es-ES_tradnl" sz="1600" b="1" dirty="0" err="1">
                <a:latin typeface="Arial" charset="0"/>
              </a:rPr>
              <a:t>Research</a:t>
            </a:r>
            <a:r>
              <a:rPr lang="es-ES_tradnl" sz="1600" b="1" dirty="0">
                <a:latin typeface="Arial" charset="0"/>
              </a:rPr>
              <a:t> </a:t>
            </a:r>
            <a:r>
              <a:rPr lang="es-ES_tradnl" sz="1600" b="1" dirty="0" err="1">
                <a:latin typeface="Arial" charset="0"/>
              </a:rPr>
              <a:t>Steering</a:t>
            </a:r>
            <a:r>
              <a:rPr lang="es-ES_tradnl" sz="1600" b="1" dirty="0">
                <a:latin typeface="Arial" charset="0"/>
              </a:rPr>
              <a:t> </a:t>
            </a:r>
            <a:r>
              <a:rPr lang="es-ES_tradnl" sz="1600" b="1" dirty="0" err="1">
                <a:latin typeface="Arial" charset="0"/>
              </a:rPr>
              <a:t>Group</a:t>
            </a:r>
            <a:endParaRPr lang="es-ES_tradnl" sz="1600" b="1" dirty="0">
              <a:latin typeface="Arial" charset="0"/>
            </a:endParaRPr>
          </a:p>
          <a:p>
            <a:pPr eaLnBrk="0" hangingPunct="0"/>
            <a:r>
              <a:rPr lang="es-ES_tradnl" sz="1600" b="1" dirty="0">
                <a:latin typeface="Arial" charset="0"/>
              </a:rPr>
              <a:t>IETF: Internet </a:t>
            </a:r>
            <a:r>
              <a:rPr lang="es-ES_tradnl" sz="1600" b="1" dirty="0" err="1">
                <a:latin typeface="Arial" charset="0"/>
              </a:rPr>
              <a:t>Engineering</a:t>
            </a:r>
            <a:r>
              <a:rPr lang="es-ES_tradnl" sz="1600" b="1" dirty="0">
                <a:latin typeface="Arial" charset="0"/>
              </a:rPr>
              <a:t> </a:t>
            </a:r>
            <a:r>
              <a:rPr lang="es-ES_tradnl" sz="1600" b="1" dirty="0" err="1">
                <a:latin typeface="Arial" charset="0"/>
              </a:rPr>
              <a:t>Task</a:t>
            </a:r>
            <a:r>
              <a:rPr lang="es-ES_tradnl" sz="1600" b="1" dirty="0">
                <a:latin typeface="Arial" charset="0"/>
              </a:rPr>
              <a:t> </a:t>
            </a:r>
            <a:r>
              <a:rPr lang="es-ES_tradnl" sz="1600" b="1" dirty="0" err="1">
                <a:latin typeface="Arial" charset="0"/>
              </a:rPr>
              <a:t>Force</a:t>
            </a:r>
            <a:endParaRPr lang="es-ES_tradnl" sz="1600" b="1" dirty="0">
              <a:latin typeface="Arial" charset="0"/>
            </a:endParaRPr>
          </a:p>
          <a:p>
            <a:pPr eaLnBrk="0" hangingPunct="0"/>
            <a:r>
              <a:rPr lang="es-ES_tradnl" sz="1600" b="1" dirty="0">
                <a:latin typeface="Arial" charset="0"/>
              </a:rPr>
              <a:t>IESG: Internet </a:t>
            </a:r>
            <a:r>
              <a:rPr lang="es-ES_tradnl" sz="1600" b="1" dirty="0" err="1">
                <a:latin typeface="Arial" charset="0"/>
              </a:rPr>
              <a:t>Engineering</a:t>
            </a:r>
            <a:r>
              <a:rPr lang="es-ES_tradnl" sz="1600" b="1" dirty="0">
                <a:latin typeface="Arial" charset="0"/>
              </a:rPr>
              <a:t> </a:t>
            </a:r>
            <a:r>
              <a:rPr lang="es-ES_tradnl" sz="1600" b="1" dirty="0" err="1">
                <a:latin typeface="Arial" charset="0"/>
              </a:rPr>
              <a:t>Steering</a:t>
            </a:r>
            <a:r>
              <a:rPr lang="es-ES_tradnl" sz="1600" b="1" dirty="0">
                <a:latin typeface="Arial" charset="0"/>
              </a:rPr>
              <a:t> </a:t>
            </a:r>
            <a:r>
              <a:rPr lang="es-ES_tradnl" sz="1600" b="1" dirty="0" err="1">
                <a:latin typeface="Arial" charset="0"/>
              </a:rPr>
              <a:t>Group</a:t>
            </a:r>
            <a:endParaRPr lang="es-ES" sz="1600" b="1" dirty="0">
              <a:latin typeface="Arial" charset="0"/>
            </a:endParaRPr>
          </a:p>
        </p:txBody>
      </p:sp>
    </p:spTree>
    <p:extLst>
      <p:ext uri="{BB962C8B-B14F-4D97-AF65-F5344CB8AC3E}">
        <p14:creationId xmlns:p14="http://schemas.microsoft.com/office/powerpoint/2010/main" val="1261954196"/>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Áreas del IETF</a:t>
            </a:r>
            <a:endParaRPr lang="es-ES" dirty="0"/>
          </a:p>
        </p:txBody>
      </p:sp>
      <p:sp>
        <p:nvSpPr>
          <p:cNvPr id="3" name="2 Marcador de contenido"/>
          <p:cNvSpPr>
            <a:spLocks noGrp="1"/>
          </p:cNvSpPr>
          <p:nvPr>
            <p:ph idx="1"/>
          </p:nvPr>
        </p:nvSpPr>
        <p:spPr/>
        <p:txBody>
          <a:bodyPr/>
          <a:lstStyle/>
          <a:p>
            <a:r>
              <a:rPr lang="es-ES" sz="2400" dirty="0" err="1" smtClean="0"/>
              <a:t>Area</a:t>
            </a:r>
            <a:r>
              <a:rPr lang="es-ES" sz="2400" dirty="0" smtClean="0"/>
              <a:t> General</a:t>
            </a:r>
          </a:p>
          <a:p>
            <a:r>
              <a:rPr lang="es-ES" sz="2400" dirty="0" err="1" smtClean="0"/>
              <a:t>Area</a:t>
            </a:r>
            <a:r>
              <a:rPr lang="es-ES" sz="2400" dirty="0" smtClean="0"/>
              <a:t> de aplicaciones</a:t>
            </a:r>
          </a:p>
          <a:p>
            <a:r>
              <a:rPr lang="es-ES" sz="2400" dirty="0" err="1" smtClean="0"/>
              <a:t>Area</a:t>
            </a:r>
            <a:r>
              <a:rPr lang="es-ES" sz="2400" dirty="0" smtClean="0"/>
              <a:t> de Internet</a:t>
            </a:r>
          </a:p>
          <a:p>
            <a:r>
              <a:rPr lang="es-ES" sz="2400" dirty="0" err="1" smtClean="0"/>
              <a:t>Area</a:t>
            </a:r>
            <a:r>
              <a:rPr lang="es-ES" sz="2400" dirty="0" smtClean="0"/>
              <a:t> de operación y gestión</a:t>
            </a:r>
          </a:p>
          <a:p>
            <a:r>
              <a:rPr lang="es-ES" sz="2400" dirty="0" err="1" smtClean="0"/>
              <a:t>Area</a:t>
            </a:r>
            <a:r>
              <a:rPr lang="es-ES" sz="2400" dirty="0" smtClean="0"/>
              <a:t> de Aplicaciones en tiempo real e infraestructura</a:t>
            </a:r>
          </a:p>
          <a:p>
            <a:r>
              <a:rPr lang="es-ES" sz="2400" dirty="0" err="1" smtClean="0"/>
              <a:t>Area</a:t>
            </a:r>
            <a:r>
              <a:rPr lang="es-ES" sz="2400" dirty="0" smtClean="0"/>
              <a:t> de </a:t>
            </a:r>
            <a:r>
              <a:rPr lang="es-ES" sz="2400" dirty="0" err="1" smtClean="0"/>
              <a:t>routing</a:t>
            </a:r>
            <a:endParaRPr lang="es-ES" sz="2400" dirty="0" smtClean="0"/>
          </a:p>
          <a:p>
            <a:r>
              <a:rPr lang="es-ES" sz="2400" dirty="0" err="1" smtClean="0"/>
              <a:t>Area</a:t>
            </a:r>
            <a:r>
              <a:rPr lang="es-ES" sz="2400" dirty="0" smtClean="0"/>
              <a:t> de seguridad</a:t>
            </a:r>
          </a:p>
          <a:p>
            <a:r>
              <a:rPr lang="es-ES" sz="2400" dirty="0" err="1" smtClean="0"/>
              <a:t>Area</a:t>
            </a:r>
            <a:r>
              <a:rPr lang="es-ES" sz="2400" dirty="0" smtClean="0"/>
              <a:t> de transporte</a:t>
            </a:r>
          </a:p>
          <a:p>
            <a:endParaRPr lang="es-ES" sz="2400" dirty="0" smtClean="0"/>
          </a:p>
        </p:txBody>
      </p:sp>
    </p:spTree>
    <p:extLst>
      <p:ext uri="{BB962C8B-B14F-4D97-AF65-F5344CB8AC3E}">
        <p14:creationId xmlns:p14="http://schemas.microsoft.com/office/powerpoint/2010/main" val="3203705212"/>
      </p:ext>
    </p:extLst>
  </p:cSld>
  <p:clrMapOvr>
    <a:masterClrMapping/>
  </p:clrMapOvr>
  <p:transition spd="med">
    <p:pull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21568"/>
            <a:ext cx="7772400" cy="659160"/>
          </a:xfrm>
        </p:spPr>
        <p:txBody>
          <a:bodyPr/>
          <a:lstStyle/>
          <a:p>
            <a:r>
              <a:rPr lang="es-ES" sz="2800" dirty="0" smtClean="0"/>
              <a:t>Grupos de trabajo del área Internet del IETF</a:t>
            </a:r>
            <a:endParaRPr lang="es-ES" sz="2800" dirty="0"/>
          </a:p>
        </p:txBody>
      </p:sp>
      <p:sp>
        <p:nvSpPr>
          <p:cNvPr id="3" name="2 Marcador de contenido"/>
          <p:cNvSpPr>
            <a:spLocks noGrp="1"/>
          </p:cNvSpPr>
          <p:nvPr>
            <p:ph idx="1"/>
          </p:nvPr>
        </p:nvSpPr>
        <p:spPr>
          <a:xfrm>
            <a:off x="685800" y="980728"/>
            <a:ext cx="7772400" cy="4114800"/>
          </a:xfrm>
        </p:spPr>
        <p:txBody>
          <a:bodyPr/>
          <a:lstStyle/>
          <a:p>
            <a:pPr>
              <a:spcBef>
                <a:spcPts val="0"/>
              </a:spcBef>
            </a:pPr>
            <a:r>
              <a:rPr lang="es-ES" sz="1400" dirty="0" smtClean="0"/>
              <a:t>IPv6 </a:t>
            </a:r>
            <a:r>
              <a:rPr lang="es-ES" sz="1400" dirty="0" err="1" smtClean="0"/>
              <a:t>over</a:t>
            </a:r>
            <a:r>
              <a:rPr lang="es-ES" sz="1400" dirty="0" smtClean="0"/>
              <a:t> </a:t>
            </a:r>
            <a:r>
              <a:rPr lang="es-ES" sz="1400" dirty="0" err="1" smtClean="0"/>
              <a:t>Low</a:t>
            </a:r>
            <a:r>
              <a:rPr lang="es-ES" sz="1400" dirty="0" smtClean="0"/>
              <a:t> </a:t>
            </a:r>
            <a:r>
              <a:rPr lang="es-ES" sz="1400" dirty="0" err="1" smtClean="0"/>
              <a:t>power</a:t>
            </a:r>
            <a:r>
              <a:rPr lang="es-ES" sz="1400" dirty="0" smtClean="0"/>
              <a:t> WPAN</a:t>
            </a:r>
          </a:p>
          <a:p>
            <a:pPr>
              <a:spcBef>
                <a:spcPts val="0"/>
              </a:spcBef>
            </a:pPr>
            <a:r>
              <a:rPr lang="es-ES" sz="1400" dirty="0" smtClean="0"/>
              <a:t>IPv6 </a:t>
            </a:r>
            <a:r>
              <a:rPr lang="es-ES" sz="1400" dirty="0" err="1" smtClean="0"/>
              <a:t>Maintenance</a:t>
            </a:r>
            <a:endParaRPr lang="es-ES" sz="1400" dirty="0" smtClean="0"/>
          </a:p>
          <a:p>
            <a:pPr>
              <a:spcBef>
                <a:spcPts val="0"/>
              </a:spcBef>
            </a:pPr>
            <a:r>
              <a:rPr lang="es-ES" sz="1400" dirty="0"/>
              <a:t>Access </a:t>
            </a:r>
            <a:r>
              <a:rPr lang="es-ES" sz="1400" dirty="0" err="1"/>
              <a:t>Node</a:t>
            </a:r>
            <a:r>
              <a:rPr lang="es-ES" sz="1400" dirty="0"/>
              <a:t> Control </a:t>
            </a:r>
            <a:r>
              <a:rPr lang="es-ES" sz="1400" dirty="0" err="1" smtClean="0"/>
              <a:t>Protocol</a:t>
            </a:r>
            <a:endParaRPr lang="es-ES" sz="1400" dirty="0" smtClean="0"/>
          </a:p>
          <a:p>
            <a:pPr>
              <a:spcBef>
                <a:spcPts val="0"/>
              </a:spcBef>
            </a:pPr>
            <a:r>
              <a:rPr lang="es-ES" sz="1400" dirty="0"/>
              <a:t>Ad-Hoc Network </a:t>
            </a:r>
            <a:r>
              <a:rPr lang="es-ES" sz="1400" dirty="0" err="1" smtClean="0"/>
              <a:t>Autoconfiguration</a:t>
            </a:r>
            <a:endParaRPr lang="es-ES" sz="1400" dirty="0" smtClean="0"/>
          </a:p>
          <a:p>
            <a:pPr>
              <a:spcBef>
                <a:spcPts val="0"/>
              </a:spcBef>
            </a:pPr>
            <a:r>
              <a:rPr lang="es-ES" sz="1400" dirty="0" err="1"/>
              <a:t>Cga</a:t>
            </a:r>
            <a:r>
              <a:rPr lang="es-ES" sz="1400" dirty="0"/>
              <a:t> &amp; </a:t>
            </a:r>
            <a:r>
              <a:rPr lang="es-ES" sz="1400" dirty="0" err="1"/>
              <a:t>Send</a:t>
            </a:r>
            <a:r>
              <a:rPr lang="es-ES" sz="1400" dirty="0"/>
              <a:t> </a:t>
            </a:r>
            <a:r>
              <a:rPr lang="es-ES" sz="1400" dirty="0" err="1" smtClean="0"/>
              <a:t>maIntenance</a:t>
            </a:r>
            <a:endParaRPr lang="es-ES" sz="1400" dirty="0" smtClean="0"/>
          </a:p>
          <a:p>
            <a:pPr>
              <a:spcBef>
                <a:spcPts val="0"/>
              </a:spcBef>
            </a:pPr>
            <a:r>
              <a:rPr lang="es-ES" sz="1400" dirty="0" err="1"/>
              <a:t>Dynamic</a:t>
            </a:r>
            <a:r>
              <a:rPr lang="es-ES" sz="1400" dirty="0"/>
              <a:t> Host </a:t>
            </a:r>
            <a:r>
              <a:rPr lang="es-ES" sz="1400" dirty="0" err="1" smtClean="0"/>
              <a:t>Configuration</a:t>
            </a:r>
            <a:endParaRPr lang="es-ES" sz="1400" dirty="0" smtClean="0"/>
          </a:p>
          <a:p>
            <a:pPr>
              <a:spcBef>
                <a:spcPts val="0"/>
              </a:spcBef>
            </a:pPr>
            <a:r>
              <a:rPr lang="es-ES" sz="1400" dirty="0"/>
              <a:t>DNS </a:t>
            </a:r>
            <a:r>
              <a:rPr lang="es-ES" sz="1400" dirty="0" err="1" smtClean="0"/>
              <a:t>Extensions</a:t>
            </a:r>
            <a:endParaRPr lang="es-ES" sz="1400" dirty="0" smtClean="0"/>
          </a:p>
          <a:p>
            <a:pPr>
              <a:spcBef>
                <a:spcPts val="0"/>
              </a:spcBef>
            </a:pPr>
            <a:r>
              <a:rPr lang="es-ES" sz="1400" dirty="0"/>
              <a:t>Host </a:t>
            </a:r>
            <a:r>
              <a:rPr lang="es-ES" sz="1400" dirty="0" err="1"/>
              <a:t>Identity</a:t>
            </a:r>
            <a:r>
              <a:rPr lang="es-ES" sz="1400" dirty="0"/>
              <a:t> </a:t>
            </a:r>
            <a:r>
              <a:rPr lang="es-ES" sz="1400" dirty="0" err="1" smtClean="0"/>
              <a:t>Protocol</a:t>
            </a:r>
            <a:endParaRPr lang="es-ES" sz="1400" dirty="0" smtClean="0"/>
          </a:p>
          <a:p>
            <a:pPr>
              <a:spcBef>
                <a:spcPts val="0"/>
              </a:spcBef>
            </a:pPr>
            <a:r>
              <a:rPr lang="es-ES" sz="1400" dirty="0"/>
              <a:t>Internet </a:t>
            </a:r>
            <a:r>
              <a:rPr lang="es-ES" sz="1400" dirty="0" err="1"/>
              <a:t>Area</a:t>
            </a:r>
            <a:r>
              <a:rPr lang="es-ES" sz="1400" dirty="0"/>
              <a:t> </a:t>
            </a:r>
            <a:r>
              <a:rPr lang="es-ES" sz="1400" dirty="0" err="1"/>
              <a:t>Working</a:t>
            </a:r>
            <a:r>
              <a:rPr lang="es-ES" sz="1400" dirty="0"/>
              <a:t> </a:t>
            </a:r>
            <a:r>
              <a:rPr lang="es-ES" sz="1400" dirty="0" err="1" smtClean="0"/>
              <a:t>Group</a:t>
            </a:r>
            <a:endParaRPr lang="es-ES" sz="1400" dirty="0" smtClean="0"/>
          </a:p>
          <a:p>
            <a:pPr>
              <a:spcBef>
                <a:spcPts val="0"/>
              </a:spcBef>
            </a:pPr>
            <a:r>
              <a:rPr lang="es-ES" sz="1400" dirty="0"/>
              <a:t>IP </a:t>
            </a:r>
            <a:r>
              <a:rPr lang="es-ES" sz="1400" dirty="0" err="1"/>
              <a:t>over</a:t>
            </a:r>
            <a:r>
              <a:rPr lang="es-ES" sz="1400" dirty="0"/>
              <a:t> </a:t>
            </a:r>
            <a:r>
              <a:rPr lang="es-ES" sz="1400" dirty="0" smtClean="0"/>
              <a:t>DVB</a:t>
            </a:r>
          </a:p>
          <a:p>
            <a:pPr>
              <a:spcBef>
                <a:spcPts val="0"/>
              </a:spcBef>
            </a:pPr>
            <a:r>
              <a:rPr lang="en-US" sz="1400" dirty="0"/>
              <a:t>Layer Two Tunneling Protocol </a:t>
            </a:r>
            <a:r>
              <a:rPr lang="en-US" sz="1400" dirty="0" smtClean="0"/>
              <a:t>Extensions</a:t>
            </a:r>
          </a:p>
          <a:p>
            <a:pPr>
              <a:spcBef>
                <a:spcPts val="0"/>
              </a:spcBef>
            </a:pPr>
            <a:r>
              <a:rPr lang="es-ES" sz="1400" dirty="0" err="1"/>
              <a:t>Locator</a:t>
            </a:r>
            <a:r>
              <a:rPr lang="es-ES" sz="1400" dirty="0"/>
              <a:t>/ID </a:t>
            </a:r>
            <a:r>
              <a:rPr lang="es-ES" sz="1400" dirty="0" err="1"/>
              <a:t>Separation</a:t>
            </a:r>
            <a:r>
              <a:rPr lang="es-ES" sz="1400" dirty="0"/>
              <a:t> </a:t>
            </a:r>
            <a:r>
              <a:rPr lang="es-ES" sz="1400" dirty="0" err="1" smtClean="0"/>
              <a:t>Protocol</a:t>
            </a:r>
            <a:endParaRPr lang="es-ES" sz="1400" dirty="0" smtClean="0"/>
          </a:p>
          <a:p>
            <a:pPr>
              <a:spcBef>
                <a:spcPts val="0"/>
              </a:spcBef>
            </a:pPr>
            <a:r>
              <a:rPr lang="es-ES" sz="1400" dirty="0" err="1"/>
              <a:t>Mobility</a:t>
            </a:r>
            <a:r>
              <a:rPr lang="es-ES" sz="1400" dirty="0"/>
              <a:t> </a:t>
            </a:r>
            <a:r>
              <a:rPr lang="es-ES" sz="1400" dirty="0" err="1"/>
              <a:t>EXTensions</a:t>
            </a:r>
            <a:r>
              <a:rPr lang="es-ES" sz="1400" dirty="0"/>
              <a:t> </a:t>
            </a:r>
            <a:r>
              <a:rPr lang="es-ES" sz="1400" dirty="0" err="1"/>
              <a:t>for</a:t>
            </a:r>
            <a:r>
              <a:rPr lang="es-ES" sz="1400" dirty="0"/>
              <a:t> </a:t>
            </a:r>
            <a:r>
              <a:rPr lang="es-ES" sz="1400" dirty="0" smtClean="0"/>
              <a:t>IPv6</a:t>
            </a:r>
          </a:p>
          <a:p>
            <a:pPr>
              <a:spcBef>
                <a:spcPts val="0"/>
              </a:spcBef>
            </a:pPr>
            <a:r>
              <a:rPr lang="es-ES" sz="1400" dirty="0" err="1"/>
              <a:t>Multiple</a:t>
            </a:r>
            <a:r>
              <a:rPr lang="es-ES" sz="1400" dirty="0"/>
              <a:t> </a:t>
            </a:r>
            <a:r>
              <a:rPr lang="es-ES" sz="1400" dirty="0" smtClean="0"/>
              <a:t>Interfaces</a:t>
            </a:r>
          </a:p>
          <a:p>
            <a:pPr>
              <a:spcBef>
                <a:spcPts val="0"/>
              </a:spcBef>
            </a:pPr>
            <a:r>
              <a:rPr lang="es-ES" sz="1400" dirty="0" err="1"/>
              <a:t>Mobility</a:t>
            </a:r>
            <a:r>
              <a:rPr lang="es-ES" sz="1400" dirty="0"/>
              <a:t> </a:t>
            </a:r>
            <a:r>
              <a:rPr lang="es-ES" sz="1400" dirty="0" err="1"/>
              <a:t>for</a:t>
            </a:r>
            <a:r>
              <a:rPr lang="es-ES" sz="1400" dirty="0"/>
              <a:t> </a:t>
            </a:r>
            <a:r>
              <a:rPr lang="es-ES" sz="1400" dirty="0" smtClean="0"/>
              <a:t>IPv4</a:t>
            </a:r>
          </a:p>
          <a:p>
            <a:pPr>
              <a:spcBef>
                <a:spcPts val="0"/>
              </a:spcBef>
            </a:pPr>
            <a:r>
              <a:rPr lang="es-ES" sz="1400" dirty="0" err="1"/>
              <a:t>Multicast</a:t>
            </a:r>
            <a:r>
              <a:rPr lang="es-ES" sz="1400" dirty="0"/>
              <a:t> </a:t>
            </a:r>
            <a:r>
              <a:rPr lang="es-ES" sz="1400" dirty="0" err="1" smtClean="0"/>
              <a:t>Mobility</a:t>
            </a:r>
            <a:endParaRPr lang="es-ES" sz="1400" dirty="0" smtClean="0"/>
          </a:p>
          <a:p>
            <a:pPr>
              <a:spcBef>
                <a:spcPts val="0"/>
              </a:spcBef>
            </a:pPr>
            <a:r>
              <a:rPr lang="es-ES" sz="1400" dirty="0"/>
              <a:t>Network-</a:t>
            </a:r>
            <a:r>
              <a:rPr lang="es-ES" sz="1400" dirty="0" err="1"/>
              <a:t>Based</a:t>
            </a:r>
            <a:r>
              <a:rPr lang="es-ES" sz="1400" dirty="0"/>
              <a:t> </a:t>
            </a:r>
            <a:r>
              <a:rPr lang="es-ES" sz="1400" dirty="0" err="1"/>
              <a:t>Mobility</a:t>
            </a:r>
            <a:r>
              <a:rPr lang="es-ES" sz="1400" dirty="0"/>
              <a:t> </a:t>
            </a:r>
            <a:r>
              <a:rPr lang="es-ES" sz="1400" dirty="0" err="1" smtClean="0"/>
              <a:t>Extensions</a:t>
            </a:r>
            <a:endParaRPr lang="es-ES" sz="1400" dirty="0" smtClean="0"/>
          </a:p>
          <a:p>
            <a:pPr>
              <a:spcBef>
                <a:spcPts val="0"/>
              </a:spcBef>
            </a:pPr>
            <a:r>
              <a:rPr lang="es-ES" sz="1400" dirty="0"/>
              <a:t>Network Time </a:t>
            </a:r>
            <a:r>
              <a:rPr lang="es-ES" sz="1400" dirty="0" err="1" smtClean="0"/>
              <a:t>Protocol</a:t>
            </a:r>
            <a:endParaRPr lang="es-ES" sz="1400" dirty="0" smtClean="0"/>
          </a:p>
          <a:p>
            <a:pPr>
              <a:spcBef>
                <a:spcPts val="0"/>
              </a:spcBef>
            </a:pPr>
            <a:r>
              <a:rPr lang="es-ES" sz="1400" dirty="0"/>
              <a:t>Port Control </a:t>
            </a:r>
            <a:r>
              <a:rPr lang="es-ES" sz="1400" dirty="0" err="1" smtClean="0"/>
              <a:t>Protocol</a:t>
            </a:r>
            <a:endParaRPr lang="es-ES" sz="1400" dirty="0" smtClean="0"/>
          </a:p>
          <a:p>
            <a:pPr>
              <a:spcBef>
                <a:spcPts val="0"/>
              </a:spcBef>
            </a:pPr>
            <a:r>
              <a:rPr lang="es-ES" sz="1400" dirty="0"/>
              <a:t>Point-</a:t>
            </a:r>
            <a:r>
              <a:rPr lang="es-ES" sz="1400" dirty="0" err="1"/>
              <a:t>to</a:t>
            </a:r>
            <a:r>
              <a:rPr lang="es-ES" sz="1400" dirty="0"/>
              <a:t>-Point </a:t>
            </a:r>
            <a:r>
              <a:rPr lang="es-ES" sz="1400" dirty="0" err="1"/>
              <a:t>Protocol</a:t>
            </a:r>
            <a:r>
              <a:rPr lang="es-ES" sz="1400" dirty="0"/>
              <a:t> </a:t>
            </a:r>
            <a:r>
              <a:rPr lang="es-ES" sz="1400" dirty="0" err="1" smtClean="0"/>
              <a:t>Extensions</a:t>
            </a:r>
            <a:endParaRPr lang="es-ES" sz="1400" dirty="0" smtClean="0"/>
          </a:p>
          <a:p>
            <a:pPr>
              <a:spcBef>
                <a:spcPts val="0"/>
              </a:spcBef>
            </a:pPr>
            <a:r>
              <a:rPr lang="es-ES" sz="1400" dirty="0" err="1"/>
              <a:t>Source</a:t>
            </a:r>
            <a:r>
              <a:rPr lang="es-ES" sz="1400" dirty="0"/>
              <a:t> </a:t>
            </a:r>
            <a:r>
              <a:rPr lang="es-ES" sz="1400" dirty="0" err="1"/>
              <a:t>Address</a:t>
            </a:r>
            <a:r>
              <a:rPr lang="es-ES" sz="1400" dirty="0"/>
              <a:t> </a:t>
            </a:r>
            <a:r>
              <a:rPr lang="es-ES" sz="1400" dirty="0" err="1"/>
              <a:t>Validation</a:t>
            </a:r>
            <a:r>
              <a:rPr lang="es-ES" sz="1400" dirty="0"/>
              <a:t> </a:t>
            </a:r>
            <a:r>
              <a:rPr lang="es-ES" sz="1400" dirty="0" err="1" smtClean="0"/>
              <a:t>Improvements</a:t>
            </a:r>
            <a:endParaRPr lang="es-ES" sz="1400" dirty="0" smtClean="0"/>
          </a:p>
          <a:p>
            <a:pPr>
              <a:spcBef>
                <a:spcPts val="0"/>
              </a:spcBef>
            </a:pPr>
            <a:r>
              <a:rPr lang="en-US" sz="1400" dirty="0"/>
              <a:t>Site </a:t>
            </a:r>
            <a:r>
              <a:rPr lang="en-US" sz="1400" dirty="0" err="1"/>
              <a:t>Multihoming</a:t>
            </a:r>
            <a:r>
              <a:rPr lang="en-US" sz="1400" dirty="0"/>
              <a:t> by IPv6 </a:t>
            </a:r>
            <a:r>
              <a:rPr lang="en-US" sz="1400" dirty="0" smtClean="0"/>
              <a:t>Intermediation</a:t>
            </a:r>
          </a:p>
          <a:p>
            <a:pPr>
              <a:spcBef>
                <a:spcPts val="0"/>
              </a:spcBef>
            </a:pPr>
            <a:r>
              <a:rPr lang="es-ES" sz="1400" dirty="0" err="1" smtClean="0"/>
              <a:t>Softwires</a:t>
            </a:r>
            <a:endParaRPr lang="es-ES" sz="1400" dirty="0" smtClean="0"/>
          </a:p>
          <a:p>
            <a:pPr>
              <a:spcBef>
                <a:spcPts val="0"/>
              </a:spcBef>
            </a:pPr>
            <a:r>
              <a:rPr lang="en-US" sz="1400" dirty="0"/>
              <a:t>Timing over IP Connection and Transfer of </a:t>
            </a:r>
            <a:r>
              <a:rPr lang="en-US" sz="1400" dirty="0" smtClean="0"/>
              <a:t>Clock</a:t>
            </a:r>
          </a:p>
          <a:p>
            <a:pPr>
              <a:spcBef>
                <a:spcPts val="0"/>
              </a:spcBef>
            </a:pPr>
            <a:r>
              <a:rPr lang="en-US" sz="1400" dirty="0"/>
              <a:t>Transparent Interconnection of Lots of Links</a:t>
            </a:r>
            <a:endParaRPr lang="es-ES" sz="1400" dirty="0" smtClean="0"/>
          </a:p>
          <a:p>
            <a:pPr>
              <a:spcBef>
                <a:spcPts val="0"/>
              </a:spcBef>
            </a:pPr>
            <a:endParaRPr lang="es-ES" sz="1400" dirty="0"/>
          </a:p>
        </p:txBody>
      </p:sp>
    </p:spTree>
    <p:extLst>
      <p:ext uri="{BB962C8B-B14F-4D97-AF65-F5344CB8AC3E}">
        <p14:creationId xmlns:p14="http://schemas.microsoft.com/office/powerpoint/2010/main" val="2194802569"/>
      </p:ext>
    </p:extLst>
  </p:cSld>
  <p:clrMapOvr>
    <a:masterClrMapping/>
  </p:clrMapOvr>
  <p:transition spd="med">
    <p:pull dir="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685800" y="5971456"/>
            <a:ext cx="1905000" cy="457200"/>
          </a:xfrm>
          <a:prstGeom prst="rect">
            <a:avLst/>
          </a:prstGeom>
          <a:noFill/>
          <a:ln w="12700">
            <a:noFill/>
            <a:miter lim="800000"/>
            <a:headEnd/>
            <a:tailEnd/>
          </a:ln>
          <a:effectLst/>
        </p:spPr>
        <p:txBody>
          <a:bodyPr wrap="none" anchor="ctr"/>
          <a:lstStyle/>
          <a:p>
            <a:endParaRPr lang="es-ES"/>
          </a:p>
        </p:txBody>
      </p:sp>
      <p:sp>
        <p:nvSpPr>
          <p:cNvPr id="565251" name="Rectangle 3"/>
          <p:cNvSpPr>
            <a:spLocks noChangeArrowheads="1"/>
          </p:cNvSpPr>
          <p:nvPr/>
        </p:nvSpPr>
        <p:spPr bwMode="auto">
          <a:xfrm>
            <a:off x="3124200" y="5971456"/>
            <a:ext cx="2895600" cy="457200"/>
          </a:xfrm>
          <a:prstGeom prst="rect">
            <a:avLst/>
          </a:prstGeom>
          <a:noFill/>
          <a:ln w="12700">
            <a:noFill/>
            <a:miter lim="800000"/>
            <a:headEnd/>
            <a:tailEnd/>
          </a:ln>
          <a:effectLst/>
        </p:spPr>
        <p:txBody>
          <a:bodyPr wrap="none" anchor="ctr"/>
          <a:lstStyle/>
          <a:p>
            <a:endParaRPr lang="es-ES"/>
          </a:p>
        </p:txBody>
      </p:sp>
      <p:sp>
        <p:nvSpPr>
          <p:cNvPr id="565252" name="Rectangle 4"/>
          <p:cNvSpPr>
            <a:spLocks noGrp="1" noChangeArrowheads="1"/>
          </p:cNvSpPr>
          <p:nvPr>
            <p:ph type="title"/>
          </p:nvPr>
        </p:nvSpPr>
        <p:spPr>
          <a:xfrm>
            <a:off x="685800" y="371128"/>
            <a:ext cx="7772400" cy="609600"/>
          </a:xfrm>
          <a:noFill/>
          <a:ln/>
        </p:spPr>
        <p:txBody>
          <a:bodyPr lIns="90488" tIns="44450" rIns="90488" bIns="44450"/>
          <a:lstStyle/>
          <a:p>
            <a:r>
              <a:rPr lang="es-ES" sz="3600" dirty="0"/>
              <a:t>L</a:t>
            </a:r>
            <a:r>
              <a:rPr lang="es-ES_tradnl" sz="3600" dirty="0"/>
              <a:t>os estándares Internet</a:t>
            </a:r>
            <a:endParaRPr lang="es-ES" sz="3600" dirty="0"/>
          </a:p>
        </p:txBody>
      </p:sp>
      <p:sp>
        <p:nvSpPr>
          <p:cNvPr id="565253" name="Rectangle 5"/>
          <p:cNvSpPr>
            <a:spLocks noGrp="1" noChangeArrowheads="1"/>
          </p:cNvSpPr>
          <p:nvPr>
            <p:ph type="body" idx="1"/>
          </p:nvPr>
        </p:nvSpPr>
        <p:spPr>
          <a:xfrm>
            <a:off x="609600" y="1052736"/>
            <a:ext cx="7848600" cy="4800600"/>
          </a:xfrm>
          <a:noFill/>
          <a:ln/>
        </p:spPr>
        <p:txBody>
          <a:bodyPr lIns="90488" tIns="44450" rIns="90488" bIns="44450"/>
          <a:lstStyle/>
          <a:p>
            <a:r>
              <a:rPr lang="es-ES" sz="2000" dirty="0"/>
              <a:t>Desde </a:t>
            </a:r>
            <a:r>
              <a:rPr lang="es-ES_tradnl" sz="2000" dirty="0"/>
              <a:t>1969</a:t>
            </a:r>
            <a:r>
              <a:rPr lang="es-ES" sz="2000" dirty="0"/>
              <a:t> los documentos técnicos </a:t>
            </a:r>
            <a:r>
              <a:rPr lang="es-ES_tradnl" sz="2000" dirty="0"/>
              <a:t>de Internet </a:t>
            </a:r>
            <a:r>
              <a:rPr lang="es-ES" sz="2000" dirty="0"/>
              <a:t>se han publicado en la red bajo el nombre de </a:t>
            </a:r>
            <a:r>
              <a:rPr lang="es-ES" sz="2000" b="1" dirty="0" err="1"/>
              <a:t>RFCs</a:t>
            </a:r>
            <a:r>
              <a:rPr lang="es-ES" sz="2000" b="1" dirty="0"/>
              <a:t> </a:t>
            </a:r>
            <a:r>
              <a:rPr lang="es-ES_tradnl" sz="2000" b="1" dirty="0"/>
              <a:t>(</a:t>
            </a:r>
            <a:r>
              <a:rPr lang="es-ES" sz="2000" b="1" dirty="0" err="1"/>
              <a:t>Request</a:t>
            </a:r>
            <a:r>
              <a:rPr lang="es-ES" sz="2000" b="1" dirty="0"/>
              <a:t> </a:t>
            </a:r>
            <a:r>
              <a:rPr lang="es-ES" sz="2000" b="1" dirty="0" err="1"/>
              <a:t>For</a:t>
            </a:r>
            <a:r>
              <a:rPr lang="es-ES" sz="2000" b="1" dirty="0"/>
              <a:t> </a:t>
            </a:r>
            <a:r>
              <a:rPr lang="es-ES" sz="2000" b="1" dirty="0" err="1"/>
              <a:t>Comments</a:t>
            </a:r>
            <a:r>
              <a:rPr lang="es-ES" sz="2000" b="1" dirty="0"/>
              <a:t>)</a:t>
            </a:r>
            <a:r>
              <a:rPr lang="es-ES_tradnl" sz="2000" b="1" dirty="0"/>
              <a:t>.</a:t>
            </a:r>
            <a:r>
              <a:rPr lang="es-ES_tradnl" sz="2000" dirty="0"/>
              <a:t> </a:t>
            </a:r>
            <a:r>
              <a:rPr lang="es-ES" sz="2000" dirty="0"/>
              <a:t>Actualmente hay m</a:t>
            </a:r>
            <a:r>
              <a:rPr lang="es-ES_tradnl" sz="2000" dirty="0"/>
              <a:t>á</a:t>
            </a:r>
            <a:r>
              <a:rPr lang="es-ES" sz="2000" dirty="0"/>
              <a:t>s de 6</a:t>
            </a:r>
            <a:r>
              <a:rPr lang="es-ES" sz="2000" dirty="0" smtClean="0"/>
              <a:t>000 (6457 en diciembre de 2011)</a:t>
            </a:r>
            <a:r>
              <a:rPr lang="es-ES_tradnl" sz="2000" dirty="0" smtClean="0"/>
              <a:t>. </a:t>
            </a:r>
            <a:r>
              <a:rPr lang="es-ES_tradnl" sz="2000" dirty="0"/>
              <a:t>Un RFC puede contener la especificación de un protocolo o ser un documento de carácter informativo o divulgativo </a:t>
            </a:r>
          </a:p>
          <a:p>
            <a:r>
              <a:rPr lang="es-ES_tradnl" sz="2000" dirty="0"/>
              <a:t>Para que un protocolo se estandarice ha de estar publicado en un RFC (pero no todos los protocolos publicados en </a:t>
            </a:r>
            <a:r>
              <a:rPr lang="es-ES_tradnl" sz="2000" dirty="0" err="1"/>
              <a:t>RFCs</a:t>
            </a:r>
            <a:r>
              <a:rPr lang="es-ES_tradnl" sz="2000" dirty="0"/>
              <a:t> son estándares)</a:t>
            </a:r>
            <a:r>
              <a:rPr lang="es-ES" sz="2000" dirty="0"/>
              <a:t>.</a:t>
            </a:r>
          </a:p>
          <a:p>
            <a:r>
              <a:rPr lang="es-ES" sz="2000" dirty="0"/>
              <a:t>Para que un</a:t>
            </a:r>
            <a:r>
              <a:rPr lang="es-ES_tradnl" sz="2000" dirty="0"/>
              <a:t> </a:t>
            </a:r>
            <a:r>
              <a:rPr lang="es-ES" sz="2000" dirty="0"/>
              <a:t>protocolo sea un estándar Internet ha de pasar por varias </a:t>
            </a:r>
            <a:r>
              <a:rPr lang="es-ES" sz="2000" dirty="0" smtClean="0"/>
              <a:t>fases llamadas el ‘</a:t>
            </a:r>
            <a:r>
              <a:rPr lang="es-ES" sz="2000" dirty="0" err="1" smtClean="0"/>
              <a:t>standards</a:t>
            </a:r>
            <a:r>
              <a:rPr lang="es-ES" sz="2000" dirty="0" smtClean="0"/>
              <a:t> </a:t>
            </a:r>
            <a:r>
              <a:rPr lang="es-ES" sz="2000" dirty="0" err="1" smtClean="0"/>
              <a:t>track</a:t>
            </a:r>
            <a:r>
              <a:rPr lang="es-ES" sz="2000" dirty="0" smtClean="0"/>
              <a:t>’:</a:t>
            </a:r>
            <a:endParaRPr lang="es-ES" sz="2000" dirty="0"/>
          </a:p>
          <a:p>
            <a:pPr lvl="1"/>
            <a:r>
              <a:rPr lang="es-ES" sz="1800" b="1" dirty="0" err="1"/>
              <a:t>Proposed</a:t>
            </a:r>
            <a:r>
              <a:rPr lang="es-ES" sz="1800" b="1" dirty="0"/>
              <a:t> Standard</a:t>
            </a:r>
            <a:r>
              <a:rPr lang="es-ES_tradnl" sz="1800" b="1" dirty="0"/>
              <a:t>: </a:t>
            </a:r>
            <a:r>
              <a:rPr lang="es-ES" sz="1800" dirty="0"/>
              <a:t>se considera de interés</a:t>
            </a:r>
          </a:p>
          <a:p>
            <a:pPr lvl="1"/>
            <a:r>
              <a:rPr lang="es-ES" sz="1800" b="1" dirty="0" err="1"/>
              <a:t>Draft</a:t>
            </a:r>
            <a:r>
              <a:rPr lang="es-ES" sz="1800" b="1" dirty="0"/>
              <a:t> Standard</a:t>
            </a:r>
            <a:r>
              <a:rPr lang="es-ES_tradnl" sz="1800" b="1" dirty="0"/>
              <a:t>: </a:t>
            </a:r>
            <a:r>
              <a:rPr lang="es-ES_tradnl" sz="1800" dirty="0"/>
              <a:t>hay alguna </a:t>
            </a:r>
            <a:r>
              <a:rPr lang="es-ES" sz="1800" dirty="0"/>
              <a:t>implementación operativa probada</a:t>
            </a:r>
          </a:p>
          <a:p>
            <a:pPr lvl="1"/>
            <a:r>
              <a:rPr lang="es-ES" sz="1800" b="1" dirty="0"/>
              <a:t>Internet</a:t>
            </a:r>
            <a:r>
              <a:rPr lang="es-ES" sz="1800" dirty="0"/>
              <a:t> </a:t>
            </a:r>
            <a:r>
              <a:rPr lang="es-ES" sz="1800" b="1" dirty="0"/>
              <a:t>Standard</a:t>
            </a:r>
            <a:r>
              <a:rPr lang="es-ES_tradnl" sz="1800" b="1" dirty="0"/>
              <a:t>: </a:t>
            </a:r>
            <a:r>
              <a:rPr lang="es-ES_tradnl" sz="1800" dirty="0"/>
              <a:t>es</a:t>
            </a:r>
            <a:r>
              <a:rPr lang="es-ES_tradnl" sz="1800" b="1" dirty="0"/>
              <a:t> </a:t>
            </a:r>
            <a:r>
              <a:rPr lang="es-ES" sz="1800" dirty="0" err="1"/>
              <a:t>aproba</a:t>
            </a:r>
            <a:r>
              <a:rPr lang="es-ES_tradnl" sz="1800" dirty="0"/>
              <a:t>do</a:t>
            </a:r>
            <a:r>
              <a:rPr lang="es-ES" sz="1800" dirty="0"/>
              <a:t> por el IAB</a:t>
            </a:r>
          </a:p>
          <a:p>
            <a:r>
              <a:rPr lang="es-ES" sz="2000" dirty="0"/>
              <a:t>El IAB es el responsable de la edición y publicación de los </a:t>
            </a:r>
            <a:r>
              <a:rPr lang="es-ES" sz="2000" dirty="0" err="1"/>
              <a:t>RFCs</a:t>
            </a:r>
            <a:r>
              <a:rPr lang="es-ES" sz="2000" dirty="0"/>
              <a:t>, aunque la mayor parte del trabajo de preparación se desarrolla en los comités del IETF.</a:t>
            </a:r>
            <a:endParaRPr lang="es-ES_tradnl" sz="2000" dirty="0"/>
          </a:p>
        </p:txBody>
      </p:sp>
    </p:spTree>
    <p:extLst>
      <p:ext uri="{BB962C8B-B14F-4D97-AF65-F5344CB8AC3E}">
        <p14:creationId xmlns:p14="http://schemas.microsoft.com/office/powerpoint/2010/main" val="1199682501"/>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6991672" y="2357438"/>
            <a:ext cx="1828800" cy="7016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dirty="0" smtClean="0">
                <a:latin typeface="Arial" charset="0"/>
              </a:rPr>
              <a:t>Protocolo Experimental</a:t>
            </a:r>
            <a:endParaRPr lang="es-ES" sz="2000" dirty="0">
              <a:latin typeface="Arial" charset="0"/>
            </a:endParaRPr>
          </a:p>
        </p:txBody>
      </p:sp>
      <p:sp>
        <p:nvSpPr>
          <p:cNvPr id="566275" name="Text Box 3"/>
          <p:cNvSpPr txBox="1">
            <a:spLocks noChangeArrowheads="1"/>
          </p:cNvSpPr>
          <p:nvPr/>
        </p:nvSpPr>
        <p:spPr bwMode="auto">
          <a:xfrm>
            <a:off x="2239144" y="2509838"/>
            <a:ext cx="1828800" cy="3968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a:latin typeface="Arial" charset="0"/>
              </a:rPr>
              <a:t>Informativo</a:t>
            </a:r>
            <a:endParaRPr lang="es-ES" sz="2000">
              <a:latin typeface="Arial" charset="0"/>
            </a:endParaRPr>
          </a:p>
        </p:txBody>
      </p:sp>
      <p:sp>
        <p:nvSpPr>
          <p:cNvPr id="566276" name="Text Box 4"/>
          <p:cNvSpPr txBox="1">
            <a:spLocks noChangeArrowheads="1"/>
          </p:cNvSpPr>
          <p:nvPr/>
        </p:nvSpPr>
        <p:spPr bwMode="auto">
          <a:xfrm>
            <a:off x="4399284" y="2373313"/>
            <a:ext cx="1828800" cy="7016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a:latin typeface="Arial" charset="0"/>
              </a:rPr>
              <a:t>Estándar Propuesto</a:t>
            </a:r>
            <a:endParaRPr lang="es-ES" sz="2000">
              <a:latin typeface="Arial" charset="0"/>
            </a:endParaRPr>
          </a:p>
        </p:txBody>
      </p:sp>
      <p:sp>
        <p:nvSpPr>
          <p:cNvPr id="566277" name="Text Box 5"/>
          <p:cNvSpPr txBox="1">
            <a:spLocks noChangeArrowheads="1"/>
          </p:cNvSpPr>
          <p:nvPr/>
        </p:nvSpPr>
        <p:spPr bwMode="auto">
          <a:xfrm>
            <a:off x="4399284" y="3519488"/>
            <a:ext cx="1828800" cy="7016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a:latin typeface="Arial" charset="0"/>
              </a:rPr>
              <a:t>Estándar Borrador</a:t>
            </a:r>
            <a:endParaRPr lang="es-ES" sz="2000">
              <a:latin typeface="Arial" charset="0"/>
            </a:endParaRPr>
          </a:p>
        </p:txBody>
      </p:sp>
      <p:sp>
        <p:nvSpPr>
          <p:cNvPr id="566278" name="Text Box 6"/>
          <p:cNvSpPr txBox="1">
            <a:spLocks noChangeArrowheads="1"/>
          </p:cNvSpPr>
          <p:nvPr/>
        </p:nvSpPr>
        <p:spPr bwMode="auto">
          <a:xfrm>
            <a:off x="4377059" y="1300698"/>
            <a:ext cx="1828800" cy="400110"/>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dirty="0" smtClean="0">
                <a:latin typeface="Arial" charset="0"/>
              </a:rPr>
              <a:t>Borrador</a:t>
            </a:r>
            <a:endParaRPr lang="es-ES" sz="2000" dirty="0">
              <a:latin typeface="Arial" charset="0"/>
            </a:endParaRPr>
          </a:p>
        </p:txBody>
      </p:sp>
      <p:sp>
        <p:nvSpPr>
          <p:cNvPr id="566279" name="Text Box 7"/>
          <p:cNvSpPr txBox="1">
            <a:spLocks noChangeArrowheads="1"/>
          </p:cNvSpPr>
          <p:nvPr/>
        </p:nvSpPr>
        <p:spPr bwMode="auto">
          <a:xfrm>
            <a:off x="4399284" y="4670425"/>
            <a:ext cx="1828800" cy="7016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a:latin typeface="Arial" charset="0"/>
              </a:rPr>
              <a:t>Estándar Internet</a:t>
            </a:r>
            <a:endParaRPr lang="es-ES" sz="2000">
              <a:latin typeface="Arial" charset="0"/>
            </a:endParaRPr>
          </a:p>
        </p:txBody>
      </p:sp>
      <p:sp>
        <p:nvSpPr>
          <p:cNvPr id="566280" name="Text Box 8"/>
          <p:cNvSpPr txBox="1">
            <a:spLocks noChangeArrowheads="1"/>
          </p:cNvSpPr>
          <p:nvPr/>
        </p:nvSpPr>
        <p:spPr bwMode="auto">
          <a:xfrm>
            <a:off x="4377059" y="5911850"/>
            <a:ext cx="1828800" cy="396875"/>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a:latin typeface="Arial" charset="0"/>
              </a:rPr>
              <a:t>Histórico</a:t>
            </a:r>
            <a:endParaRPr lang="es-ES" sz="2000">
              <a:latin typeface="Arial" charset="0"/>
            </a:endParaRPr>
          </a:p>
        </p:txBody>
      </p:sp>
      <p:sp>
        <p:nvSpPr>
          <p:cNvPr id="566281" name="Line 9"/>
          <p:cNvSpPr>
            <a:spLocks noChangeShapeType="1"/>
          </p:cNvSpPr>
          <p:nvPr/>
        </p:nvSpPr>
        <p:spPr bwMode="auto">
          <a:xfrm>
            <a:off x="5291459" y="1839913"/>
            <a:ext cx="0" cy="457200"/>
          </a:xfrm>
          <a:prstGeom prst="line">
            <a:avLst/>
          </a:prstGeom>
          <a:noFill/>
          <a:ln w="12700">
            <a:solidFill>
              <a:schemeClr val="tx1"/>
            </a:solidFill>
            <a:round/>
            <a:headEnd/>
            <a:tailEnd type="triangle" w="med" len="med"/>
          </a:ln>
          <a:effectLst/>
        </p:spPr>
        <p:txBody>
          <a:bodyPr/>
          <a:lstStyle/>
          <a:p>
            <a:endParaRPr lang="es-ES"/>
          </a:p>
        </p:txBody>
      </p:sp>
      <p:sp>
        <p:nvSpPr>
          <p:cNvPr id="566282" name="Line 10"/>
          <p:cNvSpPr>
            <a:spLocks noChangeShapeType="1"/>
          </p:cNvSpPr>
          <p:nvPr/>
        </p:nvSpPr>
        <p:spPr bwMode="auto">
          <a:xfrm flipH="1">
            <a:off x="3347863" y="1839913"/>
            <a:ext cx="1791195" cy="584348"/>
          </a:xfrm>
          <a:prstGeom prst="line">
            <a:avLst/>
          </a:prstGeom>
          <a:noFill/>
          <a:ln w="12700">
            <a:solidFill>
              <a:schemeClr val="tx1"/>
            </a:solidFill>
            <a:round/>
            <a:headEnd/>
            <a:tailEnd type="triangle" w="med" len="med"/>
          </a:ln>
          <a:effectLst/>
        </p:spPr>
        <p:txBody>
          <a:bodyPr/>
          <a:lstStyle/>
          <a:p>
            <a:endParaRPr lang="es-ES"/>
          </a:p>
        </p:txBody>
      </p:sp>
      <p:sp>
        <p:nvSpPr>
          <p:cNvPr id="566283" name="Line 11"/>
          <p:cNvSpPr>
            <a:spLocks noChangeShapeType="1"/>
          </p:cNvSpPr>
          <p:nvPr/>
        </p:nvSpPr>
        <p:spPr bwMode="auto">
          <a:xfrm>
            <a:off x="5443859" y="1839913"/>
            <a:ext cx="2368550" cy="436562"/>
          </a:xfrm>
          <a:prstGeom prst="line">
            <a:avLst/>
          </a:prstGeom>
          <a:noFill/>
          <a:ln w="12700">
            <a:solidFill>
              <a:schemeClr val="tx1"/>
            </a:solidFill>
            <a:round/>
            <a:headEnd/>
            <a:tailEnd type="triangle" w="med" len="med"/>
          </a:ln>
          <a:effectLst/>
        </p:spPr>
        <p:txBody>
          <a:bodyPr/>
          <a:lstStyle/>
          <a:p>
            <a:endParaRPr lang="es-ES"/>
          </a:p>
        </p:txBody>
      </p:sp>
      <p:sp>
        <p:nvSpPr>
          <p:cNvPr id="566284" name="Line 12"/>
          <p:cNvSpPr>
            <a:spLocks noChangeShapeType="1"/>
          </p:cNvSpPr>
          <p:nvPr/>
        </p:nvSpPr>
        <p:spPr bwMode="auto">
          <a:xfrm>
            <a:off x="5313684" y="3119438"/>
            <a:ext cx="0" cy="381000"/>
          </a:xfrm>
          <a:prstGeom prst="line">
            <a:avLst/>
          </a:prstGeom>
          <a:noFill/>
          <a:ln w="12700">
            <a:solidFill>
              <a:schemeClr val="tx1"/>
            </a:solidFill>
            <a:round/>
            <a:headEnd/>
            <a:tailEnd type="triangle" w="med" len="med"/>
          </a:ln>
          <a:effectLst/>
        </p:spPr>
        <p:txBody>
          <a:bodyPr/>
          <a:lstStyle/>
          <a:p>
            <a:endParaRPr lang="es-ES"/>
          </a:p>
        </p:txBody>
      </p:sp>
      <p:sp>
        <p:nvSpPr>
          <p:cNvPr id="566286" name="Line 14"/>
          <p:cNvSpPr>
            <a:spLocks noChangeShapeType="1"/>
          </p:cNvSpPr>
          <p:nvPr/>
        </p:nvSpPr>
        <p:spPr bwMode="auto">
          <a:xfrm>
            <a:off x="3151957" y="6082766"/>
            <a:ext cx="1148902" cy="10059"/>
          </a:xfrm>
          <a:prstGeom prst="line">
            <a:avLst/>
          </a:prstGeom>
          <a:noFill/>
          <a:ln w="12700">
            <a:solidFill>
              <a:schemeClr val="tx1"/>
            </a:solidFill>
            <a:round/>
            <a:headEnd/>
            <a:tailEnd type="triangle" w="med" len="med"/>
          </a:ln>
          <a:effectLst/>
        </p:spPr>
        <p:txBody>
          <a:bodyPr/>
          <a:lstStyle/>
          <a:p>
            <a:endParaRPr lang="es-ES"/>
          </a:p>
        </p:txBody>
      </p:sp>
      <p:sp>
        <p:nvSpPr>
          <p:cNvPr id="566287" name="Text Box 15"/>
          <p:cNvSpPr txBox="1">
            <a:spLocks noChangeArrowheads="1"/>
          </p:cNvSpPr>
          <p:nvPr/>
        </p:nvSpPr>
        <p:spPr bwMode="auto">
          <a:xfrm>
            <a:off x="2339752" y="195263"/>
            <a:ext cx="4413250" cy="641350"/>
          </a:xfrm>
          <a:prstGeom prst="rect">
            <a:avLst/>
          </a:prstGeom>
          <a:noFill/>
          <a:ln w="12700">
            <a:noFill/>
            <a:miter lim="800000"/>
            <a:headEnd/>
            <a:tailEnd/>
          </a:ln>
          <a:effectLst/>
        </p:spPr>
        <p:txBody>
          <a:bodyPr wrap="none">
            <a:spAutoFit/>
          </a:bodyPr>
          <a:lstStyle/>
          <a:p>
            <a:pPr algn="ctr" eaLnBrk="0" hangingPunct="0"/>
            <a:r>
              <a:rPr lang="es-ES_tradnl" sz="3600" dirty="0"/>
              <a:t>Evolución de los </a:t>
            </a:r>
            <a:r>
              <a:rPr lang="es-ES_tradnl" sz="3600" dirty="0" err="1"/>
              <a:t>RFCs</a:t>
            </a:r>
            <a:endParaRPr lang="es-ES" sz="3600" dirty="0"/>
          </a:p>
        </p:txBody>
      </p:sp>
      <p:sp>
        <p:nvSpPr>
          <p:cNvPr id="566289" name="Line 17"/>
          <p:cNvSpPr>
            <a:spLocks noChangeShapeType="1"/>
          </p:cNvSpPr>
          <p:nvPr/>
        </p:nvSpPr>
        <p:spPr bwMode="auto">
          <a:xfrm flipH="1">
            <a:off x="3151957" y="2982913"/>
            <a:ext cx="1587" cy="3106737"/>
          </a:xfrm>
          <a:prstGeom prst="line">
            <a:avLst/>
          </a:prstGeom>
          <a:noFill/>
          <a:ln w="12700">
            <a:solidFill>
              <a:schemeClr val="tx1"/>
            </a:solidFill>
            <a:round/>
            <a:headEnd/>
            <a:tailEnd/>
          </a:ln>
          <a:effectLst/>
        </p:spPr>
        <p:txBody>
          <a:bodyPr/>
          <a:lstStyle/>
          <a:p>
            <a:endParaRPr lang="es-ES"/>
          </a:p>
        </p:txBody>
      </p:sp>
      <p:sp>
        <p:nvSpPr>
          <p:cNvPr id="566290" name="Line 18"/>
          <p:cNvSpPr>
            <a:spLocks noChangeShapeType="1"/>
          </p:cNvSpPr>
          <p:nvPr/>
        </p:nvSpPr>
        <p:spPr bwMode="auto">
          <a:xfrm flipH="1">
            <a:off x="6358259" y="6092825"/>
            <a:ext cx="1525588" cy="0"/>
          </a:xfrm>
          <a:prstGeom prst="line">
            <a:avLst/>
          </a:prstGeom>
          <a:noFill/>
          <a:ln w="12700">
            <a:solidFill>
              <a:schemeClr val="tx1"/>
            </a:solidFill>
            <a:round/>
            <a:headEnd/>
            <a:tailEnd type="triangle" w="med" len="med"/>
          </a:ln>
          <a:effectLst/>
        </p:spPr>
        <p:txBody>
          <a:bodyPr/>
          <a:lstStyle/>
          <a:p>
            <a:endParaRPr lang="es-ES"/>
          </a:p>
        </p:txBody>
      </p:sp>
      <p:sp>
        <p:nvSpPr>
          <p:cNvPr id="566292" name="Line 20"/>
          <p:cNvSpPr>
            <a:spLocks noChangeShapeType="1"/>
          </p:cNvSpPr>
          <p:nvPr/>
        </p:nvSpPr>
        <p:spPr bwMode="auto">
          <a:xfrm>
            <a:off x="5293047" y="4271963"/>
            <a:ext cx="0" cy="381000"/>
          </a:xfrm>
          <a:prstGeom prst="line">
            <a:avLst/>
          </a:prstGeom>
          <a:noFill/>
          <a:ln w="12700">
            <a:solidFill>
              <a:schemeClr val="tx1"/>
            </a:solidFill>
            <a:round/>
            <a:headEnd/>
            <a:tailEnd type="triangle" w="med" len="med"/>
          </a:ln>
          <a:effectLst/>
        </p:spPr>
        <p:txBody>
          <a:bodyPr/>
          <a:lstStyle/>
          <a:p>
            <a:endParaRPr lang="es-ES"/>
          </a:p>
        </p:txBody>
      </p:sp>
      <p:sp>
        <p:nvSpPr>
          <p:cNvPr id="566293" name="Line 21"/>
          <p:cNvSpPr>
            <a:spLocks noChangeShapeType="1"/>
          </p:cNvSpPr>
          <p:nvPr/>
        </p:nvSpPr>
        <p:spPr bwMode="auto">
          <a:xfrm>
            <a:off x="7885434" y="3119438"/>
            <a:ext cx="0" cy="2967037"/>
          </a:xfrm>
          <a:prstGeom prst="line">
            <a:avLst/>
          </a:prstGeom>
          <a:noFill/>
          <a:ln w="12700">
            <a:solidFill>
              <a:schemeClr val="tx1"/>
            </a:solidFill>
            <a:round/>
            <a:headEnd/>
            <a:tailEnd/>
          </a:ln>
          <a:effectLst/>
        </p:spPr>
        <p:txBody>
          <a:bodyPr/>
          <a:lstStyle/>
          <a:p>
            <a:endParaRPr lang="es-ES"/>
          </a:p>
        </p:txBody>
      </p:sp>
      <p:sp>
        <p:nvSpPr>
          <p:cNvPr id="566294" name="Line 22"/>
          <p:cNvSpPr>
            <a:spLocks noChangeShapeType="1"/>
          </p:cNvSpPr>
          <p:nvPr/>
        </p:nvSpPr>
        <p:spPr bwMode="auto">
          <a:xfrm>
            <a:off x="5291459" y="5424488"/>
            <a:ext cx="0" cy="381000"/>
          </a:xfrm>
          <a:prstGeom prst="line">
            <a:avLst/>
          </a:prstGeom>
          <a:noFill/>
          <a:ln w="12700">
            <a:solidFill>
              <a:schemeClr val="tx1"/>
            </a:solidFill>
            <a:round/>
            <a:headEnd/>
            <a:tailEnd type="triangle" w="med" len="med"/>
          </a:ln>
          <a:effectLst/>
        </p:spPr>
        <p:txBody>
          <a:bodyPr/>
          <a:lstStyle/>
          <a:p>
            <a:endParaRPr lang="es-ES"/>
          </a:p>
        </p:txBody>
      </p:sp>
      <p:sp>
        <p:nvSpPr>
          <p:cNvPr id="566295" name="Line 23"/>
          <p:cNvSpPr>
            <a:spLocks noChangeShapeType="1"/>
          </p:cNvSpPr>
          <p:nvPr/>
        </p:nvSpPr>
        <p:spPr bwMode="auto">
          <a:xfrm flipH="1">
            <a:off x="6285234" y="2636838"/>
            <a:ext cx="590550" cy="0"/>
          </a:xfrm>
          <a:prstGeom prst="line">
            <a:avLst/>
          </a:prstGeom>
          <a:noFill/>
          <a:ln w="12700">
            <a:solidFill>
              <a:schemeClr val="tx1"/>
            </a:solidFill>
            <a:round/>
            <a:headEnd/>
            <a:tailEnd type="triangle" w="med" len="med"/>
          </a:ln>
          <a:effectLst/>
        </p:spPr>
        <p:txBody>
          <a:bodyPr/>
          <a:lstStyle/>
          <a:p>
            <a:endParaRPr lang="es-ES"/>
          </a:p>
        </p:txBody>
      </p:sp>
      <p:sp>
        <p:nvSpPr>
          <p:cNvPr id="21" name="Text Box 3"/>
          <p:cNvSpPr txBox="1">
            <a:spLocks noChangeArrowheads="1"/>
          </p:cNvSpPr>
          <p:nvPr/>
        </p:nvSpPr>
        <p:spPr bwMode="auto">
          <a:xfrm>
            <a:off x="179512" y="2492896"/>
            <a:ext cx="1828800" cy="707886"/>
          </a:xfrm>
          <a:prstGeom prst="rect">
            <a:avLst/>
          </a:prstGeom>
          <a:solidFill>
            <a:srgbClr val="FFFF00"/>
          </a:solidFill>
          <a:ln w="12700">
            <a:noFill/>
            <a:miter lim="800000"/>
            <a:headEnd/>
            <a:tailEnd/>
          </a:ln>
          <a:effectLst/>
        </p:spPr>
        <p:txBody>
          <a:bodyPr>
            <a:spAutoFit/>
          </a:bodyPr>
          <a:lstStyle/>
          <a:p>
            <a:pPr algn="ctr" eaLnBrk="0" hangingPunct="0">
              <a:spcBef>
                <a:spcPct val="50000"/>
              </a:spcBef>
            </a:pPr>
            <a:r>
              <a:rPr lang="es-ES_tradnl" sz="2000" dirty="0" smtClean="0">
                <a:latin typeface="Arial" charset="0"/>
              </a:rPr>
              <a:t>Mejores prácticas</a:t>
            </a:r>
            <a:endParaRPr lang="es-ES" sz="2000" dirty="0">
              <a:latin typeface="Arial" charset="0"/>
            </a:endParaRPr>
          </a:p>
        </p:txBody>
      </p:sp>
      <p:sp>
        <p:nvSpPr>
          <p:cNvPr id="22" name="Line 17"/>
          <p:cNvSpPr>
            <a:spLocks noChangeShapeType="1"/>
          </p:cNvSpPr>
          <p:nvPr/>
        </p:nvSpPr>
        <p:spPr bwMode="auto">
          <a:xfrm flipH="1">
            <a:off x="1092325" y="3309938"/>
            <a:ext cx="0" cy="2762770"/>
          </a:xfrm>
          <a:prstGeom prst="line">
            <a:avLst/>
          </a:prstGeom>
          <a:noFill/>
          <a:ln w="12700">
            <a:solidFill>
              <a:schemeClr val="tx1"/>
            </a:solidFill>
            <a:round/>
            <a:headEnd/>
            <a:tailEnd/>
          </a:ln>
          <a:effectLst/>
        </p:spPr>
        <p:txBody>
          <a:bodyPr/>
          <a:lstStyle/>
          <a:p>
            <a:endParaRPr lang="es-ES"/>
          </a:p>
        </p:txBody>
      </p:sp>
      <p:sp>
        <p:nvSpPr>
          <p:cNvPr id="23" name="Line 10"/>
          <p:cNvSpPr>
            <a:spLocks noChangeShapeType="1"/>
          </p:cNvSpPr>
          <p:nvPr/>
        </p:nvSpPr>
        <p:spPr bwMode="auto">
          <a:xfrm flipH="1">
            <a:off x="1331640" y="1844824"/>
            <a:ext cx="3519214" cy="579437"/>
          </a:xfrm>
          <a:prstGeom prst="line">
            <a:avLst/>
          </a:prstGeom>
          <a:noFill/>
          <a:ln w="12700">
            <a:solidFill>
              <a:schemeClr val="tx1"/>
            </a:solidFill>
            <a:round/>
            <a:headEnd/>
            <a:tailEnd type="triangle" w="med" len="med"/>
          </a:ln>
          <a:effectLst/>
        </p:spPr>
        <p:txBody>
          <a:bodyPr/>
          <a:lstStyle/>
          <a:p>
            <a:endParaRPr lang="es-ES"/>
          </a:p>
        </p:txBody>
      </p:sp>
      <p:sp>
        <p:nvSpPr>
          <p:cNvPr id="24" name="Line 14"/>
          <p:cNvSpPr>
            <a:spLocks noChangeShapeType="1"/>
          </p:cNvSpPr>
          <p:nvPr/>
        </p:nvSpPr>
        <p:spPr bwMode="auto">
          <a:xfrm>
            <a:off x="1093912" y="6072709"/>
            <a:ext cx="2058045" cy="10058"/>
          </a:xfrm>
          <a:prstGeom prst="line">
            <a:avLst/>
          </a:prstGeom>
          <a:noFill/>
          <a:ln w="12700">
            <a:solidFill>
              <a:schemeClr val="tx1"/>
            </a:solidFill>
            <a:round/>
            <a:headEnd/>
            <a:tailEnd type="none" w="med" len="med"/>
          </a:ln>
          <a:effectLst/>
        </p:spPr>
        <p:txBody>
          <a:bodyPr/>
          <a:lstStyle/>
          <a:p>
            <a:endParaRPr lang="es-ES"/>
          </a:p>
        </p:txBody>
      </p:sp>
    </p:spTree>
    <p:extLst>
      <p:ext uri="{BB962C8B-B14F-4D97-AF65-F5344CB8AC3E}">
        <p14:creationId xmlns:p14="http://schemas.microsoft.com/office/powerpoint/2010/main" val="144578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66282"/>
                                        </p:tgtEl>
                                        <p:attrNameLst>
                                          <p:attrName>style.visibility</p:attrName>
                                        </p:attrNameLst>
                                      </p:cBhvr>
                                      <p:to>
                                        <p:strVal val="visible"/>
                                      </p:to>
                                    </p:set>
                                    <p:animEffect transition="in" filter="wipe(up)">
                                      <p:cBhvr>
                                        <p:cTn id="11" dur="500"/>
                                        <p:tgtEl>
                                          <p:spTgt spid="56628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66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66289"/>
                                        </p:tgtEl>
                                        <p:attrNameLst>
                                          <p:attrName>style.visibility</p:attrName>
                                        </p:attrNameLst>
                                      </p:cBhvr>
                                      <p:to>
                                        <p:strVal val="visible"/>
                                      </p:to>
                                    </p:set>
                                    <p:animEffect transition="in" filter="wipe(up)">
                                      <p:cBhvr>
                                        <p:cTn id="19" dur="500"/>
                                        <p:tgtEl>
                                          <p:spTgt spid="56628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66286"/>
                                        </p:tgtEl>
                                        <p:attrNameLst>
                                          <p:attrName>style.visibility</p:attrName>
                                        </p:attrNameLst>
                                      </p:cBhvr>
                                      <p:to>
                                        <p:strVal val="visible"/>
                                      </p:to>
                                    </p:set>
                                    <p:animEffect transition="in" filter="wipe(left)">
                                      <p:cBhvr>
                                        <p:cTn id="23" dur="500"/>
                                        <p:tgtEl>
                                          <p:spTgt spid="56628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66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66283"/>
                                        </p:tgtEl>
                                        <p:attrNameLst>
                                          <p:attrName>style.visibility</p:attrName>
                                        </p:attrNameLst>
                                      </p:cBhvr>
                                      <p:to>
                                        <p:strVal val="visible"/>
                                      </p:to>
                                    </p:set>
                                    <p:animEffect transition="in" filter="wipe(up)">
                                      <p:cBhvr>
                                        <p:cTn id="48" dur="500"/>
                                        <p:tgtEl>
                                          <p:spTgt spid="566283"/>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56627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66293"/>
                                        </p:tgtEl>
                                        <p:attrNameLst>
                                          <p:attrName>style.visibility</p:attrName>
                                        </p:attrNameLst>
                                      </p:cBhvr>
                                      <p:to>
                                        <p:strVal val="visible"/>
                                      </p:to>
                                    </p:set>
                                    <p:animEffect transition="in" filter="wipe(up)">
                                      <p:cBhvr>
                                        <p:cTn id="56" dur="500"/>
                                        <p:tgtEl>
                                          <p:spTgt spid="566293"/>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566290"/>
                                        </p:tgtEl>
                                        <p:attrNameLst>
                                          <p:attrName>style.visibility</p:attrName>
                                        </p:attrNameLst>
                                      </p:cBhvr>
                                      <p:to>
                                        <p:strVal val="visible"/>
                                      </p:to>
                                    </p:set>
                                    <p:animEffect transition="in" filter="wipe(right)">
                                      <p:cBhvr>
                                        <p:cTn id="60" dur="500"/>
                                        <p:tgtEl>
                                          <p:spTgt spid="56629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66281"/>
                                        </p:tgtEl>
                                        <p:attrNameLst>
                                          <p:attrName>style.visibility</p:attrName>
                                        </p:attrNameLst>
                                      </p:cBhvr>
                                      <p:to>
                                        <p:strVal val="visible"/>
                                      </p:to>
                                    </p:set>
                                    <p:animEffect transition="in" filter="wipe(up)">
                                      <p:cBhvr>
                                        <p:cTn id="65" dur="500"/>
                                        <p:tgtEl>
                                          <p:spTgt spid="566281"/>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56627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66284"/>
                                        </p:tgtEl>
                                        <p:attrNameLst>
                                          <p:attrName>style.visibility</p:attrName>
                                        </p:attrNameLst>
                                      </p:cBhvr>
                                      <p:to>
                                        <p:strVal val="visible"/>
                                      </p:to>
                                    </p:set>
                                    <p:animEffect transition="in" filter="wipe(up)">
                                      <p:cBhvr>
                                        <p:cTn id="73" dur="500"/>
                                        <p:tgtEl>
                                          <p:spTgt spid="566284"/>
                                        </p:tgtEl>
                                      </p:cBhvr>
                                    </p:animEffec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662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66292"/>
                                        </p:tgtEl>
                                        <p:attrNameLst>
                                          <p:attrName>style.visibility</p:attrName>
                                        </p:attrNameLst>
                                      </p:cBhvr>
                                      <p:to>
                                        <p:strVal val="visible"/>
                                      </p:to>
                                    </p:set>
                                    <p:animEffect transition="in" filter="wipe(up)">
                                      <p:cBhvr>
                                        <p:cTn id="81" dur="500"/>
                                        <p:tgtEl>
                                          <p:spTgt spid="566292"/>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56627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566294"/>
                                        </p:tgtEl>
                                        <p:attrNameLst>
                                          <p:attrName>style.visibility</p:attrName>
                                        </p:attrNameLst>
                                      </p:cBhvr>
                                      <p:to>
                                        <p:strVal val="visible"/>
                                      </p:to>
                                    </p:set>
                                    <p:animEffect transition="in" filter="wipe(up)">
                                      <p:cBhvr>
                                        <p:cTn id="89" dur="500"/>
                                        <p:tgtEl>
                                          <p:spTgt spid="56629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566295"/>
                                        </p:tgtEl>
                                        <p:attrNameLst>
                                          <p:attrName>style.visibility</p:attrName>
                                        </p:attrNameLst>
                                      </p:cBhvr>
                                      <p:to>
                                        <p:strVal val="visible"/>
                                      </p:to>
                                    </p:set>
                                    <p:animEffect transition="in" filter="wipe(right)">
                                      <p:cBhvr>
                                        <p:cTn id="94" dur="500"/>
                                        <p:tgtEl>
                                          <p:spTgt spid="566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animBg="1"/>
      <p:bldP spid="566275" grpId="0" animBg="1"/>
      <p:bldP spid="566276" grpId="0" animBg="1"/>
      <p:bldP spid="566277" grpId="0" animBg="1"/>
      <p:bldP spid="566278" grpId="0" animBg="1"/>
      <p:bldP spid="566279" grpId="0" animBg="1"/>
      <p:bldP spid="566280" grpId="0" animBg="1"/>
      <p:bldP spid="566281" grpId="0" animBg="1"/>
      <p:bldP spid="566282" grpId="0" animBg="1"/>
      <p:bldP spid="566283" grpId="0" animBg="1"/>
      <p:bldP spid="566284" grpId="0" animBg="1"/>
      <p:bldP spid="566286" grpId="0" animBg="1"/>
      <p:bldP spid="566289" grpId="0" animBg="1"/>
      <p:bldP spid="566290" grpId="0" animBg="1"/>
      <p:bldP spid="566292" grpId="0" animBg="1"/>
      <p:bldP spid="566293" grpId="0" animBg="1"/>
      <p:bldP spid="566294" grpId="0" animBg="1"/>
      <p:bldP spid="566295" grpId="0" animBg="1"/>
      <p:bldP spid="21" grpId="0" animBg="1"/>
      <p:bldP spid="22" grpId="0" animBg="1"/>
      <p:bldP spid="23" grpId="0" animBg="1"/>
      <p:bldP spid="2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050"/>
          <p:cNvSpPr>
            <a:spLocks noChangeArrowheads="1"/>
          </p:cNvSpPr>
          <p:nvPr/>
        </p:nvSpPr>
        <p:spPr bwMode="auto">
          <a:xfrm>
            <a:off x="685800" y="5950695"/>
            <a:ext cx="1905000" cy="457200"/>
          </a:xfrm>
          <a:prstGeom prst="rect">
            <a:avLst/>
          </a:prstGeom>
          <a:noFill/>
          <a:ln w="12700">
            <a:noFill/>
            <a:miter lim="800000"/>
            <a:headEnd/>
            <a:tailEnd/>
          </a:ln>
          <a:effectLst/>
        </p:spPr>
        <p:txBody>
          <a:bodyPr wrap="none" anchor="ctr"/>
          <a:lstStyle/>
          <a:p>
            <a:endParaRPr lang="es-ES"/>
          </a:p>
        </p:txBody>
      </p:sp>
      <p:sp>
        <p:nvSpPr>
          <p:cNvPr id="567299" name="Rectangle 2051"/>
          <p:cNvSpPr>
            <a:spLocks noChangeArrowheads="1"/>
          </p:cNvSpPr>
          <p:nvPr/>
        </p:nvSpPr>
        <p:spPr bwMode="auto">
          <a:xfrm>
            <a:off x="3124200" y="5950695"/>
            <a:ext cx="2895600" cy="457200"/>
          </a:xfrm>
          <a:prstGeom prst="rect">
            <a:avLst/>
          </a:prstGeom>
          <a:noFill/>
          <a:ln w="12700">
            <a:noFill/>
            <a:miter lim="800000"/>
            <a:headEnd/>
            <a:tailEnd/>
          </a:ln>
          <a:effectLst/>
        </p:spPr>
        <p:txBody>
          <a:bodyPr wrap="none" anchor="ctr"/>
          <a:lstStyle/>
          <a:p>
            <a:endParaRPr lang="es-ES"/>
          </a:p>
        </p:txBody>
      </p:sp>
      <p:sp>
        <p:nvSpPr>
          <p:cNvPr id="567300" name="Rectangle 2052"/>
          <p:cNvSpPr>
            <a:spLocks noGrp="1" noChangeArrowheads="1"/>
          </p:cNvSpPr>
          <p:nvPr>
            <p:ph type="title"/>
          </p:nvPr>
        </p:nvSpPr>
        <p:spPr>
          <a:xfrm>
            <a:off x="685800" y="116632"/>
            <a:ext cx="7772400" cy="609600"/>
          </a:xfrm>
          <a:noFill/>
          <a:ln/>
        </p:spPr>
        <p:txBody>
          <a:bodyPr lIns="90488" tIns="44450" rIns="90488" bIns="44450"/>
          <a:lstStyle/>
          <a:p>
            <a:r>
              <a:rPr lang="es-ES_tradnl" sz="3600" dirty="0" smtClean="0"/>
              <a:t>Categoría </a:t>
            </a:r>
            <a:r>
              <a:rPr lang="es-ES_tradnl" sz="3600" dirty="0"/>
              <a:t>de algunos </a:t>
            </a:r>
            <a:r>
              <a:rPr lang="es-ES_tradnl" sz="3600" dirty="0" err="1"/>
              <a:t>RFCs</a:t>
            </a:r>
            <a:endParaRPr lang="es-ES" sz="3600" dirty="0"/>
          </a:p>
        </p:txBody>
      </p:sp>
      <p:sp>
        <p:nvSpPr>
          <p:cNvPr id="567301" name="Rectangle 2053"/>
          <p:cNvSpPr>
            <a:spLocks noGrp="1" noChangeArrowheads="1"/>
          </p:cNvSpPr>
          <p:nvPr>
            <p:ph type="body" idx="1"/>
          </p:nvPr>
        </p:nvSpPr>
        <p:spPr>
          <a:xfrm>
            <a:off x="990600" y="764704"/>
            <a:ext cx="7239000" cy="5562600"/>
          </a:xfrm>
          <a:noFill/>
          <a:ln/>
        </p:spPr>
        <p:txBody>
          <a:bodyPr lIns="90488" tIns="44450" rIns="90488" bIns="44450"/>
          <a:lstStyle/>
          <a:p>
            <a:pPr>
              <a:lnSpc>
                <a:spcPct val="90000"/>
              </a:lnSpc>
            </a:pPr>
            <a:r>
              <a:rPr lang="es-ES_tradnl" sz="1800" dirty="0"/>
              <a:t>Estándar Internet:</a:t>
            </a:r>
          </a:p>
          <a:p>
            <a:pPr lvl="1">
              <a:lnSpc>
                <a:spcPct val="90000"/>
              </a:lnSpc>
            </a:pPr>
            <a:r>
              <a:rPr lang="es-ES_tradnl" sz="1800" dirty="0"/>
              <a:t>RFC 791: IPv4</a:t>
            </a:r>
          </a:p>
          <a:p>
            <a:pPr lvl="1">
              <a:lnSpc>
                <a:spcPct val="90000"/>
              </a:lnSpc>
            </a:pPr>
            <a:r>
              <a:rPr lang="es-ES_tradnl" sz="1800" dirty="0"/>
              <a:t>RFC 793: TCP</a:t>
            </a:r>
          </a:p>
          <a:p>
            <a:pPr lvl="1">
              <a:lnSpc>
                <a:spcPct val="90000"/>
              </a:lnSpc>
            </a:pPr>
            <a:r>
              <a:rPr lang="es-ES_tradnl" sz="1800" dirty="0"/>
              <a:t>RFC 826: ARP</a:t>
            </a:r>
          </a:p>
          <a:p>
            <a:pPr>
              <a:lnSpc>
                <a:spcPct val="90000"/>
              </a:lnSpc>
            </a:pPr>
            <a:r>
              <a:rPr lang="es-ES_tradnl" sz="1800" dirty="0"/>
              <a:t>Estándar Borrador (</a:t>
            </a:r>
            <a:r>
              <a:rPr lang="es-ES_tradnl" sz="1800" dirty="0" err="1"/>
              <a:t>Draft</a:t>
            </a:r>
            <a:r>
              <a:rPr lang="es-ES_tradnl" sz="1800" dirty="0"/>
              <a:t>)</a:t>
            </a:r>
          </a:p>
          <a:p>
            <a:pPr lvl="1">
              <a:lnSpc>
                <a:spcPct val="90000"/>
              </a:lnSpc>
            </a:pPr>
            <a:r>
              <a:rPr lang="es-ES_tradnl" sz="1800" dirty="0"/>
              <a:t>RFC 2131: DHCP</a:t>
            </a:r>
          </a:p>
          <a:p>
            <a:pPr lvl="1">
              <a:lnSpc>
                <a:spcPct val="90000"/>
              </a:lnSpc>
            </a:pPr>
            <a:r>
              <a:rPr lang="es-ES_tradnl" sz="1800" dirty="0"/>
              <a:t>RFC 2460: IPv6</a:t>
            </a:r>
          </a:p>
          <a:p>
            <a:pPr>
              <a:lnSpc>
                <a:spcPct val="90000"/>
              </a:lnSpc>
            </a:pPr>
            <a:r>
              <a:rPr lang="es-ES_tradnl" sz="1800" dirty="0"/>
              <a:t>Estándar Propuesto:</a:t>
            </a:r>
          </a:p>
          <a:p>
            <a:pPr lvl="1">
              <a:lnSpc>
                <a:spcPct val="90000"/>
              </a:lnSpc>
            </a:pPr>
            <a:r>
              <a:rPr lang="es-ES_tradnl" sz="1800" dirty="0"/>
              <a:t>RFC 2210: RSVP (</a:t>
            </a:r>
            <a:r>
              <a:rPr lang="es-ES_tradnl" sz="1800" dirty="0" err="1"/>
              <a:t>Resource</a:t>
            </a:r>
            <a:r>
              <a:rPr lang="es-ES_tradnl" sz="1800" dirty="0"/>
              <a:t> </a:t>
            </a:r>
            <a:r>
              <a:rPr lang="es-ES_tradnl" sz="1800" dirty="0" err="1"/>
              <a:t>Reservation</a:t>
            </a:r>
            <a:r>
              <a:rPr lang="es-ES_tradnl" sz="1800" dirty="0"/>
              <a:t> </a:t>
            </a:r>
            <a:r>
              <a:rPr lang="es-ES_tradnl" sz="1800" dirty="0" err="1"/>
              <a:t>Protocol</a:t>
            </a:r>
            <a:r>
              <a:rPr lang="es-ES_tradnl" sz="1800" dirty="0"/>
              <a:t>)</a:t>
            </a:r>
          </a:p>
          <a:p>
            <a:pPr lvl="1">
              <a:lnSpc>
                <a:spcPct val="90000"/>
              </a:lnSpc>
            </a:pPr>
            <a:r>
              <a:rPr lang="es-ES_tradnl" sz="1800" dirty="0"/>
              <a:t>RFC 2401: IPSEC (IP Security)</a:t>
            </a:r>
          </a:p>
          <a:p>
            <a:pPr>
              <a:lnSpc>
                <a:spcPct val="90000"/>
              </a:lnSpc>
            </a:pPr>
            <a:r>
              <a:rPr lang="es-ES_tradnl" sz="1800" dirty="0"/>
              <a:t>Protocolo Experimental:</a:t>
            </a:r>
          </a:p>
          <a:p>
            <a:pPr lvl="1">
              <a:lnSpc>
                <a:spcPct val="90000"/>
              </a:lnSpc>
            </a:pPr>
            <a:r>
              <a:rPr lang="es-ES_tradnl" sz="1800" dirty="0"/>
              <a:t>RFC 1459: IRC (Internet </a:t>
            </a:r>
            <a:r>
              <a:rPr lang="es-ES_tradnl" sz="1800" dirty="0" err="1"/>
              <a:t>Relay</a:t>
            </a:r>
            <a:r>
              <a:rPr lang="es-ES_tradnl" sz="1800" dirty="0"/>
              <a:t> Chat)</a:t>
            </a:r>
          </a:p>
          <a:p>
            <a:pPr>
              <a:lnSpc>
                <a:spcPct val="90000"/>
              </a:lnSpc>
            </a:pPr>
            <a:r>
              <a:rPr lang="es-ES_tradnl" sz="1800" dirty="0" smtClean="0"/>
              <a:t>Informativo:</a:t>
            </a:r>
            <a:endParaRPr lang="es-ES_tradnl" sz="1800" dirty="0"/>
          </a:p>
          <a:p>
            <a:pPr lvl="1">
              <a:lnSpc>
                <a:spcPct val="90000"/>
              </a:lnSpc>
            </a:pPr>
            <a:r>
              <a:rPr lang="es-ES_tradnl" sz="1800" dirty="0"/>
              <a:t>RFC 1983: Internet </a:t>
            </a:r>
            <a:r>
              <a:rPr lang="es-ES_tradnl" sz="1800" dirty="0" err="1"/>
              <a:t>User’s</a:t>
            </a:r>
            <a:r>
              <a:rPr lang="es-ES_tradnl" sz="1800" dirty="0"/>
              <a:t> </a:t>
            </a:r>
            <a:r>
              <a:rPr lang="es-ES_tradnl" sz="1800" dirty="0" err="1"/>
              <a:t>Glossary</a:t>
            </a:r>
            <a:endParaRPr lang="es-ES_tradnl" sz="1800" dirty="0"/>
          </a:p>
          <a:p>
            <a:pPr lvl="1">
              <a:lnSpc>
                <a:spcPct val="90000"/>
              </a:lnSpc>
            </a:pPr>
            <a:r>
              <a:rPr lang="es-ES_tradnl" sz="1800" dirty="0"/>
              <a:t>RFC 2475: Arquitectura DIFFSERV (</a:t>
            </a:r>
            <a:r>
              <a:rPr lang="es-ES_tradnl" sz="1800" dirty="0" err="1"/>
              <a:t>Differentiated</a:t>
            </a:r>
            <a:r>
              <a:rPr lang="es-ES_tradnl" sz="1800" dirty="0"/>
              <a:t> </a:t>
            </a:r>
            <a:r>
              <a:rPr lang="es-ES_tradnl" sz="1800" dirty="0" err="1"/>
              <a:t>Services</a:t>
            </a:r>
            <a:r>
              <a:rPr lang="es-ES_tradnl" sz="1800" dirty="0" smtClean="0"/>
              <a:t>)</a:t>
            </a:r>
          </a:p>
          <a:p>
            <a:pPr>
              <a:lnSpc>
                <a:spcPct val="90000"/>
              </a:lnSpc>
            </a:pPr>
            <a:r>
              <a:rPr lang="es-ES_tradnl" sz="1800" dirty="0" smtClean="0"/>
              <a:t>Mejores prácticas:</a:t>
            </a:r>
          </a:p>
          <a:p>
            <a:pPr lvl="1">
              <a:lnSpc>
                <a:spcPct val="90000"/>
              </a:lnSpc>
            </a:pPr>
            <a:r>
              <a:rPr lang="es-ES_tradnl" sz="1800" dirty="0" smtClean="0"/>
              <a:t>RFC 1917: Petición de devolver al IANA prefijos no utilizados</a:t>
            </a:r>
          </a:p>
          <a:p>
            <a:pPr>
              <a:lnSpc>
                <a:spcPct val="90000"/>
              </a:lnSpc>
            </a:pPr>
            <a:r>
              <a:rPr lang="es-ES_tradnl" sz="1800" dirty="0" smtClean="0"/>
              <a:t>Histórico</a:t>
            </a:r>
            <a:r>
              <a:rPr lang="es-ES_tradnl" sz="1800" dirty="0"/>
              <a:t>:</a:t>
            </a:r>
          </a:p>
          <a:p>
            <a:pPr lvl="1">
              <a:lnSpc>
                <a:spcPct val="90000"/>
              </a:lnSpc>
            </a:pPr>
            <a:r>
              <a:rPr lang="es-ES_tradnl" sz="1800" dirty="0"/>
              <a:t>RFC 904: EGP (Exterior Gateway </a:t>
            </a:r>
            <a:r>
              <a:rPr lang="es-ES_tradnl" sz="1800" dirty="0" err="1"/>
              <a:t>Protocol</a:t>
            </a:r>
            <a:r>
              <a:rPr lang="es-ES_tradnl" sz="1800" dirty="0"/>
              <a:t>)</a:t>
            </a:r>
          </a:p>
          <a:p>
            <a:pPr lvl="1">
              <a:lnSpc>
                <a:spcPct val="90000"/>
              </a:lnSpc>
            </a:pPr>
            <a:endParaRPr lang="es-ES" sz="1800" dirty="0"/>
          </a:p>
        </p:txBody>
      </p:sp>
    </p:spTree>
    <p:extLst>
      <p:ext uri="{BB962C8B-B14F-4D97-AF65-F5344CB8AC3E}">
        <p14:creationId xmlns:p14="http://schemas.microsoft.com/office/powerpoint/2010/main" val="1587274311"/>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685800" y="332656"/>
            <a:ext cx="7772400" cy="1143000"/>
          </a:xfrm>
        </p:spPr>
        <p:txBody>
          <a:bodyPr/>
          <a:lstStyle/>
          <a:p>
            <a:r>
              <a:rPr lang="es-ES"/>
              <a:t>RFCs humorísticos</a:t>
            </a:r>
          </a:p>
        </p:txBody>
      </p:sp>
      <p:sp>
        <p:nvSpPr>
          <p:cNvPr id="787459" name="Rectangle 3"/>
          <p:cNvSpPr>
            <a:spLocks noGrp="1" noChangeArrowheads="1"/>
          </p:cNvSpPr>
          <p:nvPr>
            <p:ph type="body" idx="1"/>
          </p:nvPr>
        </p:nvSpPr>
        <p:spPr>
          <a:xfrm>
            <a:off x="685800" y="1567731"/>
            <a:ext cx="7772400" cy="4251325"/>
          </a:xfrm>
        </p:spPr>
        <p:txBody>
          <a:bodyPr/>
          <a:lstStyle/>
          <a:p>
            <a:pPr>
              <a:lnSpc>
                <a:spcPct val="90000"/>
              </a:lnSpc>
            </a:pPr>
            <a:r>
              <a:rPr lang="es-ES" sz="2400" dirty="0"/>
              <a:t>La mayoría de los RFC humorísticos </a:t>
            </a:r>
            <a:r>
              <a:rPr lang="es-ES" sz="2400" dirty="0" smtClean="0"/>
              <a:t>están </a:t>
            </a:r>
            <a:r>
              <a:rPr lang="es-ES" sz="2400" dirty="0"/>
              <a:t>fechados el 1 de abril:</a:t>
            </a:r>
          </a:p>
          <a:p>
            <a:pPr lvl="1">
              <a:lnSpc>
                <a:spcPct val="90000"/>
              </a:lnSpc>
            </a:pPr>
            <a:r>
              <a:rPr lang="es-ES" sz="2000" dirty="0" smtClean="0"/>
              <a:t>RFC 1149 (1990). A Standard </a:t>
            </a:r>
            <a:r>
              <a:rPr lang="es-ES" sz="2000" dirty="0" err="1" smtClean="0"/>
              <a:t>for</a:t>
            </a:r>
            <a:r>
              <a:rPr lang="es-ES" sz="2000" dirty="0" smtClean="0"/>
              <a:t> </a:t>
            </a:r>
            <a:r>
              <a:rPr lang="es-ES" sz="2000" dirty="0" err="1" smtClean="0"/>
              <a:t>the</a:t>
            </a:r>
            <a:r>
              <a:rPr lang="es-ES" sz="2000" dirty="0" smtClean="0"/>
              <a:t> </a:t>
            </a:r>
            <a:r>
              <a:rPr lang="es-ES" sz="2000" dirty="0" err="1" smtClean="0"/>
              <a:t>Transmission</a:t>
            </a:r>
            <a:r>
              <a:rPr lang="es-ES" sz="2000" dirty="0" smtClean="0"/>
              <a:t> of IP </a:t>
            </a:r>
            <a:r>
              <a:rPr lang="es-ES" sz="2000" dirty="0" err="1" smtClean="0"/>
              <a:t>Datagrams</a:t>
            </a:r>
            <a:r>
              <a:rPr lang="es-ES" sz="2000" dirty="0" smtClean="0"/>
              <a:t> </a:t>
            </a:r>
            <a:r>
              <a:rPr lang="es-ES" sz="2000" dirty="0" err="1" smtClean="0"/>
              <a:t>on</a:t>
            </a:r>
            <a:r>
              <a:rPr lang="es-ES" sz="2000" dirty="0" smtClean="0"/>
              <a:t> </a:t>
            </a:r>
            <a:r>
              <a:rPr lang="es-ES" sz="2000" dirty="0" err="1" smtClean="0"/>
              <a:t>Avian</a:t>
            </a:r>
            <a:r>
              <a:rPr lang="es-ES" sz="2000" dirty="0" smtClean="0"/>
              <a:t> </a:t>
            </a:r>
            <a:r>
              <a:rPr lang="es-ES" sz="2000" dirty="0" err="1" smtClean="0"/>
              <a:t>Carriers</a:t>
            </a:r>
            <a:endParaRPr lang="es-ES" sz="2000" dirty="0" smtClean="0"/>
          </a:p>
          <a:p>
            <a:pPr lvl="1">
              <a:lnSpc>
                <a:spcPct val="90000"/>
              </a:lnSpc>
            </a:pPr>
            <a:r>
              <a:rPr lang="es-ES" sz="2000" dirty="0" smtClean="0"/>
              <a:t>RFC </a:t>
            </a:r>
            <a:r>
              <a:rPr lang="es-ES" sz="2000" dirty="0"/>
              <a:t>1216 (1991): </a:t>
            </a:r>
            <a:r>
              <a:rPr lang="es-ES" sz="2000" dirty="0" err="1"/>
              <a:t>Gigabit</a:t>
            </a:r>
            <a:r>
              <a:rPr lang="es-ES" sz="2000" dirty="0"/>
              <a:t> </a:t>
            </a:r>
            <a:r>
              <a:rPr lang="es-ES" sz="2000" dirty="0" err="1"/>
              <a:t>network</a:t>
            </a:r>
            <a:r>
              <a:rPr lang="es-ES" sz="2000" dirty="0"/>
              <a:t> </a:t>
            </a:r>
            <a:r>
              <a:rPr lang="es-ES" sz="2000" dirty="0" err="1"/>
              <a:t>economics</a:t>
            </a:r>
            <a:r>
              <a:rPr lang="es-ES" sz="2000" dirty="0"/>
              <a:t> and </a:t>
            </a:r>
            <a:r>
              <a:rPr lang="es-ES" sz="2000" dirty="0" err="1"/>
              <a:t>paradigm</a:t>
            </a:r>
            <a:r>
              <a:rPr lang="es-ES" sz="2000" dirty="0"/>
              <a:t> </a:t>
            </a:r>
            <a:r>
              <a:rPr lang="es-ES" sz="2000" dirty="0" err="1"/>
              <a:t>shift</a:t>
            </a:r>
            <a:r>
              <a:rPr lang="es-ES" sz="2000" dirty="0"/>
              <a:t> (autor: </a:t>
            </a:r>
            <a:r>
              <a:rPr lang="es-ES" sz="2000" dirty="0" err="1"/>
              <a:t>Poorer</a:t>
            </a:r>
            <a:r>
              <a:rPr lang="es-ES" sz="2000" dirty="0"/>
              <a:t> Richard)</a:t>
            </a:r>
          </a:p>
          <a:p>
            <a:pPr lvl="1">
              <a:lnSpc>
                <a:spcPct val="90000"/>
              </a:lnSpc>
            </a:pPr>
            <a:r>
              <a:rPr lang="es-ES" sz="2000" dirty="0"/>
              <a:t>RFC 1605 (1994): SONET </a:t>
            </a:r>
            <a:r>
              <a:rPr lang="es-ES" sz="2000" dirty="0" err="1"/>
              <a:t>to</a:t>
            </a:r>
            <a:r>
              <a:rPr lang="es-ES" sz="2000" dirty="0"/>
              <a:t> </a:t>
            </a:r>
            <a:r>
              <a:rPr lang="es-ES" sz="2000" dirty="0" err="1"/>
              <a:t>sonnet</a:t>
            </a:r>
            <a:r>
              <a:rPr lang="es-ES" sz="2000" dirty="0"/>
              <a:t> </a:t>
            </a:r>
            <a:r>
              <a:rPr lang="es-ES" sz="2000" dirty="0" err="1"/>
              <a:t>translation</a:t>
            </a:r>
            <a:r>
              <a:rPr lang="es-ES" sz="2000" dirty="0"/>
              <a:t> (autor: W. Shakespeare)</a:t>
            </a:r>
          </a:p>
          <a:p>
            <a:pPr lvl="1">
              <a:lnSpc>
                <a:spcPct val="90000"/>
              </a:lnSpc>
            </a:pPr>
            <a:r>
              <a:rPr lang="es-ES" sz="2000" dirty="0"/>
              <a:t>RFC2549 (1999): IP </a:t>
            </a:r>
            <a:r>
              <a:rPr lang="es-ES" sz="2000" dirty="0" err="1"/>
              <a:t>over</a:t>
            </a:r>
            <a:r>
              <a:rPr lang="es-ES" sz="2000" dirty="0"/>
              <a:t> </a:t>
            </a:r>
            <a:r>
              <a:rPr lang="es-ES" sz="2000" dirty="0" err="1"/>
              <a:t>avian</a:t>
            </a:r>
            <a:r>
              <a:rPr lang="es-ES" sz="2000" dirty="0"/>
              <a:t> </a:t>
            </a:r>
            <a:r>
              <a:rPr lang="es-ES" sz="2000" dirty="0" err="1"/>
              <a:t>carriers</a:t>
            </a:r>
            <a:r>
              <a:rPr lang="es-ES" sz="2000" dirty="0"/>
              <a:t> </a:t>
            </a:r>
            <a:r>
              <a:rPr lang="es-ES" sz="2000" dirty="0" err="1"/>
              <a:t>with</a:t>
            </a:r>
            <a:r>
              <a:rPr lang="es-ES" sz="2000" dirty="0"/>
              <a:t> </a:t>
            </a:r>
            <a:r>
              <a:rPr lang="es-ES" sz="2000" dirty="0" err="1"/>
              <a:t>Quality</a:t>
            </a:r>
            <a:r>
              <a:rPr lang="es-ES" sz="2000" dirty="0"/>
              <a:t> of </a:t>
            </a:r>
            <a:r>
              <a:rPr lang="es-ES" sz="2000" dirty="0" err="1"/>
              <a:t>Service</a:t>
            </a:r>
            <a:endParaRPr lang="es-ES" sz="2000" dirty="0"/>
          </a:p>
          <a:p>
            <a:pPr lvl="1">
              <a:lnSpc>
                <a:spcPct val="90000"/>
              </a:lnSpc>
            </a:pPr>
            <a:r>
              <a:rPr lang="es-ES" sz="2000" dirty="0"/>
              <a:t>RFC2550 (1999): Y10K and </a:t>
            </a:r>
            <a:r>
              <a:rPr lang="es-ES" sz="2000" dirty="0" err="1"/>
              <a:t>beyond</a:t>
            </a:r>
            <a:endParaRPr lang="es-ES" sz="2000" dirty="0"/>
          </a:p>
          <a:p>
            <a:pPr lvl="1">
              <a:lnSpc>
                <a:spcPct val="90000"/>
              </a:lnSpc>
            </a:pPr>
            <a:r>
              <a:rPr lang="es-ES" sz="2000" dirty="0"/>
              <a:t>RFC2795 (2000): </a:t>
            </a:r>
            <a:r>
              <a:rPr lang="es-ES" sz="2000" dirty="0" err="1"/>
              <a:t>The</a:t>
            </a:r>
            <a:r>
              <a:rPr lang="es-ES" sz="2000" dirty="0"/>
              <a:t> </a:t>
            </a:r>
            <a:r>
              <a:rPr lang="es-ES" sz="2000" dirty="0" err="1"/>
              <a:t>infinite</a:t>
            </a:r>
            <a:r>
              <a:rPr lang="es-ES" sz="2000" dirty="0"/>
              <a:t> </a:t>
            </a:r>
            <a:r>
              <a:rPr lang="es-ES" sz="2000" dirty="0" err="1"/>
              <a:t>monkey</a:t>
            </a:r>
            <a:r>
              <a:rPr lang="es-ES" sz="2000" dirty="0"/>
              <a:t> </a:t>
            </a:r>
            <a:r>
              <a:rPr lang="es-ES" sz="2000" dirty="0" err="1"/>
              <a:t>protocol</a:t>
            </a:r>
            <a:r>
              <a:rPr lang="es-ES" sz="2000" dirty="0"/>
              <a:t> suite</a:t>
            </a:r>
          </a:p>
          <a:p>
            <a:pPr lvl="1">
              <a:lnSpc>
                <a:spcPct val="90000"/>
              </a:lnSpc>
            </a:pPr>
            <a:r>
              <a:rPr lang="es-ES" sz="2000" dirty="0"/>
              <a:t>RFC3091 (2001): Pi </a:t>
            </a:r>
            <a:r>
              <a:rPr lang="es-ES" sz="2000" dirty="0" err="1"/>
              <a:t>digit</a:t>
            </a:r>
            <a:r>
              <a:rPr lang="es-ES" sz="2000" dirty="0"/>
              <a:t> </a:t>
            </a:r>
            <a:r>
              <a:rPr lang="es-ES" sz="2000" dirty="0" err="1"/>
              <a:t>generation</a:t>
            </a:r>
            <a:r>
              <a:rPr lang="es-ES" sz="2000" dirty="0"/>
              <a:t> </a:t>
            </a:r>
            <a:r>
              <a:rPr lang="es-ES" sz="2000" dirty="0" err="1"/>
              <a:t>protocol</a:t>
            </a:r>
            <a:endParaRPr lang="es-ES" sz="2000" dirty="0"/>
          </a:p>
          <a:p>
            <a:pPr lvl="1">
              <a:lnSpc>
                <a:spcPct val="90000"/>
              </a:lnSpc>
            </a:pPr>
            <a:r>
              <a:rPr lang="es-ES" sz="2000" dirty="0"/>
              <a:t>RFC4824 (2007): </a:t>
            </a:r>
            <a:r>
              <a:rPr lang="es-ES" sz="2000" dirty="0" err="1"/>
              <a:t>The</a:t>
            </a:r>
            <a:r>
              <a:rPr lang="es-ES" sz="2000" dirty="0"/>
              <a:t> </a:t>
            </a:r>
            <a:r>
              <a:rPr lang="es-ES" sz="2000" dirty="0" err="1"/>
              <a:t>Transmission</a:t>
            </a:r>
            <a:r>
              <a:rPr lang="es-ES" sz="2000" dirty="0"/>
              <a:t> of IP </a:t>
            </a:r>
            <a:r>
              <a:rPr lang="es-ES" sz="2000" dirty="0" err="1"/>
              <a:t>Datagrams</a:t>
            </a:r>
            <a:r>
              <a:rPr lang="es-ES" sz="2000" dirty="0"/>
              <a:t> </a:t>
            </a:r>
            <a:r>
              <a:rPr lang="es-ES" sz="2000" dirty="0" err="1"/>
              <a:t>over</a:t>
            </a:r>
            <a:r>
              <a:rPr lang="es-ES" sz="2000" dirty="0"/>
              <a:t> </a:t>
            </a:r>
            <a:r>
              <a:rPr lang="es-ES" sz="2000" dirty="0" err="1"/>
              <a:t>the</a:t>
            </a:r>
            <a:r>
              <a:rPr lang="es-ES" sz="2000" dirty="0"/>
              <a:t> </a:t>
            </a:r>
            <a:r>
              <a:rPr lang="es-ES" sz="2000" dirty="0" err="1"/>
              <a:t>Semaphore</a:t>
            </a:r>
            <a:r>
              <a:rPr lang="es-ES" sz="2000" dirty="0"/>
              <a:t> </a:t>
            </a:r>
            <a:r>
              <a:rPr lang="es-ES" sz="2000" dirty="0" err="1"/>
              <a:t>Flag</a:t>
            </a:r>
            <a:r>
              <a:rPr lang="es-ES" sz="2000" dirty="0"/>
              <a:t> </a:t>
            </a:r>
            <a:r>
              <a:rPr lang="es-ES" sz="2000" dirty="0" err="1"/>
              <a:t>Signaling</a:t>
            </a:r>
            <a:r>
              <a:rPr lang="es-ES" sz="2000" dirty="0"/>
              <a:t> </a:t>
            </a:r>
            <a:r>
              <a:rPr lang="es-ES" sz="2000" dirty="0" err="1"/>
              <a:t>System</a:t>
            </a:r>
            <a:r>
              <a:rPr lang="es-ES" sz="2000" dirty="0"/>
              <a:t> (SFSS) </a:t>
            </a:r>
          </a:p>
        </p:txBody>
      </p:sp>
    </p:spTree>
    <p:extLst>
      <p:ext uri="{BB962C8B-B14F-4D97-AF65-F5344CB8AC3E}">
        <p14:creationId xmlns:p14="http://schemas.microsoft.com/office/powerpoint/2010/main" val="408939937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188640"/>
            <a:ext cx="6878806" cy="6555641"/>
          </a:xfrm>
          <a:prstGeom prst="rect">
            <a:avLst/>
          </a:prstGeom>
          <a:noFill/>
        </p:spPr>
        <p:txBody>
          <a:bodyPr wrap="none" rtlCol="0">
            <a:spAutoFit/>
          </a:bodyPr>
          <a:lstStyle/>
          <a:p>
            <a:r>
              <a:rPr lang="en-US" sz="1200" b="1" dirty="0" smtClean="0">
                <a:latin typeface="Courier New" pitchFamily="49" charset="0"/>
                <a:cs typeface="Courier New" pitchFamily="49" charset="0"/>
              </a:rPr>
              <a:t>Network Working Group                                        D. </a:t>
            </a:r>
            <a:r>
              <a:rPr lang="en-US" sz="1200" b="1" dirty="0" err="1" smtClean="0">
                <a:latin typeface="Courier New" pitchFamily="49" charset="0"/>
                <a:cs typeface="Courier New" pitchFamily="49" charset="0"/>
              </a:rPr>
              <a:t>Waitzman</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Request for Comments: 1149                                       BBN STC</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1 April 1990</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 Standard for the Transmission of IP </a:t>
            </a:r>
            <a:r>
              <a:rPr lang="en-US" sz="1200" b="1" dirty="0" err="1" smtClean="0">
                <a:latin typeface="Courier New" pitchFamily="49" charset="0"/>
                <a:cs typeface="Courier New" pitchFamily="49" charset="0"/>
              </a:rPr>
              <a:t>Datagrams</a:t>
            </a:r>
            <a:r>
              <a:rPr lang="en-US" sz="1200" b="1" dirty="0" smtClean="0">
                <a:latin typeface="Courier New" pitchFamily="49" charset="0"/>
                <a:cs typeface="Courier New" pitchFamily="49" charset="0"/>
              </a:rPr>
              <a:t> on Avian Carriers</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Status of this Memo</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This memo describes an experimental method for the </a:t>
            </a:r>
            <a:r>
              <a:rPr lang="en-US" sz="1200" b="1" u="sng" dirty="0" smtClean="0">
                <a:latin typeface="Courier New" pitchFamily="49" charset="0"/>
                <a:cs typeface="Courier New" pitchFamily="49" charset="0"/>
              </a:rPr>
              <a:t>encapsulation of</a:t>
            </a:r>
            <a:endParaRPr lang="es-ES" sz="1200" b="1" u="sng"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IP </a:t>
            </a:r>
            <a:r>
              <a:rPr lang="en-US" sz="1200" b="1" u="sng" dirty="0" err="1" smtClean="0">
                <a:latin typeface="Courier New" pitchFamily="49" charset="0"/>
                <a:cs typeface="Courier New" pitchFamily="49" charset="0"/>
              </a:rPr>
              <a:t>datagrams</a:t>
            </a:r>
            <a:r>
              <a:rPr lang="en-US" sz="1200" b="1" u="sng" dirty="0" smtClean="0">
                <a:latin typeface="Courier New" pitchFamily="49" charset="0"/>
                <a:cs typeface="Courier New" pitchFamily="49" charset="0"/>
              </a:rPr>
              <a:t> in avian carriers</a:t>
            </a:r>
            <a:r>
              <a:rPr lang="en-US" sz="1200" b="1" dirty="0" smtClean="0">
                <a:latin typeface="Courier New" pitchFamily="49" charset="0"/>
                <a:cs typeface="Courier New" pitchFamily="49" charset="0"/>
              </a:rPr>
              <a:t>.  This specification is primarily</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useful in Metropolitan Area Networks.  This is an </a:t>
            </a:r>
            <a:r>
              <a:rPr lang="en-US" sz="1200" b="1" u="sng" dirty="0" smtClean="0">
                <a:latin typeface="Courier New" pitchFamily="49" charset="0"/>
                <a:cs typeface="Courier New" pitchFamily="49" charset="0"/>
              </a:rPr>
              <a:t>experimental</a:t>
            </a:r>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not</a:t>
            </a:r>
            <a:endParaRPr lang="es-ES" sz="1200" b="1" u="sng"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recommended</a:t>
            </a:r>
            <a:r>
              <a:rPr lang="en-US" sz="1200" b="1" dirty="0" smtClean="0">
                <a:latin typeface="Courier New" pitchFamily="49" charset="0"/>
                <a:cs typeface="Courier New" pitchFamily="49" charset="0"/>
              </a:rPr>
              <a:t> standard.  Distribution of this memo is unlimited.</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Overview and Rational</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Avian carriers can provide </a:t>
            </a:r>
            <a:r>
              <a:rPr lang="en-US" sz="1200" b="1" u="sng" dirty="0" smtClean="0">
                <a:latin typeface="Courier New" pitchFamily="49" charset="0"/>
                <a:cs typeface="Courier New" pitchFamily="49" charset="0"/>
              </a:rPr>
              <a:t>high delay</a:t>
            </a:r>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low throughput</a:t>
            </a:r>
            <a:r>
              <a:rPr lang="en-US" sz="1200" b="1" dirty="0" smtClean="0">
                <a:latin typeface="Courier New" pitchFamily="49" charset="0"/>
                <a:cs typeface="Courier New" pitchFamily="49" charset="0"/>
              </a:rPr>
              <a:t>, and </a:t>
            </a:r>
            <a:r>
              <a:rPr lang="en-US" sz="1200" b="1" u="sng" dirty="0" smtClean="0">
                <a:latin typeface="Courier New" pitchFamily="49" charset="0"/>
                <a:cs typeface="Courier New" pitchFamily="49" charset="0"/>
              </a:rPr>
              <a:t>low</a:t>
            </a:r>
            <a:endParaRPr lang="es-ES" sz="1200" b="1" u="sng"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altitude</a:t>
            </a:r>
            <a:r>
              <a:rPr lang="en-US" sz="1200" b="1" dirty="0" smtClean="0">
                <a:latin typeface="Courier New" pitchFamily="49" charset="0"/>
                <a:cs typeface="Courier New" pitchFamily="49" charset="0"/>
              </a:rPr>
              <a:t> service.  The connection topology is limited to a single</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point-to-point path for each carrier, used with standard carriers,</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but </a:t>
            </a:r>
            <a:r>
              <a:rPr lang="en-US" sz="1200" b="1" u="sng" dirty="0" smtClean="0">
                <a:latin typeface="Courier New" pitchFamily="49" charset="0"/>
                <a:cs typeface="Courier New" pitchFamily="49" charset="0"/>
              </a:rPr>
              <a:t>many carriers can be used without significant interference with</a:t>
            </a:r>
            <a:endParaRPr lang="es-ES" sz="1200" b="1" u="sng"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each other, outside of early spring</a:t>
            </a:r>
            <a:r>
              <a:rPr lang="en-US" sz="1200" b="1" dirty="0" smtClean="0">
                <a:latin typeface="Courier New" pitchFamily="49" charset="0"/>
                <a:cs typeface="Courier New" pitchFamily="49" charset="0"/>
              </a:rPr>
              <a:t>.  This is because of the 3D ether</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space available to the carriers, in contrast to the 1D ether used by</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IEEE802.3.  The </a:t>
            </a:r>
            <a:r>
              <a:rPr lang="en-US" sz="1200" b="1" u="sng" dirty="0" smtClean="0">
                <a:latin typeface="Courier New" pitchFamily="49" charset="0"/>
                <a:cs typeface="Courier New" pitchFamily="49" charset="0"/>
              </a:rPr>
              <a:t>carriers have an intrinsic collision avoidance</a:t>
            </a:r>
            <a:endParaRPr lang="es-ES" sz="1200" b="1" u="sng"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system</a:t>
            </a:r>
            <a:r>
              <a:rPr lang="en-US" sz="1200" b="1" dirty="0" smtClean="0">
                <a:latin typeface="Courier New" pitchFamily="49" charset="0"/>
                <a:cs typeface="Courier New" pitchFamily="49" charset="0"/>
              </a:rPr>
              <a:t>, which increases availability.  Unlike some network</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technologies, such as packet radio, communication is not limited to</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line-of-sight distance.  Connection oriented service is available in</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some cities, usually based upon a central hub topology.</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Frame Format</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The IP datagram is printed, on a small scroll of paper</a:t>
            </a:r>
            <a:r>
              <a:rPr lang="en-US" sz="1200" b="1" dirty="0" smtClean="0">
                <a:latin typeface="Courier New" pitchFamily="49" charset="0"/>
                <a:cs typeface="Courier New" pitchFamily="49" charset="0"/>
              </a:rPr>
              <a:t>, in</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hexadecimal, with each octet separated by </a:t>
            </a:r>
            <a:r>
              <a:rPr lang="en-US" sz="1200" b="1" dirty="0" err="1" smtClean="0">
                <a:latin typeface="Courier New" pitchFamily="49" charset="0"/>
                <a:cs typeface="Courier New" pitchFamily="49" charset="0"/>
              </a:rPr>
              <a:t>whitestuff</a:t>
            </a:r>
            <a:r>
              <a:rPr lang="en-US" sz="1200" b="1" dirty="0" smtClean="0">
                <a:latin typeface="Courier New" pitchFamily="49" charset="0"/>
                <a:cs typeface="Courier New" pitchFamily="49" charset="0"/>
              </a:rPr>
              <a:t> and </a:t>
            </a:r>
            <a:r>
              <a:rPr lang="en-US" sz="1200" b="1" dirty="0" err="1" smtClean="0">
                <a:latin typeface="Courier New" pitchFamily="49" charset="0"/>
                <a:cs typeface="Courier New" pitchFamily="49" charset="0"/>
              </a:rPr>
              <a:t>blackstuff</a:t>
            </a:r>
            <a:r>
              <a:rPr lang="en-US" sz="1200" b="1" dirty="0" smtClean="0">
                <a:latin typeface="Courier New" pitchFamily="49" charset="0"/>
                <a:cs typeface="Courier New" pitchFamily="49" charset="0"/>
              </a:rPr>
              <a:t>.</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The scroll of paper is wrapped around one leg of the avian carrier</a:t>
            </a:r>
            <a:r>
              <a:rPr lang="en-US" sz="1200" b="1" dirty="0" smtClean="0">
                <a:latin typeface="Courier New" pitchFamily="49" charset="0"/>
                <a:cs typeface="Courier New" pitchFamily="49" charset="0"/>
              </a:rPr>
              <a:t>.</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 band of duct tape is used to secure the datagram's edges.  The</a:t>
            </a:r>
            <a:endParaRPr lang="es-E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u="sng" dirty="0" smtClean="0">
                <a:latin typeface="Courier New" pitchFamily="49" charset="0"/>
                <a:cs typeface="Courier New" pitchFamily="49" charset="0"/>
              </a:rPr>
              <a:t>bandwidth is limited to the leg length</a:t>
            </a:r>
            <a:r>
              <a:rPr lang="en-US" sz="1200" b="1" dirty="0" smtClean="0">
                <a:latin typeface="Courier New" pitchFamily="49" charset="0"/>
                <a:cs typeface="Courier New" pitchFamily="49" charset="0"/>
              </a:rPr>
              <a:t>.  The MTU is variable, and</a:t>
            </a:r>
            <a:endParaRPr lang="es-ES" sz="1200" b="1" dirty="0" smtClean="0">
              <a:latin typeface="Courier New" pitchFamily="49" charset="0"/>
              <a:cs typeface="Courier New" pitchFamily="49" charset="0"/>
            </a:endParaRPr>
          </a:p>
          <a:p>
            <a:endParaRPr lang="es-ES" sz="1200" b="1" dirty="0">
              <a:latin typeface="Courier New" pitchFamily="49" charset="0"/>
              <a:cs typeface="Courier New" pitchFamily="49" charset="0"/>
            </a:endParaRPr>
          </a:p>
        </p:txBody>
      </p:sp>
    </p:spTree>
    <p:extLst>
      <p:ext uri="{BB962C8B-B14F-4D97-AF65-F5344CB8AC3E}">
        <p14:creationId xmlns:p14="http://schemas.microsoft.com/office/powerpoint/2010/main" val="3536747009"/>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268" name="Picture 4" descr="17packet_one_attached"/>
          <p:cNvPicPr>
            <a:picLocks noChangeAspect="1" noChangeArrowheads="1"/>
          </p:cNvPicPr>
          <p:nvPr/>
        </p:nvPicPr>
        <p:blipFill>
          <a:blip r:embed="rId3" cstate="print"/>
          <a:srcRect/>
          <a:stretch>
            <a:fillRect/>
          </a:stretch>
        </p:blipFill>
        <p:spPr bwMode="auto">
          <a:xfrm>
            <a:off x="855663" y="893763"/>
            <a:ext cx="7316787" cy="5487987"/>
          </a:xfrm>
          <a:prstGeom prst="rect">
            <a:avLst/>
          </a:prstGeom>
          <a:noFill/>
        </p:spPr>
      </p:pic>
      <p:sp>
        <p:nvSpPr>
          <p:cNvPr id="779269" name="Text Box 5"/>
          <p:cNvSpPr txBox="1">
            <a:spLocks noChangeArrowheads="1"/>
          </p:cNvSpPr>
          <p:nvPr/>
        </p:nvSpPr>
        <p:spPr bwMode="auto">
          <a:xfrm>
            <a:off x="1187450" y="188913"/>
            <a:ext cx="6597650" cy="579437"/>
          </a:xfrm>
          <a:prstGeom prst="rect">
            <a:avLst/>
          </a:prstGeom>
          <a:noFill/>
          <a:ln w="9525">
            <a:noFill/>
            <a:miter lim="800000"/>
            <a:headEnd/>
            <a:tailEnd/>
          </a:ln>
          <a:effectLst/>
        </p:spPr>
        <p:txBody>
          <a:bodyPr wrap="none">
            <a:spAutoFit/>
          </a:bodyPr>
          <a:lstStyle/>
          <a:p>
            <a:r>
              <a:rPr lang="es-ES_tradnl" sz="3200"/>
              <a:t>Implementación práctica del RFC 1149</a:t>
            </a:r>
            <a:endParaRPr lang="es-ES" sz="3200"/>
          </a:p>
        </p:txBody>
      </p:sp>
    </p:spTree>
    <p:extLst>
      <p:ext uri="{BB962C8B-B14F-4D97-AF65-F5344CB8AC3E}">
        <p14:creationId xmlns:p14="http://schemas.microsoft.com/office/powerpoint/2010/main" val="141222879"/>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4" name="Text Box 4"/>
          <p:cNvSpPr txBox="1">
            <a:spLocks noChangeArrowheads="1"/>
          </p:cNvSpPr>
          <p:nvPr/>
        </p:nvSpPr>
        <p:spPr bwMode="auto">
          <a:xfrm>
            <a:off x="1042988" y="1628775"/>
            <a:ext cx="7204075" cy="4346575"/>
          </a:xfrm>
          <a:prstGeom prst="rect">
            <a:avLst/>
          </a:prstGeom>
          <a:noFill/>
          <a:ln w="9525">
            <a:noFill/>
            <a:miter lim="800000"/>
            <a:headEnd/>
            <a:tailEnd/>
          </a:ln>
          <a:effectLst/>
        </p:spPr>
        <p:txBody>
          <a:bodyPr wrap="none">
            <a:spAutoFit/>
          </a:bodyPr>
          <a:lstStyle/>
          <a:p>
            <a:r>
              <a:rPr lang="es-ES" sz="1400" b="1" dirty="0" err="1">
                <a:latin typeface="Courier" pitchFamily="49" charset="0"/>
              </a:rPr>
              <a:t>vegard@gyversalen</a:t>
            </a:r>
            <a:r>
              <a:rPr lang="es-ES" sz="1400" b="1" dirty="0">
                <a:latin typeface="Courier" pitchFamily="49" charset="0"/>
              </a:rPr>
              <a:t>:~$ /</a:t>
            </a:r>
            <a:r>
              <a:rPr lang="es-ES" sz="1400" b="1" dirty="0" err="1">
                <a:latin typeface="Courier" pitchFamily="49" charset="0"/>
              </a:rPr>
              <a:t>sbin</a:t>
            </a:r>
            <a:r>
              <a:rPr lang="es-ES" sz="1400" b="1" dirty="0">
                <a:latin typeface="Courier" pitchFamily="49" charset="0"/>
              </a:rPr>
              <a:t>/</a:t>
            </a:r>
            <a:r>
              <a:rPr lang="es-ES" sz="1400" b="1" dirty="0" err="1">
                <a:latin typeface="Courier" pitchFamily="49" charset="0"/>
              </a:rPr>
              <a:t>ifconfig</a:t>
            </a:r>
            <a:r>
              <a:rPr lang="es-ES" sz="1400" b="1" dirty="0">
                <a:latin typeface="Courier" pitchFamily="49" charset="0"/>
              </a:rPr>
              <a:t> tun0 </a:t>
            </a:r>
          </a:p>
          <a:p>
            <a:r>
              <a:rPr lang="es-ES" sz="1400" b="1" dirty="0">
                <a:latin typeface="Courier" pitchFamily="49" charset="0"/>
              </a:rPr>
              <a:t>tun0      Link </a:t>
            </a:r>
            <a:r>
              <a:rPr lang="es-ES" sz="1400" b="1" dirty="0" err="1">
                <a:latin typeface="Courier" pitchFamily="49" charset="0"/>
              </a:rPr>
              <a:t>encap:Point-to-Point</a:t>
            </a:r>
            <a:r>
              <a:rPr lang="es-ES" sz="1400" b="1" dirty="0">
                <a:latin typeface="Courier" pitchFamily="49" charset="0"/>
              </a:rPr>
              <a:t> </a:t>
            </a:r>
            <a:r>
              <a:rPr lang="es-ES" sz="1400" b="1" dirty="0" err="1">
                <a:latin typeface="Courier" pitchFamily="49" charset="0"/>
              </a:rPr>
              <a:t>Protocol</a:t>
            </a:r>
            <a:r>
              <a:rPr lang="es-ES" sz="1400" b="1" dirty="0">
                <a:latin typeface="Courier" pitchFamily="49" charset="0"/>
              </a:rPr>
              <a:t> </a:t>
            </a:r>
          </a:p>
          <a:p>
            <a:r>
              <a:rPr lang="es-ES" sz="1400" b="1" dirty="0">
                <a:latin typeface="Courier" pitchFamily="49" charset="0"/>
              </a:rPr>
              <a:t>          </a:t>
            </a:r>
            <a:r>
              <a:rPr lang="es-ES" sz="1400" b="1" dirty="0" err="1">
                <a:latin typeface="Courier" pitchFamily="49" charset="0"/>
              </a:rPr>
              <a:t>inet</a:t>
            </a:r>
            <a:r>
              <a:rPr lang="es-ES" sz="1400" b="1" dirty="0">
                <a:latin typeface="Courier" pitchFamily="49" charset="0"/>
              </a:rPr>
              <a:t> addr:10.0.3.2 P-t-P:10.0.3.1 Mask:255.255.255.255 </a:t>
            </a:r>
          </a:p>
          <a:p>
            <a:r>
              <a:rPr lang="es-ES" sz="1400" b="1" dirty="0">
                <a:latin typeface="Courier" pitchFamily="49" charset="0"/>
              </a:rPr>
              <a:t>          UP POINTOPOINT RUNNING NOARP MULTICAST MTU:150 Metric:1 </a:t>
            </a:r>
          </a:p>
          <a:p>
            <a:r>
              <a:rPr lang="es-ES" sz="1400" b="1" dirty="0">
                <a:latin typeface="Courier" pitchFamily="49" charset="0"/>
              </a:rPr>
              <a:t>          RX packets:1 errors:0 dropped:0 overruns:0 frame:0 </a:t>
            </a:r>
          </a:p>
          <a:p>
            <a:r>
              <a:rPr lang="es-ES" sz="1400" b="1" dirty="0">
                <a:latin typeface="Courier" pitchFamily="49" charset="0"/>
              </a:rPr>
              <a:t>          TX packets:2 errors:0 dropped:0 overruns:0 carrier:0 </a:t>
            </a:r>
          </a:p>
          <a:p>
            <a:r>
              <a:rPr lang="es-ES" sz="1400" b="1" dirty="0">
                <a:latin typeface="Courier" pitchFamily="49" charset="0"/>
              </a:rPr>
              <a:t>          collisions:0 </a:t>
            </a:r>
          </a:p>
          <a:p>
            <a:r>
              <a:rPr lang="es-ES" sz="1400" b="1" dirty="0">
                <a:latin typeface="Courier" pitchFamily="49" charset="0"/>
              </a:rPr>
              <a:t>          RX bytes:88 (88.0 b) TX bytes:168 (168.0 b) </a:t>
            </a:r>
          </a:p>
          <a:p>
            <a:endParaRPr lang="es-ES" sz="1400" b="1" dirty="0">
              <a:latin typeface="Courier" pitchFamily="49" charset="0"/>
            </a:endParaRPr>
          </a:p>
          <a:p>
            <a:r>
              <a:rPr lang="es-ES" sz="1400" b="1" dirty="0" err="1">
                <a:latin typeface="Courier" pitchFamily="49" charset="0"/>
              </a:rPr>
              <a:t>vegard@gyversalen</a:t>
            </a:r>
            <a:r>
              <a:rPr lang="es-ES" sz="1400" b="1" dirty="0">
                <a:latin typeface="Courier" pitchFamily="49" charset="0"/>
              </a:rPr>
              <a:t>:~$ ping -i 900 10.0.3.1 </a:t>
            </a:r>
          </a:p>
          <a:p>
            <a:r>
              <a:rPr lang="es-ES" sz="1400" b="1" dirty="0">
                <a:latin typeface="Courier" pitchFamily="49" charset="0"/>
              </a:rPr>
              <a:t>PING 10.0.3.1 (10.0.3.1): 56 data bytes </a:t>
            </a:r>
          </a:p>
          <a:p>
            <a:r>
              <a:rPr lang="es-ES" sz="1400" b="1" dirty="0">
                <a:latin typeface="Courier" pitchFamily="49" charset="0"/>
              </a:rPr>
              <a:t>64 bytes </a:t>
            </a:r>
            <a:r>
              <a:rPr lang="es-ES" sz="1400" b="1" dirty="0" err="1">
                <a:latin typeface="Courier" pitchFamily="49" charset="0"/>
              </a:rPr>
              <a:t>from</a:t>
            </a:r>
            <a:r>
              <a:rPr lang="es-ES" sz="1400" b="1" dirty="0">
                <a:latin typeface="Courier" pitchFamily="49" charset="0"/>
              </a:rPr>
              <a:t> 10.0.3.1: </a:t>
            </a:r>
            <a:r>
              <a:rPr lang="es-ES" sz="1400" b="1" dirty="0" err="1">
                <a:latin typeface="Courier" pitchFamily="49" charset="0"/>
              </a:rPr>
              <a:t>icmp_seq</a:t>
            </a:r>
            <a:r>
              <a:rPr lang="es-ES" sz="1400" b="1" dirty="0">
                <a:latin typeface="Courier" pitchFamily="49" charset="0"/>
              </a:rPr>
              <a:t>=0 </a:t>
            </a:r>
            <a:r>
              <a:rPr lang="es-ES" sz="1400" b="1" dirty="0" err="1">
                <a:latin typeface="Courier" pitchFamily="49" charset="0"/>
              </a:rPr>
              <a:t>ttl</a:t>
            </a:r>
            <a:r>
              <a:rPr lang="es-ES" sz="1400" b="1" dirty="0">
                <a:latin typeface="Courier" pitchFamily="49" charset="0"/>
              </a:rPr>
              <a:t>=255 time=6165731.1 ms </a:t>
            </a:r>
          </a:p>
          <a:p>
            <a:r>
              <a:rPr lang="es-ES" sz="1400" b="1" dirty="0">
                <a:latin typeface="Courier" pitchFamily="49" charset="0"/>
              </a:rPr>
              <a:t>64 bytes </a:t>
            </a:r>
            <a:r>
              <a:rPr lang="es-ES" sz="1400" b="1" dirty="0" err="1">
                <a:latin typeface="Courier" pitchFamily="49" charset="0"/>
              </a:rPr>
              <a:t>from</a:t>
            </a:r>
            <a:r>
              <a:rPr lang="es-ES" sz="1400" b="1" dirty="0">
                <a:latin typeface="Courier" pitchFamily="49" charset="0"/>
              </a:rPr>
              <a:t> 10.0.3.1: </a:t>
            </a:r>
            <a:r>
              <a:rPr lang="es-ES" sz="1400" b="1" dirty="0" err="1">
                <a:latin typeface="Courier" pitchFamily="49" charset="0"/>
              </a:rPr>
              <a:t>icmp_seq</a:t>
            </a:r>
            <a:r>
              <a:rPr lang="es-ES" sz="1400" b="1" dirty="0">
                <a:latin typeface="Courier" pitchFamily="49" charset="0"/>
              </a:rPr>
              <a:t>=4 </a:t>
            </a:r>
            <a:r>
              <a:rPr lang="es-ES" sz="1400" b="1" dirty="0" err="1">
                <a:latin typeface="Courier" pitchFamily="49" charset="0"/>
              </a:rPr>
              <a:t>ttl</a:t>
            </a:r>
            <a:r>
              <a:rPr lang="es-ES" sz="1400" b="1" dirty="0">
                <a:latin typeface="Courier" pitchFamily="49" charset="0"/>
              </a:rPr>
              <a:t>=255 time=3211900.8 ms </a:t>
            </a:r>
          </a:p>
          <a:p>
            <a:r>
              <a:rPr lang="es-ES" sz="1400" b="1" dirty="0">
                <a:latin typeface="Courier" pitchFamily="49" charset="0"/>
              </a:rPr>
              <a:t>64 bytes </a:t>
            </a:r>
            <a:r>
              <a:rPr lang="es-ES" sz="1400" b="1" dirty="0" err="1">
                <a:latin typeface="Courier" pitchFamily="49" charset="0"/>
              </a:rPr>
              <a:t>from</a:t>
            </a:r>
            <a:r>
              <a:rPr lang="es-ES" sz="1400" b="1" dirty="0">
                <a:latin typeface="Courier" pitchFamily="49" charset="0"/>
              </a:rPr>
              <a:t> 10.0.3.1: </a:t>
            </a:r>
            <a:r>
              <a:rPr lang="es-ES" sz="1400" b="1" dirty="0" err="1">
                <a:latin typeface="Courier" pitchFamily="49" charset="0"/>
              </a:rPr>
              <a:t>icmp_seq</a:t>
            </a:r>
            <a:r>
              <a:rPr lang="es-ES" sz="1400" b="1" dirty="0">
                <a:latin typeface="Courier" pitchFamily="49" charset="0"/>
              </a:rPr>
              <a:t>=2 </a:t>
            </a:r>
            <a:r>
              <a:rPr lang="es-ES" sz="1400" b="1" dirty="0" err="1">
                <a:latin typeface="Courier" pitchFamily="49" charset="0"/>
              </a:rPr>
              <a:t>ttl</a:t>
            </a:r>
            <a:r>
              <a:rPr lang="es-ES" sz="1400" b="1" dirty="0">
                <a:latin typeface="Courier" pitchFamily="49" charset="0"/>
              </a:rPr>
              <a:t>=255 time=5124922.8 ms </a:t>
            </a:r>
          </a:p>
          <a:p>
            <a:r>
              <a:rPr lang="es-ES" sz="1400" b="1" dirty="0">
                <a:latin typeface="Courier" pitchFamily="49" charset="0"/>
              </a:rPr>
              <a:t>64 bytes </a:t>
            </a:r>
            <a:r>
              <a:rPr lang="es-ES" sz="1400" b="1" dirty="0" err="1">
                <a:latin typeface="Courier" pitchFamily="49" charset="0"/>
              </a:rPr>
              <a:t>from</a:t>
            </a:r>
            <a:r>
              <a:rPr lang="es-ES" sz="1400" b="1" dirty="0">
                <a:latin typeface="Courier" pitchFamily="49" charset="0"/>
              </a:rPr>
              <a:t> 10.0.3.1: </a:t>
            </a:r>
            <a:r>
              <a:rPr lang="es-ES" sz="1400" b="1" dirty="0" err="1">
                <a:latin typeface="Courier" pitchFamily="49" charset="0"/>
              </a:rPr>
              <a:t>icmp_seq</a:t>
            </a:r>
            <a:r>
              <a:rPr lang="es-ES" sz="1400" b="1" dirty="0">
                <a:latin typeface="Courier" pitchFamily="49" charset="0"/>
              </a:rPr>
              <a:t>=1 </a:t>
            </a:r>
            <a:r>
              <a:rPr lang="es-ES" sz="1400" b="1" dirty="0" err="1">
                <a:latin typeface="Courier" pitchFamily="49" charset="0"/>
              </a:rPr>
              <a:t>ttl</a:t>
            </a:r>
            <a:r>
              <a:rPr lang="es-ES" sz="1400" b="1" dirty="0">
                <a:latin typeface="Courier" pitchFamily="49" charset="0"/>
              </a:rPr>
              <a:t>=255 time=6388671.9 ms</a:t>
            </a:r>
          </a:p>
          <a:p>
            <a:endParaRPr lang="es-ES" sz="1400" b="1" dirty="0">
              <a:latin typeface="Courier" pitchFamily="49" charset="0"/>
            </a:endParaRPr>
          </a:p>
          <a:p>
            <a:r>
              <a:rPr lang="es-ES" sz="1400" b="1" dirty="0">
                <a:latin typeface="Courier" pitchFamily="49" charset="0"/>
              </a:rPr>
              <a:t> --- 10.0.3.1 ping </a:t>
            </a:r>
            <a:r>
              <a:rPr lang="es-ES" sz="1400" b="1" dirty="0" err="1">
                <a:latin typeface="Courier" pitchFamily="49" charset="0"/>
              </a:rPr>
              <a:t>statistics</a:t>
            </a:r>
            <a:r>
              <a:rPr lang="es-ES" sz="1400" b="1" dirty="0">
                <a:latin typeface="Courier" pitchFamily="49" charset="0"/>
              </a:rPr>
              <a:t> --- </a:t>
            </a:r>
          </a:p>
          <a:p>
            <a:r>
              <a:rPr lang="es-ES" sz="1400" b="1" dirty="0">
                <a:latin typeface="Courier" pitchFamily="49" charset="0"/>
              </a:rPr>
              <a:t>9 </a:t>
            </a:r>
            <a:r>
              <a:rPr lang="es-ES" sz="1400" b="1" dirty="0" err="1">
                <a:latin typeface="Courier" pitchFamily="49" charset="0"/>
              </a:rPr>
              <a:t>packets</a:t>
            </a:r>
            <a:r>
              <a:rPr lang="es-ES" sz="1400" b="1" dirty="0">
                <a:latin typeface="Courier" pitchFamily="49" charset="0"/>
              </a:rPr>
              <a:t> </a:t>
            </a:r>
            <a:r>
              <a:rPr lang="es-ES" sz="1400" b="1" dirty="0" err="1">
                <a:latin typeface="Courier" pitchFamily="49" charset="0"/>
              </a:rPr>
              <a:t>transmitted</a:t>
            </a:r>
            <a:r>
              <a:rPr lang="es-ES" sz="1400" b="1" dirty="0">
                <a:latin typeface="Courier" pitchFamily="49" charset="0"/>
              </a:rPr>
              <a:t>, 4 </a:t>
            </a:r>
            <a:r>
              <a:rPr lang="es-ES" sz="1400" b="1" dirty="0" err="1">
                <a:latin typeface="Courier" pitchFamily="49" charset="0"/>
              </a:rPr>
              <a:t>packets</a:t>
            </a:r>
            <a:r>
              <a:rPr lang="es-ES" sz="1400" b="1" dirty="0">
                <a:latin typeface="Courier" pitchFamily="49" charset="0"/>
              </a:rPr>
              <a:t> </a:t>
            </a:r>
            <a:r>
              <a:rPr lang="es-ES" sz="1400" b="1" dirty="0" err="1">
                <a:latin typeface="Courier" pitchFamily="49" charset="0"/>
              </a:rPr>
              <a:t>received</a:t>
            </a:r>
            <a:r>
              <a:rPr lang="es-ES" sz="1400" b="1" dirty="0">
                <a:latin typeface="Courier" pitchFamily="49" charset="0"/>
              </a:rPr>
              <a:t>, 55% </a:t>
            </a:r>
            <a:r>
              <a:rPr lang="es-ES" sz="1400" b="1" dirty="0" err="1">
                <a:latin typeface="Courier" pitchFamily="49" charset="0"/>
              </a:rPr>
              <a:t>packet</a:t>
            </a:r>
            <a:r>
              <a:rPr lang="es-ES" sz="1400" b="1" dirty="0">
                <a:latin typeface="Courier" pitchFamily="49" charset="0"/>
              </a:rPr>
              <a:t> </a:t>
            </a:r>
            <a:r>
              <a:rPr lang="es-ES" sz="1400" b="1" dirty="0" err="1">
                <a:latin typeface="Courier" pitchFamily="49" charset="0"/>
              </a:rPr>
              <a:t>loss</a:t>
            </a:r>
            <a:r>
              <a:rPr lang="es-ES" sz="1400" b="1" dirty="0">
                <a:latin typeface="Courier" pitchFamily="49" charset="0"/>
              </a:rPr>
              <a:t> </a:t>
            </a:r>
          </a:p>
          <a:p>
            <a:r>
              <a:rPr lang="es-ES" sz="1400" b="1" dirty="0">
                <a:latin typeface="Courier" pitchFamily="49" charset="0"/>
              </a:rPr>
              <a:t>round-</a:t>
            </a:r>
            <a:r>
              <a:rPr lang="es-ES" sz="1400" b="1" dirty="0" err="1">
                <a:latin typeface="Courier" pitchFamily="49" charset="0"/>
              </a:rPr>
              <a:t>trip</a:t>
            </a:r>
            <a:r>
              <a:rPr lang="es-ES" sz="1400" b="1" dirty="0">
                <a:latin typeface="Courier" pitchFamily="49" charset="0"/>
              </a:rPr>
              <a:t> min/</a:t>
            </a:r>
            <a:r>
              <a:rPr lang="es-ES" sz="1400" b="1" dirty="0" err="1">
                <a:latin typeface="Courier" pitchFamily="49" charset="0"/>
              </a:rPr>
              <a:t>avg</a:t>
            </a:r>
            <a:r>
              <a:rPr lang="es-ES" sz="1400" b="1" dirty="0">
                <a:latin typeface="Courier" pitchFamily="49" charset="0"/>
              </a:rPr>
              <a:t>/</a:t>
            </a:r>
            <a:r>
              <a:rPr lang="es-ES" sz="1400" b="1" dirty="0" err="1">
                <a:latin typeface="Courier" pitchFamily="49" charset="0"/>
              </a:rPr>
              <a:t>max</a:t>
            </a:r>
            <a:r>
              <a:rPr lang="es-ES" sz="1400" b="1" dirty="0">
                <a:latin typeface="Courier" pitchFamily="49" charset="0"/>
              </a:rPr>
              <a:t> = 3211900.8/5222806.6/6388671.9 ms </a:t>
            </a:r>
          </a:p>
          <a:p>
            <a:r>
              <a:rPr lang="es-ES" sz="1400" b="1" dirty="0" err="1">
                <a:latin typeface="Courier" pitchFamily="49" charset="0"/>
              </a:rPr>
              <a:t>vegard@gyversalen</a:t>
            </a:r>
            <a:r>
              <a:rPr lang="es-ES" sz="1400" b="1" dirty="0">
                <a:latin typeface="Courier" pitchFamily="49" charset="0"/>
              </a:rPr>
              <a:t>:~$ </a:t>
            </a:r>
            <a:r>
              <a:rPr lang="es-ES" sz="1400" b="1" dirty="0" err="1">
                <a:latin typeface="Courier" pitchFamily="49" charset="0"/>
              </a:rPr>
              <a:t>exit</a:t>
            </a:r>
            <a:r>
              <a:rPr lang="es-ES" sz="1400" b="1" dirty="0">
                <a:latin typeface="Courier" pitchFamily="49" charset="0"/>
              </a:rPr>
              <a:t> </a:t>
            </a:r>
          </a:p>
        </p:txBody>
      </p:sp>
      <p:sp>
        <p:nvSpPr>
          <p:cNvPr id="778245" name="Text Box 5"/>
          <p:cNvSpPr txBox="1">
            <a:spLocks noChangeArrowheads="1"/>
          </p:cNvSpPr>
          <p:nvPr/>
        </p:nvSpPr>
        <p:spPr bwMode="auto">
          <a:xfrm>
            <a:off x="468313" y="473075"/>
            <a:ext cx="8331200" cy="579438"/>
          </a:xfrm>
          <a:prstGeom prst="rect">
            <a:avLst/>
          </a:prstGeom>
          <a:noFill/>
          <a:ln w="9525">
            <a:noFill/>
            <a:miter lim="800000"/>
            <a:headEnd/>
            <a:tailEnd/>
          </a:ln>
          <a:effectLst/>
        </p:spPr>
        <p:txBody>
          <a:bodyPr wrap="none">
            <a:spAutoFit/>
          </a:bodyPr>
          <a:lstStyle/>
          <a:p>
            <a:r>
              <a:rPr lang="es-ES_tradnl" sz="3200"/>
              <a:t>Pings con CPIP (Carrier Pigeon Internet Protocol)</a:t>
            </a:r>
            <a:endParaRPr lang="es-ES" sz="3200"/>
          </a:p>
        </p:txBody>
      </p:sp>
    </p:spTree>
    <p:extLst>
      <p:ext uri="{BB962C8B-B14F-4D97-AF65-F5344CB8AC3E}">
        <p14:creationId xmlns:p14="http://schemas.microsoft.com/office/powerpoint/2010/main" val="36158545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04813"/>
            <a:ext cx="7772400" cy="914400"/>
          </a:xfrm>
        </p:spPr>
        <p:txBody>
          <a:bodyPr/>
          <a:lstStyle/>
          <a:p>
            <a:pPr eaLnBrk="1" hangingPunct="1"/>
            <a:r>
              <a:rPr lang="es-ES_tradnl" sz="3600" dirty="0" smtClean="0"/>
              <a:t>Parámetros configurables por BOOTP/DHCP</a:t>
            </a:r>
            <a:endParaRPr lang="es-ES" sz="3600" dirty="0" smtClean="0"/>
          </a:p>
        </p:txBody>
      </p:sp>
      <p:sp>
        <p:nvSpPr>
          <p:cNvPr id="18435"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s-ES_tradnl" sz="2800" dirty="0" smtClean="0"/>
              <a:t>Dirección IP del cliente</a:t>
            </a:r>
          </a:p>
          <a:p>
            <a:pPr eaLnBrk="1" hangingPunct="1">
              <a:lnSpc>
                <a:spcPct val="90000"/>
              </a:lnSpc>
            </a:pPr>
            <a:r>
              <a:rPr lang="es-ES_tradnl" sz="2800" dirty="0" err="1" smtClean="0"/>
              <a:t>Hostname</a:t>
            </a:r>
            <a:r>
              <a:rPr lang="es-ES_tradnl" sz="2800" dirty="0" smtClean="0"/>
              <a:t> del cliente</a:t>
            </a:r>
          </a:p>
          <a:p>
            <a:pPr eaLnBrk="1" hangingPunct="1">
              <a:lnSpc>
                <a:spcPct val="90000"/>
              </a:lnSpc>
            </a:pPr>
            <a:r>
              <a:rPr lang="es-ES_tradnl" sz="2800" dirty="0" smtClean="0"/>
              <a:t>Máscara de subred</a:t>
            </a:r>
          </a:p>
          <a:p>
            <a:pPr eaLnBrk="1" hangingPunct="1">
              <a:lnSpc>
                <a:spcPct val="90000"/>
              </a:lnSpc>
            </a:pPr>
            <a:r>
              <a:rPr lang="es-ES_tradnl" sz="2800" dirty="0" smtClean="0"/>
              <a:t>Dirección(es) IP de:</a:t>
            </a:r>
          </a:p>
          <a:p>
            <a:pPr lvl="1" eaLnBrk="1" hangingPunct="1">
              <a:lnSpc>
                <a:spcPct val="90000"/>
              </a:lnSpc>
            </a:pPr>
            <a:r>
              <a:rPr lang="es-ES_tradnl" sz="2400" dirty="0" err="1" smtClean="0"/>
              <a:t>Router</a:t>
            </a:r>
            <a:r>
              <a:rPr lang="es-ES_tradnl" sz="2400" dirty="0" smtClean="0"/>
              <a:t>(s)</a:t>
            </a:r>
          </a:p>
          <a:p>
            <a:pPr lvl="1" eaLnBrk="1" hangingPunct="1">
              <a:lnSpc>
                <a:spcPct val="90000"/>
              </a:lnSpc>
            </a:pPr>
            <a:r>
              <a:rPr lang="es-ES_tradnl" sz="2400" dirty="0" smtClean="0"/>
              <a:t>Servidor(es) de nombres</a:t>
            </a:r>
          </a:p>
          <a:p>
            <a:pPr lvl="1" eaLnBrk="1" hangingPunct="1">
              <a:lnSpc>
                <a:spcPct val="90000"/>
              </a:lnSpc>
            </a:pPr>
            <a:r>
              <a:rPr lang="es-ES_tradnl" sz="2400" dirty="0" smtClean="0"/>
              <a:t>Servidor(es) de impresión (LPR)</a:t>
            </a:r>
          </a:p>
          <a:p>
            <a:pPr lvl="1" eaLnBrk="1" hangingPunct="1">
              <a:lnSpc>
                <a:spcPct val="90000"/>
              </a:lnSpc>
            </a:pPr>
            <a:r>
              <a:rPr lang="es-ES_tradnl" sz="2400" dirty="0" smtClean="0"/>
              <a:t>Servidor(es) de tiempo</a:t>
            </a:r>
          </a:p>
          <a:p>
            <a:pPr eaLnBrk="1" hangingPunct="1">
              <a:lnSpc>
                <a:spcPct val="90000"/>
              </a:lnSpc>
            </a:pPr>
            <a:r>
              <a:rPr lang="es-ES_tradnl" sz="2800" dirty="0" smtClean="0"/>
              <a:t>Nombre y ubicación del fichero que debe usarse para hacer </a:t>
            </a:r>
            <a:r>
              <a:rPr lang="es-ES_tradnl" sz="2800" dirty="0" err="1" smtClean="0"/>
              <a:t>boot</a:t>
            </a:r>
            <a:r>
              <a:rPr lang="es-ES_tradnl" sz="2800" dirty="0" smtClean="0"/>
              <a:t> (en ese caso el fichero se cargará después por TFTP)</a:t>
            </a:r>
            <a:endParaRPr lang="es-ES" sz="2800" dirty="0" smtClean="0"/>
          </a:p>
        </p:txBody>
      </p:sp>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52495" y="1487488"/>
            <a:ext cx="8385175" cy="4749800"/>
          </a:xfrm>
          <a:prstGeom prst="rect">
            <a:avLst/>
          </a:prstGeom>
          <a:noFill/>
          <a:ln w="9525">
            <a:noFill/>
            <a:miter lim="800000"/>
            <a:headEnd/>
            <a:tailEnd/>
          </a:ln>
        </p:spPr>
        <p:txBody>
          <a:bodyPr wrap="none">
            <a:spAutoFit/>
          </a:bodyPr>
          <a:lstStyle/>
          <a:p>
            <a:r>
              <a:rPr lang="es-ES_tradnl" sz="1700" b="1" dirty="0" err="1">
                <a:latin typeface="Courier New" pitchFamily="49" charset="0"/>
                <a:cs typeface="Courier New" pitchFamily="49" charset="0"/>
              </a:rPr>
              <a:t>s_FarmaciaSotano</a:t>
            </a:r>
            <a:r>
              <a:rPr lang="es-ES_tradnl" sz="1700" b="1" dirty="0">
                <a:latin typeface="Courier New" pitchFamily="49" charset="0"/>
                <a:cs typeface="Courier New" pitchFamily="49" charset="0"/>
              </a:rPr>
              <a:t>:\</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	</a:t>
            </a:r>
            <a:r>
              <a:rPr lang="en-GB" sz="1700" b="1" dirty="0">
                <a:latin typeface="Courier New" pitchFamily="49" charset="0"/>
                <a:cs typeface="Courier New" pitchFamily="49" charset="0"/>
              </a:rPr>
              <a:t>ht=ether:\</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en-GB" sz="1700" b="1" dirty="0" err="1">
                <a:latin typeface="Courier New" pitchFamily="49" charset="0"/>
                <a:cs typeface="Courier New" pitchFamily="49" charset="0"/>
              </a:rPr>
              <a:t>sm</a:t>
            </a:r>
            <a:r>
              <a:rPr lang="en-GB" sz="1700" b="1" dirty="0">
                <a:latin typeface="Courier New" pitchFamily="49" charset="0"/>
                <a:cs typeface="Courier New" pitchFamily="49" charset="0"/>
              </a:rPr>
              <a:t>=255.255.254.0:\</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fr-FR" sz="1700" b="1" dirty="0" err="1">
                <a:latin typeface="Courier New" pitchFamily="49" charset="0"/>
                <a:cs typeface="Courier New" pitchFamily="49" charset="0"/>
              </a:rPr>
              <a:t>ds</a:t>
            </a:r>
            <a:r>
              <a:rPr lang="fr-FR" sz="1700" b="1" dirty="0">
                <a:latin typeface="Courier New" pitchFamily="49" charset="0"/>
                <a:cs typeface="Courier New" pitchFamily="49" charset="0"/>
              </a:rPr>
              <a:t>=147.156.1.1 147.156.1.3 147.156.122.64:\</a:t>
            </a:r>
            <a:endParaRPr lang="es-ES_tradnl" sz="1700" b="1" dirty="0">
              <a:latin typeface="Courier New" pitchFamily="49" charset="0"/>
              <a:cs typeface="Times New Roman" pitchFamily="18" charset="0"/>
            </a:endParaRPr>
          </a:p>
          <a:p>
            <a:r>
              <a:rPr lang="fr-FR" sz="1700" b="1" dirty="0">
                <a:latin typeface="Courier New" pitchFamily="49" charset="0"/>
                <a:cs typeface="Courier New" pitchFamily="49" charset="0"/>
              </a:rPr>
              <a:t>      </a:t>
            </a:r>
            <a:r>
              <a:rPr lang="fr-FR" sz="1700" b="1" dirty="0" err="1">
                <a:latin typeface="Courier New" pitchFamily="49" charset="0"/>
                <a:cs typeface="Courier New" pitchFamily="49" charset="0"/>
              </a:rPr>
              <a:t>dn</a:t>
            </a:r>
            <a:r>
              <a:rPr lang="fr-FR" sz="1700" b="1" dirty="0">
                <a:latin typeface="Courier New" pitchFamily="49" charset="0"/>
                <a:cs typeface="Courier New" pitchFamily="49" charset="0"/>
              </a:rPr>
              <a:t>=uv.es:\</a:t>
            </a:r>
            <a:endParaRPr lang="es-ES_tradnl" sz="1700" b="1" dirty="0">
              <a:latin typeface="Courier New" pitchFamily="49" charset="0"/>
              <a:cs typeface="Times New Roman" pitchFamily="18" charset="0"/>
            </a:endParaRPr>
          </a:p>
          <a:p>
            <a:r>
              <a:rPr lang="fr-FR" sz="1700" b="1" dirty="0">
                <a:latin typeface="Courier New" pitchFamily="49" charset="0"/>
                <a:cs typeface="Courier New" pitchFamily="49" charset="0"/>
              </a:rPr>
              <a:t>      </a:t>
            </a:r>
            <a:r>
              <a:rPr lang="en-GB" sz="1700" b="1" dirty="0" err="1">
                <a:latin typeface="Courier New" pitchFamily="49" charset="0"/>
                <a:cs typeface="Courier New" pitchFamily="49" charset="0"/>
              </a:rPr>
              <a:t>gw</a:t>
            </a:r>
            <a:r>
              <a:rPr lang="en-GB" sz="1700" b="1" dirty="0">
                <a:latin typeface="Courier New" pitchFamily="49" charset="0"/>
                <a:cs typeface="Courier New" pitchFamily="49" charset="0"/>
              </a:rPr>
              <a:t>=147.156.16.1:\</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en-GB" sz="1700" b="1" dirty="0" err="1">
                <a:latin typeface="Courier New" pitchFamily="49" charset="0"/>
                <a:cs typeface="Courier New" pitchFamily="49" charset="0"/>
              </a:rPr>
              <a:t>nt</a:t>
            </a:r>
            <a:r>
              <a:rPr lang="en-GB" sz="1700" b="1" dirty="0">
                <a:latin typeface="Courier New" pitchFamily="49" charset="0"/>
                <a:cs typeface="Courier New" pitchFamily="49" charset="0"/>
              </a:rPr>
              <a:t>=147.156.1.3:\</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en-GB" sz="1700" b="1" dirty="0" err="1">
                <a:latin typeface="Courier New" pitchFamily="49" charset="0"/>
                <a:cs typeface="Courier New" pitchFamily="49" charset="0"/>
              </a:rPr>
              <a:t>ts</a:t>
            </a:r>
            <a:r>
              <a:rPr lang="en-GB" sz="1700" b="1" dirty="0">
                <a:latin typeface="Courier New" pitchFamily="49" charset="0"/>
                <a:cs typeface="Courier New" pitchFamily="49" charset="0"/>
              </a:rPr>
              <a:t>=147.156.1.3:\</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en-GB" sz="1700" b="1" dirty="0" err="1">
                <a:latin typeface="Courier New" pitchFamily="49" charset="0"/>
                <a:cs typeface="Courier New" pitchFamily="49" charset="0"/>
              </a:rPr>
              <a:t>hn</a:t>
            </a:r>
            <a:r>
              <a:rPr lang="en-GB" sz="1700" b="1" dirty="0">
                <a:latin typeface="Courier New" pitchFamily="49" charset="0"/>
                <a:cs typeface="Courier New" pitchFamily="49" charset="0"/>
              </a:rPr>
              <a:t>:\</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to=auto:\</a:t>
            </a:r>
            <a:endParaRPr lang="es-ES_tradnl" sz="1700" b="1" dirty="0">
              <a:latin typeface="Courier New" pitchFamily="49" charset="0"/>
              <a:cs typeface="Times New Roman" pitchFamily="18" charset="0"/>
            </a:endParaRPr>
          </a:p>
          <a:p>
            <a:r>
              <a:rPr lang="en-GB" sz="1700" b="1" dirty="0">
                <a:latin typeface="Courier New" pitchFamily="49" charset="0"/>
                <a:cs typeface="Courier New" pitchFamily="49" charset="0"/>
              </a:rPr>
              <a:t>      </a:t>
            </a:r>
            <a:r>
              <a:rPr lang="en-GB" sz="1700" b="1" dirty="0" err="1">
                <a:latin typeface="Courier New" pitchFamily="49" charset="0"/>
                <a:cs typeface="Courier New" pitchFamily="49" charset="0"/>
              </a:rPr>
              <a:t>na</a:t>
            </a:r>
            <a:r>
              <a:rPr lang="en-GB" sz="1700" b="1" dirty="0">
                <a:latin typeface="Courier New" pitchFamily="49" charset="0"/>
                <a:cs typeface="Courier New" pitchFamily="49" charset="0"/>
              </a:rPr>
              <a:t>=147.156.1.46:</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  </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infsecre2:tc=</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=004f4e0a21f8:ip=147.156.17.135</a:t>
            </a:r>
            <a:endParaRPr lang="es-ES_tradnl" sz="1700" b="1" dirty="0">
              <a:latin typeface="Courier New" pitchFamily="49" charset="0"/>
              <a:cs typeface="Times New Roman" pitchFamily="18" charset="0"/>
            </a:endParaRPr>
          </a:p>
          <a:p>
            <a:r>
              <a:rPr lang="es-ES_tradnl" sz="1700" b="1" dirty="0" err="1">
                <a:latin typeface="Courier New" pitchFamily="49" charset="0"/>
                <a:cs typeface="Courier New" pitchFamily="49" charset="0"/>
              </a:rPr>
              <a:t>sdisco:tc</a:t>
            </a:r>
            <a:r>
              <a:rPr lang="es-ES_tradnl" sz="1700" b="1" dirty="0">
                <a:latin typeface="Courier New" pitchFamily="49" charset="0"/>
                <a:cs typeface="Courier New" pitchFamily="49" charset="0"/>
              </a:rPr>
              <a:t>=</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=004f4e0a24e7:ip=147.156.16.32</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pfc7:tc=</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=004f4e0a35d3:ip=147.156.17.133</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pfc5:tc=</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=004f4e0a35d8:ip=147.156.17.131</a:t>
            </a:r>
            <a:endParaRPr lang="es-ES_tradnl" sz="1700" b="1" dirty="0">
              <a:latin typeface="Courier New" pitchFamily="49" charset="0"/>
              <a:cs typeface="Times New Roman" pitchFamily="18" charset="0"/>
            </a:endParaRPr>
          </a:p>
          <a:p>
            <a:r>
              <a:rPr lang="es-ES_tradnl" sz="1700" b="1" dirty="0">
                <a:latin typeface="Courier New" pitchFamily="49" charset="0"/>
                <a:cs typeface="Courier New" pitchFamily="49" charset="0"/>
              </a:rPr>
              <a:t>pfc6:tc=</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=004f4e0a35df:ip=147.156.17.132</a:t>
            </a:r>
            <a:endParaRPr lang="es-ES_tradnl" sz="1700" b="1" dirty="0">
              <a:latin typeface="Courier New" pitchFamily="49" charset="0"/>
              <a:cs typeface="Times New Roman" pitchFamily="18" charset="0"/>
            </a:endParaRPr>
          </a:p>
          <a:p>
            <a:r>
              <a:rPr lang="es-ES_tradnl" sz="1700" b="1" dirty="0" err="1">
                <a:latin typeface="Courier New" pitchFamily="49" charset="0"/>
                <a:cs typeface="Courier New" pitchFamily="49" charset="0"/>
              </a:rPr>
              <a:t>sweb:tc</a:t>
            </a:r>
            <a:r>
              <a:rPr lang="es-ES_tradnl" sz="1700" b="1" dirty="0">
                <a:latin typeface="Courier New" pitchFamily="49" charset="0"/>
                <a:cs typeface="Courier New" pitchFamily="49" charset="0"/>
              </a:rPr>
              <a:t>=</a:t>
            </a:r>
            <a:r>
              <a:rPr lang="es-ES_tradnl" sz="1700" b="1" dirty="0" err="1">
                <a:latin typeface="Courier New" pitchFamily="49" charset="0"/>
                <a:cs typeface="Courier New" pitchFamily="49" charset="0"/>
              </a:rPr>
              <a:t>s_FarmaciaSotano:ha</a:t>
            </a:r>
            <a:r>
              <a:rPr lang="es-ES_tradnl" sz="1700" b="1" dirty="0">
                <a:latin typeface="Courier New" pitchFamily="49" charset="0"/>
                <a:cs typeface="Courier New" pitchFamily="49" charset="0"/>
              </a:rPr>
              <a:t>=004f4e0a44ab:ip=147.156.16.46</a:t>
            </a:r>
            <a:endParaRPr lang="es-ES" sz="1700" b="1" dirty="0">
              <a:latin typeface="Courier New" pitchFamily="49" charset="0"/>
            </a:endParaRPr>
          </a:p>
        </p:txBody>
      </p:sp>
      <p:sp>
        <p:nvSpPr>
          <p:cNvPr id="19459" name="Text Box 3"/>
          <p:cNvSpPr txBox="1">
            <a:spLocks noChangeArrowheads="1"/>
          </p:cNvSpPr>
          <p:nvPr/>
        </p:nvSpPr>
        <p:spPr bwMode="auto">
          <a:xfrm>
            <a:off x="828707" y="195263"/>
            <a:ext cx="8208963" cy="1066800"/>
          </a:xfrm>
          <a:prstGeom prst="rect">
            <a:avLst/>
          </a:prstGeom>
          <a:noFill/>
          <a:ln w="9525">
            <a:noFill/>
            <a:miter lim="800000"/>
            <a:headEnd/>
            <a:tailEnd/>
          </a:ln>
        </p:spPr>
        <p:txBody>
          <a:bodyPr>
            <a:spAutoFit/>
          </a:bodyPr>
          <a:lstStyle/>
          <a:p>
            <a:pPr algn="ctr"/>
            <a:r>
              <a:rPr lang="es-ES" sz="3200"/>
              <a:t>Configuración de un servidor BOOTP/DHCP con asignación manual de direcciones</a:t>
            </a:r>
          </a:p>
        </p:txBody>
      </p:sp>
      <p:sp>
        <p:nvSpPr>
          <p:cNvPr id="19460" name="AutoShape 4"/>
          <p:cNvSpPr>
            <a:spLocks/>
          </p:cNvSpPr>
          <p:nvPr/>
        </p:nvSpPr>
        <p:spPr bwMode="auto">
          <a:xfrm>
            <a:off x="7072330" y="1541463"/>
            <a:ext cx="381000" cy="2895600"/>
          </a:xfrm>
          <a:prstGeom prst="rightBrace">
            <a:avLst>
              <a:gd name="adj1" fmla="val 63333"/>
              <a:gd name="adj2" fmla="val 50000"/>
            </a:avLst>
          </a:prstGeom>
          <a:noFill/>
          <a:ln w="9525">
            <a:solidFill>
              <a:schemeClr val="tx1"/>
            </a:solidFill>
            <a:round/>
            <a:headEnd/>
            <a:tailEnd/>
          </a:ln>
        </p:spPr>
        <p:txBody>
          <a:bodyPr wrap="none" anchor="ctr"/>
          <a:lstStyle/>
          <a:p>
            <a:endParaRPr lang="es-ES"/>
          </a:p>
        </p:txBody>
      </p:sp>
      <p:sp>
        <p:nvSpPr>
          <p:cNvPr id="19461" name="Text Box 5"/>
          <p:cNvSpPr txBox="1">
            <a:spLocks noChangeArrowheads="1"/>
          </p:cNvSpPr>
          <p:nvPr/>
        </p:nvSpPr>
        <p:spPr bwMode="auto">
          <a:xfrm>
            <a:off x="7300930" y="2455863"/>
            <a:ext cx="1606550" cy="1006475"/>
          </a:xfrm>
          <a:prstGeom prst="rect">
            <a:avLst/>
          </a:prstGeom>
          <a:noFill/>
          <a:ln w="9525">
            <a:noFill/>
            <a:miter lim="800000"/>
            <a:headEnd/>
            <a:tailEnd/>
          </a:ln>
        </p:spPr>
        <p:txBody>
          <a:bodyPr wrap="none">
            <a:spAutoFit/>
          </a:bodyPr>
          <a:lstStyle/>
          <a:p>
            <a:pPr algn="ctr"/>
            <a:r>
              <a:rPr lang="es-ES" sz="2000"/>
              <a:t>Parámetros</a:t>
            </a:r>
          </a:p>
          <a:p>
            <a:pPr algn="ctr"/>
            <a:r>
              <a:rPr lang="es-ES" sz="2000"/>
              <a:t>comunes a</a:t>
            </a:r>
          </a:p>
          <a:p>
            <a:pPr algn="ctr"/>
            <a:r>
              <a:rPr lang="es-ES" sz="2000"/>
              <a:t>toda la subred</a:t>
            </a:r>
          </a:p>
        </p:txBody>
      </p:sp>
      <p:sp>
        <p:nvSpPr>
          <p:cNvPr id="6" name="Rectangle 4"/>
          <p:cNvSpPr>
            <a:spLocks noChangeArrowheads="1"/>
          </p:cNvSpPr>
          <p:nvPr/>
        </p:nvSpPr>
        <p:spPr bwMode="auto">
          <a:xfrm>
            <a:off x="4384123" y="5952015"/>
            <a:ext cx="1619842" cy="224392"/>
          </a:xfrm>
          <a:prstGeom prst="rect">
            <a:avLst/>
          </a:prstGeom>
          <a:noFill/>
          <a:ln w="19050">
            <a:solidFill>
              <a:srgbClr val="FF0000"/>
            </a:solidFill>
            <a:miter lim="800000"/>
            <a:headEnd/>
            <a:tailEnd/>
          </a:ln>
        </p:spPr>
        <p:txBody>
          <a:bodyPr wrap="none" anchor="ctr"/>
          <a:lstStyle/>
          <a:p>
            <a:endParaRPr lang="es-ES"/>
          </a:p>
        </p:txBody>
      </p:sp>
      <p:sp>
        <p:nvSpPr>
          <p:cNvPr id="7" name="6 CuadroTexto"/>
          <p:cNvSpPr txBox="1"/>
          <p:nvPr/>
        </p:nvSpPr>
        <p:spPr>
          <a:xfrm>
            <a:off x="4718081" y="6215082"/>
            <a:ext cx="1040541" cy="338554"/>
          </a:xfrm>
          <a:prstGeom prst="rect">
            <a:avLst/>
          </a:prstGeom>
          <a:noFill/>
        </p:spPr>
        <p:txBody>
          <a:bodyPr wrap="none" rtlCol="0">
            <a:spAutoFit/>
          </a:bodyPr>
          <a:lstStyle/>
          <a:p>
            <a:r>
              <a:rPr lang="es-ES" sz="1600" b="1" dirty="0" smtClean="0">
                <a:latin typeface="Arial" pitchFamily="34" charset="0"/>
                <a:cs typeface="Arial" pitchFamily="34" charset="0"/>
              </a:rPr>
              <a:t>Dir. MAC</a:t>
            </a:r>
            <a:endParaRPr lang="es-ES" sz="1600" b="1" dirty="0">
              <a:latin typeface="Arial" pitchFamily="34" charset="0"/>
              <a:cs typeface="Arial" pitchFamily="34" charset="0"/>
            </a:endParaRPr>
          </a:p>
        </p:txBody>
      </p:sp>
      <p:sp>
        <p:nvSpPr>
          <p:cNvPr id="8" name="Rectangle 4"/>
          <p:cNvSpPr>
            <a:spLocks noChangeArrowheads="1"/>
          </p:cNvSpPr>
          <p:nvPr/>
        </p:nvSpPr>
        <p:spPr bwMode="auto">
          <a:xfrm>
            <a:off x="6459153" y="5951421"/>
            <a:ext cx="1711596" cy="224392"/>
          </a:xfrm>
          <a:prstGeom prst="rect">
            <a:avLst/>
          </a:prstGeom>
          <a:noFill/>
          <a:ln w="19050">
            <a:solidFill>
              <a:srgbClr val="FF0000"/>
            </a:solidFill>
            <a:miter lim="800000"/>
            <a:headEnd/>
            <a:tailEnd/>
          </a:ln>
        </p:spPr>
        <p:txBody>
          <a:bodyPr wrap="none" anchor="ctr"/>
          <a:lstStyle/>
          <a:p>
            <a:endParaRPr lang="es-ES"/>
          </a:p>
        </p:txBody>
      </p:sp>
      <p:sp>
        <p:nvSpPr>
          <p:cNvPr id="9" name="8 CuadroTexto"/>
          <p:cNvSpPr txBox="1"/>
          <p:nvPr/>
        </p:nvSpPr>
        <p:spPr>
          <a:xfrm>
            <a:off x="6892250" y="6215082"/>
            <a:ext cx="768031" cy="338554"/>
          </a:xfrm>
          <a:prstGeom prst="rect">
            <a:avLst/>
          </a:prstGeom>
          <a:noFill/>
        </p:spPr>
        <p:txBody>
          <a:bodyPr wrap="none" rtlCol="0">
            <a:spAutoFit/>
          </a:bodyPr>
          <a:lstStyle/>
          <a:p>
            <a:r>
              <a:rPr lang="es-ES" sz="1600" b="1" dirty="0" smtClean="0">
                <a:latin typeface="Arial" pitchFamily="34" charset="0"/>
                <a:cs typeface="Arial" pitchFamily="34" charset="0"/>
              </a:rPr>
              <a:t>Dir. IP</a:t>
            </a:r>
            <a:endParaRPr lang="es-ES" sz="1600" b="1" dirty="0">
              <a:latin typeface="Arial" pitchFamily="34" charset="0"/>
              <a:cs typeface="Arial" pitchFamily="34" charset="0"/>
            </a:endParaRPr>
          </a:p>
        </p:txBody>
      </p:sp>
      <p:sp>
        <p:nvSpPr>
          <p:cNvPr id="10" name="Rectangle 4"/>
          <p:cNvSpPr>
            <a:spLocks noChangeArrowheads="1"/>
          </p:cNvSpPr>
          <p:nvPr/>
        </p:nvSpPr>
        <p:spPr bwMode="auto">
          <a:xfrm>
            <a:off x="1431932" y="2036363"/>
            <a:ext cx="2593161" cy="259707"/>
          </a:xfrm>
          <a:prstGeom prst="rect">
            <a:avLst/>
          </a:prstGeom>
          <a:noFill/>
          <a:ln w="19050">
            <a:solidFill>
              <a:srgbClr val="FF0000"/>
            </a:solidFill>
            <a:miter lim="800000"/>
            <a:headEnd/>
            <a:tailEnd/>
          </a:ln>
        </p:spPr>
        <p:txBody>
          <a:bodyPr wrap="none" anchor="ctr"/>
          <a:lstStyle/>
          <a:p>
            <a:endParaRPr lang="es-ES"/>
          </a:p>
        </p:txBody>
      </p:sp>
      <p:sp>
        <p:nvSpPr>
          <p:cNvPr id="11" name="10 CuadroTexto"/>
          <p:cNvSpPr txBox="1"/>
          <p:nvPr/>
        </p:nvSpPr>
        <p:spPr>
          <a:xfrm>
            <a:off x="423325" y="2000240"/>
            <a:ext cx="1005403" cy="338554"/>
          </a:xfrm>
          <a:prstGeom prst="rect">
            <a:avLst/>
          </a:prstGeom>
          <a:noFill/>
        </p:spPr>
        <p:txBody>
          <a:bodyPr wrap="none" rtlCol="0">
            <a:spAutoFit/>
          </a:bodyPr>
          <a:lstStyle/>
          <a:p>
            <a:r>
              <a:rPr lang="es-ES" sz="1600" b="1" dirty="0" smtClean="0">
                <a:latin typeface="Arial" pitchFamily="34" charset="0"/>
                <a:cs typeface="Arial" pitchFamily="34" charset="0"/>
              </a:rPr>
              <a:t>Máscara</a:t>
            </a:r>
            <a:endParaRPr lang="es-ES" sz="1600" b="1" dirty="0">
              <a:latin typeface="Arial" pitchFamily="34" charset="0"/>
              <a:cs typeface="Arial" pitchFamily="34" charset="0"/>
            </a:endParaRPr>
          </a:p>
        </p:txBody>
      </p:sp>
      <p:sp>
        <p:nvSpPr>
          <p:cNvPr id="12" name="Rectangle 4"/>
          <p:cNvSpPr>
            <a:spLocks noChangeArrowheads="1"/>
          </p:cNvSpPr>
          <p:nvPr/>
        </p:nvSpPr>
        <p:spPr bwMode="auto">
          <a:xfrm>
            <a:off x="1427258" y="2289739"/>
            <a:ext cx="5733724" cy="259707"/>
          </a:xfrm>
          <a:prstGeom prst="rect">
            <a:avLst/>
          </a:prstGeom>
          <a:noFill/>
          <a:ln w="19050">
            <a:solidFill>
              <a:srgbClr val="FF0000"/>
            </a:solidFill>
            <a:miter lim="800000"/>
            <a:headEnd/>
            <a:tailEnd/>
          </a:ln>
        </p:spPr>
        <p:txBody>
          <a:bodyPr wrap="none" anchor="ctr"/>
          <a:lstStyle/>
          <a:p>
            <a:endParaRPr lang="es-ES"/>
          </a:p>
        </p:txBody>
      </p:sp>
      <p:sp>
        <p:nvSpPr>
          <p:cNvPr id="13" name="12 CuadroTexto"/>
          <p:cNvSpPr txBox="1"/>
          <p:nvPr/>
        </p:nvSpPr>
        <p:spPr>
          <a:xfrm>
            <a:off x="268667" y="2233190"/>
            <a:ext cx="1160061" cy="338554"/>
          </a:xfrm>
          <a:prstGeom prst="rect">
            <a:avLst/>
          </a:prstGeom>
          <a:noFill/>
        </p:spPr>
        <p:txBody>
          <a:bodyPr wrap="none" rtlCol="0">
            <a:spAutoFit/>
          </a:bodyPr>
          <a:lstStyle/>
          <a:p>
            <a:r>
              <a:rPr lang="es-ES" sz="1600" b="1" dirty="0" err="1" smtClean="0">
                <a:latin typeface="Arial" pitchFamily="34" charset="0"/>
                <a:cs typeface="Arial" pitchFamily="34" charset="0"/>
              </a:rPr>
              <a:t>Serv</a:t>
            </a:r>
            <a:r>
              <a:rPr lang="es-ES" sz="1600" b="1" dirty="0" smtClean="0">
                <a:latin typeface="Arial" pitchFamily="34" charset="0"/>
                <a:cs typeface="Arial" pitchFamily="34" charset="0"/>
              </a:rPr>
              <a:t>. DNS</a:t>
            </a:r>
            <a:endParaRPr lang="es-ES" sz="1600" b="1" dirty="0">
              <a:latin typeface="Arial" pitchFamily="34" charset="0"/>
              <a:cs typeface="Arial" pitchFamily="34" charset="0"/>
            </a:endParaRPr>
          </a:p>
        </p:txBody>
      </p:sp>
      <p:sp>
        <p:nvSpPr>
          <p:cNvPr id="14" name="Rectangle 4"/>
          <p:cNvSpPr>
            <a:spLocks noChangeArrowheads="1"/>
          </p:cNvSpPr>
          <p:nvPr/>
        </p:nvSpPr>
        <p:spPr bwMode="auto">
          <a:xfrm>
            <a:off x="1431934" y="2549304"/>
            <a:ext cx="1428760" cy="259707"/>
          </a:xfrm>
          <a:prstGeom prst="rect">
            <a:avLst/>
          </a:prstGeom>
          <a:noFill/>
          <a:ln w="19050">
            <a:solidFill>
              <a:srgbClr val="FF0000"/>
            </a:solidFill>
            <a:miter lim="800000"/>
            <a:headEnd/>
            <a:tailEnd/>
          </a:ln>
        </p:spPr>
        <p:txBody>
          <a:bodyPr wrap="none" anchor="ctr"/>
          <a:lstStyle/>
          <a:p>
            <a:endParaRPr lang="es-ES"/>
          </a:p>
        </p:txBody>
      </p:sp>
      <p:sp>
        <p:nvSpPr>
          <p:cNvPr id="15" name="14 CuadroTexto"/>
          <p:cNvSpPr txBox="1"/>
          <p:nvPr/>
        </p:nvSpPr>
        <p:spPr>
          <a:xfrm>
            <a:off x="423325" y="2518942"/>
            <a:ext cx="1005403" cy="338554"/>
          </a:xfrm>
          <a:prstGeom prst="rect">
            <a:avLst/>
          </a:prstGeom>
          <a:noFill/>
        </p:spPr>
        <p:txBody>
          <a:bodyPr wrap="none" rtlCol="0">
            <a:spAutoFit/>
          </a:bodyPr>
          <a:lstStyle/>
          <a:p>
            <a:r>
              <a:rPr lang="es-ES" sz="1600" b="1" dirty="0" smtClean="0">
                <a:latin typeface="Arial" pitchFamily="34" charset="0"/>
                <a:cs typeface="Arial" pitchFamily="34" charset="0"/>
              </a:rPr>
              <a:t>Dominio</a:t>
            </a:r>
            <a:endParaRPr lang="es-ES" sz="1600" b="1" dirty="0">
              <a:latin typeface="Arial" pitchFamily="34" charset="0"/>
              <a:cs typeface="Arial" pitchFamily="34" charset="0"/>
            </a:endParaRPr>
          </a:p>
        </p:txBody>
      </p:sp>
      <p:sp>
        <p:nvSpPr>
          <p:cNvPr id="16" name="Rectangle 4"/>
          <p:cNvSpPr>
            <a:spLocks noChangeArrowheads="1"/>
          </p:cNvSpPr>
          <p:nvPr/>
        </p:nvSpPr>
        <p:spPr bwMode="auto">
          <a:xfrm>
            <a:off x="1431933" y="2812103"/>
            <a:ext cx="2357454" cy="259707"/>
          </a:xfrm>
          <a:prstGeom prst="rect">
            <a:avLst/>
          </a:prstGeom>
          <a:noFill/>
          <a:ln w="19050">
            <a:solidFill>
              <a:srgbClr val="FF0000"/>
            </a:solidFill>
            <a:miter lim="800000"/>
            <a:headEnd/>
            <a:tailEnd/>
          </a:ln>
        </p:spPr>
        <p:txBody>
          <a:bodyPr wrap="none" anchor="ctr"/>
          <a:lstStyle/>
          <a:p>
            <a:endParaRPr lang="es-ES"/>
          </a:p>
        </p:txBody>
      </p:sp>
      <p:sp>
        <p:nvSpPr>
          <p:cNvPr id="17" name="16 CuadroTexto"/>
          <p:cNvSpPr txBox="1"/>
          <p:nvPr/>
        </p:nvSpPr>
        <p:spPr>
          <a:xfrm>
            <a:off x="583625" y="2786058"/>
            <a:ext cx="845103" cy="338554"/>
          </a:xfrm>
          <a:prstGeom prst="rect">
            <a:avLst/>
          </a:prstGeom>
          <a:noFill/>
        </p:spPr>
        <p:txBody>
          <a:bodyPr wrap="none" rtlCol="0">
            <a:spAutoFit/>
          </a:bodyPr>
          <a:lstStyle/>
          <a:p>
            <a:r>
              <a:rPr lang="es-ES" sz="1600" b="1" dirty="0" err="1" smtClean="0">
                <a:latin typeface="Arial" pitchFamily="34" charset="0"/>
                <a:cs typeface="Arial" pitchFamily="34" charset="0"/>
              </a:rPr>
              <a:t>Router</a:t>
            </a:r>
            <a:endParaRPr lang="es-ES" sz="1600" b="1" dirty="0">
              <a:latin typeface="Arial" pitchFamily="34" charset="0"/>
              <a:cs typeface="Arial" pitchFamily="34" charset="0"/>
            </a:endParaRPr>
          </a:p>
        </p:txBody>
      </p:sp>
      <p:sp>
        <p:nvSpPr>
          <p:cNvPr id="18" name="Rectangle 4"/>
          <p:cNvSpPr>
            <a:spLocks noChangeArrowheads="1"/>
          </p:cNvSpPr>
          <p:nvPr/>
        </p:nvSpPr>
        <p:spPr bwMode="auto">
          <a:xfrm>
            <a:off x="1431933" y="3071810"/>
            <a:ext cx="2286016" cy="259707"/>
          </a:xfrm>
          <a:prstGeom prst="rect">
            <a:avLst/>
          </a:prstGeom>
          <a:noFill/>
          <a:ln w="19050">
            <a:solidFill>
              <a:srgbClr val="FF0000"/>
            </a:solidFill>
            <a:miter lim="800000"/>
            <a:headEnd/>
            <a:tailEnd/>
          </a:ln>
        </p:spPr>
        <p:txBody>
          <a:bodyPr wrap="none" anchor="ctr"/>
          <a:lstStyle/>
          <a:p>
            <a:endParaRPr lang="es-ES"/>
          </a:p>
        </p:txBody>
      </p:sp>
      <p:sp>
        <p:nvSpPr>
          <p:cNvPr id="19" name="Rectangle 4"/>
          <p:cNvSpPr>
            <a:spLocks noChangeArrowheads="1"/>
          </p:cNvSpPr>
          <p:nvPr/>
        </p:nvSpPr>
        <p:spPr bwMode="auto">
          <a:xfrm>
            <a:off x="1431933" y="4097987"/>
            <a:ext cx="2286016" cy="259707"/>
          </a:xfrm>
          <a:prstGeom prst="rect">
            <a:avLst/>
          </a:prstGeom>
          <a:noFill/>
          <a:ln w="19050">
            <a:solidFill>
              <a:srgbClr val="FF0000"/>
            </a:solidFill>
            <a:miter lim="800000"/>
            <a:headEnd/>
            <a:tailEnd/>
          </a:ln>
        </p:spPr>
        <p:txBody>
          <a:bodyPr wrap="none" anchor="ctr"/>
          <a:lstStyle/>
          <a:p>
            <a:endParaRPr lang="es-ES"/>
          </a:p>
        </p:txBody>
      </p:sp>
      <p:sp>
        <p:nvSpPr>
          <p:cNvPr id="20" name="19 CuadroTexto"/>
          <p:cNvSpPr txBox="1"/>
          <p:nvPr/>
        </p:nvSpPr>
        <p:spPr>
          <a:xfrm>
            <a:off x="217487" y="4071942"/>
            <a:ext cx="1264257" cy="338554"/>
          </a:xfrm>
          <a:prstGeom prst="rect">
            <a:avLst/>
          </a:prstGeom>
          <a:noFill/>
        </p:spPr>
        <p:txBody>
          <a:bodyPr wrap="none" rtlCol="0">
            <a:spAutoFit/>
          </a:bodyPr>
          <a:lstStyle/>
          <a:p>
            <a:r>
              <a:rPr lang="es-ES" sz="1600" b="1" dirty="0" err="1" smtClean="0">
                <a:latin typeface="Arial" pitchFamily="34" charset="0"/>
                <a:cs typeface="Arial" pitchFamily="34" charset="0"/>
              </a:rPr>
              <a:t>Serv</a:t>
            </a:r>
            <a:r>
              <a:rPr lang="es-ES" sz="1600" b="1" dirty="0" smtClean="0">
                <a:latin typeface="Arial" pitchFamily="34" charset="0"/>
                <a:cs typeface="Arial" pitchFamily="34" charset="0"/>
              </a:rPr>
              <a:t>. WINS</a:t>
            </a:r>
            <a:endParaRPr lang="es-ES" sz="1600" b="1" dirty="0">
              <a:latin typeface="Arial" pitchFamily="34" charset="0"/>
              <a:cs typeface="Arial" pitchFamily="34" charset="0"/>
            </a:endParaRPr>
          </a:p>
        </p:txBody>
      </p:sp>
      <p:sp>
        <p:nvSpPr>
          <p:cNvPr id="21" name="20 CuadroTexto"/>
          <p:cNvSpPr txBox="1"/>
          <p:nvPr/>
        </p:nvSpPr>
        <p:spPr>
          <a:xfrm>
            <a:off x="285720" y="3008998"/>
            <a:ext cx="1137619" cy="338554"/>
          </a:xfrm>
          <a:prstGeom prst="rect">
            <a:avLst/>
          </a:prstGeom>
          <a:noFill/>
        </p:spPr>
        <p:txBody>
          <a:bodyPr wrap="none" rtlCol="0">
            <a:spAutoFit/>
          </a:bodyPr>
          <a:lstStyle/>
          <a:p>
            <a:r>
              <a:rPr lang="es-ES" sz="1600" b="1" dirty="0" err="1" smtClean="0">
                <a:latin typeface="Arial" pitchFamily="34" charset="0"/>
                <a:cs typeface="Arial" pitchFamily="34" charset="0"/>
              </a:rPr>
              <a:t>Serv</a:t>
            </a:r>
            <a:r>
              <a:rPr lang="es-ES" sz="1600" b="1" dirty="0" smtClean="0">
                <a:latin typeface="Arial" pitchFamily="34" charset="0"/>
                <a:cs typeface="Arial" pitchFamily="34" charset="0"/>
              </a:rPr>
              <a:t>. NTP</a:t>
            </a:r>
            <a:endParaRPr lang="es-ES" sz="1600" b="1" dirty="0">
              <a:latin typeface="Arial" pitchFamily="34" charset="0"/>
              <a:cs typeface="Arial" pitchFamily="34" charset="0"/>
            </a:endParaRPr>
          </a:p>
        </p:txBody>
      </p:sp>
      <p:sp>
        <p:nvSpPr>
          <p:cNvPr id="22" name="21 CuadroTexto"/>
          <p:cNvSpPr txBox="1"/>
          <p:nvPr/>
        </p:nvSpPr>
        <p:spPr>
          <a:xfrm>
            <a:off x="26613" y="3304760"/>
            <a:ext cx="1402115" cy="338554"/>
          </a:xfrm>
          <a:prstGeom prst="rect">
            <a:avLst/>
          </a:prstGeom>
          <a:noFill/>
        </p:spPr>
        <p:txBody>
          <a:bodyPr wrap="none" rtlCol="0">
            <a:spAutoFit/>
          </a:bodyPr>
          <a:lstStyle/>
          <a:p>
            <a:r>
              <a:rPr lang="es-ES" sz="1600" b="1" dirty="0" err="1" smtClean="0">
                <a:latin typeface="Arial" pitchFamily="34" charset="0"/>
                <a:cs typeface="Arial" pitchFamily="34" charset="0"/>
              </a:rPr>
              <a:t>Serv</a:t>
            </a:r>
            <a:r>
              <a:rPr lang="es-ES" sz="1600" b="1" dirty="0" smtClean="0">
                <a:latin typeface="Arial" pitchFamily="34" charset="0"/>
                <a:cs typeface="Arial" pitchFamily="34" charset="0"/>
              </a:rPr>
              <a:t>. tiempo</a:t>
            </a:r>
            <a:endParaRPr lang="es-ES" sz="1600" b="1" dirty="0">
              <a:latin typeface="Arial" pitchFamily="34" charset="0"/>
              <a:cs typeface="Arial" pitchFamily="34" charset="0"/>
            </a:endParaRPr>
          </a:p>
        </p:txBody>
      </p:sp>
      <p:sp>
        <p:nvSpPr>
          <p:cNvPr id="23" name="22 CuadroTexto"/>
          <p:cNvSpPr txBox="1"/>
          <p:nvPr/>
        </p:nvSpPr>
        <p:spPr>
          <a:xfrm>
            <a:off x="217487" y="3804826"/>
            <a:ext cx="1312667" cy="338554"/>
          </a:xfrm>
          <a:prstGeom prst="rect">
            <a:avLst/>
          </a:prstGeom>
          <a:noFill/>
        </p:spPr>
        <p:txBody>
          <a:bodyPr wrap="none" rtlCol="0">
            <a:spAutoFit/>
          </a:bodyPr>
          <a:lstStyle/>
          <a:p>
            <a:r>
              <a:rPr lang="es-ES" sz="1600" b="1" dirty="0" smtClean="0">
                <a:latin typeface="Arial" pitchFamily="34" charset="0"/>
                <a:cs typeface="Arial" pitchFamily="34" charset="0"/>
              </a:rPr>
              <a:t>Time Offset</a:t>
            </a:r>
            <a:endParaRPr lang="es-ES" sz="1600" b="1" dirty="0">
              <a:latin typeface="Arial" pitchFamily="34" charset="0"/>
              <a:cs typeface="Arial" pitchFamily="34" charset="0"/>
            </a:endParaRPr>
          </a:p>
        </p:txBody>
      </p:sp>
      <p:sp>
        <p:nvSpPr>
          <p:cNvPr id="24" name="Rectangle 4"/>
          <p:cNvSpPr>
            <a:spLocks noChangeArrowheads="1"/>
          </p:cNvSpPr>
          <p:nvPr/>
        </p:nvSpPr>
        <p:spPr bwMode="auto">
          <a:xfrm>
            <a:off x="1432868" y="3329513"/>
            <a:ext cx="2286016" cy="259707"/>
          </a:xfrm>
          <a:prstGeom prst="rect">
            <a:avLst/>
          </a:prstGeom>
          <a:noFill/>
          <a:ln w="19050">
            <a:solidFill>
              <a:srgbClr val="FF0000"/>
            </a:solidFill>
            <a:miter lim="800000"/>
            <a:headEnd/>
            <a:tailEnd/>
          </a:ln>
        </p:spPr>
        <p:txBody>
          <a:bodyPr wrap="none" anchor="ctr"/>
          <a:lstStyle/>
          <a:p>
            <a:endParaRPr lang="es-ES"/>
          </a:p>
        </p:txBody>
      </p:sp>
      <p:sp>
        <p:nvSpPr>
          <p:cNvPr id="25" name="Rectangle 4"/>
          <p:cNvSpPr>
            <a:spLocks noChangeArrowheads="1"/>
          </p:cNvSpPr>
          <p:nvPr/>
        </p:nvSpPr>
        <p:spPr bwMode="auto">
          <a:xfrm>
            <a:off x="1433803" y="3846551"/>
            <a:ext cx="2286016" cy="259707"/>
          </a:xfrm>
          <a:prstGeom prst="rect">
            <a:avLst/>
          </a:prstGeom>
          <a:noFill/>
          <a:ln w="19050">
            <a:solidFill>
              <a:srgbClr val="FF0000"/>
            </a:solidFill>
            <a:miter lim="800000"/>
            <a:headEnd/>
            <a:tailEnd/>
          </a:ln>
        </p:spPr>
        <p:txBody>
          <a:bodyPr wrap="none" anchor="ctr"/>
          <a:lstStyle/>
          <a:p>
            <a:endParaRPr lang="es-E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animBg="1"/>
      <p:bldP spid="20" grpId="0"/>
      <p:bldP spid="21" grpId="0"/>
      <p:bldP spid="22" grpId="0"/>
      <p:bldP spid="23" grpId="0"/>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 y="1871683"/>
            <a:ext cx="8915400" cy="4486275"/>
          </a:xfrm>
          <a:prstGeom prst="rect">
            <a:avLst/>
          </a:prstGeom>
          <a:noFill/>
          <a:ln w="9525">
            <a:noFill/>
            <a:miter lim="800000"/>
            <a:headEnd/>
            <a:tailEnd/>
          </a:ln>
        </p:spPr>
        <p:txBody>
          <a:bodyPr>
            <a:spAutoFit/>
          </a:bodyPr>
          <a:lstStyle/>
          <a:p>
            <a:r>
              <a:rPr lang="es-ES_tradnl" sz="1800" b="1" dirty="0" err="1">
                <a:latin typeface="Courier New" pitchFamily="49" charset="0"/>
                <a:cs typeface="Courier New" pitchFamily="49" charset="0"/>
              </a:rPr>
              <a:t>Subnet</a:t>
            </a:r>
            <a:r>
              <a:rPr lang="es-ES_tradnl" sz="1800" b="1" dirty="0">
                <a:latin typeface="Courier New" pitchFamily="49" charset="0"/>
                <a:cs typeface="Courier New" pitchFamily="49" charset="0"/>
              </a:rPr>
              <a:t> 239.252.197.0 </a:t>
            </a:r>
            <a:r>
              <a:rPr lang="es-ES_tradnl" sz="1800" b="1" dirty="0" err="1">
                <a:latin typeface="Courier New" pitchFamily="49" charset="0"/>
                <a:cs typeface="Courier New" pitchFamily="49" charset="0"/>
              </a:rPr>
              <a:t>netmask</a:t>
            </a:r>
            <a:r>
              <a:rPr lang="es-ES_tradnl" sz="1800" b="1" dirty="0">
                <a:latin typeface="Courier New" pitchFamily="49" charset="0"/>
                <a:cs typeface="Courier New" pitchFamily="49" charset="0"/>
              </a:rPr>
              <a:t> 255.255.255.0 {</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range</a:t>
            </a:r>
            <a:r>
              <a:rPr lang="es-ES_tradnl" sz="1800" b="1" dirty="0">
                <a:latin typeface="Courier New" pitchFamily="49" charset="0"/>
                <a:cs typeface="Courier New" pitchFamily="49" charset="0"/>
              </a:rPr>
              <a:t> 239.252.197.10 239.252.197.250;</a:t>
            </a:r>
          </a:p>
          <a:p>
            <a:r>
              <a:rPr lang="es-ES_tradnl" sz="1800" b="1" dirty="0">
                <a:latin typeface="Courier New" pitchFamily="49" charset="0"/>
                <a:cs typeface="Courier New" pitchFamily="49" charset="0"/>
              </a:rPr>
              <a:t>	default-</a:t>
            </a:r>
            <a:r>
              <a:rPr lang="es-ES_tradnl" sz="1800" b="1" dirty="0" err="1">
                <a:latin typeface="Courier New" pitchFamily="49" charset="0"/>
                <a:cs typeface="Courier New" pitchFamily="49" charset="0"/>
              </a:rPr>
              <a:t>lease</a:t>
            </a:r>
            <a:r>
              <a:rPr lang="es-ES_tradnl" sz="1800" b="1" dirty="0">
                <a:latin typeface="Courier New" pitchFamily="49" charset="0"/>
                <a:cs typeface="Courier New" pitchFamily="49" charset="0"/>
              </a:rPr>
              <a:t>-time 600 </a:t>
            </a:r>
            <a:r>
              <a:rPr lang="es-ES_tradnl" sz="1800" b="1" dirty="0" err="1">
                <a:latin typeface="Courier New" pitchFamily="49" charset="0"/>
                <a:cs typeface="Courier New" pitchFamily="49" charset="0"/>
              </a:rPr>
              <a:t>max</a:t>
            </a:r>
            <a:r>
              <a:rPr lang="es-ES_tradnl" sz="1800" b="1" dirty="0">
                <a:latin typeface="Courier New" pitchFamily="49" charset="0"/>
                <a:cs typeface="Courier New" pitchFamily="49" charset="0"/>
              </a:rPr>
              <a:t>-</a:t>
            </a:r>
            <a:r>
              <a:rPr lang="es-ES_tradnl" sz="1800" b="1" dirty="0" err="1">
                <a:latin typeface="Courier New" pitchFamily="49" charset="0"/>
                <a:cs typeface="Courier New" pitchFamily="49" charset="0"/>
              </a:rPr>
              <a:t>lease</a:t>
            </a:r>
            <a:r>
              <a:rPr lang="es-ES_tradnl" sz="1800" b="1" dirty="0">
                <a:latin typeface="Courier New" pitchFamily="49" charset="0"/>
                <a:cs typeface="Courier New" pitchFamily="49" charset="0"/>
              </a:rPr>
              <a:t>-time 7200;</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subnet-mask</a:t>
            </a:r>
            <a:r>
              <a:rPr lang="es-ES_tradnl" sz="1800" b="1" dirty="0">
                <a:latin typeface="Courier New" pitchFamily="49" charset="0"/>
                <a:cs typeface="Courier New" pitchFamily="49" charset="0"/>
              </a:rPr>
              <a:t> 255.255.255.0;</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broadcast-address</a:t>
            </a:r>
            <a:r>
              <a:rPr lang="es-ES_tradnl" sz="1800" b="1" dirty="0">
                <a:latin typeface="Courier New" pitchFamily="49" charset="0"/>
                <a:cs typeface="Courier New" pitchFamily="49" charset="0"/>
              </a:rPr>
              <a:t> 239.252.197.255;</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routers</a:t>
            </a:r>
            <a:r>
              <a:rPr lang="es-ES_tradnl" sz="1800" b="1" dirty="0">
                <a:latin typeface="Courier New" pitchFamily="49" charset="0"/>
                <a:cs typeface="Courier New" pitchFamily="49" charset="0"/>
              </a:rPr>
              <a:t> 239.252.197.1;</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domain</a:t>
            </a:r>
            <a:r>
              <a:rPr lang="es-ES_tradnl" sz="1800" b="1" dirty="0">
                <a:latin typeface="Courier New" pitchFamily="49" charset="0"/>
                <a:cs typeface="Courier New" pitchFamily="49" charset="0"/>
              </a:rPr>
              <a:t>-</a:t>
            </a:r>
            <a:r>
              <a:rPr lang="es-ES_tradnl" sz="1800" b="1" dirty="0" err="1">
                <a:latin typeface="Courier New" pitchFamily="49" charset="0"/>
                <a:cs typeface="Courier New" pitchFamily="49" charset="0"/>
              </a:rPr>
              <a:t>name</a:t>
            </a:r>
            <a:r>
              <a:rPr lang="es-ES_tradnl" sz="1800" b="1" dirty="0">
                <a:latin typeface="Courier New" pitchFamily="49" charset="0"/>
                <a:cs typeface="Courier New" pitchFamily="49" charset="0"/>
              </a:rPr>
              <a:t>-servers 239.252.197.2, 239.252.197.3;</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domain-name</a:t>
            </a:r>
            <a:r>
              <a:rPr lang="es-ES_tradnl" sz="1800" b="1" dirty="0">
                <a:latin typeface="Courier New" pitchFamily="49" charset="0"/>
                <a:cs typeface="Courier New" pitchFamily="49" charset="0"/>
              </a:rPr>
              <a:t> “isc.org”;</a:t>
            </a:r>
          </a:p>
          <a:p>
            <a:r>
              <a:rPr lang="es-ES_tradnl" sz="1800" b="1" dirty="0">
                <a:latin typeface="Courier New" pitchFamily="49" charset="0"/>
                <a:cs typeface="Courier New" pitchFamily="49" charset="0"/>
              </a:rPr>
              <a:t>	}</a:t>
            </a:r>
          </a:p>
          <a:p>
            <a:r>
              <a:rPr lang="es-ES_tradnl" sz="1800" b="1" dirty="0">
                <a:latin typeface="Courier New" pitchFamily="49" charset="0"/>
                <a:cs typeface="Courier New" pitchFamily="49" charset="0"/>
              </a:rPr>
              <a:t>Host </a:t>
            </a:r>
            <a:r>
              <a:rPr lang="es-ES_tradnl" sz="1800" b="1" dirty="0" err="1">
                <a:latin typeface="Courier New" pitchFamily="49" charset="0"/>
                <a:cs typeface="Courier New" pitchFamily="49" charset="0"/>
              </a:rPr>
              <a:t>haagen</a:t>
            </a:r>
            <a:r>
              <a:rPr lang="es-ES_tradnl" sz="1800" b="1" dirty="0">
                <a:latin typeface="Courier New" pitchFamily="49" charset="0"/>
                <a:cs typeface="Courier New" pitchFamily="49" charset="0"/>
              </a:rPr>
              <a:t> {</a:t>
            </a:r>
          </a:p>
          <a:p>
            <a:r>
              <a:rPr lang="es-ES_tradnl" sz="1800" b="1" dirty="0">
                <a:latin typeface="Courier New" pitchFamily="49" charset="0"/>
                <a:cs typeface="Courier New" pitchFamily="49" charset="0"/>
              </a:rPr>
              <a:t>	hardware </a:t>
            </a:r>
            <a:r>
              <a:rPr lang="es-ES_tradnl" sz="1800" b="1" dirty="0" err="1">
                <a:latin typeface="Courier New" pitchFamily="49" charset="0"/>
                <a:cs typeface="Courier New" pitchFamily="49" charset="0"/>
              </a:rPr>
              <a:t>ethernet</a:t>
            </a:r>
            <a:r>
              <a:rPr lang="es-ES_tradnl" sz="1800" b="1" dirty="0">
                <a:latin typeface="Courier New" pitchFamily="49" charset="0"/>
                <a:cs typeface="Courier New" pitchFamily="49" charset="0"/>
              </a:rPr>
              <a:t> 08:00:2b:4c:59:23;</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fixed-address</a:t>
            </a:r>
            <a:r>
              <a:rPr lang="es-ES_tradnl" sz="1800" b="1" dirty="0">
                <a:latin typeface="Courier New" pitchFamily="49" charset="0"/>
                <a:cs typeface="Courier New" pitchFamily="49" charset="0"/>
              </a:rPr>
              <a:t> 239.252.197.9;</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filename</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tftpboot</a:t>
            </a:r>
            <a:r>
              <a:rPr lang="es-ES_tradnl" sz="1800" b="1" dirty="0">
                <a:latin typeface="Courier New" pitchFamily="49" charset="0"/>
                <a:cs typeface="Courier New" pitchFamily="49" charset="0"/>
              </a:rPr>
              <a:t>/</a:t>
            </a:r>
            <a:r>
              <a:rPr lang="es-ES_tradnl" sz="1800" b="1" dirty="0" err="1">
                <a:latin typeface="Courier New" pitchFamily="49" charset="0"/>
                <a:cs typeface="Courier New" pitchFamily="49" charset="0"/>
              </a:rPr>
              <a:t>haagen.boot</a:t>
            </a:r>
            <a:r>
              <a:rPr lang="es-ES_tradnl" sz="1800" b="1" dirty="0">
                <a:latin typeface="Courier New" pitchFamily="49" charset="0"/>
                <a:cs typeface="Courier New" pitchFamily="49" charset="0"/>
              </a:rPr>
              <a:t>”;</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domain</a:t>
            </a:r>
            <a:r>
              <a:rPr lang="es-ES_tradnl" sz="1800" b="1" dirty="0">
                <a:latin typeface="Courier New" pitchFamily="49" charset="0"/>
                <a:cs typeface="Courier New" pitchFamily="49" charset="0"/>
              </a:rPr>
              <a:t>-</a:t>
            </a:r>
            <a:r>
              <a:rPr lang="es-ES_tradnl" sz="1800" b="1" dirty="0" err="1">
                <a:latin typeface="Courier New" pitchFamily="49" charset="0"/>
                <a:cs typeface="Courier New" pitchFamily="49" charset="0"/>
              </a:rPr>
              <a:t>name</a:t>
            </a:r>
            <a:r>
              <a:rPr lang="es-ES_tradnl" sz="1800" b="1" dirty="0">
                <a:latin typeface="Courier New" pitchFamily="49" charset="0"/>
                <a:cs typeface="Courier New" pitchFamily="49" charset="0"/>
              </a:rPr>
              <a:t>-servers 192.5.5.1;</a:t>
            </a:r>
          </a:p>
          <a:p>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option</a:t>
            </a:r>
            <a:r>
              <a:rPr lang="es-ES_tradnl" sz="1800" b="1" dirty="0">
                <a:latin typeface="Courier New" pitchFamily="49" charset="0"/>
                <a:cs typeface="Courier New" pitchFamily="49" charset="0"/>
              </a:rPr>
              <a:t> </a:t>
            </a:r>
            <a:r>
              <a:rPr lang="es-ES_tradnl" sz="1800" b="1" dirty="0" err="1">
                <a:latin typeface="Courier New" pitchFamily="49" charset="0"/>
                <a:cs typeface="Courier New" pitchFamily="49" charset="0"/>
              </a:rPr>
              <a:t>domain-name</a:t>
            </a:r>
            <a:r>
              <a:rPr lang="es-ES_tradnl" sz="1800" b="1" dirty="0">
                <a:latin typeface="Courier New" pitchFamily="49" charset="0"/>
                <a:cs typeface="Courier New" pitchFamily="49" charset="0"/>
              </a:rPr>
              <a:t> “vix.com”;</a:t>
            </a:r>
          </a:p>
          <a:p>
            <a:r>
              <a:rPr lang="es-ES_tradnl" sz="1800" b="1" dirty="0">
                <a:latin typeface="Courier New" pitchFamily="49" charset="0"/>
                <a:cs typeface="Courier New" pitchFamily="49" charset="0"/>
              </a:rPr>
              <a:t>	}</a:t>
            </a:r>
            <a:endParaRPr lang="es-ES" sz="1800" b="1" dirty="0">
              <a:latin typeface="Courier New" pitchFamily="49" charset="0"/>
            </a:endParaRPr>
          </a:p>
        </p:txBody>
      </p:sp>
      <p:sp>
        <p:nvSpPr>
          <p:cNvPr id="20483" name="Text Box 3"/>
          <p:cNvSpPr txBox="1">
            <a:spLocks noChangeArrowheads="1"/>
          </p:cNvSpPr>
          <p:nvPr/>
        </p:nvSpPr>
        <p:spPr bwMode="auto">
          <a:xfrm>
            <a:off x="714348" y="142852"/>
            <a:ext cx="7715304" cy="1077218"/>
          </a:xfrm>
          <a:prstGeom prst="rect">
            <a:avLst/>
          </a:prstGeom>
          <a:noFill/>
          <a:ln w="9525">
            <a:noFill/>
            <a:miter lim="800000"/>
            <a:headEnd/>
            <a:tailEnd/>
          </a:ln>
        </p:spPr>
        <p:txBody>
          <a:bodyPr wrap="square">
            <a:spAutoFit/>
          </a:bodyPr>
          <a:lstStyle/>
          <a:p>
            <a:pPr algn="ctr"/>
            <a:r>
              <a:rPr lang="es-ES" sz="3200" dirty="0" smtClean="0"/>
              <a:t>Servidor </a:t>
            </a:r>
            <a:r>
              <a:rPr lang="es-ES" sz="3200" dirty="0"/>
              <a:t>DHCP </a:t>
            </a:r>
            <a:r>
              <a:rPr lang="es-ES" sz="3200" dirty="0" smtClean="0"/>
              <a:t>que combina </a:t>
            </a:r>
            <a:r>
              <a:rPr lang="es-ES" sz="3200" dirty="0"/>
              <a:t>asignación </a:t>
            </a:r>
            <a:r>
              <a:rPr lang="es-ES" sz="3200" dirty="0" smtClean="0"/>
              <a:t>dinámica y estática  </a:t>
            </a:r>
            <a:r>
              <a:rPr lang="es-ES" sz="3200" dirty="0"/>
              <a:t>de direcciones</a:t>
            </a:r>
          </a:p>
        </p:txBody>
      </p:sp>
      <p:sp>
        <p:nvSpPr>
          <p:cNvPr id="20484" name="AutoShape 4"/>
          <p:cNvSpPr>
            <a:spLocks/>
          </p:cNvSpPr>
          <p:nvPr/>
        </p:nvSpPr>
        <p:spPr bwMode="auto">
          <a:xfrm>
            <a:off x="6400800" y="4300558"/>
            <a:ext cx="381000" cy="1981200"/>
          </a:xfrm>
          <a:prstGeom prst="rightBrace">
            <a:avLst>
              <a:gd name="adj1" fmla="val 43333"/>
              <a:gd name="adj2" fmla="val 50000"/>
            </a:avLst>
          </a:prstGeom>
          <a:noFill/>
          <a:ln w="9525">
            <a:solidFill>
              <a:schemeClr val="tx1"/>
            </a:solidFill>
            <a:round/>
            <a:headEnd/>
            <a:tailEnd/>
          </a:ln>
        </p:spPr>
        <p:txBody>
          <a:bodyPr wrap="none" anchor="ctr"/>
          <a:lstStyle/>
          <a:p>
            <a:endParaRPr lang="es-ES"/>
          </a:p>
        </p:txBody>
      </p:sp>
      <p:sp>
        <p:nvSpPr>
          <p:cNvPr id="20485" name="Text Box 5"/>
          <p:cNvSpPr txBox="1">
            <a:spLocks noChangeArrowheads="1"/>
          </p:cNvSpPr>
          <p:nvPr/>
        </p:nvSpPr>
        <p:spPr bwMode="auto">
          <a:xfrm>
            <a:off x="6786578" y="5048920"/>
            <a:ext cx="2122697" cy="523220"/>
          </a:xfrm>
          <a:prstGeom prst="rect">
            <a:avLst/>
          </a:prstGeom>
          <a:noFill/>
          <a:ln w="9525">
            <a:noFill/>
            <a:miter lim="800000"/>
            <a:headEnd/>
            <a:tailEnd/>
          </a:ln>
        </p:spPr>
        <p:txBody>
          <a:bodyPr wrap="none">
            <a:spAutoFit/>
          </a:bodyPr>
          <a:lstStyle/>
          <a:p>
            <a:r>
              <a:rPr lang="es-ES" sz="1400" b="1" dirty="0" smtClean="0">
                <a:latin typeface="Arial" charset="0"/>
              </a:rPr>
              <a:t>Asignación estática</a:t>
            </a:r>
          </a:p>
          <a:p>
            <a:r>
              <a:rPr lang="es-ES" sz="1400" b="1" dirty="0" smtClean="0">
                <a:latin typeface="Arial" charset="0"/>
              </a:rPr>
              <a:t>(Excepción </a:t>
            </a:r>
            <a:r>
              <a:rPr lang="es-ES" sz="1400" b="1" dirty="0">
                <a:latin typeface="Arial" charset="0"/>
              </a:rPr>
              <a:t>a la ‘regla</a:t>
            </a:r>
            <a:r>
              <a:rPr lang="es-ES" sz="1400" b="1" dirty="0" smtClean="0">
                <a:latin typeface="Arial" charset="0"/>
              </a:rPr>
              <a:t>’)</a:t>
            </a:r>
            <a:endParaRPr lang="es-ES" sz="1400" b="1" dirty="0">
              <a:latin typeface="Arial" charset="0"/>
            </a:endParaRPr>
          </a:p>
        </p:txBody>
      </p:sp>
      <p:sp>
        <p:nvSpPr>
          <p:cNvPr id="6" name="Rectangle 4"/>
          <p:cNvSpPr>
            <a:spLocks noChangeArrowheads="1"/>
          </p:cNvSpPr>
          <p:nvPr/>
        </p:nvSpPr>
        <p:spPr bwMode="auto">
          <a:xfrm>
            <a:off x="1071538" y="2211188"/>
            <a:ext cx="5214974" cy="259707"/>
          </a:xfrm>
          <a:prstGeom prst="rect">
            <a:avLst/>
          </a:prstGeom>
          <a:noFill/>
          <a:ln w="19050">
            <a:solidFill>
              <a:srgbClr val="FF0000"/>
            </a:solidFill>
            <a:miter lim="800000"/>
            <a:headEnd/>
            <a:tailEnd/>
          </a:ln>
        </p:spPr>
        <p:txBody>
          <a:bodyPr wrap="none" anchor="ctr"/>
          <a:lstStyle/>
          <a:p>
            <a:endParaRPr lang="es-ES"/>
          </a:p>
        </p:txBody>
      </p:sp>
      <p:sp>
        <p:nvSpPr>
          <p:cNvPr id="7" name="Line 11"/>
          <p:cNvSpPr>
            <a:spLocks noChangeShapeType="1"/>
          </p:cNvSpPr>
          <p:nvPr/>
        </p:nvSpPr>
        <p:spPr bwMode="auto">
          <a:xfrm flipH="1">
            <a:off x="6413526" y="1979621"/>
            <a:ext cx="658804" cy="285752"/>
          </a:xfrm>
          <a:prstGeom prst="line">
            <a:avLst/>
          </a:prstGeom>
          <a:noFill/>
          <a:ln w="9525">
            <a:solidFill>
              <a:schemeClr val="tx1"/>
            </a:solidFill>
            <a:round/>
            <a:headEnd/>
            <a:tailEnd type="triangle" w="med" len="med"/>
          </a:ln>
        </p:spPr>
        <p:txBody>
          <a:bodyPr/>
          <a:lstStyle/>
          <a:p>
            <a:endParaRPr lang="es-ES"/>
          </a:p>
        </p:txBody>
      </p:sp>
      <p:sp>
        <p:nvSpPr>
          <p:cNvPr id="8" name="Text Box 5"/>
          <p:cNvSpPr txBox="1">
            <a:spLocks noChangeArrowheads="1"/>
          </p:cNvSpPr>
          <p:nvPr/>
        </p:nvSpPr>
        <p:spPr bwMode="auto">
          <a:xfrm>
            <a:off x="6215074" y="1466284"/>
            <a:ext cx="2286016" cy="523220"/>
          </a:xfrm>
          <a:prstGeom prst="rect">
            <a:avLst/>
          </a:prstGeom>
          <a:noFill/>
          <a:ln w="9525">
            <a:noFill/>
            <a:miter lim="800000"/>
            <a:headEnd/>
            <a:tailEnd/>
          </a:ln>
        </p:spPr>
        <p:txBody>
          <a:bodyPr wrap="square">
            <a:spAutoFit/>
          </a:bodyPr>
          <a:lstStyle/>
          <a:p>
            <a:pPr algn="ctr"/>
            <a:r>
              <a:rPr lang="es-ES" sz="1400" b="1" dirty="0" smtClean="0">
                <a:latin typeface="Arial" charset="0"/>
              </a:rPr>
              <a:t>Rango de asignación dinámica</a:t>
            </a:r>
            <a:endParaRPr lang="es-ES" sz="1400" b="1" dirty="0">
              <a:latin typeface="Arial" charset="0"/>
            </a:endParaRPr>
          </a:p>
        </p:txBody>
      </p:sp>
      <p:sp>
        <p:nvSpPr>
          <p:cNvPr id="9" name="Rectangle 4"/>
          <p:cNvSpPr>
            <a:spLocks noChangeArrowheads="1"/>
          </p:cNvSpPr>
          <p:nvPr/>
        </p:nvSpPr>
        <p:spPr bwMode="auto">
          <a:xfrm>
            <a:off x="1071538" y="2479687"/>
            <a:ext cx="6000792" cy="259707"/>
          </a:xfrm>
          <a:prstGeom prst="rect">
            <a:avLst/>
          </a:prstGeom>
          <a:noFill/>
          <a:ln w="19050">
            <a:solidFill>
              <a:srgbClr val="FF0000"/>
            </a:solidFill>
            <a:miter lim="800000"/>
            <a:headEnd/>
            <a:tailEnd/>
          </a:ln>
        </p:spPr>
        <p:txBody>
          <a:bodyPr wrap="none" anchor="ctr"/>
          <a:lstStyle/>
          <a:p>
            <a:endParaRPr lang="es-ES"/>
          </a:p>
        </p:txBody>
      </p:sp>
      <p:sp>
        <p:nvSpPr>
          <p:cNvPr id="10" name="Line 11"/>
          <p:cNvSpPr>
            <a:spLocks noChangeShapeType="1"/>
          </p:cNvSpPr>
          <p:nvPr/>
        </p:nvSpPr>
        <p:spPr bwMode="auto">
          <a:xfrm flipH="1">
            <a:off x="7127906" y="2622563"/>
            <a:ext cx="301614" cy="0"/>
          </a:xfrm>
          <a:prstGeom prst="line">
            <a:avLst/>
          </a:prstGeom>
          <a:noFill/>
          <a:ln w="9525">
            <a:solidFill>
              <a:schemeClr val="tx1"/>
            </a:solidFill>
            <a:round/>
            <a:headEnd/>
            <a:tailEnd type="triangle" w="med" len="med"/>
          </a:ln>
        </p:spPr>
        <p:txBody>
          <a:bodyPr/>
          <a:lstStyle/>
          <a:p>
            <a:endParaRPr lang="es-ES"/>
          </a:p>
        </p:txBody>
      </p:sp>
      <p:sp>
        <p:nvSpPr>
          <p:cNvPr id="11" name="Text Box 5"/>
          <p:cNvSpPr txBox="1">
            <a:spLocks noChangeArrowheads="1"/>
          </p:cNvSpPr>
          <p:nvPr/>
        </p:nvSpPr>
        <p:spPr bwMode="auto">
          <a:xfrm>
            <a:off x="7429520" y="2285992"/>
            <a:ext cx="1143008" cy="738664"/>
          </a:xfrm>
          <a:prstGeom prst="rect">
            <a:avLst/>
          </a:prstGeom>
          <a:noFill/>
          <a:ln w="9525">
            <a:noFill/>
            <a:miter lim="800000"/>
            <a:headEnd/>
            <a:tailEnd/>
          </a:ln>
        </p:spPr>
        <p:txBody>
          <a:bodyPr wrap="square">
            <a:spAutoFit/>
          </a:bodyPr>
          <a:lstStyle/>
          <a:p>
            <a:pPr algn="ctr"/>
            <a:r>
              <a:rPr lang="es-ES" sz="1400" b="1" dirty="0" smtClean="0">
                <a:latin typeface="Arial" charset="0"/>
              </a:rPr>
              <a:t>Tiempo de préstamo</a:t>
            </a:r>
          </a:p>
          <a:p>
            <a:pPr algn="ctr"/>
            <a:r>
              <a:rPr lang="es-ES" sz="1400" b="1" dirty="0" smtClean="0">
                <a:latin typeface="Arial" charset="0"/>
              </a:rPr>
              <a:t>(segundos)</a:t>
            </a:r>
            <a:endParaRPr lang="es-ES" sz="1400" b="1" dirty="0">
              <a:latin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p:bldP spid="6" grpId="0" animBg="1"/>
      <p:bldP spid="7" grpId="0" animBg="1"/>
      <p:bldP spid="8" grpId="0"/>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42875"/>
            <a:ext cx="7772400" cy="1143000"/>
          </a:xfrm>
        </p:spPr>
        <p:txBody>
          <a:bodyPr/>
          <a:lstStyle/>
          <a:p>
            <a:pPr eaLnBrk="1" hangingPunct="1"/>
            <a:r>
              <a:rPr lang="es-ES_tradnl" smtClean="0"/>
              <a:t>Sumario</a:t>
            </a:r>
            <a:endParaRPr lang="es-ES" smtClean="0"/>
          </a:p>
        </p:txBody>
      </p:sp>
      <p:sp>
        <p:nvSpPr>
          <p:cNvPr id="21507" name="Rectangle 3"/>
          <p:cNvSpPr>
            <a:spLocks noGrp="1" noChangeArrowheads="1"/>
          </p:cNvSpPr>
          <p:nvPr>
            <p:ph type="body" idx="1"/>
          </p:nvPr>
        </p:nvSpPr>
        <p:spPr>
          <a:xfrm>
            <a:off x="685800" y="1239838"/>
            <a:ext cx="8172450" cy="5046682"/>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b="1" dirty="0" smtClean="0">
                <a:solidFill>
                  <a:srgbClr val="FF0000"/>
                </a:solidFill>
              </a:rPr>
              <a:t>Ataques de protocolos de resolución de </a:t>
            </a:r>
            <a:r>
              <a:rPr lang="es-ES_tradnl" sz="2800" b="1" dirty="0" err="1" smtClean="0">
                <a:solidFill>
                  <a:srgbClr val="FF0000"/>
                </a:solidFill>
              </a:rPr>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smtClean="0"/>
              <a:t>Ataques de DHCP</a:t>
            </a:r>
          </a:p>
        </p:txBody>
      </p:sp>
      <p:sp>
        <p:nvSpPr>
          <p:cNvPr id="3" name="2 Marcador de contenido"/>
          <p:cNvSpPr>
            <a:spLocks noGrp="1"/>
          </p:cNvSpPr>
          <p:nvPr>
            <p:ph idx="1"/>
          </p:nvPr>
        </p:nvSpPr>
        <p:spPr/>
        <p:txBody>
          <a:bodyPr>
            <a:normAutofit fontScale="92500"/>
          </a:bodyPr>
          <a:lstStyle/>
          <a:p>
            <a:pPr>
              <a:defRPr/>
            </a:pPr>
            <a:r>
              <a:rPr lang="es-ES" dirty="0" smtClean="0"/>
              <a:t>Cuando se utilizan servidores BOOTP/DHCP pueden ocurrir dos tipos de ataques:</a:t>
            </a:r>
          </a:p>
          <a:p>
            <a:pPr lvl="1">
              <a:defRPr/>
            </a:pPr>
            <a:r>
              <a:rPr lang="es-ES" dirty="0" smtClean="0"/>
              <a:t>Agotamiento de direcciones (DHCP ‘</a:t>
            </a:r>
            <a:r>
              <a:rPr lang="es-ES" dirty="0" err="1" smtClean="0"/>
              <a:t>starvation</a:t>
            </a:r>
            <a:r>
              <a:rPr lang="es-ES" dirty="0" smtClean="0"/>
              <a:t>’): ocurre </a:t>
            </a:r>
            <a:r>
              <a:rPr lang="es-ES" dirty="0"/>
              <a:t>cuando se utiliza asignación dinámica o automática y</a:t>
            </a:r>
            <a:r>
              <a:rPr lang="es-ES" dirty="0" smtClean="0"/>
              <a:t> un cliente intenta consumir todas las direcciones disponibles en el servidor </a:t>
            </a:r>
          </a:p>
          <a:p>
            <a:pPr lvl="1">
              <a:defRPr/>
            </a:pPr>
            <a:r>
              <a:rPr lang="es-ES" dirty="0" smtClean="0"/>
              <a:t>Servidores DHCP furtivos (‘</a:t>
            </a:r>
            <a:r>
              <a:rPr lang="es-ES" dirty="0" err="1" smtClean="0"/>
              <a:t>rogue</a:t>
            </a:r>
            <a:r>
              <a:rPr lang="es-ES" dirty="0" smtClean="0"/>
              <a:t>’): se da cuando hay en la red servidores no autorizados que compiten con el legítimo </a:t>
            </a:r>
            <a:endParaRPr lang="es-ES_tradnl" sz="2400" dirty="0" smtClean="0"/>
          </a:p>
          <a:p>
            <a:pPr>
              <a:defRPr/>
            </a:pPr>
            <a:endParaRPr lang="es-ES" dirty="0" smtClean="0"/>
          </a:p>
          <a:p>
            <a:pPr lvl="1">
              <a:defRPr/>
            </a:pPr>
            <a:endParaRPr lang="es-ES" dirty="0"/>
          </a:p>
        </p:txBody>
      </p:sp>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328613" y="214313"/>
            <a:ext cx="8458200" cy="1143000"/>
          </a:xfrm>
        </p:spPr>
        <p:txBody>
          <a:bodyPr/>
          <a:lstStyle/>
          <a:p>
            <a:r>
              <a:rPr lang="es-ES" sz="3200" dirty="0" smtClean="0">
                <a:latin typeface="Arial" charset="0"/>
                <a:cs typeface="Arial" charset="0"/>
              </a:rPr>
              <a:t>Agotamiento de direcciones en DHCP</a:t>
            </a:r>
          </a:p>
        </p:txBody>
      </p:sp>
      <p:sp>
        <p:nvSpPr>
          <p:cNvPr id="23555" name="Line 83"/>
          <p:cNvSpPr>
            <a:spLocks noChangeShapeType="1"/>
          </p:cNvSpPr>
          <p:nvPr/>
        </p:nvSpPr>
        <p:spPr bwMode="auto">
          <a:xfrm flipV="1">
            <a:off x="1663700" y="4429125"/>
            <a:ext cx="5643563" cy="46038"/>
          </a:xfrm>
          <a:prstGeom prst="line">
            <a:avLst/>
          </a:prstGeom>
          <a:noFill/>
          <a:ln w="25400">
            <a:solidFill>
              <a:srgbClr val="0000FF"/>
            </a:solidFill>
            <a:round/>
            <a:headEnd/>
            <a:tailEnd/>
          </a:ln>
        </p:spPr>
        <p:txBody>
          <a:bodyPr/>
          <a:lstStyle/>
          <a:p>
            <a:endParaRPr lang="es-ES"/>
          </a:p>
        </p:txBody>
      </p:sp>
      <p:pic>
        <p:nvPicPr>
          <p:cNvPr id="23556" name="Picture 26"/>
          <p:cNvPicPr>
            <a:picLocks noChangeArrowheads="1"/>
          </p:cNvPicPr>
          <p:nvPr/>
        </p:nvPicPr>
        <p:blipFill>
          <a:blip r:embed="rId3" cstate="print"/>
          <a:srcRect/>
          <a:stretch>
            <a:fillRect/>
          </a:stretch>
        </p:blipFill>
        <p:spPr bwMode="auto">
          <a:xfrm>
            <a:off x="1020763" y="3962400"/>
            <a:ext cx="852487" cy="881063"/>
          </a:xfrm>
          <a:prstGeom prst="rect">
            <a:avLst/>
          </a:prstGeom>
          <a:noFill/>
          <a:ln w="12700">
            <a:noFill/>
            <a:miter lim="800000"/>
            <a:headEnd/>
            <a:tailEnd/>
          </a:ln>
        </p:spPr>
      </p:pic>
      <p:sp>
        <p:nvSpPr>
          <p:cNvPr id="23557" name="27 CuadroTexto"/>
          <p:cNvSpPr txBox="1">
            <a:spLocks noChangeArrowheads="1"/>
          </p:cNvSpPr>
          <p:nvPr/>
        </p:nvSpPr>
        <p:spPr bwMode="auto">
          <a:xfrm>
            <a:off x="3987768" y="414338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23558" name="32 CuadroTexto"/>
          <p:cNvSpPr txBox="1">
            <a:spLocks noChangeArrowheads="1"/>
          </p:cNvSpPr>
          <p:nvPr/>
        </p:nvSpPr>
        <p:spPr bwMode="auto">
          <a:xfrm>
            <a:off x="5106988" y="4162016"/>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2</a:t>
            </a:r>
          </a:p>
        </p:txBody>
      </p:sp>
      <p:sp>
        <p:nvSpPr>
          <p:cNvPr id="23559" name="34 CuadroTexto"/>
          <p:cNvSpPr txBox="1">
            <a:spLocks noChangeArrowheads="1"/>
          </p:cNvSpPr>
          <p:nvPr/>
        </p:nvSpPr>
        <p:spPr bwMode="auto">
          <a:xfrm>
            <a:off x="1285852" y="4071942"/>
            <a:ext cx="332142" cy="338554"/>
          </a:xfrm>
          <a:prstGeom prst="rect">
            <a:avLst/>
          </a:prstGeom>
          <a:noFill/>
          <a:ln w="9525">
            <a:noFill/>
            <a:miter lim="800000"/>
            <a:headEnd/>
            <a:tailEnd/>
          </a:ln>
        </p:spPr>
        <p:txBody>
          <a:bodyPr wrap="none">
            <a:spAutoFit/>
          </a:bodyPr>
          <a:lstStyle/>
          <a:p>
            <a:r>
              <a:rPr lang="es-ES" sz="1600" b="1" dirty="0">
                <a:latin typeface="Arial" charset="0"/>
                <a:cs typeface="Arial" charset="0"/>
              </a:rPr>
              <a:t>A</a:t>
            </a:r>
          </a:p>
        </p:txBody>
      </p:sp>
      <p:sp>
        <p:nvSpPr>
          <p:cNvPr id="21" name="20 CuadroTexto"/>
          <p:cNvSpPr txBox="1"/>
          <p:nvPr/>
        </p:nvSpPr>
        <p:spPr>
          <a:xfrm>
            <a:off x="6858000" y="2571750"/>
            <a:ext cx="1928813" cy="52322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s-ES_tradnl" sz="1400" b="1" dirty="0">
                <a:solidFill>
                  <a:schemeClr val="tx1"/>
                </a:solidFill>
                <a:latin typeface="Arial" pitchFamily="34" charset="0"/>
                <a:cs typeface="Arial" pitchFamily="34" charset="0"/>
              </a:rPr>
              <a:t>rango </a:t>
            </a:r>
            <a:r>
              <a:rPr lang="es-ES_tradnl" sz="1400" b="1" dirty="0" smtClean="0">
                <a:solidFill>
                  <a:schemeClr val="tx1"/>
                </a:solidFill>
                <a:latin typeface="Arial" pitchFamily="34" charset="0"/>
                <a:cs typeface="Arial" pitchFamily="34" charset="0"/>
              </a:rPr>
              <a:t>dinámico 10.0.0.100 </a:t>
            </a:r>
            <a:r>
              <a:rPr lang="es-ES_tradnl" sz="1400" b="1" dirty="0">
                <a:solidFill>
                  <a:schemeClr val="tx1"/>
                </a:solidFill>
                <a:latin typeface="Arial" pitchFamily="34" charset="0"/>
                <a:cs typeface="Arial" pitchFamily="34" charset="0"/>
              </a:rPr>
              <a:t>10.0.0.199</a:t>
            </a:r>
            <a:endParaRPr lang="es-ES" sz="1400" b="1" dirty="0">
              <a:solidFill>
                <a:schemeClr val="tx1"/>
              </a:solidFill>
              <a:latin typeface="Arial" pitchFamily="34" charset="0"/>
              <a:cs typeface="Arial" pitchFamily="34" charset="0"/>
            </a:endParaRPr>
          </a:p>
        </p:txBody>
      </p:sp>
      <p:cxnSp>
        <p:nvCxnSpPr>
          <p:cNvPr id="23" name="22 Conector recto de flecha"/>
          <p:cNvCxnSpPr/>
          <p:nvPr/>
        </p:nvCxnSpPr>
        <p:spPr>
          <a:xfrm rot="16200000" flipH="1">
            <a:off x="7500956" y="3214688"/>
            <a:ext cx="285750"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23562" name="Picture 91"/>
          <p:cNvPicPr>
            <a:picLocks noChangeArrowheads="1"/>
          </p:cNvPicPr>
          <p:nvPr/>
        </p:nvPicPr>
        <p:blipFill>
          <a:blip r:embed="rId4" cstate="print"/>
          <a:srcRect/>
          <a:stretch>
            <a:fillRect/>
          </a:stretch>
        </p:blipFill>
        <p:spPr bwMode="auto">
          <a:xfrm>
            <a:off x="7299343" y="3571875"/>
            <a:ext cx="558800" cy="977900"/>
          </a:xfrm>
          <a:prstGeom prst="rect">
            <a:avLst/>
          </a:prstGeom>
          <a:noFill/>
          <a:ln w="12700">
            <a:noFill/>
            <a:miter lim="800000"/>
            <a:headEnd/>
            <a:tailEnd/>
          </a:ln>
        </p:spPr>
      </p:pic>
      <p:sp>
        <p:nvSpPr>
          <p:cNvPr id="36" name="35 CuadroTexto"/>
          <p:cNvSpPr txBox="1"/>
          <p:nvPr/>
        </p:nvSpPr>
        <p:spPr>
          <a:xfrm>
            <a:off x="7377131" y="3929063"/>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sp>
        <p:nvSpPr>
          <p:cNvPr id="27" name="26 Flecha derecha"/>
          <p:cNvSpPr/>
          <p:nvPr/>
        </p:nvSpPr>
        <p:spPr>
          <a:xfrm>
            <a:off x="1714500" y="1857375"/>
            <a:ext cx="2357438"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Dame IP para MAC AA</a:t>
            </a:r>
          </a:p>
        </p:txBody>
      </p:sp>
      <p:sp>
        <p:nvSpPr>
          <p:cNvPr id="42" name="41 Flecha izquierda"/>
          <p:cNvSpPr/>
          <p:nvPr/>
        </p:nvSpPr>
        <p:spPr>
          <a:xfrm>
            <a:off x="4857750" y="1928813"/>
            <a:ext cx="1785938"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Usa 10.0.0.100</a:t>
            </a:r>
          </a:p>
        </p:txBody>
      </p:sp>
      <p:sp>
        <p:nvSpPr>
          <p:cNvPr id="43" name="42 Flecha derecha"/>
          <p:cNvSpPr/>
          <p:nvPr/>
        </p:nvSpPr>
        <p:spPr>
          <a:xfrm>
            <a:off x="1714500" y="2357438"/>
            <a:ext cx="235743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Dame IP para MAC AB</a:t>
            </a:r>
          </a:p>
        </p:txBody>
      </p:sp>
      <p:sp>
        <p:nvSpPr>
          <p:cNvPr id="44" name="43 Flecha derecha"/>
          <p:cNvSpPr/>
          <p:nvPr/>
        </p:nvSpPr>
        <p:spPr>
          <a:xfrm>
            <a:off x="1643063" y="2857500"/>
            <a:ext cx="24288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Dame IP para MAC AC</a:t>
            </a:r>
          </a:p>
        </p:txBody>
      </p:sp>
      <p:sp>
        <p:nvSpPr>
          <p:cNvPr id="45" name="44 Flecha izquierda"/>
          <p:cNvSpPr/>
          <p:nvPr/>
        </p:nvSpPr>
        <p:spPr>
          <a:xfrm>
            <a:off x="4857750" y="2425700"/>
            <a:ext cx="1785938" cy="360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Usa 10.0.0.101</a:t>
            </a:r>
          </a:p>
        </p:txBody>
      </p:sp>
      <p:sp>
        <p:nvSpPr>
          <p:cNvPr id="46" name="45 Flecha izquierda"/>
          <p:cNvSpPr/>
          <p:nvPr/>
        </p:nvSpPr>
        <p:spPr>
          <a:xfrm>
            <a:off x="4857750" y="2925763"/>
            <a:ext cx="1785938"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Usa 10.0.0.102</a:t>
            </a:r>
          </a:p>
        </p:txBody>
      </p:sp>
      <p:sp>
        <p:nvSpPr>
          <p:cNvPr id="47" name="46 Flecha izquierda"/>
          <p:cNvSpPr/>
          <p:nvPr/>
        </p:nvSpPr>
        <p:spPr>
          <a:xfrm rot="-900000">
            <a:off x="4646613" y="4783138"/>
            <a:ext cx="2500312"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err="1">
                <a:solidFill>
                  <a:schemeClr val="tx1"/>
                </a:solidFill>
                <a:latin typeface="Arial" pitchFamily="34" charset="0"/>
                <a:cs typeface="Arial" pitchFamily="34" charset="0"/>
              </a:rPr>
              <a:t>Uff</a:t>
            </a:r>
            <a:r>
              <a:rPr lang="es-ES" sz="1600" dirty="0">
                <a:solidFill>
                  <a:schemeClr val="tx1"/>
                </a:solidFill>
                <a:latin typeface="Arial" pitchFamily="34" charset="0"/>
                <a:cs typeface="Arial" pitchFamily="34" charset="0"/>
              </a:rPr>
              <a:t>!, ya no me quedan</a:t>
            </a:r>
          </a:p>
        </p:txBody>
      </p:sp>
      <p:sp>
        <p:nvSpPr>
          <p:cNvPr id="48" name="47 Flecha derecha"/>
          <p:cNvSpPr/>
          <p:nvPr/>
        </p:nvSpPr>
        <p:spPr>
          <a:xfrm>
            <a:off x="1928813" y="5357813"/>
            <a:ext cx="228600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Dame IP para MAC C</a:t>
            </a:r>
          </a:p>
        </p:txBody>
      </p:sp>
      <p:sp>
        <p:nvSpPr>
          <p:cNvPr id="49" name="48 CuadroTexto"/>
          <p:cNvSpPr txBox="1">
            <a:spLocks noChangeArrowheads="1"/>
          </p:cNvSpPr>
          <p:nvPr/>
        </p:nvSpPr>
        <p:spPr bwMode="auto">
          <a:xfrm>
            <a:off x="2667000" y="2967038"/>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sp>
        <p:nvSpPr>
          <p:cNvPr id="50" name="49 CuadroTexto"/>
          <p:cNvSpPr txBox="1">
            <a:spLocks noChangeArrowheads="1"/>
          </p:cNvSpPr>
          <p:nvPr/>
        </p:nvSpPr>
        <p:spPr bwMode="auto">
          <a:xfrm>
            <a:off x="2667000" y="3119438"/>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sp>
        <p:nvSpPr>
          <p:cNvPr id="51" name="50 CuadroTexto"/>
          <p:cNvSpPr txBox="1">
            <a:spLocks noChangeArrowheads="1"/>
          </p:cNvSpPr>
          <p:nvPr/>
        </p:nvSpPr>
        <p:spPr bwMode="auto">
          <a:xfrm>
            <a:off x="2667000" y="3271838"/>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sp>
        <p:nvSpPr>
          <p:cNvPr id="56" name="55 CuadroTexto"/>
          <p:cNvSpPr txBox="1">
            <a:spLocks noChangeArrowheads="1"/>
          </p:cNvSpPr>
          <p:nvPr/>
        </p:nvSpPr>
        <p:spPr bwMode="auto">
          <a:xfrm>
            <a:off x="5715000" y="3071813"/>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sp>
        <p:nvSpPr>
          <p:cNvPr id="57" name="56 CuadroTexto"/>
          <p:cNvSpPr txBox="1">
            <a:spLocks noChangeArrowheads="1"/>
          </p:cNvSpPr>
          <p:nvPr/>
        </p:nvSpPr>
        <p:spPr bwMode="auto">
          <a:xfrm>
            <a:off x="5715000" y="3224213"/>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sp>
        <p:nvSpPr>
          <p:cNvPr id="58" name="57 CuadroTexto"/>
          <p:cNvSpPr txBox="1">
            <a:spLocks noChangeArrowheads="1"/>
          </p:cNvSpPr>
          <p:nvPr/>
        </p:nvSpPr>
        <p:spPr bwMode="auto">
          <a:xfrm>
            <a:off x="5715000" y="3376613"/>
            <a:ext cx="269875" cy="461962"/>
          </a:xfrm>
          <a:prstGeom prst="rect">
            <a:avLst/>
          </a:prstGeom>
          <a:noFill/>
          <a:ln w="9525">
            <a:noFill/>
            <a:miter lim="800000"/>
            <a:headEnd/>
            <a:tailEnd/>
          </a:ln>
        </p:spPr>
        <p:txBody>
          <a:bodyPr wrap="none">
            <a:spAutoFit/>
          </a:bodyPr>
          <a:lstStyle/>
          <a:p>
            <a:r>
              <a:rPr lang="es-ES" b="1">
                <a:latin typeface="Arial" charset="0"/>
                <a:cs typeface="Arial" charset="0"/>
              </a:rPr>
              <a:t>.</a:t>
            </a:r>
          </a:p>
        </p:txBody>
      </p:sp>
      <p:pic>
        <p:nvPicPr>
          <p:cNvPr id="23578" name="Picture 2"/>
          <p:cNvPicPr>
            <a:picLocks noChangeAspect="1" noChangeArrowheads="1"/>
          </p:cNvPicPr>
          <p:nvPr/>
        </p:nvPicPr>
        <p:blipFill>
          <a:blip r:embed="rId5" cstate="print"/>
          <a:srcRect/>
          <a:stretch>
            <a:fillRect/>
          </a:stretch>
        </p:blipFill>
        <p:spPr bwMode="auto">
          <a:xfrm>
            <a:off x="1263650" y="4464050"/>
            <a:ext cx="328613" cy="307975"/>
          </a:xfrm>
          <a:prstGeom prst="rect">
            <a:avLst/>
          </a:prstGeom>
          <a:noFill/>
          <a:ln w="9525">
            <a:noFill/>
            <a:miter lim="800000"/>
            <a:headEnd/>
            <a:tailEnd/>
          </a:ln>
        </p:spPr>
      </p:pic>
      <p:sp>
        <p:nvSpPr>
          <p:cNvPr id="23579" name="Line 83"/>
          <p:cNvSpPr>
            <a:spLocks noChangeShapeType="1"/>
          </p:cNvSpPr>
          <p:nvPr/>
        </p:nvSpPr>
        <p:spPr bwMode="auto">
          <a:xfrm flipV="1">
            <a:off x="1500188" y="5740400"/>
            <a:ext cx="3000375" cy="46038"/>
          </a:xfrm>
          <a:prstGeom prst="line">
            <a:avLst/>
          </a:prstGeom>
          <a:noFill/>
          <a:ln w="25400">
            <a:solidFill>
              <a:srgbClr val="0000FF"/>
            </a:solidFill>
            <a:round/>
            <a:headEnd/>
            <a:tailEnd/>
          </a:ln>
        </p:spPr>
        <p:txBody>
          <a:bodyPr/>
          <a:lstStyle/>
          <a:p>
            <a:endParaRPr lang="es-ES"/>
          </a:p>
        </p:txBody>
      </p:sp>
      <p:sp>
        <p:nvSpPr>
          <p:cNvPr id="23580" name="Line 83"/>
          <p:cNvSpPr>
            <a:spLocks noChangeShapeType="1"/>
          </p:cNvSpPr>
          <p:nvPr/>
        </p:nvSpPr>
        <p:spPr bwMode="auto">
          <a:xfrm flipV="1">
            <a:off x="4500563" y="4500563"/>
            <a:ext cx="46037" cy="1252537"/>
          </a:xfrm>
          <a:prstGeom prst="line">
            <a:avLst/>
          </a:prstGeom>
          <a:noFill/>
          <a:ln w="25400">
            <a:solidFill>
              <a:srgbClr val="0000FF"/>
            </a:solidFill>
            <a:round/>
            <a:headEnd/>
            <a:tailEnd/>
          </a:ln>
        </p:spPr>
        <p:txBody>
          <a:bodyPr/>
          <a:lstStyle/>
          <a:p>
            <a:endParaRPr lang="es-ES"/>
          </a:p>
        </p:txBody>
      </p:sp>
      <p:pic>
        <p:nvPicPr>
          <p:cNvPr id="23581" name="Picture 26"/>
          <p:cNvPicPr>
            <a:picLocks noChangeArrowheads="1"/>
          </p:cNvPicPr>
          <p:nvPr/>
        </p:nvPicPr>
        <p:blipFill>
          <a:blip r:embed="rId3" cstate="print"/>
          <a:srcRect/>
          <a:stretch>
            <a:fillRect/>
          </a:stretch>
        </p:blipFill>
        <p:spPr bwMode="auto">
          <a:xfrm>
            <a:off x="1000125" y="5191125"/>
            <a:ext cx="852488" cy="881063"/>
          </a:xfrm>
          <a:prstGeom prst="rect">
            <a:avLst/>
          </a:prstGeom>
          <a:noFill/>
          <a:ln w="12700">
            <a:noFill/>
            <a:miter lim="800000"/>
            <a:headEnd/>
            <a:tailEnd/>
          </a:ln>
        </p:spPr>
      </p:pic>
      <p:sp>
        <p:nvSpPr>
          <p:cNvPr id="23582" name="61 CuadroTexto"/>
          <p:cNvSpPr txBox="1">
            <a:spLocks noChangeArrowheads="1"/>
          </p:cNvSpPr>
          <p:nvPr/>
        </p:nvSpPr>
        <p:spPr bwMode="auto">
          <a:xfrm>
            <a:off x="1239462" y="5286375"/>
            <a:ext cx="332142" cy="338554"/>
          </a:xfrm>
          <a:prstGeom prst="rect">
            <a:avLst/>
          </a:prstGeom>
          <a:noFill/>
          <a:ln w="9525">
            <a:noFill/>
            <a:miter lim="800000"/>
            <a:headEnd/>
            <a:tailEnd/>
          </a:ln>
        </p:spPr>
        <p:txBody>
          <a:bodyPr wrap="none">
            <a:spAutoFit/>
          </a:bodyPr>
          <a:lstStyle/>
          <a:p>
            <a:r>
              <a:rPr lang="es-ES" sz="1600" b="1" dirty="0">
                <a:latin typeface="Arial" charset="0"/>
                <a:cs typeface="Arial" charset="0"/>
              </a:rPr>
              <a:t>C</a:t>
            </a:r>
          </a:p>
        </p:txBody>
      </p:sp>
      <p:sp>
        <p:nvSpPr>
          <p:cNvPr id="66" name="65 Flecha derecha"/>
          <p:cNvSpPr/>
          <p:nvPr/>
        </p:nvSpPr>
        <p:spPr>
          <a:xfrm>
            <a:off x="1643063" y="3640138"/>
            <a:ext cx="24288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Dame IP para MAC DU</a:t>
            </a:r>
          </a:p>
        </p:txBody>
      </p:sp>
      <p:sp>
        <p:nvSpPr>
          <p:cNvPr id="67" name="66 Flecha izquierda"/>
          <p:cNvSpPr/>
          <p:nvPr/>
        </p:nvSpPr>
        <p:spPr>
          <a:xfrm>
            <a:off x="4857750" y="3711575"/>
            <a:ext cx="1785938" cy="360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tx1"/>
                </a:solidFill>
                <a:latin typeface="Arial" pitchFamily="34" charset="0"/>
                <a:cs typeface="Arial" pitchFamily="34" charset="0"/>
              </a:rPr>
              <a:t>Usa 10.0.0.199</a:t>
            </a:r>
          </a:p>
        </p:txBody>
      </p:sp>
      <p:pic>
        <p:nvPicPr>
          <p:cNvPr id="23585" name="Picture 22"/>
          <p:cNvPicPr>
            <a:picLocks noChangeArrowheads="1"/>
          </p:cNvPicPr>
          <p:nvPr/>
        </p:nvPicPr>
        <p:blipFill>
          <a:blip r:embed="rId6" cstate="print"/>
          <a:srcRect/>
          <a:stretch>
            <a:fillRect/>
          </a:stretch>
        </p:blipFill>
        <p:spPr bwMode="auto">
          <a:xfrm>
            <a:off x="4244975" y="4262438"/>
            <a:ext cx="915988" cy="414337"/>
          </a:xfrm>
          <a:prstGeom prst="rect">
            <a:avLst/>
          </a:prstGeom>
          <a:noFill/>
          <a:ln w="12700">
            <a:noFill/>
            <a:miter lim="800000"/>
            <a:headEnd/>
            <a:tailEnd/>
          </a:ln>
        </p:spPr>
      </p:pic>
      <p:sp>
        <p:nvSpPr>
          <p:cNvPr id="23586" name="33 CuadroTexto"/>
          <p:cNvSpPr txBox="1">
            <a:spLocks noChangeArrowheads="1"/>
          </p:cNvSpPr>
          <p:nvPr/>
        </p:nvSpPr>
        <p:spPr bwMode="auto">
          <a:xfrm>
            <a:off x="7215206" y="4572000"/>
            <a:ext cx="1071562" cy="584200"/>
          </a:xfrm>
          <a:prstGeom prst="rect">
            <a:avLst/>
          </a:prstGeom>
          <a:noFill/>
          <a:ln w="9525">
            <a:noFill/>
            <a:miter lim="800000"/>
            <a:headEnd/>
            <a:tailEnd/>
          </a:ln>
        </p:spPr>
        <p:txBody>
          <a:bodyPr>
            <a:spAutoFit/>
          </a:bodyPr>
          <a:lstStyle/>
          <a:p>
            <a:pPr algn="ctr"/>
            <a:r>
              <a:rPr lang="es-ES" sz="1600" b="1">
                <a:latin typeface="Arial" charset="0"/>
                <a:cs typeface="Arial" charset="0"/>
              </a:rPr>
              <a:t>Servidor DHCP</a:t>
            </a:r>
          </a:p>
        </p:txBody>
      </p:sp>
      <p:sp>
        <p:nvSpPr>
          <p:cNvPr id="23587" name="34 CuadroTexto"/>
          <p:cNvSpPr txBox="1">
            <a:spLocks noChangeArrowheads="1"/>
          </p:cNvSpPr>
          <p:nvPr/>
        </p:nvSpPr>
        <p:spPr bwMode="auto">
          <a:xfrm>
            <a:off x="71438" y="4805363"/>
            <a:ext cx="2643187" cy="338137"/>
          </a:xfrm>
          <a:prstGeom prst="rect">
            <a:avLst/>
          </a:prstGeom>
          <a:noFill/>
          <a:ln w="9525">
            <a:noFill/>
            <a:miter lim="800000"/>
            <a:headEnd/>
            <a:tailEnd/>
          </a:ln>
        </p:spPr>
        <p:txBody>
          <a:bodyPr>
            <a:spAutoFit/>
          </a:bodyPr>
          <a:lstStyle/>
          <a:p>
            <a:pPr algn="ctr"/>
            <a:r>
              <a:rPr lang="es-ES" sz="1600" b="1">
                <a:latin typeface="Arial" charset="0"/>
                <a:cs typeface="Arial" charset="0"/>
              </a:rPr>
              <a:t>Cliente malintencionado</a:t>
            </a:r>
          </a:p>
        </p:txBody>
      </p:sp>
      <p:sp>
        <p:nvSpPr>
          <p:cNvPr id="23588" name="36 CuadroTexto"/>
          <p:cNvSpPr txBox="1">
            <a:spLocks noChangeArrowheads="1"/>
          </p:cNvSpPr>
          <p:nvPr/>
        </p:nvSpPr>
        <p:spPr bwMode="auto">
          <a:xfrm>
            <a:off x="500063" y="6091238"/>
            <a:ext cx="1857375" cy="338137"/>
          </a:xfrm>
          <a:prstGeom prst="rect">
            <a:avLst/>
          </a:prstGeom>
          <a:noFill/>
          <a:ln w="9525">
            <a:noFill/>
            <a:miter lim="800000"/>
            <a:headEnd/>
            <a:tailEnd/>
          </a:ln>
        </p:spPr>
        <p:txBody>
          <a:bodyPr>
            <a:spAutoFit/>
          </a:bodyPr>
          <a:lstStyle/>
          <a:p>
            <a:pPr algn="ctr"/>
            <a:r>
              <a:rPr lang="es-ES" sz="1600" b="1" dirty="0">
                <a:latin typeface="Arial" charset="0"/>
                <a:cs typeface="Arial" charset="0"/>
              </a:rPr>
              <a:t>Cliente inocente</a:t>
            </a:r>
          </a:p>
        </p:txBody>
      </p:sp>
      <p:sp>
        <p:nvSpPr>
          <p:cNvPr id="37" name="36 CuadroTexto"/>
          <p:cNvSpPr txBox="1">
            <a:spLocks noChangeArrowheads="1"/>
          </p:cNvSpPr>
          <p:nvPr/>
        </p:nvSpPr>
        <p:spPr bwMode="auto">
          <a:xfrm>
            <a:off x="571472" y="1214422"/>
            <a:ext cx="3429024" cy="584775"/>
          </a:xfrm>
          <a:prstGeom prst="rect">
            <a:avLst/>
          </a:prstGeom>
          <a:noFill/>
          <a:ln w="9525">
            <a:noFill/>
            <a:miter lim="800000"/>
            <a:headEnd/>
            <a:tailEnd/>
          </a:ln>
        </p:spPr>
        <p:txBody>
          <a:bodyPr wrap="square">
            <a:spAutoFit/>
          </a:bodyPr>
          <a:lstStyle/>
          <a:p>
            <a:pPr algn="ctr"/>
            <a:r>
              <a:rPr lang="es-ES" sz="1600" dirty="0" smtClean="0">
                <a:latin typeface="Arial" charset="0"/>
                <a:cs typeface="Arial" charset="0"/>
              </a:rPr>
              <a:t>A puede falsear las </a:t>
            </a:r>
            <a:r>
              <a:rPr lang="es-ES" sz="1600" dirty="0" err="1" smtClean="0">
                <a:latin typeface="Arial" charset="0"/>
                <a:cs typeface="Arial" charset="0"/>
              </a:rPr>
              <a:t>MACs</a:t>
            </a:r>
            <a:r>
              <a:rPr lang="es-ES" sz="1600" dirty="0" smtClean="0">
                <a:latin typeface="Arial" charset="0"/>
                <a:cs typeface="Arial" charset="0"/>
              </a:rPr>
              <a:t> que utiliza al mandar los DHCP </a:t>
            </a:r>
            <a:r>
              <a:rPr lang="es-ES" sz="1600" dirty="0" err="1" smtClean="0">
                <a:latin typeface="Arial" charset="0"/>
                <a:cs typeface="Arial" charset="0"/>
              </a:rPr>
              <a:t>Request</a:t>
            </a:r>
            <a:endParaRPr lang="es-ES" sz="1600" dirty="0">
              <a:latin typeface="Arial" charset="0"/>
              <a:cs typeface="Arial" charset="0"/>
            </a:endParaRPr>
          </a:p>
        </p:txBody>
      </p:sp>
      <p:sp>
        <p:nvSpPr>
          <p:cNvPr id="38" name="32 CuadroTexto"/>
          <p:cNvSpPr txBox="1">
            <a:spLocks noChangeArrowheads="1"/>
          </p:cNvSpPr>
          <p:nvPr/>
        </p:nvSpPr>
        <p:spPr bwMode="auto">
          <a:xfrm>
            <a:off x="4559272" y="4643446"/>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3</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4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4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44"/>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46"/>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49"/>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5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50"/>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57"/>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51"/>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58"/>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50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50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50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6" grpId="0"/>
      <p:bldP spid="57" grpId="0"/>
      <p:bldP spid="58" grpId="0"/>
      <p:bldP spid="66" grpId="0" animBg="1"/>
      <p:bldP spid="67"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42875"/>
            <a:ext cx="7772400" cy="1143000"/>
          </a:xfrm>
        </p:spPr>
        <p:txBody>
          <a:bodyPr/>
          <a:lstStyle/>
          <a:p>
            <a:pPr eaLnBrk="1" hangingPunct="1"/>
            <a:r>
              <a:rPr lang="es-ES_tradnl" smtClean="0"/>
              <a:t>Sumario</a:t>
            </a:r>
            <a:endParaRPr lang="es-ES" smtClean="0"/>
          </a:p>
        </p:txBody>
      </p:sp>
      <p:sp>
        <p:nvSpPr>
          <p:cNvPr id="4099" name="Rectangle 3"/>
          <p:cNvSpPr>
            <a:spLocks noGrp="1" noChangeArrowheads="1"/>
          </p:cNvSpPr>
          <p:nvPr>
            <p:ph type="body" idx="1"/>
          </p:nvPr>
        </p:nvSpPr>
        <p:spPr>
          <a:xfrm>
            <a:off x="685800" y="1239838"/>
            <a:ext cx="7772400" cy="5118120"/>
          </a:xfrm>
        </p:spPr>
        <p:txBody>
          <a:bodyPr/>
          <a:lstStyle/>
          <a:p>
            <a:pPr eaLnBrk="1" hangingPunct="1"/>
            <a:r>
              <a:rPr lang="es-ES_tradnl" sz="2800" b="1" dirty="0" smtClean="0">
                <a:solidFill>
                  <a:srgbClr val="FF0000"/>
                </a:solidFill>
              </a:rPr>
              <a:t>Protocolos de resolución inversa de </a:t>
            </a:r>
            <a:r>
              <a:rPr lang="es-ES_tradnl" sz="2800" b="1" dirty="0" err="1" smtClean="0">
                <a:solidFill>
                  <a:srgbClr val="FF0000"/>
                </a:solidFill>
              </a:rPr>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dirty="0" smtClean="0"/>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Internet</a:t>
            </a:r>
            <a:endParaRPr lang="es-ES" sz="2800" dirty="0">
              <a:latin typeface="Times New Roman" pitchFamily="18" charset="0"/>
              <a:cs typeface="Times New Roman" pitchFamily="18" charset="0"/>
            </a:endParaRPr>
          </a:p>
          <a:p>
            <a:pPr eaLnBrk="1" hangingPunct="1"/>
            <a:endParaRPr lang="es-ES_tradnl" sz="2800" dirty="0" smtClean="0"/>
          </a:p>
        </p:txBody>
      </p:sp>
    </p:spTree>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685800" y="214313"/>
            <a:ext cx="7772400" cy="1143000"/>
          </a:xfrm>
        </p:spPr>
        <p:txBody>
          <a:bodyPr/>
          <a:lstStyle/>
          <a:p>
            <a:r>
              <a:rPr lang="es-ES" sz="3600" dirty="0" smtClean="0"/>
              <a:t>Solución al ataque de agotamiento de direcciones DHCP</a:t>
            </a:r>
          </a:p>
        </p:txBody>
      </p:sp>
      <p:sp>
        <p:nvSpPr>
          <p:cNvPr id="24579" name="2 Marcador de contenido"/>
          <p:cNvSpPr>
            <a:spLocks noGrp="1"/>
          </p:cNvSpPr>
          <p:nvPr>
            <p:ph idx="1"/>
          </p:nvPr>
        </p:nvSpPr>
        <p:spPr>
          <a:xfrm>
            <a:off x="571500" y="1500174"/>
            <a:ext cx="8101013" cy="4114800"/>
          </a:xfrm>
        </p:spPr>
        <p:txBody>
          <a:bodyPr/>
          <a:lstStyle/>
          <a:p>
            <a:r>
              <a:rPr lang="es-ES" sz="2200" dirty="0" smtClean="0"/>
              <a:t>Si limitamos el número de </a:t>
            </a:r>
            <a:r>
              <a:rPr lang="es-ES" sz="2200" dirty="0" err="1" smtClean="0"/>
              <a:t>MACs</a:t>
            </a:r>
            <a:r>
              <a:rPr lang="es-ES" sz="2200" dirty="0" smtClean="0"/>
              <a:t> que pueden aparecer por puerto con el comando:</a:t>
            </a:r>
          </a:p>
          <a:p>
            <a:pPr>
              <a:buFontTx/>
              <a:buNone/>
            </a:pPr>
            <a:r>
              <a:rPr lang="es-ES" sz="2200" b="1" dirty="0" smtClean="0">
                <a:latin typeface="Courier New" pitchFamily="49" charset="0"/>
                <a:cs typeface="Courier New" pitchFamily="49" charset="0"/>
              </a:rPr>
              <a:t>		</a:t>
            </a:r>
            <a:r>
              <a:rPr lang="es-ES" sz="2200" b="1" dirty="0" err="1" smtClean="0">
                <a:latin typeface="Courier New" pitchFamily="49" charset="0"/>
                <a:cs typeface="Courier New" pitchFamily="49" charset="0"/>
              </a:rPr>
              <a:t>switchport</a:t>
            </a:r>
            <a:r>
              <a:rPr lang="es-ES" sz="2200" b="1" dirty="0" smtClean="0">
                <a:latin typeface="Courier New" pitchFamily="49" charset="0"/>
                <a:cs typeface="Courier New" pitchFamily="49" charset="0"/>
              </a:rPr>
              <a:t> </a:t>
            </a:r>
            <a:r>
              <a:rPr lang="es-ES" sz="2200" b="1" dirty="0" err="1" smtClean="0">
                <a:latin typeface="Courier New" pitchFamily="49" charset="0"/>
                <a:cs typeface="Courier New" pitchFamily="49" charset="0"/>
              </a:rPr>
              <a:t>port-security</a:t>
            </a:r>
            <a:r>
              <a:rPr lang="es-ES" sz="2200" b="1" dirty="0" smtClean="0">
                <a:latin typeface="Courier New" pitchFamily="49" charset="0"/>
                <a:cs typeface="Courier New" pitchFamily="49" charset="0"/>
              </a:rPr>
              <a:t> </a:t>
            </a:r>
            <a:r>
              <a:rPr lang="es-ES" sz="2200" b="1" dirty="0" err="1" smtClean="0">
                <a:latin typeface="Courier New" pitchFamily="49" charset="0"/>
                <a:cs typeface="Courier New" pitchFamily="49" charset="0"/>
              </a:rPr>
              <a:t>maximum</a:t>
            </a:r>
            <a:r>
              <a:rPr lang="es-ES" sz="2200" b="1" dirty="0" smtClean="0">
                <a:latin typeface="Courier New" pitchFamily="49" charset="0"/>
                <a:cs typeface="Courier New" pitchFamily="49" charset="0"/>
              </a:rPr>
              <a:t> 1</a:t>
            </a:r>
            <a:endParaRPr lang="es-ES" sz="2200" b="1" dirty="0" smtClean="0"/>
          </a:p>
          <a:p>
            <a:pPr>
              <a:buNone/>
            </a:pPr>
            <a:r>
              <a:rPr lang="es-ES" sz="2200" dirty="0" smtClean="0"/>
              <a:t>	podríamos evitar el problema. El presunto atacante quedaría bloqueado (puerto </a:t>
            </a:r>
            <a:r>
              <a:rPr lang="es-ES" sz="2200" dirty="0" err="1" smtClean="0"/>
              <a:t>shutdown</a:t>
            </a:r>
            <a:r>
              <a:rPr lang="es-ES" sz="2200" dirty="0" smtClean="0"/>
              <a:t>) cuando intentara utilizar más de una dirección MAC</a:t>
            </a:r>
          </a:p>
          <a:p>
            <a:r>
              <a:rPr lang="es-ES" sz="2200" dirty="0" smtClean="0"/>
              <a:t>Pero esto por sí solo no evita el ataque, ya que los servidores DHCP no utilizan la dirección MAC de la trama Ethernet para asignar direcciones, sino la que aparece dentro del paquete BOOTP/DHCP, que no es vista por el conmutador</a:t>
            </a:r>
          </a:p>
          <a:p>
            <a:r>
              <a:rPr lang="es-ES" sz="2200" dirty="0" smtClean="0"/>
              <a:t>Algunos conmutadores tienen una función denominada ‘DHCP </a:t>
            </a:r>
            <a:r>
              <a:rPr lang="es-ES" sz="2200" dirty="0" err="1" smtClean="0"/>
              <a:t>Snooping</a:t>
            </a:r>
            <a:r>
              <a:rPr lang="es-ES" sz="2200" dirty="0" smtClean="0"/>
              <a:t>’ (</a:t>
            </a:r>
            <a:r>
              <a:rPr lang="es-ES" sz="2200" dirty="0" err="1" smtClean="0"/>
              <a:t>snooping</a:t>
            </a:r>
            <a:r>
              <a:rPr lang="es-ES" sz="2200" dirty="0" smtClean="0"/>
              <a:t> = husmear) que les permite inspeccionar información contenida dentro de los paquetes DHCP</a:t>
            </a:r>
          </a:p>
          <a:p>
            <a:endParaRPr lang="es-ES" sz="2200" dirty="0" smtClean="0"/>
          </a:p>
          <a:p>
            <a:endParaRPr lang="es-ES" sz="2200" dirty="0" smtClean="0"/>
          </a:p>
        </p:txBody>
      </p:sp>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2 Marcador de contenido"/>
          <p:cNvSpPr>
            <a:spLocks noGrp="1"/>
          </p:cNvSpPr>
          <p:nvPr>
            <p:ph idx="1"/>
          </p:nvPr>
        </p:nvSpPr>
        <p:spPr>
          <a:xfrm>
            <a:off x="685800" y="1571612"/>
            <a:ext cx="7772400" cy="4114800"/>
          </a:xfrm>
        </p:spPr>
        <p:txBody>
          <a:bodyPr>
            <a:noAutofit/>
          </a:bodyPr>
          <a:lstStyle/>
          <a:p>
            <a:pPr>
              <a:defRPr/>
            </a:pPr>
            <a:r>
              <a:rPr lang="es-ES" sz="2400" dirty="0" smtClean="0"/>
              <a:t>Con DHCP </a:t>
            </a:r>
            <a:r>
              <a:rPr lang="es-ES" sz="2400" dirty="0" err="1" smtClean="0"/>
              <a:t>snooping</a:t>
            </a:r>
            <a:r>
              <a:rPr lang="es-ES" sz="2400" dirty="0" smtClean="0"/>
              <a:t> activado el conmutador comprueba que la dirección MAC dentro del paquete DHCP coincida con la de la cabecera Ethernet, en caso contrario el paquete se descarta (o el puerto se deja en </a:t>
            </a:r>
            <a:r>
              <a:rPr lang="es-ES" sz="2400" dirty="0" err="1" smtClean="0"/>
              <a:t>shutdown</a:t>
            </a:r>
            <a:r>
              <a:rPr lang="es-ES" sz="2400" dirty="0" smtClean="0"/>
              <a:t>).</a:t>
            </a:r>
          </a:p>
          <a:p>
            <a:pPr>
              <a:defRPr/>
            </a:pPr>
            <a:r>
              <a:rPr lang="es-ES" sz="2400" dirty="0" smtClean="0"/>
              <a:t>Además el conmutador aprovecha esto para construir una tabla, llamada ‘DHCP </a:t>
            </a:r>
            <a:r>
              <a:rPr lang="es-ES" sz="2400" dirty="0" err="1" smtClean="0"/>
              <a:t>binding</a:t>
            </a:r>
            <a:r>
              <a:rPr lang="es-ES" sz="2400" dirty="0" smtClean="0"/>
              <a:t> </a:t>
            </a:r>
            <a:r>
              <a:rPr lang="es-ES" sz="2400" dirty="0" err="1" smtClean="0"/>
              <a:t>table</a:t>
            </a:r>
            <a:r>
              <a:rPr lang="es-ES" sz="2400" dirty="0" smtClean="0"/>
              <a:t>’ (parecida a la ARP Cache)  que le permite saber la correspondencia entre las direcciones MAC e IP asignadas.</a:t>
            </a:r>
          </a:p>
          <a:p>
            <a:pPr>
              <a:defRPr/>
            </a:pPr>
            <a:r>
              <a:rPr lang="es-ES" sz="2400" dirty="0" smtClean="0"/>
              <a:t>El DHCP </a:t>
            </a:r>
            <a:r>
              <a:rPr lang="es-ES" sz="2400" dirty="0" err="1" smtClean="0"/>
              <a:t>snooping</a:t>
            </a:r>
            <a:r>
              <a:rPr lang="es-ES" sz="2400" dirty="0" smtClean="0"/>
              <a:t> solo está disponible en conmutadores modernos, normalmente de gama alta.</a:t>
            </a:r>
          </a:p>
        </p:txBody>
      </p:sp>
      <p:sp>
        <p:nvSpPr>
          <p:cNvPr id="5" name="1 Título"/>
          <p:cNvSpPr txBox="1">
            <a:spLocks/>
          </p:cNvSpPr>
          <p:nvPr/>
        </p:nvSpPr>
        <p:spPr bwMode="auto">
          <a:xfrm>
            <a:off x="685800" y="2143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0" i="0" u="none" strike="noStrike" kern="0" cap="none" spc="0" normalizeH="0" baseline="0" noProof="0" smtClean="0">
                <a:ln>
                  <a:noFill/>
                </a:ln>
                <a:solidFill>
                  <a:schemeClr val="tx2"/>
                </a:solidFill>
                <a:effectLst/>
                <a:uLnTx/>
                <a:uFillTx/>
                <a:latin typeface="+mj-lt"/>
                <a:ea typeface="+mj-ea"/>
                <a:cs typeface="+mj-cs"/>
              </a:rPr>
              <a:t>Solución al ataque de agotamiento de direcciones DHCP</a:t>
            </a:r>
            <a:endParaRPr kumimoji="0" lang="es-ES" sz="36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428625" y="357188"/>
            <a:ext cx="7772400" cy="1143000"/>
          </a:xfrm>
        </p:spPr>
        <p:txBody>
          <a:bodyPr/>
          <a:lstStyle/>
          <a:p>
            <a:r>
              <a:rPr lang="es-ES" sz="4000" smtClean="0">
                <a:latin typeface="Arial" charset="0"/>
                <a:cs typeface="Arial" charset="0"/>
              </a:rPr>
              <a:t>Uso de DHCP snooping</a:t>
            </a:r>
          </a:p>
        </p:txBody>
      </p:sp>
      <p:sp>
        <p:nvSpPr>
          <p:cNvPr id="27651" name="Line 83"/>
          <p:cNvSpPr>
            <a:spLocks noChangeShapeType="1"/>
          </p:cNvSpPr>
          <p:nvPr/>
        </p:nvSpPr>
        <p:spPr bwMode="auto">
          <a:xfrm flipV="1">
            <a:off x="1714500" y="4086225"/>
            <a:ext cx="5643563" cy="46038"/>
          </a:xfrm>
          <a:prstGeom prst="line">
            <a:avLst/>
          </a:prstGeom>
          <a:noFill/>
          <a:ln w="25400">
            <a:solidFill>
              <a:srgbClr val="0000FF"/>
            </a:solidFill>
            <a:round/>
            <a:headEnd/>
            <a:tailEnd/>
          </a:ln>
        </p:spPr>
        <p:txBody>
          <a:bodyPr/>
          <a:lstStyle/>
          <a:p>
            <a:endParaRPr lang="es-ES"/>
          </a:p>
        </p:txBody>
      </p:sp>
      <p:pic>
        <p:nvPicPr>
          <p:cNvPr id="27652" name="Picture 22"/>
          <p:cNvPicPr>
            <a:picLocks noChangeArrowheads="1"/>
          </p:cNvPicPr>
          <p:nvPr/>
        </p:nvPicPr>
        <p:blipFill>
          <a:blip r:embed="rId3" cstate="print"/>
          <a:srcRect/>
          <a:stretch>
            <a:fillRect/>
          </a:stretch>
        </p:blipFill>
        <p:spPr bwMode="auto">
          <a:xfrm>
            <a:off x="4295775" y="3919538"/>
            <a:ext cx="915988" cy="414337"/>
          </a:xfrm>
          <a:prstGeom prst="rect">
            <a:avLst/>
          </a:prstGeom>
          <a:noFill/>
          <a:ln w="12700">
            <a:noFill/>
            <a:miter lim="800000"/>
            <a:headEnd/>
            <a:tailEnd/>
          </a:ln>
        </p:spPr>
      </p:pic>
      <p:pic>
        <p:nvPicPr>
          <p:cNvPr id="27653" name="Picture 26"/>
          <p:cNvPicPr>
            <a:picLocks noChangeArrowheads="1"/>
          </p:cNvPicPr>
          <p:nvPr/>
        </p:nvPicPr>
        <p:blipFill>
          <a:blip r:embed="rId4" cstate="print"/>
          <a:srcRect/>
          <a:stretch>
            <a:fillRect/>
          </a:stretch>
        </p:blipFill>
        <p:spPr bwMode="auto">
          <a:xfrm>
            <a:off x="1362075" y="3619500"/>
            <a:ext cx="852488" cy="881063"/>
          </a:xfrm>
          <a:prstGeom prst="rect">
            <a:avLst/>
          </a:prstGeom>
          <a:noFill/>
          <a:ln w="12700">
            <a:noFill/>
            <a:miter lim="800000"/>
            <a:headEnd/>
            <a:tailEnd/>
          </a:ln>
        </p:spPr>
      </p:pic>
      <p:sp>
        <p:nvSpPr>
          <p:cNvPr id="27654" name="27 CuadroTexto"/>
          <p:cNvSpPr txBox="1">
            <a:spLocks noChangeArrowheads="1"/>
          </p:cNvSpPr>
          <p:nvPr/>
        </p:nvSpPr>
        <p:spPr bwMode="auto">
          <a:xfrm>
            <a:off x="4059206" y="378619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27655" name="32 CuadroTexto"/>
          <p:cNvSpPr txBox="1">
            <a:spLocks noChangeArrowheads="1"/>
          </p:cNvSpPr>
          <p:nvPr/>
        </p:nvSpPr>
        <p:spPr bwMode="auto">
          <a:xfrm>
            <a:off x="5202214" y="378619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2</a:t>
            </a:r>
          </a:p>
        </p:txBody>
      </p:sp>
      <p:sp>
        <p:nvSpPr>
          <p:cNvPr id="27656" name="34 CuadroTexto"/>
          <p:cNvSpPr txBox="1">
            <a:spLocks noChangeArrowheads="1"/>
          </p:cNvSpPr>
          <p:nvPr/>
        </p:nvSpPr>
        <p:spPr bwMode="auto">
          <a:xfrm>
            <a:off x="1596652" y="3690938"/>
            <a:ext cx="332142" cy="338554"/>
          </a:xfrm>
          <a:prstGeom prst="rect">
            <a:avLst/>
          </a:prstGeom>
          <a:noFill/>
          <a:ln w="9525">
            <a:noFill/>
            <a:miter lim="800000"/>
            <a:headEnd/>
            <a:tailEnd/>
          </a:ln>
        </p:spPr>
        <p:txBody>
          <a:bodyPr wrap="none">
            <a:spAutoFit/>
          </a:bodyPr>
          <a:lstStyle/>
          <a:p>
            <a:r>
              <a:rPr lang="es-ES" sz="1600" b="1" dirty="0">
                <a:latin typeface="Arial" charset="0"/>
                <a:cs typeface="Arial" charset="0"/>
              </a:rPr>
              <a:t>A</a:t>
            </a:r>
          </a:p>
        </p:txBody>
      </p:sp>
      <p:sp>
        <p:nvSpPr>
          <p:cNvPr id="21" name="20 CuadroTexto"/>
          <p:cNvSpPr txBox="1"/>
          <p:nvPr/>
        </p:nvSpPr>
        <p:spPr>
          <a:xfrm>
            <a:off x="6572278" y="2119313"/>
            <a:ext cx="1928812"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s-ES_tradnl" sz="1400" b="1" dirty="0" smtClean="0">
                <a:solidFill>
                  <a:schemeClr val="tx1"/>
                </a:solidFill>
                <a:latin typeface="Arial" pitchFamily="34" charset="0"/>
                <a:cs typeface="Arial" pitchFamily="34" charset="0"/>
              </a:rPr>
              <a:t>Rango dinámico </a:t>
            </a:r>
            <a:r>
              <a:rPr lang="es-ES_tradnl" sz="1400" b="1" dirty="0">
                <a:solidFill>
                  <a:schemeClr val="tx1"/>
                </a:solidFill>
                <a:latin typeface="Arial" pitchFamily="34" charset="0"/>
                <a:cs typeface="Arial" pitchFamily="34" charset="0"/>
              </a:rPr>
              <a:t>10.0.0.100 10.0.0.199</a:t>
            </a:r>
            <a:endParaRPr lang="es-ES" sz="1400" b="1" dirty="0">
              <a:solidFill>
                <a:schemeClr val="tx1"/>
              </a:solidFill>
              <a:latin typeface="Arial" pitchFamily="34" charset="0"/>
              <a:cs typeface="Arial" pitchFamily="34" charset="0"/>
            </a:endParaRPr>
          </a:p>
        </p:txBody>
      </p:sp>
      <p:cxnSp>
        <p:nvCxnSpPr>
          <p:cNvPr id="23" name="22 Conector recto de flecha"/>
          <p:cNvCxnSpPr/>
          <p:nvPr/>
        </p:nvCxnSpPr>
        <p:spPr>
          <a:xfrm rot="5400000">
            <a:off x="7298532" y="2845594"/>
            <a:ext cx="4048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7659" name="Picture 91"/>
          <p:cNvPicPr>
            <a:picLocks noChangeArrowheads="1"/>
          </p:cNvPicPr>
          <p:nvPr/>
        </p:nvPicPr>
        <p:blipFill>
          <a:blip r:embed="rId5" cstate="print"/>
          <a:srcRect/>
          <a:stretch>
            <a:fillRect/>
          </a:stretch>
        </p:blipFill>
        <p:spPr bwMode="auto">
          <a:xfrm>
            <a:off x="7207250" y="3228975"/>
            <a:ext cx="558800" cy="977900"/>
          </a:xfrm>
          <a:prstGeom prst="rect">
            <a:avLst/>
          </a:prstGeom>
          <a:noFill/>
          <a:ln w="12700">
            <a:noFill/>
            <a:miter lim="800000"/>
            <a:headEnd/>
            <a:tailEnd/>
          </a:ln>
        </p:spPr>
      </p:pic>
      <p:sp>
        <p:nvSpPr>
          <p:cNvPr id="36" name="35 CuadroTexto"/>
          <p:cNvSpPr txBox="1"/>
          <p:nvPr/>
        </p:nvSpPr>
        <p:spPr>
          <a:xfrm>
            <a:off x="7283450" y="3586163"/>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sp>
        <p:nvSpPr>
          <p:cNvPr id="27" name="26 Flecha derecha"/>
          <p:cNvSpPr/>
          <p:nvPr/>
        </p:nvSpPr>
        <p:spPr>
          <a:xfrm>
            <a:off x="2357438" y="3146425"/>
            <a:ext cx="1643062" cy="925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Dame IP para MAC A</a:t>
            </a:r>
          </a:p>
        </p:txBody>
      </p:sp>
      <p:sp>
        <p:nvSpPr>
          <p:cNvPr id="42" name="41 Flecha izquierda"/>
          <p:cNvSpPr/>
          <p:nvPr/>
        </p:nvSpPr>
        <p:spPr>
          <a:xfrm>
            <a:off x="5429250" y="3071813"/>
            <a:ext cx="1643063" cy="928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Vale. </a:t>
            </a:r>
            <a:r>
              <a:rPr lang="es-ES" sz="1400" b="1" dirty="0">
                <a:solidFill>
                  <a:schemeClr val="tx1"/>
                </a:solidFill>
                <a:latin typeface="Arial" pitchFamily="34" charset="0"/>
                <a:cs typeface="Arial" pitchFamily="34" charset="0"/>
              </a:rPr>
              <a:t>Usa 10.0.0.100</a:t>
            </a:r>
          </a:p>
        </p:txBody>
      </p:sp>
      <p:cxnSp>
        <p:nvCxnSpPr>
          <p:cNvPr id="29" name="28 Conector recto de flecha"/>
          <p:cNvCxnSpPr/>
          <p:nvPr/>
        </p:nvCxnSpPr>
        <p:spPr>
          <a:xfrm rot="16200000" flipH="1">
            <a:off x="4165600" y="3094038"/>
            <a:ext cx="9556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29 CuadroTexto"/>
          <p:cNvSpPr txBox="1"/>
          <p:nvPr/>
        </p:nvSpPr>
        <p:spPr>
          <a:xfrm>
            <a:off x="571472" y="1904518"/>
            <a:ext cx="5447325" cy="73866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smtClean="0">
                <a:latin typeface="Courier New" pitchFamily="49" charset="0"/>
              </a:rPr>
              <a:t>snooping</a:t>
            </a:r>
            <a:endParaRPr lang="es-ES" sz="1400" b="1" dirty="0" smtClean="0">
              <a:latin typeface="Courier New" pitchFamily="49" charset="0"/>
            </a:endParaRPr>
          </a:p>
          <a:p>
            <a:pPr>
              <a:defRPr/>
            </a:pPr>
            <a:r>
              <a:rPr lang="es-ES" sz="1400" b="1" dirty="0" err="1" smtClean="0">
                <a:latin typeface="Courier New" pitchFamily="49" charset="0"/>
              </a:rPr>
              <a:t>sw</a:t>
            </a:r>
            <a:r>
              <a:rPr lang="es-ES" sz="1400" b="1" dirty="0" smtClean="0">
                <a:latin typeface="Courier New" pitchFamily="49" charset="0"/>
              </a:rPr>
              <a:t>(</a:t>
            </a:r>
            <a:r>
              <a:rPr lang="es-ES" sz="1400" b="1" dirty="0" err="1" smtClean="0">
                <a:latin typeface="Courier New" pitchFamily="49" charset="0"/>
              </a:rPr>
              <a:t>config</a:t>
            </a:r>
            <a:r>
              <a:rPr lang="es-ES" sz="1400" b="1" dirty="0" smtClean="0">
                <a:latin typeface="Courier New" pitchFamily="49" charset="0"/>
              </a:rPr>
              <a:t>)# </a:t>
            </a:r>
            <a:r>
              <a:rPr lang="es-ES" sz="1400" b="1" dirty="0" smtClean="0">
                <a:latin typeface="Courier New" pitchFamily="49" charset="0"/>
                <a:cs typeface="Courier New" pitchFamily="49" charset="0"/>
              </a:rPr>
              <a:t>interface 1</a:t>
            </a:r>
          </a:p>
          <a:p>
            <a:pPr>
              <a:defRPr/>
            </a:pPr>
            <a:r>
              <a:rPr lang="es-ES" sz="1400" b="1" dirty="0" err="1" smtClean="0">
                <a:latin typeface="Courier New" pitchFamily="49" charset="0"/>
              </a:rPr>
              <a:t>sw</a:t>
            </a:r>
            <a:r>
              <a:rPr lang="es-ES" sz="1400" b="1" dirty="0" smtClean="0">
                <a:latin typeface="Courier New" pitchFamily="49" charset="0"/>
              </a:rPr>
              <a:t>(</a:t>
            </a:r>
            <a:r>
              <a:rPr lang="es-ES" sz="1400" b="1" dirty="0" err="1" smtClean="0">
                <a:latin typeface="Courier New" pitchFamily="49" charset="0"/>
              </a:rPr>
              <a:t>config-if</a:t>
            </a:r>
            <a:r>
              <a:rPr lang="es-ES" sz="1400" b="1" dirty="0" smtClean="0">
                <a:latin typeface="Courier New" pitchFamily="49" charset="0"/>
              </a:rPr>
              <a:t>)# </a:t>
            </a:r>
            <a:r>
              <a:rPr lang="es-ES" sz="1400" b="1" dirty="0" err="1" smtClean="0">
                <a:latin typeface="Courier New" pitchFamily="49" charset="0"/>
                <a:cs typeface="Courier New" pitchFamily="49" charset="0"/>
              </a:rPr>
              <a:t>switchport</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port-security</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maximum</a:t>
            </a:r>
            <a:r>
              <a:rPr lang="es-ES" sz="1400" b="1" dirty="0" smtClean="0">
                <a:latin typeface="Courier New" pitchFamily="49" charset="0"/>
                <a:cs typeface="Courier New" pitchFamily="49" charset="0"/>
              </a:rPr>
              <a:t> 1</a:t>
            </a:r>
          </a:p>
        </p:txBody>
      </p:sp>
      <p:sp>
        <p:nvSpPr>
          <p:cNvPr id="31" name="30 CuadroTexto"/>
          <p:cNvSpPr txBox="1"/>
          <p:nvPr/>
        </p:nvSpPr>
        <p:spPr>
          <a:xfrm>
            <a:off x="4500562" y="5283200"/>
            <a:ext cx="4183062" cy="64611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dirty="0" err="1">
                <a:latin typeface="Courier New" pitchFamily="49" charset="0"/>
              </a:rPr>
              <a:t>sw</a:t>
            </a:r>
            <a:r>
              <a:rPr lang="es-ES" sz="1200" b="1" dirty="0">
                <a:latin typeface="Courier New" pitchFamily="49" charset="0"/>
              </a:rPr>
              <a:t># </a:t>
            </a:r>
            <a:r>
              <a:rPr lang="es-ES" sz="1200" b="1" dirty="0" err="1">
                <a:latin typeface="Courier New" pitchFamily="49" charset="0"/>
              </a:rPr>
              <a:t>sh</a:t>
            </a:r>
            <a:r>
              <a:rPr lang="es-ES" sz="1200" b="1" dirty="0">
                <a:latin typeface="Courier New" pitchFamily="49" charset="0"/>
              </a:rPr>
              <a:t> </a:t>
            </a:r>
            <a:r>
              <a:rPr lang="es-ES" sz="1200" b="1" dirty="0" err="1">
                <a:latin typeface="Courier New" pitchFamily="49" charset="0"/>
              </a:rPr>
              <a:t>ip</a:t>
            </a:r>
            <a:r>
              <a:rPr lang="es-ES" sz="1200" b="1" dirty="0">
                <a:latin typeface="Courier New" pitchFamily="49" charset="0"/>
              </a:rPr>
              <a:t> </a:t>
            </a:r>
            <a:r>
              <a:rPr lang="es-ES" sz="1200" b="1" dirty="0" err="1">
                <a:latin typeface="Courier New" pitchFamily="49" charset="0"/>
              </a:rPr>
              <a:t>dhcp</a:t>
            </a:r>
            <a:r>
              <a:rPr lang="es-ES" sz="1200" b="1" dirty="0">
                <a:latin typeface="Courier New" pitchFamily="49" charset="0"/>
              </a:rPr>
              <a:t> </a:t>
            </a:r>
            <a:r>
              <a:rPr lang="es-ES" sz="1200" b="1" dirty="0" err="1">
                <a:latin typeface="Courier New" pitchFamily="49" charset="0"/>
              </a:rPr>
              <a:t>snooping</a:t>
            </a:r>
            <a:r>
              <a:rPr lang="es-ES" sz="1200" b="1" dirty="0">
                <a:latin typeface="Courier New" pitchFamily="49" charset="0"/>
              </a:rPr>
              <a:t> </a:t>
            </a:r>
            <a:r>
              <a:rPr lang="es-ES" sz="1200" b="1" dirty="0" err="1">
                <a:latin typeface="Courier New" pitchFamily="49" charset="0"/>
              </a:rPr>
              <a:t>binding</a:t>
            </a:r>
            <a:endParaRPr lang="es-ES" sz="1200" b="1" dirty="0">
              <a:latin typeface="Courier New" pitchFamily="49" charset="0"/>
            </a:endParaRPr>
          </a:p>
          <a:p>
            <a:pPr>
              <a:defRPr/>
            </a:pPr>
            <a:r>
              <a:rPr lang="es-ES" sz="1200" b="1" u="sng" dirty="0">
                <a:latin typeface="Courier New" pitchFamily="49" charset="0"/>
                <a:cs typeface="Courier New" pitchFamily="49" charset="0"/>
              </a:rPr>
              <a:t>MAC</a:t>
            </a:r>
            <a:r>
              <a:rPr lang="es-ES" sz="1200" b="1" dirty="0">
                <a:latin typeface="Courier New" pitchFamily="49" charset="0"/>
                <a:cs typeface="Courier New" pitchFamily="49" charset="0"/>
              </a:rPr>
              <a:t>    </a:t>
            </a:r>
            <a:r>
              <a:rPr lang="es-ES" sz="1200" b="1" u="sng" dirty="0">
                <a:latin typeface="Courier New" pitchFamily="49" charset="0"/>
                <a:cs typeface="Courier New" pitchFamily="49" charset="0"/>
              </a:rPr>
              <a:t>   IP     </a:t>
            </a:r>
            <a:r>
              <a:rPr lang="es-ES" sz="1200" b="1" dirty="0">
                <a:latin typeface="Courier New" pitchFamily="49" charset="0"/>
                <a:cs typeface="Courier New" pitchFamily="49" charset="0"/>
              </a:rPr>
              <a:t>   </a:t>
            </a:r>
            <a:r>
              <a:rPr lang="es-ES" sz="1200" b="1" u="sng" dirty="0" err="1">
                <a:latin typeface="Courier New" pitchFamily="49" charset="0"/>
                <a:cs typeface="Courier New" pitchFamily="49" charset="0"/>
              </a:rPr>
              <a:t>Lease</a:t>
            </a:r>
            <a:r>
              <a:rPr lang="es-ES" sz="1200" b="1" u="sng" dirty="0">
                <a:latin typeface="Courier New" pitchFamily="49" charset="0"/>
                <a:cs typeface="Courier New" pitchFamily="49" charset="0"/>
              </a:rPr>
              <a:t>(</a:t>
            </a:r>
            <a:r>
              <a:rPr lang="es-ES" sz="1200" b="1" u="sng" dirty="0" err="1">
                <a:latin typeface="Courier New" pitchFamily="49" charset="0"/>
                <a:cs typeface="Courier New" pitchFamily="49" charset="0"/>
              </a:rPr>
              <a:t>sec</a:t>
            </a:r>
            <a:r>
              <a:rPr lang="es-ES" sz="1200" b="1" u="sng" dirty="0">
                <a:latin typeface="Courier New" pitchFamily="49" charset="0"/>
                <a:cs typeface="Courier New" pitchFamily="49" charset="0"/>
              </a:rPr>
              <a:t>)</a:t>
            </a:r>
            <a:r>
              <a:rPr lang="es-ES" sz="1200" b="1" dirty="0">
                <a:latin typeface="Courier New" pitchFamily="49" charset="0"/>
                <a:cs typeface="Courier New" pitchFamily="49" charset="0"/>
              </a:rPr>
              <a:t>   </a:t>
            </a:r>
            <a:r>
              <a:rPr lang="es-ES" sz="1200" b="1" u="sng" dirty="0">
                <a:latin typeface="Courier New" pitchFamily="49" charset="0"/>
                <a:cs typeface="Courier New" pitchFamily="49" charset="0"/>
              </a:rPr>
              <a:t>Interface</a:t>
            </a:r>
          </a:p>
          <a:p>
            <a:pPr>
              <a:defRPr/>
            </a:pPr>
            <a:r>
              <a:rPr lang="es-ES" sz="1200" b="1" dirty="0">
                <a:latin typeface="Courier New" pitchFamily="49" charset="0"/>
                <a:cs typeface="Courier New" pitchFamily="49" charset="0"/>
              </a:rPr>
              <a:t> A     10.0.0.100      3600          1</a:t>
            </a:r>
          </a:p>
        </p:txBody>
      </p:sp>
      <p:cxnSp>
        <p:nvCxnSpPr>
          <p:cNvPr id="32" name="31 Conector recto de flecha"/>
          <p:cNvCxnSpPr/>
          <p:nvPr/>
        </p:nvCxnSpPr>
        <p:spPr>
          <a:xfrm rot="16200000" flipV="1">
            <a:off x="4400550" y="4957763"/>
            <a:ext cx="635000" cy="63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667" name="18 CuadroTexto"/>
          <p:cNvSpPr txBox="1">
            <a:spLocks noChangeArrowheads="1"/>
          </p:cNvSpPr>
          <p:nvPr/>
        </p:nvSpPr>
        <p:spPr bwMode="auto">
          <a:xfrm>
            <a:off x="7000875" y="4344988"/>
            <a:ext cx="1071563" cy="584200"/>
          </a:xfrm>
          <a:prstGeom prst="rect">
            <a:avLst/>
          </a:prstGeom>
          <a:noFill/>
          <a:ln w="9525">
            <a:noFill/>
            <a:miter lim="800000"/>
            <a:headEnd/>
            <a:tailEnd/>
          </a:ln>
        </p:spPr>
        <p:txBody>
          <a:bodyPr>
            <a:spAutoFit/>
          </a:bodyPr>
          <a:lstStyle/>
          <a:p>
            <a:pPr algn="ctr"/>
            <a:r>
              <a:rPr lang="es-ES" sz="1600" b="1" dirty="0">
                <a:latin typeface="Arial" charset="0"/>
                <a:cs typeface="Arial" charset="0"/>
              </a:rPr>
              <a:t>Servidor DHCP</a:t>
            </a:r>
          </a:p>
        </p:txBody>
      </p:sp>
      <p:sp>
        <p:nvSpPr>
          <p:cNvPr id="20" name="18 CuadroTexto"/>
          <p:cNvSpPr txBox="1">
            <a:spLocks noChangeArrowheads="1"/>
          </p:cNvSpPr>
          <p:nvPr/>
        </p:nvSpPr>
        <p:spPr bwMode="auto">
          <a:xfrm>
            <a:off x="214282" y="5045531"/>
            <a:ext cx="4071966" cy="954107"/>
          </a:xfrm>
          <a:prstGeom prst="rect">
            <a:avLst/>
          </a:prstGeom>
          <a:noFill/>
          <a:ln w="9525">
            <a:noFill/>
            <a:miter lim="800000"/>
            <a:headEnd/>
            <a:tailEnd/>
          </a:ln>
        </p:spPr>
        <p:txBody>
          <a:bodyPr wrap="square">
            <a:spAutoFit/>
          </a:bodyPr>
          <a:lstStyle/>
          <a:p>
            <a:pPr algn="ctr"/>
            <a:r>
              <a:rPr lang="es-ES" sz="1400" b="1" dirty="0" smtClean="0">
                <a:latin typeface="Arial" charset="0"/>
                <a:cs typeface="Arial" charset="0"/>
              </a:rPr>
              <a:t>Con ‘</a:t>
            </a:r>
            <a:r>
              <a:rPr lang="es-ES" sz="1400" b="1" dirty="0" err="1" smtClean="0">
                <a:latin typeface="Arial" charset="0"/>
                <a:cs typeface="Arial" charset="0"/>
              </a:rPr>
              <a:t>dhcp</a:t>
            </a:r>
            <a:r>
              <a:rPr lang="es-ES" sz="1400" b="1" dirty="0" smtClean="0">
                <a:latin typeface="Arial" charset="0"/>
                <a:cs typeface="Arial" charset="0"/>
              </a:rPr>
              <a:t> </a:t>
            </a:r>
            <a:r>
              <a:rPr lang="es-ES" sz="1400" b="1" dirty="0" err="1" smtClean="0">
                <a:latin typeface="Arial" charset="0"/>
                <a:cs typeface="Arial" charset="0"/>
              </a:rPr>
              <a:t>snooping</a:t>
            </a:r>
            <a:r>
              <a:rPr lang="es-ES" sz="1400" b="1" dirty="0" smtClean="0">
                <a:latin typeface="Arial" charset="0"/>
                <a:cs typeface="Arial" charset="0"/>
              </a:rPr>
              <a:t>’ se comprueba que la MAC de Ethernet y de DHCP coincidan</a:t>
            </a:r>
          </a:p>
          <a:p>
            <a:pPr algn="ctr"/>
            <a:r>
              <a:rPr lang="es-ES" sz="1400" b="1" dirty="0" smtClean="0">
                <a:latin typeface="Arial" charset="0"/>
                <a:cs typeface="Arial" charset="0"/>
              </a:rPr>
              <a:t>Con ‘</a:t>
            </a:r>
            <a:r>
              <a:rPr lang="es-ES" sz="1400" b="1" dirty="0" err="1" smtClean="0">
                <a:latin typeface="Arial" charset="0"/>
                <a:cs typeface="Arial" charset="0"/>
              </a:rPr>
              <a:t>port-security</a:t>
            </a:r>
            <a:r>
              <a:rPr lang="es-ES" sz="1400" b="1" dirty="0" smtClean="0">
                <a:latin typeface="Arial" charset="0"/>
                <a:cs typeface="Arial" charset="0"/>
              </a:rPr>
              <a:t> </a:t>
            </a:r>
            <a:r>
              <a:rPr lang="es-ES" sz="1400" b="1" dirty="0" err="1" smtClean="0">
                <a:latin typeface="Arial" charset="0"/>
                <a:cs typeface="Arial" charset="0"/>
              </a:rPr>
              <a:t>maximum</a:t>
            </a:r>
            <a:r>
              <a:rPr lang="es-ES" sz="1400" b="1" dirty="0" smtClean="0">
                <a:latin typeface="Arial" charset="0"/>
                <a:cs typeface="Arial" charset="0"/>
              </a:rPr>
              <a:t> 1’ no se aceptará más de una MAC en la interfaz 1</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2" grpId="0" animBg="1"/>
      <p:bldP spid="31"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285779" y="500047"/>
            <a:ext cx="8501063" cy="714375"/>
          </a:xfrm>
        </p:spPr>
        <p:txBody>
          <a:bodyPr/>
          <a:lstStyle/>
          <a:p>
            <a:r>
              <a:rPr lang="es-ES" sz="4000" dirty="0" smtClean="0"/>
              <a:t>Ataque Servidor DHCP furtivo (‘</a:t>
            </a:r>
            <a:r>
              <a:rPr lang="es-ES" sz="4000" dirty="0" err="1" smtClean="0"/>
              <a:t>rogue</a:t>
            </a:r>
            <a:r>
              <a:rPr lang="es-ES" sz="4000" dirty="0" smtClean="0"/>
              <a:t>’)</a:t>
            </a:r>
          </a:p>
        </p:txBody>
      </p:sp>
      <p:sp>
        <p:nvSpPr>
          <p:cNvPr id="3" name="2 Marcador de contenido"/>
          <p:cNvSpPr>
            <a:spLocks noGrp="1"/>
          </p:cNvSpPr>
          <p:nvPr>
            <p:ph idx="1"/>
          </p:nvPr>
        </p:nvSpPr>
        <p:spPr>
          <a:xfrm>
            <a:off x="685800" y="1571625"/>
            <a:ext cx="7772400" cy="4714875"/>
          </a:xfrm>
        </p:spPr>
        <p:txBody>
          <a:bodyPr>
            <a:normAutofit fontScale="77500" lnSpcReduction="20000"/>
          </a:bodyPr>
          <a:lstStyle/>
          <a:p>
            <a:pPr>
              <a:defRPr/>
            </a:pPr>
            <a:r>
              <a:rPr lang="es-ES" sz="3000" dirty="0" smtClean="0"/>
              <a:t>Los mensajes DHCP </a:t>
            </a:r>
            <a:r>
              <a:rPr lang="es-ES" sz="3000" dirty="0" err="1" smtClean="0"/>
              <a:t>Request</a:t>
            </a:r>
            <a:r>
              <a:rPr lang="es-ES" sz="3000" dirty="0" smtClean="0"/>
              <a:t> que envían los clientes se mandan a la dirección </a:t>
            </a:r>
            <a:r>
              <a:rPr lang="es-ES" sz="3000" dirty="0" err="1" smtClean="0"/>
              <a:t>broadcast</a:t>
            </a:r>
            <a:endParaRPr lang="es-ES" sz="3000" dirty="0" smtClean="0"/>
          </a:p>
          <a:p>
            <a:pPr>
              <a:defRPr/>
            </a:pPr>
            <a:r>
              <a:rPr lang="es-ES" sz="3000" dirty="0" smtClean="0"/>
              <a:t>Si en la LAN hay un servidor furtivo éste recibirá también el DHCP </a:t>
            </a:r>
            <a:r>
              <a:rPr lang="es-ES" sz="3000" dirty="0" err="1" smtClean="0"/>
              <a:t>Request</a:t>
            </a:r>
            <a:r>
              <a:rPr lang="es-ES" sz="3000" dirty="0" smtClean="0"/>
              <a:t> y si responde antes que el legítimo el host atenderá sus mensajes</a:t>
            </a:r>
          </a:p>
          <a:p>
            <a:pPr>
              <a:defRPr/>
            </a:pPr>
            <a:r>
              <a:rPr lang="es-ES" sz="3000" dirty="0" smtClean="0"/>
              <a:t>Cuando el DHCP furtivo está en la misma LAN que el cliente y el legítimo está remoto el furtivo normalmente responde antes</a:t>
            </a:r>
          </a:p>
          <a:p>
            <a:pPr>
              <a:defRPr/>
            </a:pPr>
            <a:r>
              <a:rPr lang="es-ES" sz="3000" dirty="0" smtClean="0"/>
              <a:t>El servidor furtivo puede controlar por completo al cliente ya que la configuración DHCP que le manda incluye:</a:t>
            </a:r>
          </a:p>
          <a:p>
            <a:pPr lvl="1">
              <a:defRPr/>
            </a:pPr>
            <a:r>
              <a:rPr lang="es-ES" sz="2600" dirty="0" smtClean="0"/>
              <a:t>La dirección IP del cliente</a:t>
            </a:r>
          </a:p>
          <a:p>
            <a:pPr lvl="1">
              <a:defRPr/>
            </a:pPr>
            <a:r>
              <a:rPr lang="es-ES" sz="2600" dirty="0" smtClean="0"/>
              <a:t>El </a:t>
            </a:r>
            <a:r>
              <a:rPr lang="es-ES" sz="2600" dirty="0" err="1" smtClean="0"/>
              <a:t>router</a:t>
            </a:r>
            <a:r>
              <a:rPr lang="es-ES" sz="2600" dirty="0" smtClean="0"/>
              <a:t> por defecto</a:t>
            </a:r>
          </a:p>
          <a:p>
            <a:pPr lvl="1">
              <a:defRPr/>
            </a:pPr>
            <a:r>
              <a:rPr lang="es-ES" sz="2600" dirty="0" smtClean="0"/>
              <a:t>El servidor DNS</a:t>
            </a:r>
            <a:endParaRPr lang="es-ES" sz="3000" dirty="0" smtClean="0"/>
          </a:p>
          <a:p>
            <a:pPr>
              <a:defRPr/>
            </a:pPr>
            <a:r>
              <a:rPr lang="es-ES" sz="3000" dirty="0" smtClean="0"/>
              <a:t>Asignando un </a:t>
            </a:r>
            <a:r>
              <a:rPr lang="es-ES" sz="3000" dirty="0" err="1" smtClean="0"/>
              <a:t>router</a:t>
            </a:r>
            <a:r>
              <a:rPr lang="es-ES" sz="3000" dirty="0" smtClean="0"/>
              <a:t> y un DNS falsos se pueden llevar a cabo ataques muy sofisticados</a:t>
            </a:r>
          </a:p>
        </p:txBody>
      </p:sp>
    </p:spTree>
  </p:cSld>
  <p:clrMapOvr>
    <a:masterClrMapping/>
  </p:clrMapOvr>
  <p:transition spd="med">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714375" y="142875"/>
            <a:ext cx="7772400" cy="1143000"/>
          </a:xfrm>
        </p:spPr>
        <p:txBody>
          <a:bodyPr/>
          <a:lstStyle/>
          <a:p>
            <a:r>
              <a:rPr lang="es-ES" sz="3600" smtClean="0">
                <a:latin typeface="Arial" charset="0"/>
                <a:cs typeface="Arial" charset="0"/>
              </a:rPr>
              <a:t>Ataque servidor DHCP furtivo</a:t>
            </a:r>
          </a:p>
        </p:txBody>
      </p:sp>
      <p:sp>
        <p:nvSpPr>
          <p:cNvPr id="29699" name="Line 83"/>
          <p:cNvSpPr>
            <a:spLocks noChangeShapeType="1"/>
          </p:cNvSpPr>
          <p:nvPr/>
        </p:nvSpPr>
        <p:spPr bwMode="auto">
          <a:xfrm flipV="1">
            <a:off x="4405313" y="2390775"/>
            <a:ext cx="2795587" cy="46038"/>
          </a:xfrm>
          <a:prstGeom prst="line">
            <a:avLst/>
          </a:prstGeom>
          <a:noFill/>
          <a:ln w="25400">
            <a:solidFill>
              <a:srgbClr val="0000FF"/>
            </a:solidFill>
            <a:round/>
            <a:headEnd/>
            <a:tailEnd/>
          </a:ln>
        </p:spPr>
        <p:txBody>
          <a:bodyPr/>
          <a:lstStyle/>
          <a:p>
            <a:endParaRPr lang="es-ES"/>
          </a:p>
        </p:txBody>
      </p:sp>
      <p:sp>
        <p:nvSpPr>
          <p:cNvPr id="29700" name="Line 83"/>
          <p:cNvSpPr>
            <a:spLocks noChangeShapeType="1"/>
          </p:cNvSpPr>
          <p:nvPr/>
        </p:nvSpPr>
        <p:spPr bwMode="auto">
          <a:xfrm flipV="1">
            <a:off x="4357688" y="4676775"/>
            <a:ext cx="2767012" cy="46038"/>
          </a:xfrm>
          <a:prstGeom prst="line">
            <a:avLst/>
          </a:prstGeom>
          <a:noFill/>
          <a:ln w="25400">
            <a:solidFill>
              <a:srgbClr val="0000FF"/>
            </a:solidFill>
            <a:round/>
            <a:headEnd/>
            <a:tailEnd/>
          </a:ln>
        </p:spPr>
        <p:txBody>
          <a:bodyPr/>
          <a:lstStyle/>
          <a:p>
            <a:endParaRPr lang="es-ES"/>
          </a:p>
        </p:txBody>
      </p:sp>
      <p:sp>
        <p:nvSpPr>
          <p:cNvPr id="29701" name="Line 83"/>
          <p:cNvSpPr>
            <a:spLocks noChangeShapeType="1"/>
          </p:cNvSpPr>
          <p:nvPr/>
        </p:nvSpPr>
        <p:spPr bwMode="auto">
          <a:xfrm flipV="1">
            <a:off x="1643063" y="3630613"/>
            <a:ext cx="2428875" cy="46037"/>
          </a:xfrm>
          <a:prstGeom prst="line">
            <a:avLst/>
          </a:prstGeom>
          <a:noFill/>
          <a:ln w="25400">
            <a:solidFill>
              <a:srgbClr val="0000FF"/>
            </a:solidFill>
            <a:round/>
            <a:headEnd/>
            <a:tailEnd/>
          </a:ln>
        </p:spPr>
        <p:txBody>
          <a:bodyPr/>
          <a:lstStyle/>
          <a:p>
            <a:endParaRPr lang="es-ES"/>
          </a:p>
        </p:txBody>
      </p:sp>
      <p:pic>
        <p:nvPicPr>
          <p:cNvPr id="29702" name="Picture 26"/>
          <p:cNvPicPr>
            <a:picLocks noChangeArrowheads="1"/>
          </p:cNvPicPr>
          <p:nvPr/>
        </p:nvPicPr>
        <p:blipFill>
          <a:blip r:embed="rId3" cstate="print"/>
          <a:srcRect/>
          <a:stretch>
            <a:fillRect/>
          </a:stretch>
        </p:blipFill>
        <p:spPr bwMode="auto">
          <a:xfrm>
            <a:off x="1000125" y="3105150"/>
            <a:ext cx="781050" cy="828675"/>
          </a:xfrm>
          <a:prstGeom prst="rect">
            <a:avLst/>
          </a:prstGeom>
          <a:noFill/>
          <a:ln w="12700">
            <a:noFill/>
            <a:miter lim="800000"/>
            <a:headEnd/>
            <a:tailEnd/>
          </a:ln>
        </p:spPr>
      </p:pic>
      <p:sp>
        <p:nvSpPr>
          <p:cNvPr id="29703" name="10 CuadroTexto"/>
          <p:cNvSpPr txBox="1">
            <a:spLocks noChangeArrowheads="1"/>
          </p:cNvSpPr>
          <p:nvPr/>
        </p:nvSpPr>
        <p:spPr bwMode="auto">
          <a:xfrm>
            <a:off x="3473450" y="366395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29704" name="11 CuadroTexto"/>
          <p:cNvSpPr txBox="1">
            <a:spLocks noChangeArrowheads="1"/>
          </p:cNvSpPr>
          <p:nvPr/>
        </p:nvSpPr>
        <p:spPr bwMode="auto">
          <a:xfrm>
            <a:off x="4116388" y="3059113"/>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2</a:t>
            </a:r>
          </a:p>
        </p:txBody>
      </p:sp>
      <p:sp>
        <p:nvSpPr>
          <p:cNvPr id="29705" name="12 CuadroTexto"/>
          <p:cNvSpPr txBox="1">
            <a:spLocks noChangeArrowheads="1"/>
          </p:cNvSpPr>
          <p:nvPr/>
        </p:nvSpPr>
        <p:spPr bwMode="auto">
          <a:xfrm>
            <a:off x="4116388" y="3773488"/>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3</a:t>
            </a:r>
          </a:p>
        </p:txBody>
      </p:sp>
      <p:sp>
        <p:nvSpPr>
          <p:cNvPr id="29706" name="13 CuadroTexto"/>
          <p:cNvSpPr txBox="1">
            <a:spLocks noChangeArrowheads="1"/>
          </p:cNvSpPr>
          <p:nvPr/>
        </p:nvSpPr>
        <p:spPr bwMode="auto">
          <a:xfrm>
            <a:off x="1220788" y="3176588"/>
            <a:ext cx="332142" cy="338554"/>
          </a:xfrm>
          <a:prstGeom prst="rect">
            <a:avLst/>
          </a:prstGeom>
          <a:noFill/>
          <a:ln w="9525">
            <a:noFill/>
            <a:miter lim="800000"/>
            <a:headEnd/>
            <a:tailEnd/>
          </a:ln>
        </p:spPr>
        <p:txBody>
          <a:bodyPr wrap="none">
            <a:spAutoFit/>
          </a:bodyPr>
          <a:lstStyle/>
          <a:p>
            <a:r>
              <a:rPr lang="es-ES" sz="1600" b="1" dirty="0">
                <a:latin typeface="Arial" charset="0"/>
                <a:cs typeface="Arial" charset="0"/>
              </a:rPr>
              <a:t>A</a:t>
            </a:r>
          </a:p>
        </p:txBody>
      </p:sp>
      <p:pic>
        <p:nvPicPr>
          <p:cNvPr id="29707" name="Picture 91"/>
          <p:cNvPicPr>
            <a:picLocks noChangeArrowheads="1"/>
          </p:cNvPicPr>
          <p:nvPr/>
        </p:nvPicPr>
        <p:blipFill>
          <a:blip r:embed="rId4" cstate="print"/>
          <a:srcRect/>
          <a:stretch>
            <a:fillRect/>
          </a:stretch>
        </p:blipFill>
        <p:spPr bwMode="auto">
          <a:xfrm>
            <a:off x="7070725" y="1714500"/>
            <a:ext cx="558800" cy="977900"/>
          </a:xfrm>
          <a:prstGeom prst="rect">
            <a:avLst/>
          </a:prstGeom>
          <a:noFill/>
          <a:ln w="12700">
            <a:noFill/>
            <a:miter lim="800000"/>
            <a:headEnd/>
            <a:tailEnd/>
          </a:ln>
        </p:spPr>
      </p:pic>
      <p:pic>
        <p:nvPicPr>
          <p:cNvPr id="29708" name="Picture 91"/>
          <p:cNvPicPr>
            <a:picLocks noChangeArrowheads="1"/>
          </p:cNvPicPr>
          <p:nvPr/>
        </p:nvPicPr>
        <p:blipFill>
          <a:blip r:embed="rId4" cstate="print"/>
          <a:srcRect/>
          <a:stretch>
            <a:fillRect/>
          </a:stretch>
        </p:blipFill>
        <p:spPr bwMode="auto">
          <a:xfrm>
            <a:off x="7058025" y="4022725"/>
            <a:ext cx="558800" cy="977900"/>
          </a:xfrm>
          <a:prstGeom prst="rect">
            <a:avLst/>
          </a:prstGeom>
          <a:noFill/>
          <a:ln w="12700">
            <a:noFill/>
            <a:miter lim="800000"/>
            <a:headEnd/>
            <a:tailEnd/>
          </a:ln>
        </p:spPr>
      </p:pic>
      <p:sp>
        <p:nvSpPr>
          <p:cNvPr id="29709" name="35 CuadroTexto"/>
          <p:cNvSpPr txBox="1">
            <a:spLocks noChangeArrowheads="1"/>
          </p:cNvSpPr>
          <p:nvPr/>
        </p:nvSpPr>
        <p:spPr bwMode="auto">
          <a:xfrm>
            <a:off x="5786438" y="5000625"/>
            <a:ext cx="2914650" cy="738664"/>
          </a:xfrm>
          <a:prstGeom prst="rect">
            <a:avLst/>
          </a:prstGeom>
          <a:noFill/>
          <a:ln w="9525">
            <a:noFill/>
            <a:miter lim="800000"/>
            <a:headEnd/>
            <a:tailEnd/>
          </a:ln>
        </p:spPr>
        <p:txBody>
          <a:bodyPr>
            <a:spAutoFit/>
          </a:bodyPr>
          <a:lstStyle/>
          <a:p>
            <a:pPr algn="ctr"/>
            <a:r>
              <a:rPr lang="es-ES" sz="1400" b="1" dirty="0">
                <a:latin typeface="Arial" charset="0"/>
                <a:cs typeface="Arial" charset="0"/>
              </a:rPr>
              <a:t>Servidor  DHCP furtivo</a:t>
            </a:r>
          </a:p>
          <a:p>
            <a:pPr algn="ctr"/>
            <a:r>
              <a:rPr lang="es-ES" sz="1400" b="1" dirty="0">
                <a:latin typeface="Arial" charset="0"/>
                <a:cs typeface="Arial" charset="0"/>
              </a:rPr>
              <a:t>Asignación Dinámica</a:t>
            </a:r>
          </a:p>
          <a:p>
            <a:pPr algn="ctr"/>
            <a:r>
              <a:rPr lang="es-ES" sz="1400" b="1" dirty="0">
                <a:latin typeface="Arial" charset="0"/>
                <a:cs typeface="Arial" charset="0"/>
              </a:rPr>
              <a:t>Rango 10.0.0.10 – 10.0.0.250</a:t>
            </a:r>
          </a:p>
        </p:txBody>
      </p:sp>
      <p:sp>
        <p:nvSpPr>
          <p:cNvPr id="37" name="36 Flecha derecha"/>
          <p:cNvSpPr/>
          <p:nvPr/>
        </p:nvSpPr>
        <p:spPr>
          <a:xfrm>
            <a:off x="1714500" y="2571750"/>
            <a:ext cx="2500313"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Request</a:t>
            </a:r>
            <a:r>
              <a:rPr lang="es-ES" sz="1400" b="1" dirty="0">
                <a:solidFill>
                  <a:schemeClr val="tx1"/>
                </a:solidFill>
                <a:latin typeface="Arial" pitchFamily="34" charset="0"/>
                <a:cs typeface="Arial" pitchFamily="34" charset="0"/>
              </a:rPr>
              <a:t> (FF)</a:t>
            </a:r>
          </a:p>
          <a:p>
            <a:pPr algn="ctr">
              <a:defRPr/>
            </a:pPr>
            <a:r>
              <a:rPr lang="es-ES" sz="1400" b="1" dirty="0">
                <a:solidFill>
                  <a:schemeClr val="tx1"/>
                </a:solidFill>
                <a:latin typeface="Arial" pitchFamily="34" charset="0"/>
                <a:cs typeface="Arial" pitchFamily="34" charset="0"/>
              </a:rPr>
              <a:t>“Dame IP para MAC A”</a:t>
            </a:r>
          </a:p>
        </p:txBody>
      </p:sp>
      <p:sp>
        <p:nvSpPr>
          <p:cNvPr id="29711" name="Line 83"/>
          <p:cNvSpPr>
            <a:spLocks noChangeShapeType="1"/>
          </p:cNvSpPr>
          <p:nvPr/>
        </p:nvSpPr>
        <p:spPr bwMode="auto">
          <a:xfrm flipH="1">
            <a:off x="4357688" y="2428875"/>
            <a:ext cx="46037" cy="2292350"/>
          </a:xfrm>
          <a:prstGeom prst="line">
            <a:avLst/>
          </a:prstGeom>
          <a:noFill/>
          <a:ln w="25400">
            <a:solidFill>
              <a:srgbClr val="0000FF"/>
            </a:solidFill>
            <a:round/>
            <a:headEnd/>
            <a:tailEnd/>
          </a:ln>
        </p:spPr>
        <p:txBody>
          <a:bodyPr/>
          <a:lstStyle/>
          <a:p>
            <a:endParaRPr lang="es-ES"/>
          </a:p>
        </p:txBody>
      </p:sp>
      <p:pic>
        <p:nvPicPr>
          <p:cNvPr id="29712" name="Picture 22"/>
          <p:cNvPicPr>
            <a:picLocks noChangeArrowheads="1"/>
          </p:cNvPicPr>
          <p:nvPr/>
        </p:nvPicPr>
        <p:blipFill>
          <a:blip r:embed="rId5" cstate="print"/>
          <a:srcRect/>
          <a:stretch>
            <a:fillRect/>
          </a:stretch>
        </p:blipFill>
        <p:spPr bwMode="auto">
          <a:xfrm>
            <a:off x="3767138" y="3405188"/>
            <a:ext cx="915987" cy="414337"/>
          </a:xfrm>
          <a:prstGeom prst="rect">
            <a:avLst/>
          </a:prstGeom>
          <a:noFill/>
          <a:ln w="12700">
            <a:noFill/>
            <a:miter lim="800000"/>
            <a:headEnd/>
            <a:tailEnd/>
          </a:ln>
        </p:spPr>
      </p:pic>
      <p:sp>
        <p:nvSpPr>
          <p:cNvPr id="39" name="38 Flecha izquierda"/>
          <p:cNvSpPr/>
          <p:nvPr/>
        </p:nvSpPr>
        <p:spPr>
          <a:xfrm>
            <a:off x="4643438" y="1500188"/>
            <a:ext cx="2143125" cy="860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“Usa 20.0.0.5”</a:t>
            </a:r>
          </a:p>
        </p:txBody>
      </p:sp>
      <p:sp>
        <p:nvSpPr>
          <p:cNvPr id="40" name="39 Flecha izquierda"/>
          <p:cNvSpPr/>
          <p:nvPr/>
        </p:nvSpPr>
        <p:spPr>
          <a:xfrm>
            <a:off x="4643438" y="3714750"/>
            <a:ext cx="2071687" cy="931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“Usa 10.0.0.10”</a:t>
            </a:r>
          </a:p>
        </p:txBody>
      </p:sp>
      <p:sp>
        <p:nvSpPr>
          <p:cNvPr id="41" name="40 CuadroTexto"/>
          <p:cNvSpPr txBox="1"/>
          <p:nvPr/>
        </p:nvSpPr>
        <p:spPr>
          <a:xfrm>
            <a:off x="428625" y="4143375"/>
            <a:ext cx="1925638" cy="33813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Vale, soy 10.0.0.10</a:t>
            </a:r>
          </a:p>
        </p:txBody>
      </p:sp>
      <p:pic>
        <p:nvPicPr>
          <p:cNvPr id="29716" name="Picture 2"/>
          <p:cNvPicPr>
            <a:picLocks noChangeAspect="1" noChangeArrowheads="1"/>
          </p:cNvPicPr>
          <p:nvPr/>
        </p:nvPicPr>
        <p:blipFill>
          <a:blip r:embed="rId6" cstate="print"/>
          <a:srcRect/>
          <a:stretch>
            <a:fillRect/>
          </a:stretch>
        </p:blipFill>
        <p:spPr bwMode="auto">
          <a:xfrm>
            <a:off x="7143750" y="4479925"/>
            <a:ext cx="330200" cy="306388"/>
          </a:xfrm>
          <a:prstGeom prst="rect">
            <a:avLst/>
          </a:prstGeom>
          <a:noFill/>
          <a:ln w="9525">
            <a:noFill/>
            <a:miter lim="800000"/>
            <a:headEnd/>
            <a:tailEnd/>
          </a:ln>
        </p:spPr>
      </p:pic>
      <p:sp>
        <p:nvSpPr>
          <p:cNvPr id="42" name="41 CuadroTexto"/>
          <p:cNvSpPr txBox="1"/>
          <p:nvPr/>
        </p:nvSpPr>
        <p:spPr>
          <a:xfrm>
            <a:off x="7215188" y="2143125"/>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sp>
        <p:nvSpPr>
          <p:cNvPr id="29718" name="42 CuadroTexto"/>
          <p:cNvSpPr txBox="1">
            <a:spLocks noChangeArrowheads="1"/>
          </p:cNvSpPr>
          <p:nvPr/>
        </p:nvSpPr>
        <p:spPr bwMode="auto">
          <a:xfrm>
            <a:off x="5572125" y="2643188"/>
            <a:ext cx="3286125" cy="954107"/>
          </a:xfrm>
          <a:prstGeom prst="rect">
            <a:avLst/>
          </a:prstGeom>
          <a:noFill/>
          <a:ln w="9525">
            <a:noFill/>
            <a:miter lim="800000"/>
            <a:headEnd/>
            <a:tailEnd/>
          </a:ln>
        </p:spPr>
        <p:txBody>
          <a:bodyPr>
            <a:spAutoFit/>
          </a:bodyPr>
          <a:lstStyle/>
          <a:p>
            <a:pPr algn="ctr"/>
            <a:r>
              <a:rPr lang="es-ES" sz="1400" b="1">
                <a:latin typeface="Arial" charset="0"/>
                <a:cs typeface="Arial" charset="0"/>
              </a:rPr>
              <a:t>Servidor DHCP legítimo</a:t>
            </a:r>
          </a:p>
          <a:p>
            <a:pPr algn="ctr"/>
            <a:r>
              <a:rPr lang="es-ES" sz="1400" b="1">
                <a:latin typeface="Arial" charset="0"/>
                <a:cs typeface="Arial" charset="0"/>
              </a:rPr>
              <a:t>Asignación Manual</a:t>
            </a:r>
          </a:p>
          <a:p>
            <a:pPr algn="ctr"/>
            <a:r>
              <a:rPr lang="es-ES" sz="1400" b="1">
                <a:latin typeface="Arial" charset="0"/>
                <a:cs typeface="Arial" charset="0"/>
              </a:rPr>
              <a:t>MAC           IP</a:t>
            </a:r>
          </a:p>
          <a:p>
            <a:pPr algn="ctr"/>
            <a:r>
              <a:rPr lang="es-ES" sz="1400" b="1">
                <a:latin typeface="Arial" charset="0"/>
                <a:cs typeface="Arial" charset="0"/>
              </a:rPr>
              <a:t>        A          20.0.0.5</a:t>
            </a:r>
          </a:p>
        </p:txBody>
      </p:sp>
      <p:sp>
        <p:nvSpPr>
          <p:cNvPr id="23" name="22 CuadroTexto"/>
          <p:cNvSpPr txBox="1"/>
          <p:nvPr/>
        </p:nvSpPr>
        <p:spPr>
          <a:xfrm>
            <a:off x="428597" y="4591060"/>
            <a:ext cx="185738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ES" sz="1600" dirty="0" smtClean="0">
                <a:latin typeface="Arial" pitchFamily="34" charset="0"/>
                <a:cs typeface="Arial" pitchFamily="34" charset="0"/>
              </a:rPr>
              <a:t>Gracias, ya estoy configurado</a:t>
            </a:r>
            <a:endParaRPr lang="es-ES" sz="1600" dirty="0">
              <a:latin typeface="Arial" pitchFamily="34" charset="0"/>
              <a:cs typeface="Arial" pitchFamily="34" charset="0"/>
            </a:endParaRPr>
          </a:p>
        </p:txBody>
      </p:sp>
      <p:pic>
        <p:nvPicPr>
          <p:cNvPr id="24" name="Picture 135"/>
          <p:cNvPicPr>
            <a:picLocks noChangeArrowheads="1"/>
          </p:cNvPicPr>
          <p:nvPr/>
        </p:nvPicPr>
        <p:blipFill>
          <a:blip r:embed="rId7" cstate="print"/>
          <a:srcRect/>
          <a:stretch>
            <a:fillRect/>
          </a:stretch>
        </p:blipFill>
        <p:spPr bwMode="auto">
          <a:xfrm>
            <a:off x="4000496" y="2143116"/>
            <a:ext cx="928694" cy="571504"/>
          </a:xfrm>
          <a:prstGeom prst="rect">
            <a:avLst/>
          </a:prstGeom>
          <a:noFill/>
          <a:ln w="12700">
            <a:noFill/>
            <a:miter lim="800000"/>
            <a:headEnd/>
            <a:tailEnd/>
          </a:ln>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 al ataque servidor </a:t>
            </a:r>
            <a:r>
              <a:rPr lang="es-ES" sz="4000" smtClean="0"/>
              <a:t>DHCP</a:t>
            </a:r>
            <a:r>
              <a:rPr lang="es-ES" smtClean="0"/>
              <a:t> furtivo</a:t>
            </a:r>
          </a:p>
        </p:txBody>
      </p:sp>
      <p:sp>
        <p:nvSpPr>
          <p:cNvPr id="3" name="2 Marcador de contenido"/>
          <p:cNvSpPr>
            <a:spLocks noGrp="1"/>
          </p:cNvSpPr>
          <p:nvPr>
            <p:ph idx="1"/>
          </p:nvPr>
        </p:nvSpPr>
        <p:spPr/>
        <p:txBody>
          <a:bodyPr>
            <a:normAutofit fontScale="92500"/>
          </a:bodyPr>
          <a:lstStyle/>
          <a:p>
            <a:pPr>
              <a:defRPr/>
            </a:pPr>
            <a:r>
              <a:rPr lang="es-ES" sz="2400" dirty="0" smtClean="0"/>
              <a:t>Para evitar este ataque hay que configurar los conmutadores para que </a:t>
            </a:r>
            <a:r>
              <a:rPr lang="es-ES" sz="2400" b="1" dirty="0" smtClean="0"/>
              <a:t>solo</a:t>
            </a:r>
            <a:r>
              <a:rPr lang="es-ES" sz="2400" dirty="0" smtClean="0"/>
              <a:t> acepten los mensajes DHCP </a:t>
            </a:r>
            <a:r>
              <a:rPr lang="es-ES" sz="2400" dirty="0" err="1" smtClean="0"/>
              <a:t>Reply</a:t>
            </a:r>
            <a:r>
              <a:rPr lang="es-ES" sz="2400" dirty="0" smtClean="0"/>
              <a:t> cuando vengan de puertos donde se sabe que hay servidores legítimos. Esto es posible si los conmutadores soportan DHCP </a:t>
            </a:r>
            <a:r>
              <a:rPr lang="es-ES" sz="2400" dirty="0" err="1" smtClean="0"/>
              <a:t>snooping</a:t>
            </a:r>
            <a:endParaRPr lang="es-ES" sz="2400" dirty="0" smtClean="0"/>
          </a:p>
          <a:p>
            <a:pPr>
              <a:defRPr/>
            </a:pPr>
            <a:r>
              <a:rPr lang="es-ES" sz="2400" dirty="0" smtClean="0"/>
              <a:t>Los puertos por los que se espera recibir mensajes DHCP </a:t>
            </a:r>
            <a:r>
              <a:rPr lang="es-ES" sz="2400" dirty="0" err="1" smtClean="0"/>
              <a:t>Reply</a:t>
            </a:r>
            <a:r>
              <a:rPr lang="es-ES" sz="2400" dirty="0" smtClean="0"/>
              <a:t> deben configurarse como puertos ‘trust’ (de confianza) en el conmutador</a:t>
            </a:r>
          </a:p>
          <a:p>
            <a:pPr>
              <a:defRPr/>
            </a:pPr>
            <a:r>
              <a:rPr lang="es-ES" sz="2400" dirty="0" smtClean="0"/>
              <a:t>Normalmente la configuración por defecto es ‘no trust’ para todos los puertos. Solo deberían configurarse como ‘trust’ los puertos por los que previsiblemente deban llegar mensajes DHCP </a:t>
            </a:r>
            <a:r>
              <a:rPr lang="es-ES" sz="2400" dirty="0" err="1" smtClean="0"/>
              <a:t>Reply</a:t>
            </a:r>
            <a:endParaRPr lang="es-ES" sz="2400" dirty="0" smtClean="0"/>
          </a:p>
        </p:txBody>
      </p:sp>
    </p:spTree>
  </p:cSld>
  <p:clrMapOvr>
    <a:masterClrMapping/>
  </p:clrMapOvr>
  <p:transition spd="med">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714375" y="142875"/>
            <a:ext cx="7772400" cy="1143000"/>
          </a:xfrm>
        </p:spPr>
        <p:txBody>
          <a:bodyPr/>
          <a:lstStyle/>
          <a:p>
            <a:r>
              <a:rPr lang="es-ES" sz="3200" dirty="0" smtClean="0">
                <a:latin typeface="Arial" pitchFamily="34" charset="0"/>
                <a:cs typeface="Arial" pitchFamily="34" charset="0"/>
              </a:rPr>
              <a:t>Ataque servidor DHCP furtivo</a:t>
            </a:r>
            <a:br>
              <a:rPr lang="es-ES" sz="3200" dirty="0" smtClean="0">
                <a:latin typeface="Arial" pitchFamily="34" charset="0"/>
                <a:cs typeface="Arial" pitchFamily="34" charset="0"/>
              </a:rPr>
            </a:br>
            <a:r>
              <a:rPr lang="es-ES" sz="3200" dirty="0" smtClean="0">
                <a:latin typeface="Arial" pitchFamily="34" charset="0"/>
                <a:cs typeface="Arial" pitchFamily="34" charset="0"/>
              </a:rPr>
              <a:t>configuración protegida</a:t>
            </a:r>
          </a:p>
        </p:txBody>
      </p:sp>
      <p:sp>
        <p:nvSpPr>
          <p:cNvPr id="31747" name="Line 83"/>
          <p:cNvSpPr>
            <a:spLocks noChangeShapeType="1"/>
          </p:cNvSpPr>
          <p:nvPr/>
        </p:nvSpPr>
        <p:spPr bwMode="auto">
          <a:xfrm flipV="1">
            <a:off x="4405313" y="2489200"/>
            <a:ext cx="3024187" cy="44450"/>
          </a:xfrm>
          <a:prstGeom prst="line">
            <a:avLst/>
          </a:prstGeom>
          <a:noFill/>
          <a:ln w="25400">
            <a:solidFill>
              <a:srgbClr val="0000FF"/>
            </a:solidFill>
            <a:round/>
            <a:headEnd/>
            <a:tailEnd/>
          </a:ln>
        </p:spPr>
        <p:txBody>
          <a:bodyPr/>
          <a:lstStyle/>
          <a:p>
            <a:endParaRPr lang="es-ES"/>
          </a:p>
        </p:txBody>
      </p:sp>
      <p:sp>
        <p:nvSpPr>
          <p:cNvPr id="31748" name="Line 83"/>
          <p:cNvSpPr>
            <a:spLocks noChangeShapeType="1"/>
          </p:cNvSpPr>
          <p:nvPr/>
        </p:nvSpPr>
        <p:spPr bwMode="auto">
          <a:xfrm flipV="1">
            <a:off x="4357688" y="4775200"/>
            <a:ext cx="2767012" cy="44450"/>
          </a:xfrm>
          <a:prstGeom prst="line">
            <a:avLst/>
          </a:prstGeom>
          <a:noFill/>
          <a:ln w="25400">
            <a:solidFill>
              <a:srgbClr val="0000FF"/>
            </a:solidFill>
            <a:round/>
            <a:headEnd/>
            <a:tailEnd/>
          </a:ln>
        </p:spPr>
        <p:txBody>
          <a:bodyPr/>
          <a:lstStyle/>
          <a:p>
            <a:endParaRPr lang="es-ES"/>
          </a:p>
        </p:txBody>
      </p:sp>
      <p:sp>
        <p:nvSpPr>
          <p:cNvPr id="31749" name="Line 83"/>
          <p:cNvSpPr>
            <a:spLocks noChangeShapeType="1"/>
          </p:cNvSpPr>
          <p:nvPr/>
        </p:nvSpPr>
        <p:spPr bwMode="auto">
          <a:xfrm flipV="1">
            <a:off x="1357313" y="3729038"/>
            <a:ext cx="2714625" cy="57150"/>
          </a:xfrm>
          <a:prstGeom prst="line">
            <a:avLst/>
          </a:prstGeom>
          <a:noFill/>
          <a:ln w="25400">
            <a:solidFill>
              <a:srgbClr val="0000FF"/>
            </a:solidFill>
            <a:round/>
            <a:headEnd/>
            <a:tailEnd/>
          </a:ln>
        </p:spPr>
        <p:txBody>
          <a:bodyPr/>
          <a:lstStyle/>
          <a:p>
            <a:endParaRPr lang="es-ES"/>
          </a:p>
        </p:txBody>
      </p:sp>
      <p:pic>
        <p:nvPicPr>
          <p:cNvPr id="31750" name="Picture 26"/>
          <p:cNvPicPr>
            <a:picLocks noChangeArrowheads="1"/>
          </p:cNvPicPr>
          <p:nvPr/>
        </p:nvPicPr>
        <p:blipFill>
          <a:blip r:embed="rId3" cstate="print"/>
          <a:srcRect/>
          <a:stretch>
            <a:fillRect/>
          </a:stretch>
        </p:blipFill>
        <p:spPr bwMode="auto">
          <a:xfrm>
            <a:off x="785786" y="3203575"/>
            <a:ext cx="781050" cy="828675"/>
          </a:xfrm>
          <a:prstGeom prst="rect">
            <a:avLst/>
          </a:prstGeom>
          <a:noFill/>
          <a:ln w="12700">
            <a:noFill/>
            <a:miter lim="800000"/>
            <a:headEnd/>
            <a:tailEnd/>
          </a:ln>
        </p:spPr>
      </p:pic>
      <p:sp>
        <p:nvSpPr>
          <p:cNvPr id="31751" name="10 CuadroTexto"/>
          <p:cNvSpPr txBox="1">
            <a:spLocks noChangeArrowheads="1"/>
          </p:cNvSpPr>
          <p:nvPr/>
        </p:nvSpPr>
        <p:spPr bwMode="auto">
          <a:xfrm>
            <a:off x="3473450" y="3762375"/>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31752" name="11 CuadroTexto"/>
          <p:cNvSpPr txBox="1">
            <a:spLocks noChangeArrowheads="1"/>
          </p:cNvSpPr>
          <p:nvPr/>
        </p:nvSpPr>
        <p:spPr bwMode="auto">
          <a:xfrm>
            <a:off x="4116388" y="3157538"/>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2</a:t>
            </a:r>
          </a:p>
        </p:txBody>
      </p:sp>
      <p:sp>
        <p:nvSpPr>
          <p:cNvPr id="31753" name="12 CuadroTexto"/>
          <p:cNvSpPr txBox="1">
            <a:spLocks noChangeArrowheads="1"/>
          </p:cNvSpPr>
          <p:nvPr/>
        </p:nvSpPr>
        <p:spPr bwMode="auto">
          <a:xfrm>
            <a:off x="4116388" y="3871913"/>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3</a:t>
            </a:r>
          </a:p>
        </p:txBody>
      </p:sp>
      <p:sp>
        <p:nvSpPr>
          <p:cNvPr id="31754" name="13 CuadroTexto"/>
          <p:cNvSpPr txBox="1">
            <a:spLocks noChangeArrowheads="1"/>
          </p:cNvSpPr>
          <p:nvPr/>
        </p:nvSpPr>
        <p:spPr bwMode="auto">
          <a:xfrm>
            <a:off x="1000099" y="3275013"/>
            <a:ext cx="332142" cy="338554"/>
          </a:xfrm>
          <a:prstGeom prst="rect">
            <a:avLst/>
          </a:prstGeom>
          <a:noFill/>
          <a:ln w="9525">
            <a:noFill/>
            <a:miter lim="800000"/>
            <a:headEnd/>
            <a:tailEnd/>
          </a:ln>
        </p:spPr>
        <p:txBody>
          <a:bodyPr wrap="none">
            <a:spAutoFit/>
          </a:bodyPr>
          <a:lstStyle/>
          <a:p>
            <a:r>
              <a:rPr lang="es-ES" sz="1600" b="1" dirty="0">
                <a:latin typeface="Arial" pitchFamily="34" charset="0"/>
                <a:cs typeface="Arial" pitchFamily="34" charset="0"/>
              </a:rPr>
              <a:t>A</a:t>
            </a:r>
          </a:p>
        </p:txBody>
      </p:sp>
      <p:pic>
        <p:nvPicPr>
          <p:cNvPr id="31755" name="Picture 91"/>
          <p:cNvPicPr>
            <a:picLocks noChangeArrowheads="1"/>
          </p:cNvPicPr>
          <p:nvPr/>
        </p:nvPicPr>
        <p:blipFill>
          <a:blip r:embed="rId4" cstate="print"/>
          <a:srcRect/>
          <a:stretch>
            <a:fillRect/>
          </a:stretch>
        </p:blipFill>
        <p:spPr bwMode="auto">
          <a:xfrm>
            <a:off x="7227888" y="1812925"/>
            <a:ext cx="558800" cy="977900"/>
          </a:xfrm>
          <a:prstGeom prst="rect">
            <a:avLst/>
          </a:prstGeom>
          <a:noFill/>
          <a:ln w="12700">
            <a:noFill/>
            <a:miter lim="800000"/>
            <a:headEnd/>
            <a:tailEnd/>
          </a:ln>
        </p:spPr>
      </p:pic>
      <p:pic>
        <p:nvPicPr>
          <p:cNvPr id="31756" name="Picture 91"/>
          <p:cNvPicPr>
            <a:picLocks noChangeArrowheads="1"/>
          </p:cNvPicPr>
          <p:nvPr/>
        </p:nvPicPr>
        <p:blipFill>
          <a:blip r:embed="rId4" cstate="print"/>
          <a:srcRect/>
          <a:stretch>
            <a:fillRect/>
          </a:stretch>
        </p:blipFill>
        <p:spPr bwMode="auto">
          <a:xfrm>
            <a:off x="7058025" y="4121150"/>
            <a:ext cx="558800" cy="977900"/>
          </a:xfrm>
          <a:prstGeom prst="rect">
            <a:avLst/>
          </a:prstGeom>
          <a:noFill/>
          <a:ln w="12700">
            <a:noFill/>
            <a:miter lim="800000"/>
            <a:headEnd/>
            <a:tailEnd/>
          </a:ln>
        </p:spPr>
      </p:pic>
      <p:sp>
        <p:nvSpPr>
          <p:cNvPr id="31757" name="34 CuadroTexto"/>
          <p:cNvSpPr txBox="1">
            <a:spLocks noChangeArrowheads="1"/>
          </p:cNvSpPr>
          <p:nvPr/>
        </p:nvSpPr>
        <p:spPr bwMode="auto">
          <a:xfrm>
            <a:off x="5643563" y="2851150"/>
            <a:ext cx="3286125" cy="954107"/>
          </a:xfrm>
          <a:prstGeom prst="rect">
            <a:avLst/>
          </a:prstGeom>
          <a:noFill/>
          <a:ln w="9525">
            <a:noFill/>
            <a:miter lim="800000"/>
            <a:headEnd/>
            <a:tailEnd/>
          </a:ln>
        </p:spPr>
        <p:txBody>
          <a:bodyPr>
            <a:spAutoFit/>
          </a:bodyPr>
          <a:lstStyle/>
          <a:p>
            <a:pPr algn="ctr"/>
            <a:r>
              <a:rPr lang="es-ES" sz="1400" b="1">
                <a:latin typeface="Arial" charset="0"/>
                <a:cs typeface="Arial" charset="0"/>
              </a:rPr>
              <a:t>Servidor DHCP legítimo</a:t>
            </a:r>
          </a:p>
          <a:p>
            <a:pPr algn="ctr"/>
            <a:r>
              <a:rPr lang="es-ES" sz="1400" b="1">
                <a:latin typeface="Arial" charset="0"/>
                <a:cs typeface="Arial" charset="0"/>
              </a:rPr>
              <a:t>Asignación Manual</a:t>
            </a:r>
          </a:p>
          <a:p>
            <a:pPr algn="ctr"/>
            <a:r>
              <a:rPr lang="es-ES" sz="1400" b="1">
                <a:latin typeface="Arial" charset="0"/>
                <a:cs typeface="Arial" charset="0"/>
              </a:rPr>
              <a:t>MAC           IP</a:t>
            </a:r>
          </a:p>
          <a:p>
            <a:pPr algn="ctr"/>
            <a:r>
              <a:rPr lang="es-ES" sz="1400" b="1">
                <a:latin typeface="Arial" charset="0"/>
                <a:cs typeface="Arial" charset="0"/>
              </a:rPr>
              <a:t>        A          20.0.0.5</a:t>
            </a:r>
          </a:p>
        </p:txBody>
      </p:sp>
      <p:sp>
        <p:nvSpPr>
          <p:cNvPr id="31758" name="35 CuadroTexto"/>
          <p:cNvSpPr txBox="1">
            <a:spLocks noChangeArrowheads="1"/>
          </p:cNvSpPr>
          <p:nvPr/>
        </p:nvSpPr>
        <p:spPr bwMode="auto">
          <a:xfrm>
            <a:off x="5800725" y="5170488"/>
            <a:ext cx="2914650" cy="738664"/>
          </a:xfrm>
          <a:prstGeom prst="rect">
            <a:avLst/>
          </a:prstGeom>
          <a:noFill/>
          <a:ln w="9525">
            <a:noFill/>
            <a:miter lim="800000"/>
            <a:headEnd/>
            <a:tailEnd/>
          </a:ln>
        </p:spPr>
        <p:txBody>
          <a:bodyPr>
            <a:spAutoFit/>
          </a:bodyPr>
          <a:lstStyle/>
          <a:p>
            <a:pPr algn="ctr"/>
            <a:r>
              <a:rPr lang="es-ES" sz="1400" b="1" dirty="0">
                <a:latin typeface="Arial" charset="0"/>
                <a:cs typeface="Arial" charset="0"/>
              </a:rPr>
              <a:t>Servidor  DHCP furtivo</a:t>
            </a:r>
          </a:p>
          <a:p>
            <a:pPr algn="ctr"/>
            <a:r>
              <a:rPr lang="es-ES" sz="1400" b="1" dirty="0">
                <a:latin typeface="Arial" charset="0"/>
                <a:cs typeface="Arial" charset="0"/>
              </a:rPr>
              <a:t>Asignación Dinámica</a:t>
            </a:r>
          </a:p>
          <a:p>
            <a:pPr algn="ctr"/>
            <a:r>
              <a:rPr lang="es-ES" sz="1400" b="1" dirty="0">
                <a:latin typeface="Arial" charset="0"/>
                <a:cs typeface="Arial" charset="0"/>
              </a:rPr>
              <a:t>Rango 10.0.0.10 – 10.0.0.250</a:t>
            </a:r>
          </a:p>
        </p:txBody>
      </p:sp>
      <p:sp>
        <p:nvSpPr>
          <p:cNvPr id="37" name="36 Flecha derecha"/>
          <p:cNvSpPr/>
          <p:nvPr/>
        </p:nvSpPr>
        <p:spPr>
          <a:xfrm>
            <a:off x="1500166" y="2670175"/>
            <a:ext cx="2500313"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Request</a:t>
            </a:r>
            <a:r>
              <a:rPr lang="es-ES" sz="1400" b="1" dirty="0">
                <a:solidFill>
                  <a:schemeClr val="tx1"/>
                </a:solidFill>
                <a:latin typeface="Arial" pitchFamily="34" charset="0"/>
                <a:cs typeface="Arial" pitchFamily="34" charset="0"/>
              </a:rPr>
              <a:t> (FF)</a:t>
            </a:r>
          </a:p>
          <a:p>
            <a:pPr algn="ctr">
              <a:defRPr/>
            </a:pPr>
            <a:r>
              <a:rPr lang="es-ES" sz="1400" b="1" dirty="0">
                <a:solidFill>
                  <a:schemeClr val="tx1"/>
                </a:solidFill>
                <a:latin typeface="Arial" pitchFamily="34" charset="0"/>
                <a:cs typeface="Arial" pitchFamily="34" charset="0"/>
              </a:rPr>
              <a:t>“Dame IP para MAC A”</a:t>
            </a:r>
          </a:p>
        </p:txBody>
      </p:sp>
      <p:sp>
        <p:nvSpPr>
          <p:cNvPr id="31760" name="Line 83"/>
          <p:cNvSpPr>
            <a:spLocks noChangeShapeType="1"/>
          </p:cNvSpPr>
          <p:nvPr/>
        </p:nvSpPr>
        <p:spPr bwMode="auto">
          <a:xfrm flipH="1">
            <a:off x="4357688" y="2527300"/>
            <a:ext cx="46037" cy="2292350"/>
          </a:xfrm>
          <a:prstGeom prst="line">
            <a:avLst/>
          </a:prstGeom>
          <a:noFill/>
          <a:ln w="25400">
            <a:solidFill>
              <a:srgbClr val="0000FF"/>
            </a:solidFill>
            <a:round/>
            <a:headEnd/>
            <a:tailEnd/>
          </a:ln>
        </p:spPr>
        <p:txBody>
          <a:bodyPr/>
          <a:lstStyle/>
          <a:p>
            <a:endParaRPr lang="es-ES"/>
          </a:p>
        </p:txBody>
      </p:sp>
      <p:pic>
        <p:nvPicPr>
          <p:cNvPr id="31761" name="Picture 22"/>
          <p:cNvPicPr>
            <a:picLocks noChangeArrowheads="1"/>
          </p:cNvPicPr>
          <p:nvPr/>
        </p:nvPicPr>
        <p:blipFill>
          <a:blip r:embed="rId5" cstate="print"/>
          <a:srcRect/>
          <a:stretch>
            <a:fillRect/>
          </a:stretch>
        </p:blipFill>
        <p:spPr bwMode="auto">
          <a:xfrm>
            <a:off x="3767138" y="3503613"/>
            <a:ext cx="915987" cy="414337"/>
          </a:xfrm>
          <a:prstGeom prst="rect">
            <a:avLst/>
          </a:prstGeom>
          <a:noFill/>
          <a:ln w="12700">
            <a:noFill/>
            <a:miter lim="800000"/>
            <a:headEnd/>
            <a:tailEnd/>
          </a:ln>
        </p:spPr>
      </p:pic>
      <p:sp>
        <p:nvSpPr>
          <p:cNvPr id="39" name="38 Flecha izquierda"/>
          <p:cNvSpPr/>
          <p:nvPr/>
        </p:nvSpPr>
        <p:spPr>
          <a:xfrm>
            <a:off x="4929188" y="1598613"/>
            <a:ext cx="2143125" cy="8588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“Usa 20.0.0.5”</a:t>
            </a:r>
          </a:p>
        </p:txBody>
      </p:sp>
      <p:sp>
        <p:nvSpPr>
          <p:cNvPr id="40" name="39 Flecha izquierda"/>
          <p:cNvSpPr/>
          <p:nvPr/>
        </p:nvSpPr>
        <p:spPr>
          <a:xfrm>
            <a:off x="4643438" y="3813175"/>
            <a:ext cx="2071687" cy="930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DHCP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“Usa 10.0.0.10”</a:t>
            </a:r>
          </a:p>
        </p:txBody>
      </p:sp>
      <p:sp>
        <p:nvSpPr>
          <p:cNvPr id="41" name="40 CuadroTexto"/>
          <p:cNvSpPr txBox="1"/>
          <p:nvPr/>
        </p:nvSpPr>
        <p:spPr>
          <a:xfrm>
            <a:off x="473075" y="4214813"/>
            <a:ext cx="1604414"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dirty="0">
                <a:latin typeface="Arial" pitchFamily="34" charset="0"/>
                <a:cs typeface="Arial" pitchFamily="34" charset="0"/>
              </a:rPr>
              <a:t>Vale, soy 20.0.0.5</a:t>
            </a:r>
          </a:p>
        </p:txBody>
      </p:sp>
      <p:pic>
        <p:nvPicPr>
          <p:cNvPr id="31765" name="Picture 2"/>
          <p:cNvPicPr>
            <a:picLocks noChangeAspect="1" noChangeArrowheads="1"/>
          </p:cNvPicPr>
          <p:nvPr/>
        </p:nvPicPr>
        <p:blipFill>
          <a:blip r:embed="rId6" cstate="print"/>
          <a:srcRect/>
          <a:stretch>
            <a:fillRect/>
          </a:stretch>
        </p:blipFill>
        <p:spPr bwMode="auto">
          <a:xfrm>
            <a:off x="7143750" y="4576763"/>
            <a:ext cx="330200" cy="307975"/>
          </a:xfrm>
          <a:prstGeom prst="rect">
            <a:avLst/>
          </a:prstGeom>
          <a:noFill/>
          <a:ln w="9525">
            <a:noFill/>
            <a:miter lim="800000"/>
            <a:headEnd/>
            <a:tailEnd/>
          </a:ln>
        </p:spPr>
      </p:pic>
      <p:cxnSp>
        <p:nvCxnSpPr>
          <p:cNvPr id="23" name="22 Conector recto de flecha"/>
          <p:cNvCxnSpPr/>
          <p:nvPr/>
        </p:nvCxnSpPr>
        <p:spPr>
          <a:xfrm rot="16200000" flipH="1">
            <a:off x="3357555" y="2428869"/>
            <a:ext cx="1071572" cy="50006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8" name="27 CuadroTexto"/>
          <p:cNvSpPr txBox="1"/>
          <p:nvPr/>
        </p:nvSpPr>
        <p:spPr>
          <a:xfrm>
            <a:off x="341313" y="1547805"/>
            <a:ext cx="4159250" cy="7381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endParaRPr lang="es-ES" sz="1400" b="1" dirty="0">
              <a:latin typeface="Courier New" pitchFamily="49" charset="0"/>
            </a:endParaRPr>
          </a:p>
          <a:p>
            <a:pPr>
              <a:defRPr/>
            </a:pPr>
            <a:r>
              <a:rPr lang="es-ES" sz="1400" b="1" dirty="0" err="1">
                <a:latin typeface="Courier New" pitchFamily="49" charset="0"/>
                <a:cs typeface="Courier New" pitchFamily="49" charset="0"/>
              </a:rPr>
              <a:t>sw</a:t>
            </a:r>
            <a:r>
              <a:rPr lang="es-ES" sz="1400" b="1" dirty="0">
                <a:latin typeface="Courier New" pitchFamily="49" charset="0"/>
                <a:cs typeface="Courier New" pitchFamily="49" charset="0"/>
              </a:rPr>
              <a:t>(</a:t>
            </a:r>
            <a:r>
              <a:rPr lang="es-ES" sz="1400" b="1" dirty="0" err="1">
                <a:latin typeface="Courier New" pitchFamily="49" charset="0"/>
                <a:cs typeface="Courier New" pitchFamily="49" charset="0"/>
              </a:rPr>
              <a:t>config</a:t>
            </a:r>
            <a:r>
              <a:rPr lang="es-ES" sz="1400" b="1" dirty="0">
                <a:latin typeface="Courier New" pitchFamily="49" charset="0"/>
                <a:cs typeface="Courier New" pitchFamily="49" charset="0"/>
              </a:rPr>
              <a:t>)# interface 2</a:t>
            </a:r>
          </a:p>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config-if</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r>
              <a:rPr lang="es-ES" sz="1400" b="1" dirty="0">
                <a:latin typeface="Courier New" pitchFamily="49" charset="0"/>
              </a:rPr>
              <a:t> trust</a:t>
            </a:r>
            <a:endParaRPr lang="es-ES" sz="1400" b="1" dirty="0">
              <a:latin typeface="Courier New" pitchFamily="49" charset="0"/>
              <a:cs typeface="Courier New" pitchFamily="49" charset="0"/>
            </a:endParaRPr>
          </a:p>
        </p:txBody>
      </p:sp>
      <p:grpSp>
        <p:nvGrpSpPr>
          <p:cNvPr id="2" name="Group 76"/>
          <p:cNvGrpSpPr>
            <a:grpSpLocks/>
          </p:cNvGrpSpPr>
          <p:nvPr/>
        </p:nvGrpSpPr>
        <p:grpSpPr bwMode="auto">
          <a:xfrm>
            <a:off x="4211638" y="4167188"/>
            <a:ext cx="360362" cy="360362"/>
            <a:chOff x="3162" y="3456"/>
            <a:chExt cx="272" cy="272"/>
          </a:xfrm>
        </p:grpSpPr>
        <p:sp>
          <p:nvSpPr>
            <p:cNvPr id="31772"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31773"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sp>
        <p:nvSpPr>
          <p:cNvPr id="42" name="41 CuadroTexto"/>
          <p:cNvSpPr txBox="1"/>
          <p:nvPr/>
        </p:nvSpPr>
        <p:spPr>
          <a:xfrm>
            <a:off x="647700" y="5140325"/>
            <a:ext cx="390363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dirty="0" err="1">
                <a:latin typeface="Courier New" pitchFamily="49" charset="0"/>
              </a:rPr>
              <a:t>sw</a:t>
            </a:r>
            <a:r>
              <a:rPr lang="es-ES" sz="1200" b="1" dirty="0">
                <a:latin typeface="Courier New" pitchFamily="49" charset="0"/>
              </a:rPr>
              <a:t># </a:t>
            </a:r>
            <a:r>
              <a:rPr lang="es-ES" sz="1200" b="1" dirty="0" err="1">
                <a:latin typeface="Courier New" pitchFamily="49" charset="0"/>
              </a:rPr>
              <a:t>sh</a:t>
            </a:r>
            <a:r>
              <a:rPr lang="es-ES" sz="1200" b="1" dirty="0">
                <a:latin typeface="Courier New" pitchFamily="49" charset="0"/>
              </a:rPr>
              <a:t> </a:t>
            </a:r>
            <a:r>
              <a:rPr lang="es-ES" sz="1200" b="1" dirty="0" err="1">
                <a:latin typeface="Courier New" pitchFamily="49" charset="0"/>
              </a:rPr>
              <a:t>ip</a:t>
            </a:r>
            <a:r>
              <a:rPr lang="es-ES" sz="1200" b="1" dirty="0">
                <a:latin typeface="Courier New" pitchFamily="49" charset="0"/>
              </a:rPr>
              <a:t> </a:t>
            </a:r>
            <a:r>
              <a:rPr lang="es-ES" sz="1200" b="1" dirty="0" err="1">
                <a:latin typeface="Courier New" pitchFamily="49" charset="0"/>
              </a:rPr>
              <a:t>dhcp</a:t>
            </a:r>
            <a:r>
              <a:rPr lang="es-ES" sz="1200" b="1" dirty="0">
                <a:latin typeface="Courier New" pitchFamily="49" charset="0"/>
              </a:rPr>
              <a:t> </a:t>
            </a:r>
            <a:r>
              <a:rPr lang="es-ES" sz="1200" b="1" dirty="0" err="1">
                <a:latin typeface="Courier New" pitchFamily="49" charset="0"/>
              </a:rPr>
              <a:t>snooping</a:t>
            </a:r>
            <a:r>
              <a:rPr lang="es-ES" sz="1200" b="1" dirty="0">
                <a:latin typeface="Courier New" pitchFamily="49" charset="0"/>
              </a:rPr>
              <a:t> </a:t>
            </a:r>
            <a:r>
              <a:rPr lang="es-ES" sz="1200" b="1" dirty="0" err="1">
                <a:latin typeface="Courier New" pitchFamily="49" charset="0"/>
              </a:rPr>
              <a:t>binding</a:t>
            </a:r>
            <a:endParaRPr lang="es-ES" sz="1200" b="1" dirty="0">
              <a:latin typeface="Courier New" pitchFamily="49" charset="0"/>
            </a:endParaRPr>
          </a:p>
          <a:p>
            <a:pPr>
              <a:defRPr/>
            </a:pPr>
            <a:r>
              <a:rPr lang="es-ES" sz="1200" b="1" u="sng" dirty="0" smtClean="0">
                <a:latin typeface="Courier New" pitchFamily="49" charset="0"/>
                <a:cs typeface="Courier New" pitchFamily="49" charset="0"/>
              </a:rPr>
              <a:t>MAC</a:t>
            </a:r>
            <a:r>
              <a:rPr lang="es-ES" sz="1200" b="1" dirty="0" smtClean="0">
                <a:latin typeface="Courier New" pitchFamily="49" charset="0"/>
                <a:cs typeface="Courier New" pitchFamily="49" charset="0"/>
              </a:rPr>
              <a:t>    </a:t>
            </a:r>
            <a:r>
              <a:rPr lang="es-ES" sz="1200" b="1" u="sng" dirty="0" smtClean="0">
                <a:latin typeface="Courier New" pitchFamily="49" charset="0"/>
                <a:cs typeface="Courier New" pitchFamily="49" charset="0"/>
              </a:rPr>
              <a:t>   IP   </a:t>
            </a:r>
            <a:r>
              <a:rPr lang="es-ES" sz="1200" b="1" dirty="0" smtClean="0">
                <a:latin typeface="Courier New" pitchFamily="49" charset="0"/>
                <a:cs typeface="Courier New" pitchFamily="49" charset="0"/>
              </a:rPr>
              <a:t>   </a:t>
            </a:r>
            <a:r>
              <a:rPr lang="es-ES" sz="1200" b="1" u="sng" dirty="0" err="1" smtClean="0">
                <a:latin typeface="Courier New" pitchFamily="49" charset="0"/>
                <a:cs typeface="Courier New" pitchFamily="49" charset="0"/>
              </a:rPr>
              <a:t>Lease</a:t>
            </a:r>
            <a:r>
              <a:rPr lang="es-ES" sz="1200" b="1" u="sng" dirty="0" smtClean="0">
                <a:latin typeface="Courier New" pitchFamily="49" charset="0"/>
                <a:cs typeface="Courier New" pitchFamily="49" charset="0"/>
              </a:rPr>
              <a:t>(</a:t>
            </a:r>
            <a:r>
              <a:rPr lang="es-ES" sz="1200" b="1" u="sng" dirty="0" err="1" smtClean="0">
                <a:latin typeface="Courier New" pitchFamily="49" charset="0"/>
                <a:cs typeface="Courier New" pitchFamily="49" charset="0"/>
              </a:rPr>
              <a:t>sec</a:t>
            </a:r>
            <a:r>
              <a:rPr lang="es-ES" sz="1200" b="1" u="sng" dirty="0" smtClean="0">
                <a:latin typeface="Courier New" pitchFamily="49" charset="0"/>
                <a:cs typeface="Courier New" pitchFamily="49" charset="0"/>
              </a:rPr>
              <a:t>)</a:t>
            </a:r>
            <a:r>
              <a:rPr lang="es-ES" sz="1200" b="1" dirty="0" smtClean="0">
                <a:latin typeface="Courier New" pitchFamily="49" charset="0"/>
                <a:cs typeface="Courier New" pitchFamily="49" charset="0"/>
              </a:rPr>
              <a:t>   </a:t>
            </a:r>
            <a:r>
              <a:rPr lang="es-ES" sz="1200" b="1" u="sng" dirty="0" smtClean="0">
                <a:latin typeface="Courier New" pitchFamily="49" charset="0"/>
                <a:cs typeface="Courier New" pitchFamily="49" charset="0"/>
              </a:rPr>
              <a:t>Interface</a:t>
            </a:r>
            <a:endParaRPr lang="es-ES" sz="1200" b="1" dirty="0">
              <a:latin typeface="Courier New" pitchFamily="49" charset="0"/>
              <a:cs typeface="Courier New" pitchFamily="49" charset="0"/>
            </a:endParaRPr>
          </a:p>
          <a:p>
            <a:pPr>
              <a:defRPr/>
            </a:pPr>
            <a:r>
              <a:rPr lang="es-ES" sz="1200" b="1" dirty="0">
                <a:latin typeface="Courier New" pitchFamily="49" charset="0"/>
                <a:cs typeface="Courier New" pitchFamily="49" charset="0"/>
              </a:rPr>
              <a:t> A     20.0.0.5      3600          1</a:t>
            </a:r>
          </a:p>
        </p:txBody>
      </p:sp>
      <p:sp>
        <p:nvSpPr>
          <p:cNvPr id="43" name="42 CuadroTexto"/>
          <p:cNvSpPr txBox="1"/>
          <p:nvPr/>
        </p:nvSpPr>
        <p:spPr>
          <a:xfrm>
            <a:off x="7358063" y="2286000"/>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cxnSp>
        <p:nvCxnSpPr>
          <p:cNvPr id="44" name="43 Conector recto de flecha"/>
          <p:cNvCxnSpPr/>
          <p:nvPr/>
        </p:nvCxnSpPr>
        <p:spPr>
          <a:xfrm rot="5400000" flipH="1" flipV="1">
            <a:off x="3559175" y="4692650"/>
            <a:ext cx="892175" cy="952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30" name="Picture 135"/>
          <p:cNvPicPr>
            <a:picLocks noChangeArrowheads="1"/>
          </p:cNvPicPr>
          <p:nvPr/>
        </p:nvPicPr>
        <p:blipFill>
          <a:blip r:embed="rId7" cstate="print"/>
          <a:srcRect/>
          <a:stretch>
            <a:fillRect/>
          </a:stretch>
        </p:blipFill>
        <p:spPr bwMode="auto">
          <a:xfrm>
            <a:off x="4000496" y="2285992"/>
            <a:ext cx="928694" cy="571504"/>
          </a:xfrm>
          <a:prstGeom prst="rect">
            <a:avLst/>
          </a:prstGeom>
          <a:noFill/>
          <a:ln w="12700">
            <a:noFill/>
            <a:miter lim="800000"/>
            <a:headEnd/>
            <a:tailEnd/>
          </a:ln>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85800" y="428625"/>
            <a:ext cx="7772400" cy="1143000"/>
          </a:xfrm>
        </p:spPr>
        <p:txBody>
          <a:bodyPr/>
          <a:lstStyle/>
          <a:p>
            <a:r>
              <a:rPr lang="es-ES" sz="4000" smtClean="0"/>
              <a:t>Ataques de ‘spoofing’</a:t>
            </a:r>
            <a:br>
              <a:rPr lang="es-ES" sz="4000" smtClean="0"/>
            </a:br>
            <a:r>
              <a:rPr lang="es-ES" sz="4000" smtClean="0"/>
              <a:t>(suplantación de identidad)</a:t>
            </a:r>
          </a:p>
        </p:txBody>
      </p:sp>
      <p:sp>
        <p:nvSpPr>
          <p:cNvPr id="3" name="2 Marcador de contenido"/>
          <p:cNvSpPr>
            <a:spLocks noGrp="1"/>
          </p:cNvSpPr>
          <p:nvPr>
            <p:ph idx="1"/>
          </p:nvPr>
        </p:nvSpPr>
        <p:spPr>
          <a:xfrm>
            <a:off x="685800" y="1981200"/>
            <a:ext cx="7958138" cy="4376738"/>
          </a:xfrm>
        </p:spPr>
        <p:txBody>
          <a:bodyPr>
            <a:normAutofit fontScale="85000" lnSpcReduction="10000"/>
          </a:bodyPr>
          <a:lstStyle/>
          <a:p>
            <a:pPr>
              <a:defRPr/>
            </a:pPr>
            <a:r>
              <a:rPr lang="es-ES" dirty="0" smtClean="0"/>
              <a:t>Consisten en utilizar una dirección falsa para acceder a algún recurso haciéndose pasar por otro host. Se pueden hacer de diferentes maneras:</a:t>
            </a:r>
          </a:p>
          <a:p>
            <a:pPr lvl="1">
              <a:defRPr/>
            </a:pPr>
            <a:r>
              <a:rPr lang="es-ES" dirty="0" smtClean="0"/>
              <a:t>ARP </a:t>
            </a:r>
            <a:r>
              <a:rPr lang="es-ES" dirty="0" err="1" smtClean="0"/>
              <a:t>spoofing</a:t>
            </a:r>
            <a:r>
              <a:rPr lang="es-ES" dirty="0" smtClean="0"/>
              <a:t>: se falsea la información de la tabla ARP cache mediante el envío de mensajes ARP falsos</a:t>
            </a:r>
          </a:p>
          <a:p>
            <a:pPr lvl="1">
              <a:defRPr/>
            </a:pPr>
            <a:r>
              <a:rPr lang="es-ES" dirty="0" smtClean="0"/>
              <a:t>IP </a:t>
            </a:r>
            <a:r>
              <a:rPr lang="es-ES" dirty="0" err="1" smtClean="0"/>
              <a:t>spoofing</a:t>
            </a:r>
            <a:r>
              <a:rPr lang="es-ES" dirty="0" smtClean="0"/>
              <a:t>: un equipo utiliza la dirección IP de otro. En determinadas circunstancias este ataque puede hacerse a máquinas de otra LAN</a:t>
            </a:r>
          </a:p>
          <a:p>
            <a:pPr lvl="1">
              <a:defRPr/>
            </a:pPr>
            <a:r>
              <a:rPr lang="es-ES" dirty="0" smtClean="0"/>
              <a:t>MAC </a:t>
            </a:r>
            <a:r>
              <a:rPr lang="es-ES" dirty="0" err="1" smtClean="0"/>
              <a:t>spoofing</a:t>
            </a:r>
            <a:r>
              <a:rPr lang="es-ES" dirty="0" smtClean="0"/>
              <a:t>: un equipo utiliza la dirección MAC de otro</a:t>
            </a:r>
          </a:p>
          <a:p>
            <a:pPr lvl="1">
              <a:defRPr/>
            </a:pPr>
            <a:r>
              <a:rPr lang="es-ES" dirty="0" smtClean="0"/>
              <a:t>Diversas combinaciones de los tres anteriores</a:t>
            </a:r>
          </a:p>
        </p:txBody>
      </p:sp>
    </p:spTree>
  </p:cSld>
  <p:clrMapOvr>
    <a:masterClrMapping/>
  </p:clrMapOvr>
  <p:transition spd="med">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685800" y="428625"/>
            <a:ext cx="7772400" cy="1143000"/>
          </a:xfrm>
        </p:spPr>
        <p:txBody>
          <a:bodyPr/>
          <a:lstStyle/>
          <a:p>
            <a:r>
              <a:rPr lang="es-ES" smtClean="0"/>
              <a:t>Ataque de ARP spoofing, </a:t>
            </a:r>
            <a:br>
              <a:rPr lang="es-ES" smtClean="0"/>
            </a:br>
            <a:r>
              <a:rPr lang="es-ES" smtClean="0"/>
              <a:t>o envenenamiento de ARP</a:t>
            </a:r>
          </a:p>
        </p:txBody>
      </p:sp>
      <p:sp>
        <p:nvSpPr>
          <p:cNvPr id="3" name="2 Marcador de contenido"/>
          <p:cNvSpPr>
            <a:spLocks noGrp="1"/>
          </p:cNvSpPr>
          <p:nvPr>
            <p:ph idx="1"/>
          </p:nvPr>
        </p:nvSpPr>
        <p:spPr>
          <a:xfrm>
            <a:off x="685800" y="1814513"/>
            <a:ext cx="7772400" cy="4114800"/>
          </a:xfrm>
        </p:spPr>
        <p:txBody>
          <a:bodyPr>
            <a:normAutofit fontScale="92500"/>
          </a:bodyPr>
          <a:lstStyle/>
          <a:p>
            <a:pPr>
              <a:defRPr/>
            </a:pPr>
            <a:r>
              <a:rPr lang="es-ES" sz="2200" dirty="0" smtClean="0"/>
              <a:t>Para averiguar una dirección IP un host envía un ARP </a:t>
            </a:r>
            <a:r>
              <a:rPr lang="es-ES" sz="2200" dirty="0" err="1" smtClean="0"/>
              <a:t>Request</a:t>
            </a:r>
            <a:r>
              <a:rPr lang="es-ES" sz="2200" dirty="0" smtClean="0"/>
              <a:t> </a:t>
            </a:r>
            <a:r>
              <a:rPr lang="es-ES" sz="2200" dirty="0"/>
              <a:t>e</a:t>
            </a:r>
            <a:r>
              <a:rPr lang="es-ES" sz="2200" dirty="0" smtClean="0"/>
              <a:t>n </a:t>
            </a:r>
            <a:r>
              <a:rPr lang="es-ES" sz="2200" dirty="0" err="1" smtClean="0"/>
              <a:t>broadcast</a:t>
            </a:r>
            <a:r>
              <a:rPr lang="es-ES" sz="2200" dirty="0" smtClean="0"/>
              <a:t> preguntando por la dirección IP buscada</a:t>
            </a:r>
          </a:p>
          <a:p>
            <a:pPr>
              <a:defRPr/>
            </a:pPr>
            <a:r>
              <a:rPr lang="es-ES" sz="2200" dirty="0" smtClean="0"/>
              <a:t>Todos los Hosts en la LAN reciben y procesan el ARP </a:t>
            </a:r>
            <a:r>
              <a:rPr lang="es-ES" sz="2200" dirty="0" err="1" smtClean="0"/>
              <a:t>Request</a:t>
            </a:r>
            <a:r>
              <a:rPr lang="es-ES" sz="2200" dirty="0" smtClean="0"/>
              <a:t>; el dueño de la IP buscada responde con un ARP </a:t>
            </a:r>
            <a:r>
              <a:rPr lang="es-ES" sz="2200" dirty="0" err="1" smtClean="0"/>
              <a:t>Reply</a:t>
            </a:r>
            <a:endParaRPr lang="es-ES" sz="2200" dirty="0" smtClean="0"/>
          </a:p>
          <a:p>
            <a:pPr>
              <a:defRPr/>
            </a:pPr>
            <a:r>
              <a:rPr lang="es-ES" sz="2200" dirty="0" smtClean="0"/>
              <a:t>Pero el protocolo ARP no es seguro, cualquier host puede responder a un ARP </a:t>
            </a:r>
            <a:r>
              <a:rPr lang="es-ES" sz="2200" dirty="0" err="1" smtClean="0"/>
              <a:t>Request</a:t>
            </a:r>
            <a:r>
              <a:rPr lang="es-ES" sz="2200" dirty="0" smtClean="0"/>
              <a:t> diciendo poseer cualquier dirección IP, sea o no cierto. En condiciones normales los hosts se fían de los ARP que reciben, nadie se encarga de verificar la veracidad de la información</a:t>
            </a:r>
          </a:p>
          <a:p>
            <a:pPr>
              <a:defRPr/>
            </a:pPr>
            <a:r>
              <a:rPr lang="es-ES" sz="2200" dirty="0" smtClean="0"/>
              <a:t>Enviando mensajes ARP gratuitos (GARP; </a:t>
            </a:r>
            <a:r>
              <a:rPr lang="es-ES" sz="2200" dirty="0" err="1" smtClean="0"/>
              <a:t>Gratuitous</a:t>
            </a:r>
            <a:r>
              <a:rPr lang="es-ES" sz="2200" dirty="0" smtClean="0"/>
              <a:t> ARP) un host se puede poner entre otro host y el </a:t>
            </a:r>
            <a:r>
              <a:rPr lang="es-ES" sz="2200" dirty="0" err="1" smtClean="0"/>
              <a:t>router</a:t>
            </a:r>
            <a:r>
              <a:rPr lang="es-ES" sz="2200" dirty="0" smtClean="0"/>
              <a:t>, pudiendo inspeccionar o modificar todo el tráfico intercambiado entre ambos.</a:t>
            </a:r>
            <a:endParaRPr lang="es-ES" sz="2200" dirty="0"/>
          </a:p>
        </p:txBody>
      </p:sp>
    </p:spTree>
  </p:cSld>
  <p:clrMapOvr>
    <a:masterClrMapping/>
  </p:clrMapOvr>
  <p:transition spd="med">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83"/>
          <p:cNvSpPr>
            <a:spLocks noChangeShapeType="1"/>
          </p:cNvSpPr>
          <p:nvPr/>
        </p:nvSpPr>
        <p:spPr bwMode="auto">
          <a:xfrm flipH="1">
            <a:off x="4357688" y="3568700"/>
            <a:ext cx="46037" cy="1146175"/>
          </a:xfrm>
          <a:prstGeom prst="line">
            <a:avLst/>
          </a:prstGeom>
          <a:noFill/>
          <a:ln w="25400">
            <a:solidFill>
              <a:srgbClr val="0000FF"/>
            </a:solidFill>
            <a:round/>
            <a:headEnd/>
            <a:tailEnd/>
          </a:ln>
        </p:spPr>
        <p:txBody>
          <a:bodyPr/>
          <a:lstStyle/>
          <a:p>
            <a:endParaRPr lang="es-ES"/>
          </a:p>
        </p:txBody>
      </p:sp>
      <p:sp>
        <p:nvSpPr>
          <p:cNvPr id="34819" name="1 Título"/>
          <p:cNvSpPr>
            <a:spLocks noGrp="1"/>
          </p:cNvSpPr>
          <p:nvPr>
            <p:ph type="title"/>
          </p:nvPr>
        </p:nvSpPr>
        <p:spPr>
          <a:xfrm>
            <a:off x="714375" y="142875"/>
            <a:ext cx="7772400" cy="1143000"/>
          </a:xfrm>
        </p:spPr>
        <p:txBody>
          <a:bodyPr/>
          <a:lstStyle/>
          <a:p>
            <a:r>
              <a:rPr lang="es-ES" sz="3600" dirty="0" smtClean="0">
                <a:latin typeface="Arial" pitchFamily="34" charset="0"/>
                <a:cs typeface="Arial" pitchFamily="34" charset="0"/>
              </a:rPr>
              <a:t>ARP </a:t>
            </a:r>
            <a:r>
              <a:rPr lang="es-ES" sz="3600" dirty="0" err="1" smtClean="0">
                <a:latin typeface="Arial" pitchFamily="34" charset="0"/>
                <a:cs typeface="Arial" pitchFamily="34" charset="0"/>
              </a:rPr>
              <a:t>spoofing</a:t>
            </a:r>
            <a:r>
              <a:rPr lang="es-ES" sz="3600" dirty="0" smtClean="0">
                <a:latin typeface="Arial" pitchFamily="34" charset="0"/>
                <a:cs typeface="Arial" pitchFamily="34" charset="0"/>
              </a:rPr>
              <a:t>, ataque</a:t>
            </a:r>
          </a:p>
        </p:txBody>
      </p:sp>
      <p:sp>
        <p:nvSpPr>
          <p:cNvPr id="34820" name="Line 83"/>
          <p:cNvSpPr>
            <a:spLocks noChangeShapeType="1"/>
          </p:cNvSpPr>
          <p:nvPr/>
        </p:nvSpPr>
        <p:spPr bwMode="auto">
          <a:xfrm flipV="1">
            <a:off x="4405313" y="2176463"/>
            <a:ext cx="2795587" cy="46037"/>
          </a:xfrm>
          <a:prstGeom prst="line">
            <a:avLst/>
          </a:prstGeom>
          <a:noFill/>
          <a:ln w="25400">
            <a:solidFill>
              <a:srgbClr val="0000FF"/>
            </a:solidFill>
            <a:round/>
            <a:headEnd/>
            <a:tailEnd/>
          </a:ln>
        </p:spPr>
        <p:txBody>
          <a:bodyPr/>
          <a:lstStyle/>
          <a:p>
            <a:endParaRPr lang="es-ES"/>
          </a:p>
        </p:txBody>
      </p:sp>
      <p:sp>
        <p:nvSpPr>
          <p:cNvPr id="9" name="Line 83"/>
          <p:cNvSpPr>
            <a:spLocks noChangeShapeType="1"/>
          </p:cNvSpPr>
          <p:nvPr/>
        </p:nvSpPr>
        <p:spPr bwMode="auto">
          <a:xfrm flipV="1">
            <a:off x="4357688" y="4676775"/>
            <a:ext cx="2767012" cy="46038"/>
          </a:xfrm>
          <a:prstGeom prst="line">
            <a:avLst/>
          </a:prstGeom>
          <a:noFill/>
          <a:ln w="25400">
            <a:solidFill>
              <a:srgbClr val="0000FF"/>
            </a:solidFill>
            <a:round/>
            <a:headEnd/>
            <a:tailEnd/>
          </a:ln>
        </p:spPr>
        <p:txBody>
          <a:bodyPr/>
          <a:lstStyle/>
          <a:p>
            <a:endParaRPr lang="es-ES"/>
          </a:p>
        </p:txBody>
      </p:sp>
      <p:sp>
        <p:nvSpPr>
          <p:cNvPr id="10" name="Line 83"/>
          <p:cNvSpPr>
            <a:spLocks noChangeShapeType="1"/>
          </p:cNvSpPr>
          <p:nvPr/>
        </p:nvSpPr>
        <p:spPr bwMode="auto">
          <a:xfrm flipV="1">
            <a:off x="1643063" y="3630613"/>
            <a:ext cx="2422525" cy="46037"/>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s-ES"/>
          </a:p>
        </p:txBody>
      </p:sp>
      <p:pic>
        <p:nvPicPr>
          <p:cNvPr id="34823" name="Picture 26"/>
          <p:cNvPicPr>
            <a:picLocks noChangeArrowheads="1"/>
          </p:cNvPicPr>
          <p:nvPr/>
        </p:nvPicPr>
        <p:blipFill>
          <a:blip r:embed="rId3" cstate="print"/>
          <a:srcRect/>
          <a:stretch>
            <a:fillRect/>
          </a:stretch>
        </p:blipFill>
        <p:spPr bwMode="auto">
          <a:xfrm>
            <a:off x="1000125" y="3105150"/>
            <a:ext cx="781050" cy="828675"/>
          </a:xfrm>
          <a:prstGeom prst="rect">
            <a:avLst/>
          </a:prstGeom>
          <a:noFill/>
          <a:ln w="12700">
            <a:noFill/>
            <a:miter lim="800000"/>
            <a:headEnd/>
            <a:tailEnd/>
          </a:ln>
        </p:spPr>
      </p:pic>
      <p:sp>
        <p:nvSpPr>
          <p:cNvPr id="34824" name="10 CuadroTexto"/>
          <p:cNvSpPr txBox="1">
            <a:spLocks noChangeArrowheads="1"/>
          </p:cNvSpPr>
          <p:nvPr/>
        </p:nvSpPr>
        <p:spPr bwMode="auto">
          <a:xfrm>
            <a:off x="3473450" y="366395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34825" name="11 CuadroTexto"/>
          <p:cNvSpPr txBox="1">
            <a:spLocks noChangeArrowheads="1"/>
          </p:cNvSpPr>
          <p:nvPr/>
        </p:nvSpPr>
        <p:spPr bwMode="auto">
          <a:xfrm>
            <a:off x="4116388" y="3059113"/>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2</a:t>
            </a:r>
          </a:p>
        </p:txBody>
      </p:sp>
      <p:sp>
        <p:nvSpPr>
          <p:cNvPr id="13" name="12 CuadroTexto"/>
          <p:cNvSpPr txBox="1">
            <a:spLocks noChangeArrowheads="1"/>
          </p:cNvSpPr>
          <p:nvPr/>
        </p:nvSpPr>
        <p:spPr bwMode="auto">
          <a:xfrm>
            <a:off x="4116388" y="3773488"/>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3</a:t>
            </a:r>
          </a:p>
        </p:txBody>
      </p:sp>
      <p:sp>
        <p:nvSpPr>
          <p:cNvPr id="34827" name="13 CuadroTexto"/>
          <p:cNvSpPr txBox="1">
            <a:spLocks noChangeArrowheads="1"/>
          </p:cNvSpPr>
          <p:nvPr/>
        </p:nvSpPr>
        <p:spPr bwMode="auto">
          <a:xfrm>
            <a:off x="1220788" y="3176588"/>
            <a:ext cx="332142" cy="338554"/>
          </a:xfrm>
          <a:prstGeom prst="rect">
            <a:avLst/>
          </a:prstGeom>
          <a:noFill/>
          <a:ln w="9525">
            <a:noFill/>
            <a:miter lim="800000"/>
            <a:headEnd/>
            <a:tailEnd/>
          </a:ln>
        </p:spPr>
        <p:txBody>
          <a:bodyPr wrap="none">
            <a:spAutoFit/>
          </a:bodyPr>
          <a:lstStyle/>
          <a:p>
            <a:r>
              <a:rPr lang="es-ES" sz="1600" b="1" dirty="0">
                <a:latin typeface="Arial" charset="0"/>
                <a:cs typeface="Arial" charset="0"/>
              </a:rPr>
              <a:t>A</a:t>
            </a:r>
          </a:p>
        </p:txBody>
      </p:sp>
      <p:sp>
        <p:nvSpPr>
          <p:cNvPr id="34828" name="34 CuadroTexto"/>
          <p:cNvSpPr txBox="1">
            <a:spLocks noChangeArrowheads="1"/>
          </p:cNvSpPr>
          <p:nvPr/>
        </p:nvSpPr>
        <p:spPr bwMode="auto">
          <a:xfrm>
            <a:off x="6715140" y="2428868"/>
            <a:ext cx="1357312" cy="307777"/>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10.1.1.1</a:t>
            </a:r>
          </a:p>
        </p:txBody>
      </p:sp>
      <p:sp>
        <p:nvSpPr>
          <p:cNvPr id="37" name="36 Flecha derecha"/>
          <p:cNvSpPr/>
          <p:nvPr/>
        </p:nvSpPr>
        <p:spPr>
          <a:xfrm>
            <a:off x="1857356" y="2571750"/>
            <a:ext cx="2286019"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ARP </a:t>
            </a:r>
            <a:r>
              <a:rPr lang="es-ES" sz="1400" b="1" dirty="0" err="1">
                <a:solidFill>
                  <a:schemeClr val="tx1"/>
                </a:solidFill>
                <a:latin typeface="Arial" pitchFamily="34" charset="0"/>
                <a:cs typeface="Arial" pitchFamily="34" charset="0"/>
              </a:rPr>
              <a:t>Request</a:t>
            </a:r>
            <a:r>
              <a:rPr lang="es-ES" sz="1400" b="1" dirty="0">
                <a:solidFill>
                  <a:schemeClr val="tx1"/>
                </a:solidFill>
                <a:latin typeface="Arial" pitchFamily="34" charset="0"/>
                <a:cs typeface="Arial" pitchFamily="34" charset="0"/>
              </a:rPr>
              <a:t> (FF)</a:t>
            </a:r>
          </a:p>
          <a:p>
            <a:pPr algn="ctr">
              <a:defRPr/>
            </a:pPr>
            <a:r>
              <a:rPr lang="es-ES" sz="1400" b="1" dirty="0">
                <a:solidFill>
                  <a:schemeClr val="tx1"/>
                </a:solidFill>
                <a:latin typeface="Arial" pitchFamily="34" charset="0"/>
                <a:cs typeface="Arial" pitchFamily="34" charset="0"/>
              </a:rPr>
              <a:t>“Busco a 10.1.1.1”</a:t>
            </a:r>
          </a:p>
        </p:txBody>
      </p:sp>
      <p:sp>
        <p:nvSpPr>
          <p:cNvPr id="34830" name="Line 83"/>
          <p:cNvSpPr>
            <a:spLocks noChangeShapeType="1"/>
          </p:cNvSpPr>
          <p:nvPr/>
        </p:nvSpPr>
        <p:spPr bwMode="auto">
          <a:xfrm flipH="1">
            <a:off x="4357688" y="2214563"/>
            <a:ext cx="46037" cy="1500187"/>
          </a:xfrm>
          <a:prstGeom prst="line">
            <a:avLst/>
          </a:prstGeom>
          <a:noFill/>
          <a:ln w="25400">
            <a:solidFill>
              <a:srgbClr val="0000FF"/>
            </a:solidFill>
            <a:round/>
            <a:headEnd/>
            <a:tailEnd/>
          </a:ln>
        </p:spPr>
        <p:txBody>
          <a:bodyPr/>
          <a:lstStyle/>
          <a:p>
            <a:endParaRPr lang="es-ES"/>
          </a:p>
        </p:txBody>
      </p:sp>
      <p:pic>
        <p:nvPicPr>
          <p:cNvPr id="34831" name="Picture 22"/>
          <p:cNvPicPr>
            <a:picLocks noChangeArrowheads="1"/>
          </p:cNvPicPr>
          <p:nvPr/>
        </p:nvPicPr>
        <p:blipFill>
          <a:blip r:embed="rId4" cstate="print"/>
          <a:srcRect/>
          <a:stretch>
            <a:fillRect/>
          </a:stretch>
        </p:blipFill>
        <p:spPr bwMode="auto">
          <a:xfrm>
            <a:off x="3767138" y="3405188"/>
            <a:ext cx="915987" cy="414337"/>
          </a:xfrm>
          <a:prstGeom prst="rect">
            <a:avLst/>
          </a:prstGeom>
          <a:noFill/>
          <a:ln w="12700">
            <a:noFill/>
            <a:miter lim="800000"/>
            <a:headEnd/>
            <a:tailEnd/>
          </a:ln>
        </p:spPr>
      </p:pic>
      <p:sp>
        <p:nvSpPr>
          <p:cNvPr id="39" name="38 Flecha izquierda"/>
          <p:cNvSpPr/>
          <p:nvPr/>
        </p:nvSpPr>
        <p:spPr>
          <a:xfrm>
            <a:off x="4643439" y="1285875"/>
            <a:ext cx="2000264" cy="860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ARP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“10.1.1.1 es B”</a:t>
            </a:r>
          </a:p>
        </p:txBody>
      </p:sp>
      <p:sp>
        <p:nvSpPr>
          <p:cNvPr id="40" name="39 Flecha izquierda"/>
          <p:cNvSpPr/>
          <p:nvPr/>
        </p:nvSpPr>
        <p:spPr>
          <a:xfrm>
            <a:off x="4643439" y="4929188"/>
            <a:ext cx="1928826" cy="931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a:t>
            </a:r>
            <a:r>
              <a:rPr lang="es-ES" sz="1400" b="1" dirty="0">
                <a:solidFill>
                  <a:schemeClr val="tx1"/>
                </a:solidFill>
                <a:latin typeface="Arial" pitchFamily="34" charset="0"/>
                <a:cs typeface="Arial" pitchFamily="34" charset="0"/>
              </a:rPr>
              <a:t>(A)</a:t>
            </a:r>
          </a:p>
          <a:p>
            <a:pPr algn="ctr">
              <a:defRPr/>
            </a:pPr>
            <a:r>
              <a:rPr lang="es-ES" sz="1400" b="1" dirty="0">
                <a:solidFill>
                  <a:schemeClr val="tx1"/>
                </a:solidFill>
                <a:latin typeface="Arial" pitchFamily="34" charset="0"/>
                <a:cs typeface="Arial" pitchFamily="34" charset="0"/>
              </a:rPr>
              <a:t>“10.1.1.1  es C”</a:t>
            </a:r>
          </a:p>
        </p:txBody>
      </p:sp>
      <p:sp>
        <p:nvSpPr>
          <p:cNvPr id="41" name="40 CuadroTexto"/>
          <p:cNvSpPr txBox="1"/>
          <p:nvPr/>
        </p:nvSpPr>
        <p:spPr>
          <a:xfrm>
            <a:off x="642938" y="4643438"/>
            <a:ext cx="1563687" cy="83026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10.1.1.1	   B</a:t>
            </a:r>
          </a:p>
          <a:p>
            <a:pPr>
              <a:defRPr/>
            </a:pPr>
            <a:endParaRPr lang="es-ES" sz="1600" dirty="0">
              <a:latin typeface="Arial" pitchFamily="34" charset="0"/>
              <a:cs typeface="Arial" pitchFamily="34" charset="0"/>
            </a:endParaRPr>
          </a:p>
        </p:txBody>
      </p:sp>
      <p:pic>
        <p:nvPicPr>
          <p:cNvPr id="34835" name="Picture 135"/>
          <p:cNvPicPr>
            <a:picLocks noChangeArrowheads="1"/>
          </p:cNvPicPr>
          <p:nvPr/>
        </p:nvPicPr>
        <p:blipFill>
          <a:blip r:embed="rId5" cstate="print"/>
          <a:srcRect/>
          <a:stretch>
            <a:fillRect/>
          </a:stretch>
        </p:blipFill>
        <p:spPr bwMode="auto">
          <a:xfrm>
            <a:off x="6929438" y="1804988"/>
            <a:ext cx="990600" cy="695325"/>
          </a:xfrm>
          <a:prstGeom prst="rect">
            <a:avLst/>
          </a:prstGeom>
          <a:noFill/>
          <a:ln w="12700">
            <a:noFill/>
            <a:miter lim="800000"/>
            <a:headEnd/>
            <a:tailEnd/>
          </a:ln>
        </p:spPr>
      </p:pic>
      <p:pic>
        <p:nvPicPr>
          <p:cNvPr id="29" name="Picture 26"/>
          <p:cNvPicPr>
            <a:picLocks noChangeArrowheads="1"/>
          </p:cNvPicPr>
          <p:nvPr/>
        </p:nvPicPr>
        <p:blipFill>
          <a:blip r:embed="rId3" cstate="print"/>
          <a:srcRect/>
          <a:stretch>
            <a:fillRect/>
          </a:stretch>
        </p:blipFill>
        <p:spPr bwMode="auto">
          <a:xfrm>
            <a:off x="6934200" y="4100513"/>
            <a:ext cx="781050" cy="828675"/>
          </a:xfrm>
          <a:prstGeom prst="rect">
            <a:avLst/>
          </a:prstGeom>
          <a:noFill/>
          <a:ln w="12700">
            <a:noFill/>
            <a:miter lim="800000"/>
            <a:headEnd/>
            <a:tailEnd/>
          </a:ln>
        </p:spPr>
      </p:pic>
      <p:pic>
        <p:nvPicPr>
          <p:cNvPr id="33" name="Picture 2"/>
          <p:cNvPicPr>
            <a:picLocks noChangeAspect="1" noChangeArrowheads="1"/>
          </p:cNvPicPr>
          <p:nvPr/>
        </p:nvPicPr>
        <p:blipFill>
          <a:blip r:embed="rId6" cstate="print"/>
          <a:srcRect/>
          <a:stretch>
            <a:fillRect/>
          </a:stretch>
        </p:blipFill>
        <p:spPr bwMode="auto">
          <a:xfrm>
            <a:off x="7170738" y="4572000"/>
            <a:ext cx="330200" cy="306388"/>
          </a:xfrm>
          <a:prstGeom prst="rect">
            <a:avLst/>
          </a:prstGeom>
          <a:noFill/>
          <a:ln w="9525">
            <a:noFill/>
            <a:miter lim="800000"/>
            <a:headEnd/>
            <a:tailEnd/>
          </a:ln>
        </p:spPr>
      </p:pic>
      <p:sp>
        <p:nvSpPr>
          <p:cNvPr id="34838" name="33 CuadroTexto"/>
          <p:cNvSpPr txBox="1">
            <a:spLocks noChangeArrowheads="1"/>
          </p:cNvSpPr>
          <p:nvPr/>
        </p:nvSpPr>
        <p:spPr bwMode="auto">
          <a:xfrm>
            <a:off x="714375" y="3948113"/>
            <a:ext cx="1357313" cy="523220"/>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10.1.1.2</a:t>
            </a:r>
          </a:p>
          <a:p>
            <a:pPr algn="ctr"/>
            <a:r>
              <a:rPr lang="es-ES" sz="1400" b="1" dirty="0" err="1">
                <a:latin typeface="Arial" charset="0"/>
                <a:cs typeface="Arial" charset="0"/>
              </a:rPr>
              <a:t>Rtr.</a:t>
            </a:r>
            <a:r>
              <a:rPr lang="es-ES" sz="1400" b="1" dirty="0">
                <a:latin typeface="Arial" charset="0"/>
                <a:cs typeface="Arial" charset="0"/>
              </a:rPr>
              <a:t>: 10.1.1.1</a:t>
            </a:r>
          </a:p>
        </p:txBody>
      </p:sp>
      <p:sp>
        <p:nvSpPr>
          <p:cNvPr id="42" name="41 CuadroTexto"/>
          <p:cNvSpPr txBox="1"/>
          <p:nvPr/>
        </p:nvSpPr>
        <p:spPr>
          <a:xfrm>
            <a:off x="7215188" y="1928813"/>
            <a:ext cx="32092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cs typeface="Arial" pitchFamily="34" charset="0"/>
              </a:rPr>
              <a:t>B</a:t>
            </a:r>
          </a:p>
        </p:txBody>
      </p:sp>
      <p:sp>
        <p:nvSpPr>
          <p:cNvPr id="43" name="42 CuadroTexto"/>
          <p:cNvSpPr txBox="1">
            <a:spLocks noChangeArrowheads="1"/>
          </p:cNvSpPr>
          <p:nvPr/>
        </p:nvSpPr>
        <p:spPr bwMode="auto">
          <a:xfrm>
            <a:off x="7143750" y="4202113"/>
            <a:ext cx="332142" cy="338554"/>
          </a:xfrm>
          <a:prstGeom prst="rect">
            <a:avLst/>
          </a:prstGeom>
          <a:noFill/>
          <a:ln w="9525">
            <a:noFill/>
            <a:miter lim="800000"/>
            <a:headEnd/>
            <a:tailEnd/>
          </a:ln>
        </p:spPr>
        <p:txBody>
          <a:bodyPr wrap="none">
            <a:spAutoFit/>
          </a:bodyPr>
          <a:lstStyle/>
          <a:p>
            <a:r>
              <a:rPr lang="es-ES" sz="1600" b="1">
                <a:latin typeface="Arial" charset="0"/>
                <a:cs typeface="Arial" charset="0"/>
              </a:rPr>
              <a:t>C</a:t>
            </a:r>
          </a:p>
        </p:txBody>
      </p:sp>
      <p:sp>
        <p:nvSpPr>
          <p:cNvPr id="44" name="43 CuadroTexto"/>
          <p:cNvSpPr txBox="1"/>
          <p:nvPr/>
        </p:nvSpPr>
        <p:spPr>
          <a:xfrm>
            <a:off x="6715125" y="2857500"/>
            <a:ext cx="1563688" cy="8302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10.1.1.2	   A</a:t>
            </a:r>
          </a:p>
          <a:p>
            <a:pPr>
              <a:defRPr/>
            </a:pPr>
            <a:endParaRPr lang="es-ES" sz="1600" dirty="0">
              <a:latin typeface="Arial" pitchFamily="34" charset="0"/>
              <a:cs typeface="Arial" pitchFamily="34" charset="0"/>
            </a:endParaRPr>
          </a:p>
        </p:txBody>
      </p:sp>
      <p:sp>
        <p:nvSpPr>
          <p:cNvPr id="45" name="44 CuadroTexto"/>
          <p:cNvSpPr txBox="1">
            <a:spLocks noChangeArrowheads="1"/>
          </p:cNvSpPr>
          <p:nvPr/>
        </p:nvSpPr>
        <p:spPr bwMode="auto">
          <a:xfrm>
            <a:off x="642938" y="5143500"/>
            <a:ext cx="1428750" cy="338138"/>
          </a:xfrm>
          <a:prstGeom prst="rect">
            <a:avLst/>
          </a:prstGeom>
          <a:noFill/>
          <a:ln w="9525">
            <a:noFill/>
            <a:miter lim="800000"/>
            <a:headEnd/>
            <a:tailEnd/>
          </a:ln>
        </p:spPr>
        <p:txBody>
          <a:bodyPr>
            <a:spAutoFit/>
          </a:bodyPr>
          <a:lstStyle/>
          <a:p>
            <a:pPr algn="ctr"/>
            <a:r>
              <a:rPr lang="es-ES" sz="1600" dirty="0">
                <a:latin typeface="Arial" charset="0"/>
                <a:cs typeface="Arial" charset="0"/>
              </a:rPr>
              <a:t>10.1.1.1      C</a:t>
            </a:r>
          </a:p>
        </p:txBody>
      </p:sp>
      <p:cxnSp>
        <p:nvCxnSpPr>
          <p:cNvPr id="47" name="46 Conector recto"/>
          <p:cNvCxnSpPr/>
          <p:nvPr/>
        </p:nvCxnSpPr>
        <p:spPr>
          <a:xfrm flipV="1">
            <a:off x="763588" y="5000625"/>
            <a:ext cx="1236662" cy="125413"/>
          </a:xfrm>
          <a:prstGeom prst="line">
            <a:avLst/>
          </a:prstGeom>
        </p:spPr>
        <p:style>
          <a:lnRef idx="1">
            <a:schemeClr val="dk1"/>
          </a:lnRef>
          <a:fillRef idx="0">
            <a:schemeClr val="dk1"/>
          </a:fillRef>
          <a:effectRef idx="0">
            <a:schemeClr val="dk1"/>
          </a:effectRef>
          <a:fontRef idx="minor">
            <a:schemeClr val="tx1"/>
          </a:fontRef>
        </p:style>
      </p:cxnSp>
      <p:cxnSp>
        <p:nvCxnSpPr>
          <p:cNvPr id="49" name="48 Conector recto"/>
          <p:cNvCxnSpPr/>
          <p:nvPr/>
        </p:nvCxnSpPr>
        <p:spPr>
          <a:xfrm>
            <a:off x="785813" y="5000625"/>
            <a:ext cx="1206500" cy="115888"/>
          </a:xfrm>
          <a:prstGeom prst="line">
            <a:avLst/>
          </a:prstGeom>
        </p:spPr>
        <p:style>
          <a:lnRef idx="1">
            <a:schemeClr val="dk1"/>
          </a:lnRef>
          <a:fillRef idx="0">
            <a:schemeClr val="dk1"/>
          </a:fillRef>
          <a:effectRef idx="0">
            <a:schemeClr val="dk1"/>
          </a:effectRef>
          <a:fontRef idx="minor">
            <a:schemeClr val="tx1"/>
          </a:fontRef>
        </p:style>
      </p:cxnSp>
      <p:sp>
        <p:nvSpPr>
          <p:cNvPr id="56" name="55 Flecha izquierda"/>
          <p:cNvSpPr/>
          <p:nvPr/>
        </p:nvSpPr>
        <p:spPr>
          <a:xfrm>
            <a:off x="4643439" y="3568700"/>
            <a:ext cx="1928826" cy="931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a:t>
            </a:r>
            <a:r>
              <a:rPr lang="es-ES" sz="1400" b="1" dirty="0">
                <a:solidFill>
                  <a:schemeClr val="tx1"/>
                </a:solidFill>
                <a:latin typeface="Arial" pitchFamily="34" charset="0"/>
                <a:cs typeface="Arial" pitchFamily="34" charset="0"/>
              </a:rPr>
              <a:t>(B)</a:t>
            </a:r>
          </a:p>
          <a:p>
            <a:pPr algn="ctr">
              <a:defRPr/>
            </a:pPr>
            <a:r>
              <a:rPr lang="es-ES" sz="1400" b="1" dirty="0">
                <a:solidFill>
                  <a:schemeClr val="tx1"/>
                </a:solidFill>
                <a:latin typeface="Arial" pitchFamily="34" charset="0"/>
                <a:cs typeface="Arial" pitchFamily="34" charset="0"/>
              </a:rPr>
              <a:t>“10.1.1.2  es C”</a:t>
            </a:r>
          </a:p>
        </p:txBody>
      </p:sp>
      <p:sp>
        <p:nvSpPr>
          <p:cNvPr id="57" name="56 CuadroTexto"/>
          <p:cNvSpPr txBox="1">
            <a:spLocks noChangeArrowheads="1"/>
          </p:cNvSpPr>
          <p:nvPr/>
        </p:nvSpPr>
        <p:spPr bwMode="auto">
          <a:xfrm>
            <a:off x="6715125" y="3357563"/>
            <a:ext cx="1428750" cy="338137"/>
          </a:xfrm>
          <a:prstGeom prst="rect">
            <a:avLst/>
          </a:prstGeom>
          <a:noFill/>
          <a:ln w="9525">
            <a:noFill/>
            <a:miter lim="800000"/>
            <a:headEnd/>
            <a:tailEnd/>
          </a:ln>
        </p:spPr>
        <p:txBody>
          <a:bodyPr>
            <a:spAutoFit/>
          </a:bodyPr>
          <a:lstStyle/>
          <a:p>
            <a:pPr algn="ctr"/>
            <a:r>
              <a:rPr lang="es-ES" sz="1600">
                <a:latin typeface="Arial" charset="0"/>
                <a:cs typeface="Arial" charset="0"/>
              </a:rPr>
              <a:t>10.1.1.2      C</a:t>
            </a:r>
          </a:p>
        </p:txBody>
      </p:sp>
      <p:cxnSp>
        <p:nvCxnSpPr>
          <p:cNvPr id="58" name="57 Conector recto"/>
          <p:cNvCxnSpPr/>
          <p:nvPr/>
        </p:nvCxnSpPr>
        <p:spPr>
          <a:xfrm flipV="1">
            <a:off x="6835775" y="3214688"/>
            <a:ext cx="1236663" cy="125412"/>
          </a:xfrm>
          <a:prstGeom prst="line">
            <a:avLst/>
          </a:prstGeom>
        </p:spPr>
        <p:style>
          <a:lnRef idx="1">
            <a:schemeClr val="dk1"/>
          </a:lnRef>
          <a:fillRef idx="0">
            <a:schemeClr val="dk1"/>
          </a:fillRef>
          <a:effectRef idx="0">
            <a:schemeClr val="dk1"/>
          </a:effectRef>
          <a:fontRef idx="minor">
            <a:schemeClr val="tx1"/>
          </a:fontRef>
        </p:style>
      </p:cxnSp>
      <p:cxnSp>
        <p:nvCxnSpPr>
          <p:cNvPr id="59" name="58 Conector recto"/>
          <p:cNvCxnSpPr/>
          <p:nvPr/>
        </p:nvCxnSpPr>
        <p:spPr>
          <a:xfrm>
            <a:off x="6858000" y="3214688"/>
            <a:ext cx="1206500" cy="115887"/>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flipV="1">
            <a:off x="1778000" y="3530600"/>
            <a:ext cx="2452688" cy="4762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3" name="62 Conector recto"/>
          <p:cNvCxnSpPr/>
          <p:nvPr/>
        </p:nvCxnSpPr>
        <p:spPr>
          <a:xfrm rot="5400000" flipH="1" flipV="1">
            <a:off x="3536950" y="2765426"/>
            <a:ext cx="1443037" cy="55562"/>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65" name="64 Conector recto"/>
          <p:cNvCxnSpPr/>
          <p:nvPr/>
        </p:nvCxnSpPr>
        <p:spPr>
          <a:xfrm flipV="1">
            <a:off x="4286250" y="2000250"/>
            <a:ext cx="2643188" cy="71438"/>
          </a:xfrm>
          <a:prstGeom prst="line">
            <a:avLst/>
          </a:prstGeom>
          <a:ln>
            <a:prstDash val="sys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8" name="67 Conector recto"/>
          <p:cNvCxnSpPr/>
          <p:nvPr/>
        </p:nvCxnSpPr>
        <p:spPr>
          <a:xfrm flipV="1">
            <a:off x="1785938" y="3724275"/>
            <a:ext cx="2432050" cy="61913"/>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70" name="69 Conector recto"/>
          <p:cNvCxnSpPr/>
          <p:nvPr/>
        </p:nvCxnSpPr>
        <p:spPr>
          <a:xfrm rot="5400000">
            <a:off x="3655219" y="4274344"/>
            <a:ext cx="1133475" cy="17463"/>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72" name="71 Conector recto"/>
          <p:cNvCxnSpPr/>
          <p:nvPr/>
        </p:nvCxnSpPr>
        <p:spPr>
          <a:xfrm flipV="1">
            <a:off x="4214813" y="4816475"/>
            <a:ext cx="2751137" cy="41275"/>
          </a:xfrm>
          <a:prstGeom prst="line">
            <a:avLst/>
          </a:prstGeom>
          <a:ln>
            <a:prstDash val="sys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74" name="73 Conector recto"/>
          <p:cNvCxnSpPr>
            <a:stCxn id="29" idx="1"/>
          </p:cNvCxnSpPr>
          <p:nvPr/>
        </p:nvCxnSpPr>
        <p:spPr>
          <a:xfrm rot="10800000" flipV="1">
            <a:off x="4495800" y="4514850"/>
            <a:ext cx="2438400" cy="49213"/>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76" name="75 Conector recto"/>
          <p:cNvCxnSpPr/>
          <p:nvPr/>
        </p:nvCxnSpPr>
        <p:spPr>
          <a:xfrm rot="5400000" flipH="1" flipV="1">
            <a:off x="3464719" y="3393282"/>
            <a:ext cx="2143125" cy="71437"/>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78" name="77 Conector recto"/>
          <p:cNvCxnSpPr/>
          <p:nvPr/>
        </p:nvCxnSpPr>
        <p:spPr>
          <a:xfrm flipV="1">
            <a:off x="4572000" y="2286000"/>
            <a:ext cx="2357438" cy="71438"/>
          </a:xfrm>
          <a:prstGeom prst="line">
            <a:avLst/>
          </a:prstGeom>
          <a:ln>
            <a:prstDash val="sysDash"/>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91" name="90 CuadroTexto"/>
          <p:cNvSpPr txBox="1"/>
          <p:nvPr/>
        </p:nvSpPr>
        <p:spPr>
          <a:xfrm>
            <a:off x="3500430" y="5857875"/>
            <a:ext cx="3964548"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s-ES" sz="1400" dirty="0">
                <a:latin typeface="Arial" pitchFamily="34" charset="0"/>
                <a:cs typeface="Arial" pitchFamily="34" charset="0"/>
              </a:rPr>
              <a:t>Todo el tráfico entre A y B pasa a través de C</a:t>
            </a:r>
          </a:p>
          <a:p>
            <a:pPr algn="ctr">
              <a:defRPr/>
            </a:pPr>
            <a:r>
              <a:rPr lang="es-ES" sz="1400" dirty="0" smtClean="0">
                <a:latin typeface="Arial" pitchFamily="34" charset="0"/>
                <a:cs typeface="Arial" pitchFamily="34" charset="0"/>
              </a:rPr>
              <a:t>Esto permite </a:t>
            </a:r>
            <a:r>
              <a:rPr lang="es-ES" sz="1400" dirty="0">
                <a:latin typeface="Arial" pitchFamily="34" charset="0"/>
                <a:cs typeface="Arial" pitchFamily="34" charset="0"/>
              </a:rPr>
              <a:t>los ataques ‘del hombre en medio’</a:t>
            </a:r>
          </a:p>
        </p:txBody>
      </p:sp>
      <p:cxnSp>
        <p:nvCxnSpPr>
          <p:cNvPr id="93" name="92 Conector recto"/>
          <p:cNvCxnSpPr/>
          <p:nvPr/>
        </p:nvCxnSpPr>
        <p:spPr>
          <a:xfrm>
            <a:off x="642938" y="4929188"/>
            <a:ext cx="1571625" cy="1587"/>
          </a:xfrm>
          <a:prstGeom prst="line">
            <a:avLst/>
          </a:prstGeom>
        </p:spPr>
        <p:style>
          <a:lnRef idx="1">
            <a:schemeClr val="dk1"/>
          </a:lnRef>
          <a:fillRef idx="0">
            <a:schemeClr val="dk1"/>
          </a:fillRef>
          <a:effectRef idx="0">
            <a:schemeClr val="dk1"/>
          </a:effectRef>
          <a:fontRef idx="minor">
            <a:schemeClr val="tx1"/>
          </a:fontRef>
        </p:style>
      </p:cxnSp>
      <p:cxnSp>
        <p:nvCxnSpPr>
          <p:cNvPr id="94" name="93 Conector recto"/>
          <p:cNvCxnSpPr/>
          <p:nvPr/>
        </p:nvCxnSpPr>
        <p:spPr>
          <a:xfrm>
            <a:off x="6715125" y="3143250"/>
            <a:ext cx="1571625"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down)">
                                      <p:cBhvr>
                                        <p:cTn id="51" dur="500"/>
                                        <p:tgtEl>
                                          <p:spTgt spid="90"/>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par>
                          <p:cTn id="79" fill="hold">
                            <p:stCondLst>
                              <p:cond delay="0"/>
                            </p:stCondLst>
                            <p:childTnLst>
                              <p:par>
                                <p:cTn id="80" presetID="22" presetClass="exit" presetSubtype="8" fill="hold" nodeType="afterEffect">
                                  <p:stCondLst>
                                    <p:cond delay="1000"/>
                                  </p:stCondLst>
                                  <p:childTnLst>
                                    <p:animEffect transition="out" filter="wipe(left)">
                                      <p:cBhvr>
                                        <p:cTn id="81" dur="1000"/>
                                        <p:tgtEl>
                                          <p:spTgt spid="61"/>
                                        </p:tgtEl>
                                      </p:cBhvr>
                                    </p:animEffect>
                                    <p:set>
                                      <p:cBhvr>
                                        <p:cTn id="82" dur="1" fill="hold">
                                          <p:stCondLst>
                                            <p:cond delay="999"/>
                                          </p:stCondLst>
                                        </p:cTn>
                                        <p:tgtEl>
                                          <p:spTgt spid="61"/>
                                        </p:tgtEl>
                                        <p:attrNameLst>
                                          <p:attrName>style.visibility</p:attrName>
                                        </p:attrNameLst>
                                      </p:cBhvr>
                                      <p:to>
                                        <p:strVal val="hidden"/>
                                      </p:to>
                                    </p:set>
                                  </p:childTnLst>
                                </p:cTn>
                              </p:par>
                            </p:childTnLst>
                          </p:cTn>
                        </p:par>
                        <p:par>
                          <p:cTn id="83" fill="hold">
                            <p:stCondLst>
                              <p:cond delay="2000"/>
                            </p:stCondLst>
                            <p:childTnLst>
                              <p:par>
                                <p:cTn id="84" presetID="22" presetClass="exit" presetSubtype="4" fill="hold" nodeType="afterEffect">
                                  <p:stCondLst>
                                    <p:cond delay="0"/>
                                  </p:stCondLst>
                                  <p:childTnLst>
                                    <p:animEffect transition="out" filter="wipe(down)">
                                      <p:cBhvr>
                                        <p:cTn id="85" dur="1000"/>
                                        <p:tgtEl>
                                          <p:spTgt spid="63"/>
                                        </p:tgtEl>
                                      </p:cBhvr>
                                    </p:animEffect>
                                    <p:set>
                                      <p:cBhvr>
                                        <p:cTn id="86" dur="1" fill="hold">
                                          <p:stCondLst>
                                            <p:cond delay="999"/>
                                          </p:stCondLst>
                                        </p:cTn>
                                        <p:tgtEl>
                                          <p:spTgt spid="63"/>
                                        </p:tgtEl>
                                        <p:attrNameLst>
                                          <p:attrName>style.visibility</p:attrName>
                                        </p:attrNameLst>
                                      </p:cBhvr>
                                      <p:to>
                                        <p:strVal val="hidden"/>
                                      </p:to>
                                    </p:set>
                                  </p:childTnLst>
                                </p:cTn>
                              </p:par>
                            </p:childTnLst>
                          </p:cTn>
                        </p:par>
                        <p:par>
                          <p:cTn id="87" fill="hold">
                            <p:stCondLst>
                              <p:cond delay="3000"/>
                            </p:stCondLst>
                            <p:childTnLst>
                              <p:par>
                                <p:cTn id="88" presetID="22" presetClass="exit" presetSubtype="8" fill="hold" nodeType="afterEffect">
                                  <p:stCondLst>
                                    <p:cond delay="0"/>
                                  </p:stCondLst>
                                  <p:childTnLst>
                                    <p:animEffect transition="out" filter="wipe(left)">
                                      <p:cBhvr>
                                        <p:cTn id="89" dur="1000"/>
                                        <p:tgtEl>
                                          <p:spTgt spid="65"/>
                                        </p:tgtEl>
                                      </p:cBhvr>
                                    </p:animEffect>
                                    <p:set>
                                      <p:cBhvr>
                                        <p:cTn id="90" dur="1" fill="hold">
                                          <p:stCondLst>
                                            <p:cond delay="999"/>
                                          </p:stCondLst>
                                        </p:cTn>
                                        <p:tgtEl>
                                          <p:spTgt spid="65"/>
                                        </p:tgtEl>
                                        <p:attrNameLst>
                                          <p:attrName>style.visibility</p:attrName>
                                        </p:attrNameLst>
                                      </p:cBhvr>
                                      <p:to>
                                        <p:strVal val="hidden"/>
                                      </p:to>
                                    </p:set>
                                  </p:childTnLst>
                                </p:cTn>
                              </p:par>
                            </p:childTnLst>
                          </p:cTn>
                        </p:par>
                        <p:par>
                          <p:cTn id="91" fill="hold">
                            <p:stCondLst>
                              <p:cond delay="4000"/>
                            </p:stCondLst>
                            <p:childTnLst>
                              <p:par>
                                <p:cTn id="92" presetID="22" presetClass="entr" presetSubtype="8" fill="hold" nodeType="afterEffect">
                                  <p:stCondLst>
                                    <p:cond delay="500"/>
                                  </p:stCondLst>
                                  <p:childTnLst>
                                    <p:set>
                                      <p:cBhvr>
                                        <p:cTn id="93" dur="1" fill="hold">
                                          <p:stCondLst>
                                            <p:cond delay="0"/>
                                          </p:stCondLst>
                                        </p:cTn>
                                        <p:tgtEl>
                                          <p:spTgt spid="68"/>
                                        </p:tgtEl>
                                        <p:attrNameLst>
                                          <p:attrName>style.visibility</p:attrName>
                                        </p:attrNameLst>
                                      </p:cBhvr>
                                      <p:to>
                                        <p:strVal val="visible"/>
                                      </p:to>
                                    </p:set>
                                    <p:animEffect transition="in" filter="wipe(left)">
                                      <p:cBhvr>
                                        <p:cTn id="94" dur="1000"/>
                                        <p:tgtEl>
                                          <p:spTgt spid="68"/>
                                        </p:tgtEl>
                                      </p:cBhvr>
                                    </p:animEffect>
                                  </p:childTnLst>
                                </p:cTn>
                              </p:par>
                            </p:childTnLst>
                          </p:cTn>
                        </p:par>
                        <p:par>
                          <p:cTn id="95" fill="hold">
                            <p:stCondLst>
                              <p:cond delay="5500"/>
                            </p:stCondLst>
                            <p:childTnLst>
                              <p:par>
                                <p:cTn id="96" presetID="22" presetClass="entr" presetSubtype="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up)">
                                      <p:cBhvr>
                                        <p:cTn id="98" dur="1000"/>
                                        <p:tgtEl>
                                          <p:spTgt spid="70"/>
                                        </p:tgtEl>
                                      </p:cBhvr>
                                    </p:animEffect>
                                  </p:childTnLst>
                                </p:cTn>
                              </p:par>
                            </p:childTnLst>
                          </p:cTn>
                        </p:par>
                        <p:par>
                          <p:cTn id="99" fill="hold">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left)">
                                      <p:cBhvr>
                                        <p:cTn id="102" dur="1000"/>
                                        <p:tgtEl>
                                          <p:spTgt spid="72"/>
                                        </p:tgtEl>
                                      </p:cBhvr>
                                    </p:animEffect>
                                  </p:childTnLst>
                                </p:cTn>
                              </p:par>
                            </p:childTnLst>
                          </p:cTn>
                        </p:par>
                        <p:par>
                          <p:cTn id="103" fill="hold">
                            <p:stCondLst>
                              <p:cond delay="7500"/>
                            </p:stCondLst>
                            <p:childTnLst>
                              <p:par>
                                <p:cTn id="104" presetID="22" presetClass="entr" presetSubtype="2" fill="hold" nodeType="afterEffect">
                                  <p:stCondLst>
                                    <p:cond delay="500"/>
                                  </p:stCondLst>
                                  <p:childTnLst>
                                    <p:set>
                                      <p:cBhvr>
                                        <p:cTn id="105" dur="1" fill="hold">
                                          <p:stCondLst>
                                            <p:cond delay="0"/>
                                          </p:stCondLst>
                                        </p:cTn>
                                        <p:tgtEl>
                                          <p:spTgt spid="74"/>
                                        </p:tgtEl>
                                        <p:attrNameLst>
                                          <p:attrName>style.visibility</p:attrName>
                                        </p:attrNameLst>
                                      </p:cBhvr>
                                      <p:to>
                                        <p:strVal val="visible"/>
                                      </p:to>
                                    </p:set>
                                    <p:animEffect transition="in" filter="wipe(right)">
                                      <p:cBhvr>
                                        <p:cTn id="106" dur="1000"/>
                                        <p:tgtEl>
                                          <p:spTgt spid="74"/>
                                        </p:tgtEl>
                                      </p:cBhvr>
                                    </p:animEffect>
                                  </p:childTnLst>
                                </p:cTn>
                              </p:par>
                            </p:childTnLst>
                          </p:cTn>
                        </p:par>
                        <p:par>
                          <p:cTn id="107" fill="hold">
                            <p:stCondLst>
                              <p:cond delay="9000"/>
                            </p:stCondLst>
                            <p:childTnLst>
                              <p:par>
                                <p:cTn id="108" presetID="22" presetClass="entr" presetSubtype="4" fill="hold"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1000"/>
                                        <p:tgtEl>
                                          <p:spTgt spid="76"/>
                                        </p:tgtEl>
                                      </p:cBhvr>
                                    </p:animEffect>
                                  </p:childTnLst>
                                </p:cTn>
                              </p:par>
                            </p:childTnLst>
                          </p:cTn>
                        </p:par>
                        <p:par>
                          <p:cTn id="111" fill="hold">
                            <p:stCondLst>
                              <p:cond delay="10000"/>
                            </p:stCondLst>
                            <p:childTnLst>
                              <p:par>
                                <p:cTn id="112" presetID="22" presetClass="entr" presetSubtype="8" fill="hold" nodeType="after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wipe(left)">
                                      <p:cBhvr>
                                        <p:cTn id="114" dur="1000"/>
                                        <p:tgtEl>
                                          <p:spTgt spid="78"/>
                                        </p:tgtEl>
                                      </p:cBhvr>
                                    </p:animEffect>
                                  </p:childTnLst>
                                </p:cTn>
                              </p:par>
                            </p:childTnLst>
                          </p:cTn>
                        </p:par>
                        <p:par>
                          <p:cTn id="115" fill="hold">
                            <p:stCondLst>
                              <p:cond delay="11000"/>
                            </p:stCondLst>
                            <p:childTnLst>
                              <p:par>
                                <p:cTn id="116" presetID="1" presetClass="entr" presetSubtype="0" fill="hold" grpId="0" nodeType="afterEffect">
                                  <p:stCondLst>
                                    <p:cond delay="1000"/>
                                  </p:stCondLst>
                                  <p:childTnLst>
                                    <p:set>
                                      <p:cBhvr>
                                        <p:cTn id="117"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 grpId="0" animBg="1"/>
      <p:bldP spid="13" grpId="0"/>
      <p:bldP spid="37" grpId="0" animBg="1"/>
      <p:bldP spid="39" grpId="0" animBg="1"/>
      <p:bldP spid="40" grpId="0" animBg="1"/>
      <p:bldP spid="41" grpId="0" animBg="1"/>
      <p:bldP spid="43" grpId="0"/>
      <p:bldP spid="44" grpId="0" animBg="1"/>
      <p:bldP spid="45" grpId="0"/>
      <p:bldP spid="56" grpId="0" animBg="1"/>
      <p:bldP spid="57" grpId="0"/>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85728"/>
            <a:ext cx="7772400" cy="1143000"/>
          </a:xfrm>
        </p:spPr>
        <p:txBody>
          <a:bodyPr/>
          <a:lstStyle/>
          <a:p>
            <a:pPr eaLnBrk="1" hangingPunct="1"/>
            <a:r>
              <a:rPr lang="es-ES" sz="4000" smtClean="0"/>
              <a:t>Resolución inversa de direcciones</a:t>
            </a:r>
          </a:p>
        </p:txBody>
      </p:sp>
      <p:sp>
        <p:nvSpPr>
          <p:cNvPr id="5123" name="Rectangle 3"/>
          <p:cNvSpPr>
            <a:spLocks noGrp="1" noChangeArrowheads="1"/>
          </p:cNvSpPr>
          <p:nvPr>
            <p:ph type="body" idx="1"/>
          </p:nvPr>
        </p:nvSpPr>
        <p:spPr>
          <a:xfrm>
            <a:off x="685800" y="1657328"/>
            <a:ext cx="7772400" cy="4114800"/>
          </a:xfrm>
        </p:spPr>
        <p:txBody>
          <a:bodyPr/>
          <a:lstStyle/>
          <a:p>
            <a:pPr eaLnBrk="1" hangingPunct="1"/>
            <a:r>
              <a:rPr lang="es-ES" sz="2200" dirty="0" smtClean="0"/>
              <a:t>ARP averigua la MAC a partir de la IP (IP-&gt;MAC). A veces se plantea el problema inverso, encontrar la IP a partir de la MAC (MAC-&gt;IP).</a:t>
            </a:r>
          </a:p>
          <a:p>
            <a:pPr eaLnBrk="1" hangingPunct="1"/>
            <a:r>
              <a:rPr lang="es-ES" sz="2200" dirty="0" smtClean="0"/>
              <a:t>Esto es útil cuando se quiere configurar remotamente un host, lo cual permite una gestión centralizada de las configuraciones</a:t>
            </a:r>
          </a:p>
          <a:p>
            <a:pPr eaLnBrk="1" hangingPunct="1"/>
            <a:r>
              <a:rPr lang="es-ES" sz="2200" dirty="0" smtClean="0"/>
              <a:t>La resolución inversa de direcciones se apoya siempre en un servidor que almacena las correspondencias MAC-IP</a:t>
            </a:r>
          </a:p>
          <a:p>
            <a:pPr eaLnBrk="1" hangingPunct="1"/>
            <a:r>
              <a:rPr lang="es-ES" sz="2200" dirty="0" smtClean="0"/>
              <a:t>Para esta función se han desarrollado tres protocolos diferentes: </a:t>
            </a:r>
          </a:p>
          <a:p>
            <a:pPr lvl="1" eaLnBrk="1" hangingPunct="1"/>
            <a:r>
              <a:rPr lang="es-ES" sz="2200" dirty="0" smtClean="0"/>
              <a:t>RARP: RFC 983 (6/1984) obsoleto</a:t>
            </a:r>
          </a:p>
          <a:p>
            <a:pPr lvl="1" eaLnBrk="1" hangingPunct="1"/>
            <a:r>
              <a:rPr lang="es-ES" sz="2200" dirty="0" smtClean="0"/>
              <a:t>BOOTP: RFC 951 (9/1985) poco utilizado</a:t>
            </a:r>
          </a:p>
          <a:p>
            <a:pPr lvl="1" eaLnBrk="1" hangingPunct="1"/>
            <a:r>
              <a:rPr lang="es-ES" sz="2200" dirty="0" smtClean="0"/>
              <a:t>DHCP: RFC 1531 y 2131 (10/1993) el más utilizado actualmente</a:t>
            </a:r>
          </a:p>
        </p:txBody>
      </p:sp>
    </p:spTree>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83"/>
          <p:cNvSpPr>
            <a:spLocks noChangeShapeType="1"/>
          </p:cNvSpPr>
          <p:nvPr/>
        </p:nvSpPr>
        <p:spPr bwMode="auto">
          <a:xfrm flipH="1">
            <a:off x="4357688" y="3568700"/>
            <a:ext cx="46037" cy="1146175"/>
          </a:xfrm>
          <a:prstGeom prst="line">
            <a:avLst/>
          </a:prstGeom>
          <a:noFill/>
          <a:ln w="25400">
            <a:solidFill>
              <a:srgbClr val="0000FF"/>
            </a:solidFill>
            <a:round/>
            <a:headEnd/>
            <a:tailEnd/>
          </a:ln>
        </p:spPr>
        <p:txBody>
          <a:bodyPr/>
          <a:lstStyle/>
          <a:p>
            <a:endParaRPr lang="es-ES"/>
          </a:p>
        </p:txBody>
      </p:sp>
      <p:sp>
        <p:nvSpPr>
          <p:cNvPr id="35843" name="1 Título"/>
          <p:cNvSpPr>
            <a:spLocks noGrp="1"/>
          </p:cNvSpPr>
          <p:nvPr>
            <p:ph type="title"/>
          </p:nvPr>
        </p:nvSpPr>
        <p:spPr>
          <a:xfrm>
            <a:off x="714375" y="142875"/>
            <a:ext cx="7772400" cy="1143000"/>
          </a:xfrm>
        </p:spPr>
        <p:txBody>
          <a:bodyPr/>
          <a:lstStyle/>
          <a:p>
            <a:r>
              <a:rPr lang="es-ES" sz="4000" dirty="0" smtClean="0">
                <a:latin typeface="Arial" pitchFamily="34" charset="0"/>
                <a:cs typeface="Arial" pitchFamily="34" charset="0"/>
              </a:rPr>
              <a:t>ARP </a:t>
            </a:r>
            <a:r>
              <a:rPr lang="es-ES" sz="4000" dirty="0" err="1" smtClean="0">
                <a:latin typeface="Arial" pitchFamily="34" charset="0"/>
                <a:cs typeface="Arial" pitchFamily="34" charset="0"/>
              </a:rPr>
              <a:t>spoofing</a:t>
            </a:r>
            <a:r>
              <a:rPr lang="es-ES" sz="4000" dirty="0" smtClean="0">
                <a:latin typeface="Arial" pitchFamily="34" charset="0"/>
                <a:cs typeface="Arial" pitchFamily="34" charset="0"/>
              </a:rPr>
              <a:t>, limpieza</a:t>
            </a:r>
          </a:p>
        </p:txBody>
      </p:sp>
      <p:sp>
        <p:nvSpPr>
          <p:cNvPr id="35844" name="Line 83"/>
          <p:cNvSpPr>
            <a:spLocks noChangeShapeType="1"/>
          </p:cNvSpPr>
          <p:nvPr/>
        </p:nvSpPr>
        <p:spPr bwMode="auto">
          <a:xfrm flipV="1">
            <a:off x="4405313" y="2176463"/>
            <a:ext cx="2795587" cy="46037"/>
          </a:xfrm>
          <a:prstGeom prst="line">
            <a:avLst/>
          </a:prstGeom>
          <a:noFill/>
          <a:ln w="25400">
            <a:solidFill>
              <a:srgbClr val="0000FF"/>
            </a:solidFill>
            <a:round/>
            <a:headEnd/>
            <a:tailEnd/>
          </a:ln>
        </p:spPr>
        <p:txBody>
          <a:bodyPr/>
          <a:lstStyle/>
          <a:p>
            <a:endParaRPr lang="es-ES"/>
          </a:p>
        </p:txBody>
      </p:sp>
      <p:sp>
        <p:nvSpPr>
          <p:cNvPr id="35845" name="Line 83"/>
          <p:cNvSpPr>
            <a:spLocks noChangeShapeType="1"/>
          </p:cNvSpPr>
          <p:nvPr/>
        </p:nvSpPr>
        <p:spPr bwMode="auto">
          <a:xfrm flipV="1">
            <a:off x="4357688" y="4676775"/>
            <a:ext cx="2767012" cy="46038"/>
          </a:xfrm>
          <a:prstGeom prst="line">
            <a:avLst/>
          </a:prstGeom>
          <a:noFill/>
          <a:ln w="25400">
            <a:solidFill>
              <a:srgbClr val="0000FF"/>
            </a:solidFill>
            <a:round/>
            <a:headEnd/>
            <a:tailEnd/>
          </a:ln>
        </p:spPr>
        <p:txBody>
          <a:bodyPr/>
          <a:lstStyle/>
          <a:p>
            <a:endParaRPr lang="es-ES"/>
          </a:p>
        </p:txBody>
      </p:sp>
      <p:sp>
        <p:nvSpPr>
          <p:cNvPr id="35846" name="Line 83"/>
          <p:cNvSpPr>
            <a:spLocks noChangeShapeType="1"/>
          </p:cNvSpPr>
          <p:nvPr/>
        </p:nvSpPr>
        <p:spPr bwMode="auto">
          <a:xfrm flipV="1">
            <a:off x="1643063" y="3630613"/>
            <a:ext cx="2422525" cy="46037"/>
          </a:xfrm>
          <a:prstGeom prst="line">
            <a:avLst/>
          </a:prstGeom>
          <a:noFill/>
          <a:ln w="25400">
            <a:solidFill>
              <a:srgbClr val="0000FF"/>
            </a:solidFill>
            <a:round/>
            <a:headEnd/>
            <a:tailEnd/>
          </a:ln>
        </p:spPr>
        <p:txBody>
          <a:bodyPr/>
          <a:lstStyle/>
          <a:p>
            <a:endParaRPr lang="es-ES"/>
          </a:p>
        </p:txBody>
      </p:sp>
      <p:pic>
        <p:nvPicPr>
          <p:cNvPr id="35847" name="Picture 26"/>
          <p:cNvPicPr>
            <a:picLocks noChangeArrowheads="1"/>
          </p:cNvPicPr>
          <p:nvPr/>
        </p:nvPicPr>
        <p:blipFill>
          <a:blip r:embed="rId3" cstate="print"/>
          <a:srcRect/>
          <a:stretch>
            <a:fillRect/>
          </a:stretch>
        </p:blipFill>
        <p:spPr bwMode="auto">
          <a:xfrm>
            <a:off x="1000125" y="3105150"/>
            <a:ext cx="781050" cy="828675"/>
          </a:xfrm>
          <a:prstGeom prst="rect">
            <a:avLst/>
          </a:prstGeom>
          <a:noFill/>
          <a:ln w="12700">
            <a:noFill/>
            <a:miter lim="800000"/>
            <a:headEnd/>
            <a:tailEnd/>
          </a:ln>
        </p:spPr>
      </p:pic>
      <p:sp>
        <p:nvSpPr>
          <p:cNvPr id="35848" name="10 CuadroTexto"/>
          <p:cNvSpPr txBox="1">
            <a:spLocks noChangeArrowheads="1"/>
          </p:cNvSpPr>
          <p:nvPr/>
        </p:nvSpPr>
        <p:spPr bwMode="auto">
          <a:xfrm>
            <a:off x="3473450" y="366395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35849" name="11 CuadroTexto"/>
          <p:cNvSpPr txBox="1">
            <a:spLocks noChangeArrowheads="1"/>
          </p:cNvSpPr>
          <p:nvPr/>
        </p:nvSpPr>
        <p:spPr bwMode="auto">
          <a:xfrm>
            <a:off x="4116388" y="3059113"/>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2</a:t>
            </a:r>
          </a:p>
        </p:txBody>
      </p:sp>
      <p:sp>
        <p:nvSpPr>
          <p:cNvPr id="35850" name="12 CuadroTexto"/>
          <p:cNvSpPr txBox="1">
            <a:spLocks noChangeArrowheads="1"/>
          </p:cNvSpPr>
          <p:nvPr/>
        </p:nvSpPr>
        <p:spPr bwMode="auto">
          <a:xfrm>
            <a:off x="4116388" y="3773488"/>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3</a:t>
            </a:r>
          </a:p>
        </p:txBody>
      </p:sp>
      <p:sp>
        <p:nvSpPr>
          <p:cNvPr id="35851" name="13 CuadroTexto"/>
          <p:cNvSpPr txBox="1">
            <a:spLocks noChangeArrowheads="1"/>
          </p:cNvSpPr>
          <p:nvPr/>
        </p:nvSpPr>
        <p:spPr bwMode="auto">
          <a:xfrm>
            <a:off x="1220788" y="3176588"/>
            <a:ext cx="332142" cy="338554"/>
          </a:xfrm>
          <a:prstGeom prst="rect">
            <a:avLst/>
          </a:prstGeom>
          <a:noFill/>
          <a:ln w="9525">
            <a:noFill/>
            <a:miter lim="800000"/>
            <a:headEnd/>
            <a:tailEnd/>
          </a:ln>
        </p:spPr>
        <p:txBody>
          <a:bodyPr wrap="none">
            <a:spAutoFit/>
          </a:bodyPr>
          <a:lstStyle/>
          <a:p>
            <a:r>
              <a:rPr lang="es-ES" sz="1600" b="1" dirty="0">
                <a:latin typeface="Arial" pitchFamily="34" charset="0"/>
                <a:cs typeface="Arial" pitchFamily="34" charset="0"/>
              </a:rPr>
              <a:t>A</a:t>
            </a:r>
          </a:p>
        </p:txBody>
      </p:sp>
      <p:sp>
        <p:nvSpPr>
          <p:cNvPr id="35852" name="34 CuadroTexto"/>
          <p:cNvSpPr txBox="1">
            <a:spLocks noChangeArrowheads="1"/>
          </p:cNvSpPr>
          <p:nvPr/>
        </p:nvSpPr>
        <p:spPr bwMode="auto">
          <a:xfrm>
            <a:off x="6715140" y="2428868"/>
            <a:ext cx="1357312" cy="307777"/>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10.1.1.1</a:t>
            </a:r>
          </a:p>
        </p:txBody>
      </p:sp>
      <p:sp>
        <p:nvSpPr>
          <p:cNvPr id="35853" name="Line 83"/>
          <p:cNvSpPr>
            <a:spLocks noChangeShapeType="1"/>
          </p:cNvSpPr>
          <p:nvPr/>
        </p:nvSpPr>
        <p:spPr bwMode="auto">
          <a:xfrm flipH="1">
            <a:off x="4357688" y="2214563"/>
            <a:ext cx="46037" cy="1500187"/>
          </a:xfrm>
          <a:prstGeom prst="line">
            <a:avLst/>
          </a:prstGeom>
          <a:noFill/>
          <a:ln w="25400">
            <a:solidFill>
              <a:srgbClr val="0000FF"/>
            </a:solidFill>
            <a:round/>
            <a:headEnd/>
            <a:tailEnd/>
          </a:ln>
        </p:spPr>
        <p:txBody>
          <a:bodyPr/>
          <a:lstStyle/>
          <a:p>
            <a:endParaRPr lang="es-ES"/>
          </a:p>
        </p:txBody>
      </p:sp>
      <p:pic>
        <p:nvPicPr>
          <p:cNvPr id="35854" name="Picture 22"/>
          <p:cNvPicPr>
            <a:picLocks noChangeArrowheads="1"/>
          </p:cNvPicPr>
          <p:nvPr/>
        </p:nvPicPr>
        <p:blipFill>
          <a:blip r:embed="rId4" cstate="print"/>
          <a:srcRect/>
          <a:stretch>
            <a:fillRect/>
          </a:stretch>
        </p:blipFill>
        <p:spPr bwMode="auto">
          <a:xfrm>
            <a:off x="3767138" y="3405188"/>
            <a:ext cx="915987" cy="414337"/>
          </a:xfrm>
          <a:prstGeom prst="rect">
            <a:avLst/>
          </a:prstGeom>
          <a:noFill/>
          <a:ln w="12700">
            <a:noFill/>
            <a:miter lim="800000"/>
            <a:headEnd/>
            <a:tailEnd/>
          </a:ln>
        </p:spPr>
      </p:pic>
      <p:sp>
        <p:nvSpPr>
          <p:cNvPr id="40" name="39 Flecha izquierda"/>
          <p:cNvSpPr/>
          <p:nvPr/>
        </p:nvSpPr>
        <p:spPr>
          <a:xfrm>
            <a:off x="4643438" y="3714750"/>
            <a:ext cx="2071687" cy="931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(B</a:t>
            </a:r>
            <a:r>
              <a:rPr lang="es-ES" sz="1400" b="1" dirty="0">
                <a:solidFill>
                  <a:schemeClr val="tx1"/>
                </a:solidFill>
                <a:latin typeface="Arial" pitchFamily="34" charset="0"/>
                <a:cs typeface="Arial" pitchFamily="34" charset="0"/>
              </a:rPr>
              <a:t>)</a:t>
            </a:r>
          </a:p>
          <a:p>
            <a:pPr algn="ctr">
              <a:defRPr/>
            </a:pPr>
            <a:r>
              <a:rPr lang="es-ES" sz="1400" b="1" dirty="0">
                <a:solidFill>
                  <a:schemeClr val="tx1"/>
                </a:solidFill>
                <a:latin typeface="Arial" pitchFamily="34" charset="0"/>
                <a:cs typeface="Arial" pitchFamily="34" charset="0"/>
              </a:rPr>
              <a:t>“10.1.1.2  es A”</a:t>
            </a:r>
          </a:p>
        </p:txBody>
      </p:sp>
      <p:sp>
        <p:nvSpPr>
          <p:cNvPr id="41" name="40 CuadroTexto"/>
          <p:cNvSpPr txBox="1"/>
          <p:nvPr/>
        </p:nvSpPr>
        <p:spPr>
          <a:xfrm>
            <a:off x="642938" y="4643438"/>
            <a:ext cx="1563687" cy="83026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10.1.1.1	   B</a:t>
            </a:r>
          </a:p>
          <a:p>
            <a:pPr>
              <a:defRPr/>
            </a:pPr>
            <a:endParaRPr lang="es-ES" sz="1600" dirty="0">
              <a:latin typeface="Arial" pitchFamily="34" charset="0"/>
              <a:cs typeface="Arial" pitchFamily="34" charset="0"/>
            </a:endParaRPr>
          </a:p>
        </p:txBody>
      </p:sp>
      <p:pic>
        <p:nvPicPr>
          <p:cNvPr id="35857" name="Picture 135"/>
          <p:cNvPicPr>
            <a:picLocks noChangeArrowheads="1"/>
          </p:cNvPicPr>
          <p:nvPr/>
        </p:nvPicPr>
        <p:blipFill>
          <a:blip r:embed="rId5" cstate="print"/>
          <a:srcRect/>
          <a:stretch>
            <a:fillRect/>
          </a:stretch>
        </p:blipFill>
        <p:spPr bwMode="auto">
          <a:xfrm>
            <a:off x="6929438" y="1804988"/>
            <a:ext cx="990600" cy="695325"/>
          </a:xfrm>
          <a:prstGeom prst="rect">
            <a:avLst/>
          </a:prstGeom>
          <a:noFill/>
          <a:ln w="12700">
            <a:noFill/>
            <a:miter lim="800000"/>
            <a:headEnd/>
            <a:tailEnd/>
          </a:ln>
        </p:spPr>
      </p:pic>
      <p:pic>
        <p:nvPicPr>
          <p:cNvPr id="35858" name="Picture 26"/>
          <p:cNvPicPr>
            <a:picLocks noChangeArrowheads="1"/>
          </p:cNvPicPr>
          <p:nvPr/>
        </p:nvPicPr>
        <p:blipFill>
          <a:blip r:embed="rId3" cstate="print"/>
          <a:srcRect/>
          <a:stretch>
            <a:fillRect/>
          </a:stretch>
        </p:blipFill>
        <p:spPr bwMode="auto">
          <a:xfrm>
            <a:off x="6934200" y="4100513"/>
            <a:ext cx="781050" cy="828675"/>
          </a:xfrm>
          <a:prstGeom prst="rect">
            <a:avLst/>
          </a:prstGeom>
          <a:noFill/>
          <a:ln w="12700">
            <a:noFill/>
            <a:miter lim="800000"/>
            <a:headEnd/>
            <a:tailEnd/>
          </a:ln>
        </p:spPr>
      </p:pic>
      <p:pic>
        <p:nvPicPr>
          <p:cNvPr id="35859" name="Picture 2"/>
          <p:cNvPicPr>
            <a:picLocks noChangeAspect="1" noChangeArrowheads="1"/>
          </p:cNvPicPr>
          <p:nvPr/>
        </p:nvPicPr>
        <p:blipFill>
          <a:blip r:embed="rId6" cstate="print"/>
          <a:srcRect/>
          <a:stretch>
            <a:fillRect/>
          </a:stretch>
        </p:blipFill>
        <p:spPr bwMode="auto">
          <a:xfrm>
            <a:off x="7170738" y="4572000"/>
            <a:ext cx="330200" cy="306388"/>
          </a:xfrm>
          <a:prstGeom prst="rect">
            <a:avLst/>
          </a:prstGeom>
          <a:noFill/>
          <a:ln w="9525">
            <a:noFill/>
            <a:miter lim="800000"/>
            <a:headEnd/>
            <a:tailEnd/>
          </a:ln>
        </p:spPr>
      </p:pic>
      <p:sp>
        <p:nvSpPr>
          <p:cNvPr id="35860" name="33 CuadroTexto"/>
          <p:cNvSpPr txBox="1">
            <a:spLocks noChangeArrowheads="1"/>
          </p:cNvSpPr>
          <p:nvPr/>
        </p:nvSpPr>
        <p:spPr bwMode="auto">
          <a:xfrm>
            <a:off x="714375" y="3948113"/>
            <a:ext cx="1357313" cy="523220"/>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10.1.1.2</a:t>
            </a:r>
          </a:p>
          <a:p>
            <a:pPr algn="ctr"/>
            <a:r>
              <a:rPr lang="es-ES" sz="1400" b="1" dirty="0" err="1">
                <a:latin typeface="Arial" charset="0"/>
                <a:cs typeface="Arial" charset="0"/>
              </a:rPr>
              <a:t>Rtr.</a:t>
            </a:r>
            <a:r>
              <a:rPr lang="es-ES" sz="1400" b="1" dirty="0">
                <a:latin typeface="Arial" charset="0"/>
                <a:cs typeface="Arial" charset="0"/>
              </a:rPr>
              <a:t>: 10.1.1.1</a:t>
            </a:r>
          </a:p>
        </p:txBody>
      </p:sp>
      <p:sp>
        <p:nvSpPr>
          <p:cNvPr id="42" name="41 CuadroTexto"/>
          <p:cNvSpPr txBox="1"/>
          <p:nvPr/>
        </p:nvSpPr>
        <p:spPr>
          <a:xfrm>
            <a:off x="7215188" y="1928813"/>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sp>
        <p:nvSpPr>
          <p:cNvPr id="35862" name="42 CuadroTexto"/>
          <p:cNvSpPr txBox="1">
            <a:spLocks noChangeArrowheads="1"/>
          </p:cNvSpPr>
          <p:nvPr/>
        </p:nvSpPr>
        <p:spPr bwMode="auto">
          <a:xfrm>
            <a:off x="7143750" y="4202113"/>
            <a:ext cx="332142" cy="338554"/>
          </a:xfrm>
          <a:prstGeom prst="rect">
            <a:avLst/>
          </a:prstGeom>
          <a:noFill/>
          <a:ln w="9525">
            <a:noFill/>
            <a:miter lim="800000"/>
            <a:headEnd/>
            <a:tailEnd/>
          </a:ln>
        </p:spPr>
        <p:txBody>
          <a:bodyPr wrap="none">
            <a:spAutoFit/>
          </a:bodyPr>
          <a:lstStyle/>
          <a:p>
            <a:r>
              <a:rPr lang="es-ES" sz="1600" b="1">
                <a:latin typeface="Arial" pitchFamily="34" charset="0"/>
                <a:cs typeface="Arial" pitchFamily="34" charset="0"/>
              </a:rPr>
              <a:t>C</a:t>
            </a:r>
          </a:p>
        </p:txBody>
      </p:sp>
      <p:sp>
        <p:nvSpPr>
          <p:cNvPr id="44" name="43 CuadroTexto"/>
          <p:cNvSpPr txBox="1"/>
          <p:nvPr/>
        </p:nvSpPr>
        <p:spPr>
          <a:xfrm>
            <a:off x="6715125" y="2857500"/>
            <a:ext cx="1563688" cy="8302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10.1.1.2	   A</a:t>
            </a:r>
          </a:p>
          <a:p>
            <a:pPr>
              <a:defRPr/>
            </a:pPr>
            <a:endParaRPr lang="es-ES" sz="1600" dirty="0">
              <a:latin typeface="Arial" pitchFamily="34" charset="0"/>
              <a:cs typeface="Arial" pitchFamily="34" charset="0"/>
            </a:endParaRPr>
          </a:p>
        </p:txBody>
      </p:sp>
      <p:sp>
        <p:nvSpPr>
          <p:cNvPr id="45" name="44 CuadroTexto"/>
          <p:cNvSpPr txBox="1">
            <a:spLocks noChangeArrowheads="1"/>
          </p:cNvSpPr>
          <p:nvPr/>
        </p:nvSpPr>
        <p:spPr bwMode="auto">
          <a:xfrm>
            <a:off x="642938" y="5143500"/>
            <a:ext cx="1428750" cy="338138"/>
          </a:xfrm>
          <a:prstGeom prst="rect">
            <a:avLst/>
          </a:prstGeom>
          <a:noFill/>
          <a:ln w="9525">
            <a:noFill/>
            <a:miter lim="800000"/>
            <a:headEnd/>
            <a:tailEnd/>
          </a:ln>
        </p:spPr>
        <p:txBody>
          <a:bodyPr>
            <a:spAutoFit/>
          </a:bodyPr>
          <a:lstStyle/>
          <a:p>
            <a:pPr algn="ctr"/>
            <a:r>
              <a:rPr lang="es-ES" sz="1600" dirty="0">
                <a:latin typeface="Arial" charset="0"/>
                <a:cs typeface="Arial" charset="0"/>
              </a:rPr>
              <a:t>10.1.1.1      C</a:t>
            </a:r>
          </a:p>
        </p:txBody>
      </p:sp>
      <p:cxnSp>
        <p:nvCxnSpPr>
          <p:cNvPr id="47" name="46 Conector recto"/>
          <p:cNvCxnSpPr/>
          <p:nvPr/>
        </p:nvCxnSpPr>
        <p:spPr>
          <a:xfrm flipV="1">
            <a:off x="763588" y="5000625"/>
            <a:ext cx="1236662" cy="125413"/>
          </a:xfrm>
          <a:prstGeom prst="line">
            <a:avLst/>
          </a:prstGeom>
        </p:spPr>
        <p:style>
          <a:lnRef idx="1">
            <a:schemeClr val="dk1"/>
          </a:lnRef>
          <a:fillRef idx="0">
            <a:schemeClr val="dk1"/>
          </a:fillRef>
          <a:effectRef idx="0">
            <a:schemeClr val="dk1"/>
          </a:effectRef>
          <a:fontRef idx="minor">
            <a:schemeClr val="tx1"/>
          </a:fontRef>
        </p:style>
      </p:cxnSp>
      <p:cxnSp>
        <p:nvCxnSpPr>
          <p:cNvPr id="49" name="48 Conector recto"/>
          <p:cNvCxnSpPr/>
          <p:nvPr/>
        </p:nvCxnSpPr>
        <p:spPr>
          <a:xfrm>
            <a:off x="785813" y="5000625"/>
            <a:ext cx="1206500" cy="115888"/>
          </a:xfrm>
          <a:prstGeom prst="line">
            <a:avLst/>
          </a:prstGeom>
        </p:spPr>
        <p:style>
          <a:lnRef idx="1">
            <a:schemeClr val="dk1"/>
          </a:lnRef>
          <a:fillRef idx="0">
            <a:schemeClr val="dk1"/>
          </a:fillRef>
          <a:effectRef idx="0">
            <a:schemeClr val="dk1"/>
          </a:effectRef>
          <a:fontRef idx="minor">
            <a:schemeClr val="tx1"/>
          </a:fontRef>
        </p:style>
      </p:cxnSp>
      <p:sp>
        <p:nvSpPr>
          <p:cNvPr id="56" name="55 Flecha izquierda"/>
          <p:cNvSpPr/>
          <p:nvPr/>
        </p:nvSpPr>
        <p:spPr>
          <a:xfrm>
            <a:off x="4643438" y="4783138"/>
            <a:ext cx="2071687" cy="931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(A</a:t>
            </a:r>
            <a:r>
              <a:rPr lang="es-ES" sz="1400" b="1" dirty="0">
                <a:solidFill>
                  <a:schemeClr val="tx1"/>
                </a:solidFill>
                <a:latin typeface="Arial" pitchFamily="34" charset="0"/>
                <a:cs typeface="Arial" pitchFamily="34" charset="0"/>
              </a:rPr>
              <a:t>)</a:t>
            </a:r>
          </a:p>
          <a:p>
            <a:pPr algn="ctr">
              <a:defRPr/>
            </a:pPr>
            <a:r>
              <a:rPr lang="es-ES" sz="1400" b="1" dirty="0">
                <a:solidFill>
                  <a:schemeClr val="tx1"/>
                </a:solidFill>
                <a:latin typeface="Arial" pitchFamily="34" charset="0"/>
                <a:cs typeface="Arial" pitchFamily="34" charset="0"/>
              </a:rPr>
              <a:t>“10.1.1.1  es B”</a:t>
            </a:r>
          </a:p>
        </p:txBody>
      </p:sp>
      <p:sp>
        <p:nvSpPr>
          <p:cNvPr id="57" name="56 CuadroTexto"/>
          <p:cNvSpPr txBox="1">
            <a:spLocks noChangeArrowheads="1"/>
          </p:cNvSpPr>
          <p:nvPr/>
        </p:nvSpPr>
        <p:spPr bwMode="auto">
          <a:xfrm>
            <a:off x="6715125" y="3357563"/>
            <a:ext cx="1428750" cy="338137"/>
          </a:xfrm>
          <a:prstGeom prst="rect">
            <a:avLst/>
          </a:prstGeom>
          <a:noFill/>
          <a:ln w="9525">
            <a:noFill/>
            <a:miter lim="800000"/>
            <a:headEnd/>
            <a:tailEnd/>
          </a:ln>
        </p:spPr>
        <p:txBody>
          <a:bodyPr>
            <a:spAutoFit/>
          </a:bodyPr>
          <a:lstStyle/>
          <a:p>
            <a:pPr algn="ctr"/>
            <a:r>
              <a:rPr lang="es-ES" sz="1600">
                <a:latin typeface="Arial" charset="0"/>
                <a:cs typeface="Arial" charset="0"/>
              </a:rPr>
              <a:t>10.1.1.2      C</a:t>
            </a:r>
          </a:p>
        </p:txBody>
      </p:sp>
      <p:cxnSp>
        <p:nvCxnSpPr>
          <p:cNvPr id="58" name="57 Conector recto"/>
          <p:cNvCxnSpPr/>
          <p:nvPr/>
        </p:nvCxnSpPr>
        <p:spPr>
          <a:xfrm flipV="1">
            <a:off x="6835775" y="3214688"/>
            <a:ext cx="1236663" cy="125412"/>
          </a:xfrm>
          <a:prstGeom prst="line">
            <a:avLst/>
          </a:prstGeom>
        </p:spPr>
        <p:style>
          <a:lnRef idx="1">
            <a:schemeClr val="dk1"/>
          </a:lnRef>
          <a:fillRef idx="0">
            <a:schemeClr val="dk1"/>
          </a:fillRef>
          <a:effectRef idx="0">
            <a:schemeClr val="dk1"/>
          </a:effectRef>
          <a:fontRef idx="minor">
            <a:schemeClr val="tx1"/>
          </a:fontRef>
        </p:style>
      </p:cxnSp>
      <p:cxnSp>
        <p:nvCxnSpPr>
          <p:cNvPr id="59" name="58 Conector recto"/>
          <p:cNvCxnSpPr/>
          <p:nvPr/>
        </p:nvCxnSpPr>
        <p:spPr>
          <a:xfrm>
            <a:off x="6858000" y="3214688"/>
            <a:ext cx="1206500" cy="115887"/>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flipV="1">
            <a:off x="1778000" y="3530600"/>
            <a:ext cx="2452688" cy="4762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3" name="62 Conector recto"/>
          <p:cNvCxnSpPr/>
          <p:nvPr/>
        </p:nvCxnSpPr>
        <p:spPr>
          <a:xfrm rot="5400000" flipH="1" flipV="1">
            <a:off x="3536950" y="2765426"/>
            <a:ext cx="1443037" cy="55562"/>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65" name="64 Conector recto"/>
          <p:cNvCxnSpPr/>
          <p:nvPr/>
        </p:nvCxnSpPr>
        <p:spPr>
          <a:xfrm flipV="1">
            <a:off x="4286250" y="2000250"/>
            <a:ext cx="2643188" cy="71438"/>
          </a:xfrm>
          <a:prstGeom prst="line">
            <a:avLst/>
          </a:prstGeom>
          <a:ln>
            <a:prstDash val="sysDash"/>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35874" name="45 CuadroTexto"/>
          <p:cNvSpPr txBox="1">
            <a:spLocks noChangeArrowheads="1"/>
          </p:cNvSpPr>
          <p:nvPr/>
        </p:nvSpPr>
        <p:spPr bwMode="auto">
          <a:xfrm>
            <a:off x="5429250" y="5670550"/>
            <a:ext cx="3286125" cy="584200"/>
          </a:xfrm>
          <a:prstGeom prst="rect">
            <a:avLst/>
          </a:prstGeom>
          <a:noFill/>
          <a:ln w="9525">
            <a:noFill/>
            <a:miter lim="800000"/>
            <a:headEnd/>
            <a:tailEnd/>
          </a:ln>
        </p:spPr>
        <p:txBody>
          <a:bodyPr>
            <a:spAutoFit/>
          </a:bodyPr>
          <a:lstStyle/>
          <a:p>
            <a:pPr algn="ctr"/>
            <a:r>
              <a:rPr lang="es-ES" sz="1600" dirty="0">
                <a:latin typeface="Arial" charset="0"/>
                <a:cs typeface="Arial" charset="0"/>
              </a:rPr>
              <a:t>Después del ataque el agresor limpia todos los rastros</a:t>
            </a:r>
          </a:p>
        </p:txBody>
      </p:sp>
      <p:cxnSp>
        <p:nvCxnSpPr>
          <p:cNvPr id="48" name="47 Conector recto"/>
          <p:cNvCxnSpPr/>
          <p:nvPr/>
        </p:nvCxnSpPr>
        <p:spPr>
          <a:xfrm>
            <a:off x="6715125" y="3143250"/>
            <a:ext cx="1571625" cy="1588"/>
          </a:xfrm>
          <a:prstGeom prst="line">
            <a:avLst/>
          </a:prstGeom>
        </p:spPr>
        <p:style>
          <a:lnRef idx="1">
            <a:schemeClr val="dk1"/>
          </a:lnRef>
          <a:fillRef idx="0">
            <a:schemeClr val="dk1"/>
          </a:fillRef>
          <a:effectRef idx="0">
            <a:schemeClr val="dk1"/>
          </a:effectRef>
          <a:fontRef idx="minor">
            <a:schemeClr val="tx1"/>
          </a:fontRef>
        </p:style>
      </p:cxnSp>
      <p:cxnSp>
        <p:nvCxnSpPr>
          <p:cNvPr id="50" name="49 Conector recto"/>
          <p:cNvCxnSpPr/>
          <p:nvPr/>
        </p:nvCxnSpPr>
        <p:spPr>
          <a:xfrm>
            <a:off x="642938" y="4929188"/>
            <a:ext cx="1571625" cy="158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500"/>
                                        <p:tgtEl>
                                          <p:spTgt spid="63"/>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p:bldP spid="56" grpId="0" animBg="1"/>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685800" y="142860"/>
            <a:ext cx="7772400" cy="1143000"/>
          </a:xfrm>
        </p:spPr>
        <p:txBody>
          <a:bodyPr/>
          <a:lstStyle/>
          <a:p>
            <a:r>
              <a:rPr lang="es-ES" sz="4000" dirty="0" smtClean="0"/>
              <a:t>Solución al ARP </a:t>
            </a:r>
            <a:r>
              <a:rPr lang="es-ES" sz="4000" dirty="0" err="1" smtClean="0"/>
              <a:t>spoofing</a:t>
            </a:r>
            <a:endParaRPr lang="es-ES" sz="4000" dirty="0" smtClean="0"/>
          </a:p>
        </p:txBody>
      </p:sp>
      <p:sp>
        <p:nvSpPr>
          <p:cNvPr id="36867" name="2 Marcador de contenido"/>
          <p:cNvSpPr>
            <a:spLocks noGrp="1"/>
          </p:cNvSpPr>
          <p:nvPr>
            <p:ph idx="1"/>
          </p:nvPr>
        </p:nvSpPr>
        <p:spPr>
          <a:xfrm>
            <a:off x="685800" y="1124744"/>
            <a:ext cx="7772400" cy="4929188"/>
          </a:xfrm>
        </p:spPr>
        <p:txBody>
          <a:bodyPr/>
          <a:lstStyle/>
          <a:p>
            <a:r>
              <a:rPr lang="es-ES" sz="2200" dirty="0"/>
              <a:t>L</a:t>
            </a:r>
            <a:r>
              <a:rPr lang="es-ES" sz="2200" dirty="0" smtClean="0"/>
              <a:t>os conmutadores tienen que ‘husmear’ los paquetes ARP (parecido a lo que hacían con DHCP) para comprobar que la información que lleva es correcta. En este caso no se llama ‘ARP </a:t>
            </a:r>
            <a:r>
              <a:rPr lang="es-ES" sz="2200" dirty="0" err="1" smtClean="0"/>
              <a:t>Snooping</a:t>
            </a:r>
            <a:r>
              <a:rPr lang="es-ES" sz="2200" dirty="0" smtClean="0"/>
              <a:t>’ sino ‘</a:t>
            </a:r>
            <a:r>
              <a:rPr lang="es-ES" sz="2200" b="1" dirty="0" smtClean="0"/>
              <a:t>ARP </a:t>
            </a:r>
            <a:r>
              <a:rPr lang="es-ES" sz="2200" b="1" dirty="0" err="1" smtClean="0"/>
              <a:t>Inspection</a:t>
            </a:r>
            <a:r>
              <a:rPr lang="es-ES" sz="2200" dirty="0" smtClean="0"/>
              <a:t>’ o ‘</a:t>
            </a:r>
            <a:r>
              <a:rPr lang="es-ES" sz="2200" b="1" dirty="0" smtClean="0"/>
              <a:t>ARP Security</a:t>
            </a:r>
            <a:r>
              <a:rPr lang="es-ES" sz="2200" dirty="0" smtClean="0"/>
              <a:t>’</a:t>
            </a:r>
          </a:p>
          <a:p>
            <a:r>
              <a:rPr lang="es-ES" sz="2200" dirty="0" smtClean="0"/>
              <a:t>ARP </a:t>
            </a:r>
            <a:r>
              <a:rPr lang="es-ES" sz="2200" dirty="0" err="1" smtClean="0"/>
              <a:t>Inspection</a:t>
            </a:r>
            <a:r>
              <a:rPr lang="es-ES" sz="2200" dirty="0" smtClean="0"/>
              <a:t> hace uso de la DHCP ‘</a:t>
            </a:r>
            <a:r>
              <a:rPr lang="es-ES" sz="2200" dirty="0" err="1" smtClean="0"/>
              <a:t>binding</a:t>
            </a:r>
            <a:r>
              <a:rPr lang="es-ES" sz="2200" dirty="0" smtClean="0"/>
              <a:t> </a:t>
            </a:r>
            <a:r>
              <a:rPr lang="es-ES" sz="2200" dirty="0" err="1" smtClean="0"/>
              <a:t>table</a:t>
            </a:r>
            <a:r>
              <a:rPr lang="es-ES" sz="2200" dirty="0" smtClean="0"/>
              <a:t>’, por lo que requiere tener activado el DHCP </a:t>
            </a:r>
            <a:r>
              <a:rPr lang="es-ES" sz="2200" dirty="0" err="1" smtClean="0"/>
              <a:t>Snooping</a:t>
            </a:r>
            <a:endParaRPr lang="es-ES" sz="2200" dirty="0" smtClean="0"/>
          </a:p>
          <a:p>
            <a:r>
              <a:rPr lang="es-ES" sz="2200" dirty="0" smtClean="0"/>
              <a:t>Cuando un ARP pasa por el conmutador éste comprueba que la MAC e IP se correspondan con la </a:t>
            </a:r>
            <a:r>
              <a:rPr lang="es-ES" sz="2200" dirty="0" err="1" smtClean="0"/>
              <a:t>binding</a:t>
            </a:r>
            <a:r>
              <a:rPr lang="es-ES" sz="2200" dirty="0" smtClean="0"/>
              <a:t> </a:t>
            </a:r>
            <a:r>
              <a:rPr lang="es-ES" sz="2200" dirty="0" err="1" smtClean="0"/>
              <a:t>table</a:t>
            </a:r>
            <a:r>
              <a:rPr lang="es-ES" sz="2200" dirty="0" smtClean="0"/>
              <a:t>; si no el mensaje se descarta. </a:t>
            </a:r>
          </a:p>
          <a:p>
            <a:r>
              <a:rPr lang="es-ES" sz="2200" dirty="0" smtClean="0"/>
              <a:t>Se pueden configurar puertos de confianza (trust) en los que no se aplica el ARP </a:t>
            </a:r>
            <a:r>
              <a:rPr lang="es-ES" sz="2200" dirty="0" err="1" smtClean="0"/>
              <a:t>Inspection</a:t>
            </a:r>
            <a:r>
              <a:rPr lang="es-ES" sz="2200" dirty="0" smtClean="0"/>
              <a:t>. Por defecto todos los puertos son ‘no trust’</a:t>
            </a:r>
          </a:p>
          <a:p>
            <a:r>
              <a:rPr lang="es-ES" sz="2200" dirty="0" smtClean="0"/>
              <a:t>Otra forma de evitar el ataque ARP es llenar a mano la ARP cache con entradas estáticas. Esto requiere mucha labor administrativa por lo que no suele hacerse.</a:t>
            </a:r>
          </a:p>
        </p:txBody>
      </p:sp>
    </p:spTree>
  </p:cSld>
  <p:clrMapOvr>
    <a:masterClrMapping/>
  </p:clrMapOvr>
  <p:transition spd="med">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83"/>
          <p:cNvSpPr>
            <a:spLocks noChangeShapeType="1"/>
          </p:cNvSpPr>
          <p:nvPr/>
        </p:nvSpPr>
        <p:spPr bwMode="auto">
          <a:xfrm>
            <a:off x="4356340" y="3416060"/>
            <a:ext cx="1348" cy="873365"/>
          </a:xfrm>
          <a:prstGeom prst="line">
            <a:avLst/>
          </a:prstGeom>
          <a:noFill/>
          <a:ln w="25400">
            <a:solidFill>
              <a:srgbClr val="0000FF"/>
            </a:solidFill>
            <a:round/>
            <a:headEnd/>
            <a:tailEnd/>
          </a:ln>
        </p:spPr>
        <p:txBody>
          <a:bodyPr/>
          <a:lstStyle/>
          <a:p>
            <a:endParaRPr lang="es-ES"/>
          </a:p>
        </p:txBody>
      </p:sp>
      <p:sp>
        <p:nvSpPr>
          <p:cNvPr id="37891" name="1 Título"/>
          <p:cNvSpPr>
            <a:spLocks noGrp="1"/>
          </p:cNvSpPr>
          <p:nvPr>
            <p:ph type="title"/>
          </p:nvPr>
        </p:nvSpPr>
        <p:spPr>
          <a:xfrm>
            <a:off x="357188" y="0"/>
            <a:ext cx="8501062" cy="1143000"/>
          </a:xfrm>
        </p:spPr>
        <p:txBody>
          <a:bodyPr/>
          <a:lstStyle/>
          <a:p>
            <a:r>
              <a:rPr lang="es-ES" sz="3600" dirty="0" smtClean="0">
                <a:latin typeface="Arial" pitchFamily="34" charset="0"/>
                <a:cs typeface="Arial" pitchFamily="34" charset="0"/>
              </a:rPr>
              <a:t>ARP </a:t>
            </a:r>
            <a:r>
              <a:rPr lang="es-ES" sz="3600" dirty="0" err="1" smtClean="0">
                <a:latin typeface="Arial" pitchFamily="34" charset="0"/>
                <a:cs typeface="Arial" pitchFamily="34" charset="0"/>
              </a:rPr>
              <a:t>spoofing</a:t>
            </a:r>
            <a:r>
              <a:rPr lang="es-ES" sz="3600" dirty="0" smtClean="0">
                <a:latin typeface="Arial" pitchFamily="34" charset="0"/>
                <a:cs typeface="Arial" pitchFamily="34" charset="0"/>
              </a:rPr>
              <a:t>, configuración protegida</a:t>
            </a:r>
          </a:p>
        </p:txBody>
      </p:sp>
      <p:sp>
        <p:nvSpPr>
          <p:cNvPr id="37892" name="Line 83"/>
          <p:cNvSpPr>
            <a:spLocks noChangeShapeType="1"/>
          </p:cNvSpPr>
          <p:nvPr/>
        </p:nvSpPr>
        <p:spPr bwMode="auto">
          <a:xfrm flipV="1">
            <a:off x="4405313" y="1962150"/>
            <a:ext cx="2795587" cy="46038"/>
          </a:xfrm>
          <a:prstGeom prst="line">
            <a:avLst/>
          </a:prstGeom>
          <a:noFill/>
          <a:ln w="25400">
            <a:solidFill>
              <a:srgbClr val="0000FF"/>
            </a:solidFill>
            <a:round/>
            <a:headEnd/>
            <a:tailEnd/>
          </a:ln>
        </p:spPr>
        <p:txBody>
          <a:bodyPr/>
          <a:lstStyle/>
          <a:p>
            <a:endParaRPr lang="es-ES"/>
          </a:p>
        </p:txBody>
      </p:sp>
      <p:sp>
        <p:nvSpPr>
          <p:cNvPr id="9" name="Line 83"/>
          <p:cNvSpPr>
            <a:spLocks noChangeShapeType="1"/>
          </p:cNvSpPr>
          <p:nvPr/>
        </p:nvSpPr>
        <p:spPr bwMode="auto">
          <a:xfrm flipV="1">
            <a:off x="4357688" y="4251325"/>
            <a:ext cx="2767012" cy="46038"/>
          </a:xfrm>
          <a:prstGeom prst="line">
            <a:avLst/>
          </a:prstGeom>
          <a:noFill/>
          <a:ln w="25400">
            <a:solidFill>
              <a:srgbClr val="0000FF"/>
            </a:solidFill>
            <a:round/>
            <a:headEnd/>
            <a:tailEnd/>
          </a:ln>
        </p:spPr>
        <p:txBody>
          <a:bodyPr/>
          <a:lstStyle/>
          <a:p>
            <a:endParaRPr lang="es-ES"/>
          </a:p>
        </p:txBody>
      </p:sp>
      <p:sp>
        <p:nvSpPr>
          <p:cNvPr id="10" name="Line 83"/>
          <p:cNvSpPr>
            <a:spLocks noChangeShapeType="1"/>
          </p:cNvSpPr>
          <p:nvPr/>
        </p:nvSpPr>
        <p:spPr bwMode="auto">
          <a:xfrm flipV="1">
            <a:off x="1643063" y="3416300"/>
            <a:ext cx="2422525" cy="4603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s-ES"/>
          </a:p>
        </p:txBody>
      </p:sp>
      <p:pic>
        <p:nvPicPr>
          <p:cNvPr id="37895" name="Picture 26"/>
          <p:cNvPicPr>
            <a:picLocks noChangeArrowheads="1"/>
          </p:cNvPicPr>
          <p:nvPr/>
        </p:nvPicPr>
        <p:blipFill>
          <a:blip r:embed="rId3" cstate="print"/>
          <a:srcRect/>
          <a:stretch>
            <a:fillRect/>
          </a:stretch>
        </p:blipFill>
        <p:spPr bwMode="auto">
          <a:xfrm>
            <a:off x="1000125" y="2890838"/>
            <a:ext cx="781050" cy="828675"/>
          </a:xfrm>
          <a:prstGeom prst="rect">
            <a:avLst/>
          </a:prstGeom>
          <a:noFill/>
          <a:ln w="12700">
            <a:noFill/>
            <a:miter lim="800000"/>
            <a:headEnd/>
            <a:tailEnd/>
          </a:ln>
        </p:spPr>
      </p:pic>
      <p:sp>
        <p:nvSpPr>
          <p:cNvPr id="37896" name="10 CuadroTexto"/>
          <p:cNvSpPr txBox="1">
            <a:spLocks noChangeArrowheads="1"/>
          </p:cNvSpPr>
          <p:nvPr/>
        </p:nvSpPr>
        <p:spPr bwMode="auto">
          <a:xfrm>
            <a:off x="3473450" y="3449638"/>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37897" name="11 CuadroTexto"/>
          <p:cNvSpPr txBox="1">
            <a:spLocks noChangeArrowheads="1"/>
          </p:cNvSpPr>
          <p:nvPr/>
        </p:nvSpPr>
        <p:spPr bwMode="auto">
          <a:xfrm>
            <a:off x="4116388" y="284480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2</a:t>
            </a:r>
          </a:p>
        </p:txBody>
      </p:sp>
      <p:sp>
        <p:nvSpPr>
          <p:cNvPr id="13" name="12 CuadroTexto"/>
          <p:cNvSpPr txBox="1">
            <a:spLocks noChangeArrowheads="1"/>
          </p:cNvSpPr>
          <p:nvPr/>
        </p:nvSpPr>
        <p:spPr bwMode="auto">
          <a:xfrm>
            <a:off x="4116388" y="3559175"/>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3</a:t>
            </a:r>
          </a:p>
        </p:txBody>
      </p:sp>
      <p:sp>
        <p:nvSpPr>
          <p:cNvPr id="37899" name="13 CuadroTexto"/>
          <p:cNvSpPr txBox="1">
            <a:spLocks noChangeArrowheads="1"/>
          </p:cNvSpPr>
          <p:nvPr/>
        </p:nvSpPr>
        <p:spPr bwMode="auto">
          <a:xfrm>
            <a:off x="1220788" y="2962275"/>
            <a:ext cx="332142" cy="338554"/>
          </a:xfrm>
          <a:prstGeom prst="rect">
            <a:avLst/>
          </a:prstGeom>
          <a:noFill/>
          <a:ln w="9525">
            <a:noFill/>
            <a:miter lim="800000"/>
            <a:headEnd/>
            <a:tailEnd/>
          </a:ln>
        </p:spPr>
        <p:txBody>
          <a:bodyPr wrap="none">
            <a:spAutoFit/>
          </a:bodyPr>
          <a:lstStyle/>
          <a:p>
            <a:r>
              <a:rPr lang="es-ES" sz="1600" b="1" dirty="0">
                <a:latin typeface="Arial" pitchFamily="34" charset="0"/>
                <a:cs typeface="Arial" pitchFamily="34" charset="0"/>
              </a:rPr>
              <a:t>A</a:t>
            </a:r>
          </a:p>
        </p:txBody>
      </p:sp>
      <p:sp>
        <p:nvSpPr>
          <p:cNvPr id="37900" name="34 CuadroTexto"/>
          <p:cNvSpPr txBox="1">
            <a:spLocks noChangeArrowheads="1"/>
          </p:cNvSpPr>
          <p:nvPr/>
        </p:nvSpPr>
        <p:spPr bwMode="auto">
          <a:xfrm>
            <a:off x="6786563" y="2286000"/>
            <a:ext cx="1357312" cy="307777"/>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10.1.1.1</a:t>
            </a:r>
          </a:p>
        </p:txBody>
      </p:sp>
      <p:sp>
        <p:nvSpPr>
          <p:cNvPr id="37" name="36 Flecha derecha"/>
          <p:cNvSpPr/>
          <p:nvPr/>
        </p:nvSpPr>
        <p:spPr>
          <a:xfrm>
            <a:off x="1714480" y="2357438"/>
            <a:ext cx="2357457" cy="928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ARP </a:t>
            </a:r>
            <a:r>
              <a:rPr lang="es-ES" sz="1400" b="1" dirty="0" err="1">
                <a:solidFill>
                  <a:schemeClr val="tx1"/>
                </a:solidFill>
                <a:latin typeface="Arial" pitchFamily="34" charset="0"/>
                <a:cs typeface="Arial" pitchFamily="34" charset="0"/>
              </a:rPr>
              <a:t>Request</a:t>
            </a:r>
            <a:r>
              <a:rPr lang="es-ES" sz="1400" b="1" dirty="0">
                <a:solidFill>
                  <a:schemeClr val="tx1"/>
                </a:solidFill>
                <a:latin typeface="Arial" pitchFamily="34" charset="0"/>
                <a:cs typeface="Arial" pitchFamily="34" charset="0"/>
              </a:rPr>
              <a:t> (FF)</a:t>
            </a:r>
          </a:p>
          <a:p>
            <a:pPr algn="ctr">
              <a:defRPr/>
            </a:pPr>
            <a:r>
              <a:rPr lang="es-ES" sz="1400" b="1" dirty="0">
                <a:solidFill>
                  <a:schemeClr val="tx1"/>
                </a:solidFill>
                <a:latin typeface="Arial" pitchFamily="34" charset="0"/>
                <a:cs typeface="Arial" pitchFamily="34" charset="0"/>
              </a:rPr>
              <a:t>“Busco a 10.1.1.1”</a:t>
            </a:r>
          </a:p>
        </p:txBody>
      </p:sp>
      <p:sp>
        <p:nvSpPr>
          <p:cNvPr id="37902" name="Line 83"/>
          <p:cNvSpPr>
            <a:spLocks noChangeShapeType="1"/>
          </p:cNvSpPr>
          <p:nvPr/>
        </p:nvSpPr>
        <p:spPr bwMode="auto">
          <a:xfrm flipH="1">
            <a:off x="4357688" y="2000250"/>
            <a:ext cx="46037" cy="1500188"/>
          </a:xfrm>
          <a:prstGeom prst="line">
            <a:avLst/>
          </a:prstGeom>
          <a:noFill/>
          <a:ln w="25400">
            <a:solidFill>
              <a:srgbClr val="0000FF"/>
            </a:solidFill>
            <a:round/>
            <a:headEnd/>
            <a:tailEnd/>
          </a:ln>
        </p:spPr>
        <p:txBody>
          <a:bodyPr/>
          <a:lstStyle/>
          <a:p>
            <a:endParaRPr lang="es-ES"/>
          </a:p>
        </p:txBody>
      </p:sp>
      <p:pic>
        <p:nvPicPr>
          <p:cNvPr id="37903" name="Picture 22"/>
          <p:cNvPicPr>
            <a:picLocks noChangeArrowheads="1"/>
          </p:cNvPicPr>
          <p:nvPr/>
        </p:nvPicPr>
        <p:blipFill>
          <a:blip r:embed="rId4" cstate="print"/>
          <a:srcRect/>
          <a:stretch>
            <a:fillRect/>
          </a:stretch>
        </p:blipFill>
        <p:spPr bwMode="auto">
          <a:xfrm>
            <a:off x="3767138" y="3190875"/>
            <a:ext cx="915987" cy="414338"/>
          </a:xfrm>
          <a:prstGeom prst="rect">
            <a:avLst/>
          </a:prstGeom>
          <a:noFill/>
          <a:ln w="12700">
            <a:noFill/>
            <a:miter lim="800000"/>
            <a:headEnd/>
            <a:tailEnd/>
          </a:ln>
        </p:spPr>
      </p:pic>
      <p:sp>
        <p:nvSpPr>
          <p:cNvPr id="39" name="38 Flecha izquierda"/>
          <p:cNvSpPr/>
          <p:nvPr/>
        </p:nvSpPr>
        <p:spPr>
          <a:xfrm>
            <a:off x="4714876" y="1071563"/>
            <a:ext cx="1928826" cy="860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latin typeface="Arial" pitchFamily="34" charset="0"/>
                <a:cs typeface="Arial" pitchFamily="34" charset="0"/>
              </a:rPr>
              <a:t>ARP </a:t>
            </a:r>
            <a:r>
              <a:rPr lang="es-ES" sz="1400" b="1" dirty="0" err="1">
                <a:solidFill>
                  <a:schemeClr val="tx1"/>
                </a:solidFill>
                <a:latin typeface="Arial" pitchFamily="34" charset="0"/>
                <a:cs typeface="Arial" pitchFamily="34" charset="0"/>
              </a:rPr>
              <a:t>Reply</a:t>
            </a:r>
            <a:r>
              <a:rPr lang="es-ES" sz="1400" b="1" dirty="0">
                <a:solidFill>
                  <a:schemeClr val="tx1"/>
                </a:solidFill>
                <a:latin typeface="Arial" pitchFamily="34" charset="0"/>
                <a:cs typeface="Arial" pitchFamily="34" charset="0"/>
              </a:rPr>
              <a:t> (A)</a:t>
            </a:r>
          </a:p>
          <a:p>
            <a:pPr algn="ctr">
              <a:defRPr/>
            </a:pPr>
            <a:r>
              <a:rPr lang="es-ES" sz="1400" b="1" dirty="0">
                <a:solidFill>
                  <a:schemeClr val="tx1"/>
                </a:solidFill>
                <a:latin typeface="Arial" pitchFamily="34" charset="0"/>
                <a:cs typeface="Arial" pitchFamily="34" charset="0"/>
              </a:rPr>
              <a:t>“10.1.1.1 es B”</a:t>
            </a:r>
          </a:p>
        </p:txBody>
      </p:sp>
      <p:sp>
        <p:nvSpPr>
          <p:cNvPr id="40" name="39 Flecha izquierda"/>
          <p:cNvSpPr/>
          <p:nvPr/>
        </p:nvSpPr>
        <p:spPr>
          <a:xfrm>
            <a:off x="4857752" y="4360863"/>
            <a:ext cx="1857388" cy="930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(A</a:t>
            </a:r>
            <a:r>
              <a:rPr lang="es-ES" sz="1400" b="1" dirty="0">
                <a:solidFill>
                  <a:schemeClr val="tx1"/>
                </a:solidFill>
                <a:latin typeface="Arial" pitchFamily="34" charset="0"/>
                <a:cs typeface="Arial" pitchFamily="34" charset="0"/>
              </a:rPr>
              <a:t>)</a:t>
            </a:r>
          </a:p>
          <a:p>
            <a:pPr algn="ctr">
              <a:defRPr/>
            </a:pPr>
            <a:r>
              <a:rPr lang="es-ES" sz="1400" b="1" dirty="0">
                <a:solidFill>
                  <a:schemeClr val="tx1"/>
                </a:solidFill>
                <a:latin typeface="Arial" pitchFamily="34" charset="0"/>
                <a:cs typeface="Arial" pitchFamily="34" charset="0"/>
              </a:rPr>
              <a:t>“10.1.1.1  es C”</a:t>
            </a:r>
          </a:p>
        </p:txBody>
      </p:sp>
      <p:sp>
        <p:nvSpPr>
          <p:cNvPr id="41" name="40 CuadroTexto"/>
          <p:cNvSpPr txBox="1"/>
          <p:nvPr/>
        </p:nvSpPr>
        <p:spPr>
          <a:xfrm>
            <a:off x="642938" y="4357688"/>
            <a:ext cx="1563687" cy="5842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10.1.1.1	   B</a:t>
            </a:r>
          </a:p>
        </p:txBody>
      </p:sp>
      <p:pic>
        <p:nvPicPr>
          <p:cNvPr id="37907" name="Picture 135"/>
          <p:cNvPicPr>
            <a:picLocks noChangeArrowheads="1"/>
          </p:cNvPicPr>
          <p:nvPr/>
        </p:nvPicPr>
        <p:blipFill>
          <a:blip r:embed="rId5" cstate="print"/>
          <a:srcRect/>
          <a:stretch>
            <a:fillRect/>
          </a:stretch>
        </p:blipFill>
        <p:spPr bwMode="auto">
          <a:xfrm>
            <a:off x="6929438" y="1590675"/>
            <a:ext cx="990600" cy="695325"/>
          </a:xfrm>
          <a:prstGeom prst="rect">
            <a:avLst/>
          </a:prstGeom>
          <a:noFill/>
          <a:ln w="12700">
            <a:noFill/>
            <a:miter lim="800000"/>
            <a:headEnd/>
            <a:tailEnd/>
          </a:ln>
        </p:spPr>
      </p:pic>
      <p:pic>
        <p:nvPicPr>
          <p:cNvPr id="29" name="Picture 26"/>
          <p:cNvPicPr>
            <a:picLocks noChangeArrowheads="1"/>
          </p:cNvPicPr>
          <p:nvPr/>
        </p:nvPicPr>
        <p:blipFill>
          <a:blip r:embed="rId3" cstate="print"/>
          <a:srcRect/>
          <a:stretch>
            <a:fillRect/>
          </a:stretch>
        </p:blipFill>
        <p:spPr bwMode="auto">
          <a:xfrm>
            <a:off x="6934200" y="3675063"/>
            <a:ext cx="781050" cy="828675"/>
          </a:xfrm>
          <a:prstGeom prst="rect">
            <a:avLst/>
          </a:prstGeom>
          <a:noFill/>
          <a:ln w="12700">
            <a:noFill/>
            <a:miter lim="800000"/>
            <a:headEnd/>
            <a:tailEnd/>
          </a:ln>
        </p:spPr>
      </p:pic>
      <p:pic>
        <p:nvPicPr>
          <p:cNvPr id="33" name="Picture 2"/>
          <p:cNvPicPr>
            <a:picLocks noChangeAspect="1" noChangeArrowheads="1"/>
          </p:cNvPicPr>
          <p:nvPr/>
        </p:nvPicPr>
        <p:blipFill>
          <a:blip r:embed="rId6" cstate="print"/>
          <a:srcRect/>
          <a:stretch>
            <a:fillRect/>
          </a:stretch>
        </p:blipFill>
        <p:spPr bwMode="auto">
          <a:xfrm>
            <a:off x="7170738" y="4146550"/>
            <a:ext cx="330200" cy="306388"/>
          </a:xfrm>
          <a:prstGeom prst="rect">
            <a:avLst/>
          </a:prstGeom>
          <a:noFill/>
          <a:ln w="9525">
            <a:noFill/>
            <a:miter lim="800000"/>
            <a:headEnd/>
            <a:tailEnd/>
          </a:ln>
        </p:spPr>
      </p:pic>
      <p:sp>
        <p:nvSpPr>
          <p:cNvPr id="37910" name="33 CuadroTexto"/>
          <p:cNvSpPr txBox="1">
            <a:spLocks noChangeArrowheads="1"/>
          </p:cNvSpPr>
          <p:nvPr/>
        </p:nvSpPr>
        <p:spPr bwMode="auto">
          <a:xfrm>
            <a:off x="714375" y="3733800"/>
            <a:ext cx="1357313" cy="523220"/>
          </a:xfrm>
          <a:prstGeom prst="rect">
            <a:avLst/>
          </a:prstGeom>
          <a:noFill/>
          <a:ln w="9525">
            <a:noFill/>
            <a:miter lim="800000"/>
            <a:headEnd/>
            <a:tailEnd/>
          </a:ln>
        </p:spPr>
        <p:txBody>
          <a:bodyPr>
            <a:spAutoFit/>
          </a:bodyPr>
          <a:lstStyle/>
          <a:p>
            <a:pPr algn="ctr"/>
            <a:r>
              <a:rPr lang="es-ES" sz="1400" b="1" dirty="0">
                <a:latin typeface="Arial" charset="0"/>
                <a:cs typeface="Arial" charset="0"/>
              </a:rPr>
              <a:t>IP: 10.1.1.2</a:t>
            </a:r>
          </a:p>
          <a:p>
            <a:pPr algn="ctr"/>
            <a:r>
              <a:rPr lang="es-ES" sz="1400" b="1" dirty="0" err="1">
                <a:latin typeface="Arial" charset="0"/>
                <a:cs typeface="Arial" charset="0"/>
              </a:rPr>
              <a:t>Rtr.</a:t>
            </a:r>
            <a:r>
              <a:rPr lang="es-ES" sz="1400" b="1" dirty="0">
                <a:latin typeface="Arial" charset="0"/>
                <a:cs typeface="Arial" charset="0"/>
              </a:rPr>
              <a:t>: 10.1.1.1</a:t>
            </a:r>
          </a:p>
        </p:txBody>
      </p:sp>
      <p:sp>
        <p:nvSpPr>
          <p:cNvPr id="42" name="41 CuadroTexto"/>
          <p:cNvSpPr txBox="1"/>
          <p:nvPr/>
        </p:nvSpPr>
        <p:spPr>
          <a:xfrm>
            <a:off x="7215188" y="1714500"/>
            <a:ext cx="33214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b="1" dirty="0">
                <a:latin typeface="Arial" pitchFamily="34" charset="0"/>
                <a:cs typeface="Arial" pitchFamily="34" charset="0"/>
              </a:rPr>
              <a:t>B</a:t>
            </a:r>
          </a:p>
        </p:txBody>
      </p:sp>
      <p:sp>
        <p:nvSpPr>
          <p:cNvPr id="43" name="42 CuadroTexto"/>
          <p:cNvSpPr txBox="1">
            <a:spLocks noChangeArrowheads="1"/>
          </p:cNvSpPr>
          <p:nvPr/>
        </p:nvSpPr>
        <p:spPr bwMode="auto">
          <a:xfrm>
            <a:off x="7143750" y="3776663"/>
            <a:ext cx="332142" cy="338554"/>
          </a:xfrm>
          <a:prstGeom prst="rect">
            <a:avLst/>
          </a:prstGeom>
          <a:noFill/>
          <a:ln w="9525">
            <a:noFill/>
            <a:miter lim="800000"/>
            <a:headEnd/>
            <a:tailEnd/>
          </a:ln>
        </p:spPr>
        <p:txBody>
          <a:bodyPr wrap="none">
            <a:spAutoFit/>
          </a:bodyPr>
          <a:lstStyle/>
          <a:p>
            <a:r>
              <a:rPr lang="es-ES" sz="1600" b="1">
                <a:latin typeface="Arial" pitchFamily="34" charset="0"/>
                <a:cs typeface="Arial" pitchFamily="34" charset="0"/>
              </a:rPr>
              <a:t>C</a:t>
            </a:r>
          </a:p>
        </p:txBody>
      </p:sp>
      <p:sp>
        <p:nvSpPr>
          <p:cNvPr id="44" name="43 CuadroTexto"/>
          <p:cNvSpPr txBox="1"/>
          <p:nvPr/>
        </p:nvSpPr>
        <p:spPr>
          <a:xfrm>
            <a:off x="6715125" y="2643188"/>
            <a:ext cx="1563688" cy="5842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600" dirty="0">
                <a:latin typeface="Arial" pitchFamily="34" charset="0"/>
                <a:cs typeface="Arial" pitchFamily="34" charset="0"/>
              </a:rPr>
              <a:t>     IP	MAC</a:t>
            </a:r>
          </a:p>
          <a:p>
            <a:pPr>
              <a:defRPr/>
            </a:pPr>
            <a:r>
              <a:rPr lang="es-ES" sz="1600" dirty="0">
                <a:latin typeface="Arial" pitchFamily="34" charset="0"/>
                <a:cs typeface="Arial" pitchFamily="34" charset="0"/>
              </a:rPr>
              <a:t>10.1.1.2	   A</a:t>
            </a:r>
          </a:p>
        </p:txBody>
      </p:sp>
      <p:sp>
        <p:nvSpPr>
          <p:cNvPr id="56" name="55 Flecha izquierda"/>
          <p:cNvSpPr/>
          <p:nvPr/>
        </p:nvSpPr>
        <p:spPr>
          <a:xfrm>
            <a:off x="4857752" y="3286125"/>
            <a:ext cx="1857388" cy="931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chemeClr val="tx1"/>
                </a:solidFill>
                <a:latin typeface="Arial" pitchFamily="34" charset="0"/>
                <a:cs typeface="Arial" pitchFamily="34" charset="0"/>
              </a:rPr>
              <a:t>GARP (B</a:t>
            </a:r>
            <a:r>
              <a:rPr lang="es-ES" sz="1400" b="1" dirty="0">
                <a:solidFill>
                  <a:schemeClr val="tx1"/>
                </a:solidFill>
                <a:latin typeface="Arial" pitchFamily="34" charset="0"/>
                <a:cs typeface="Arial" pitchFamily="34" charset="0"/>
              </a:rPr>
              <a:t>)</a:t>
            </a:r>
          </a:p>
          <a:p>
            <a:pPr algn="ctr">
              <a:defRPr/>
            </a:pPr>
            <a:r>
              <a:rPr lang="es-ES" sz="1400" b="1" dirty="0">
                <a:solidFill>
                  <a:schemeClr val="tx1"/>
                </a:solidFill>
                <a:latin typeface="Arial" pitchFamily="34" charset="0"/>
                <a:cs typeface="Arial" pitchFamily="34" charset="0"/>
              </a:rPr>
              <a:t>“10.1.1.2  es C”</a:t>
            </a:r>
          </a:p>
        </p:txBody>
      </p:sp>
      <p:cxnSp>
        <p:nvCxnSpPr>
          <p:cNvPr id="61" name="60 Conector recto"/>
          <p:cNvCxnSpPr/>
          <p:nvPr/>
        </p:nvCxnSpPr>
        <p:spPr>
          <a:xfrm flipV="1">
            <a:off x="1778000" y="3316288"/>
            <a:ext cx="2452688" cy="4762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3" name="62 Conector recto"/>
          <p:cNvCxnSpPr/>
          <p:nvPr/>
        </p:nvCxnSpPr>
        <p:spPr>
          <a:xfrm rot="5400000" flipH="1" flipV="1">
            <a:off x="3536950" y="2551113"/>
            <a:ext cx="1443038" cy="55562"/>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65" name="64 Conector recto"/>
          <p:cNvCxnSpPr/>
          <p:nvPr/>
        </p:nvCxnSpPr>
        <p:spPr>
          <a:xfrm flipV="1">
            <a:off x="4286250" y="1785938"/>
            <a:ext cx="2643188" cy="71437"/>
          </a:xfrm>
          <a:prstGeom prst="line">
            <a:avLst/>
          </a:prstGeom>
          <a:ln>
            <a:prstDash val="sysDash"/>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91" name="90 CuadroTexto"/>
          <p:cNvSpPr txBox="1"/>
          <p:nvPr/>
        </p:nvSpPr>
        <p:spPr>
          <a:xfrm>
            <a:off x="5135563" y="5429250"/>
            <a:ext cx="3579812" cy="73866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s-ES" sz="1400" dirty="0">
                <a:latin typeface="Arial" pitchFamily="34" charset="0"/>
                <a:cs typeface="Arial" pitchFamily="34" charset="0"/>
              </a:rPr>
              <a:t>El ataque falla porque el conmutador no deja pasar los ARP falsos.</a:t>
            </a:r>
          </a:p>
          <a:p>
            <a:pPr algn="ctr">
              <a:defRPr/>
            </a:pPr>
            <a:r>
              <a:rPr lang="es-ES" sz="1400" dirty="0">
                <a:latin typeface="Arial" pitchFamily="34" charset="0"/>
                <a:cs typeface="Arial" pitchFamily="34" charset="0"/>
              </a:rPr>
              <a:t>Los ARP del </a:t>
            </a:r>
            <a:r>
              <a:rPr lang="es-ES" sz="1400" dirty="0" err="1">
                <a:latin typeface="Arial" pitchFamily="34" charset="0"/>
                <a:cs typeface="Arial" pitchFamily="34" charset="0"/>
              </a:rPr>
              <a:t>router</a:t>
            </a:r>
            <a:r>
              <a:rPr lang="es-ES" sz="1400" dirty="0">
                <a:latin typeface="Arial" pitchFamily="34" charset="0"/>
                <a:cs typeface="Arial" pitchFamily="34" charset="0"/>
              </a:rPr>
              <a:t> no serán comprobados</a:t>
            </a:r>
          </a:p>
        </p:txBody>
      </p:sp>
      <p:cxnSp>
        <p:nvCxnSpPr>
          <p:cNvPr id="93" name="92 Conector recto"/>
          <p:cNvCxnSpPr/>
          <p:nvPr/>
        </p:nvCxnSpPr>
        <p:spPr>
          <a:xfrm>
            <a:off x="642938" y="4643438"/>
            <a:ext cx="1571625" cy="1587"/>
          </a:xfrm>
          <a:prstGeom prst="line">
            <a:avLst/>
          </a:prstGeom>
        </p:spPr>
        <p:style>
          <a:lnRef idx="1">
            <a:schemeClr val="dk1"/>
          </a:lnRef>
          <a:fillRef idx="0">
            <a:schemeClr val="dk1"/>
          </a:fillRef>
          <a:effectRef idx="0">
            <a:schemeClr val="dk1"/>
          </a:effectRef>
          <a:fontRef idx="minor">
            <a:schemeClr val="tx1"/>
          </a:fontRef>
        </p:style>
      </p:cxnSp>
      <p:cxnSp>
        <p:nvCxnSpPr>
          <p:cNvPr id="94" name="93 Conector recto"/>
          <p:cNvCxnSpPr/>
          <p:nvPr/>
        </p:nvCxnSpPr>
        <p:spPr>
          <a:xfrm>
            <a:off x="6715125" y="2928938"/>
            <a:ext cx="1571625" cy="1587"/>
          </a:xfrm>
          <a:prstGeom prst="line">
            <a:avLst/>
          </a:prstGeom>
        </p:spPr>
        <p:style>
          <a:lnRef idx="1">
            <a:schemeClr val="dk1"/>
          </a:lnRef>
          <a:fillRef idx="0">
            <a:schemeClr val="dk1"/>
          </a:fillRef>
          <a:effectRef idx="0">
            <a:schemeClr val="dk1"/>
          </a:effectRef>
          <a:fontRef idx="minor">
            <a:schemeClr val="tx1"/>
          </a:fontRef>
        </p:style>
      </p:cxnSp>
      <p:sp>
        <p:nvSpPr>
          <p:cNvPr id="46" name="45 CuadroTexto"/>
          <p:cNvSpPr txBox="1"/>
          <p:nvPr/>
        </p:nvSpPr>
        <p:spPr>
          <a:xfrm>
            <a:off x="377825" y="5143500"/>
            <a:ext cx="4265613" cy="11699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endParaRPr lang="es-ES" sz="1400" b="1" dirty="0">
              <a:latin typeface="Courier New" pitchFamily="49" charset="0"/>
            </a:endParaRPr>
          </a:p>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arp</a:t>
            </a:r>
            <a:r>
              <a:rPr lang="es-ES" sz="1400" b="1" dirty="0">
                <a:latin typeface="Courier New" pitchFamily="49" charset="0"/>
              </a:rPr>
              <a:t> </a:t>
            </a:r>
            <a:r>
              <a:rPr lang="es-ES" sz="1400" b="1" dirty="0" err="1">
                <a:latin typeface="Courier New" pitchFamily="49" charset="0"/>
              </a:rPr>
              <a:t>inspection</a:t>
            </a:r>
            <a:r>
              <a:rPr lang="es-ES" sz="1400" b="1" dirty="0">
                <a:latin typeface="Courier New" pitchFamily="49" charset="0"/>
              </a:rPr>
              <a:t> </a:t>
            </a:r>
          </a:p>
          <a:p>
            <a:pPr>
              <a:defRPr/>
            </a:pPr>
            <a:r>
              <a:rPr lang="es-ES" sz="1400" b="1" dirty="0" err="1">
                <a:latin typeface="Courier New" pitchFamily="49" charset="0"/>
                <a:cs typeface="Courier New" pitchFamily="49" charset="0"/>
              </a:rPr>
              <a:t>sw</a:t>
            </a:r>
            <a:r>
              <a:rPr lang="es-ES" sz="1400" b="1" dirty="0">
                <a:latin typeface="Courier New" pitchFamily="49" charset="0"/>
                <a:cs typeface="Courier New" pitchFamily="49" charset="0"/>
              </a:rPr>
              <a:t>(</a:t>
            </a:r>
            <a:r>
              <a:rPr lang="es-ES" sz="1400" b="1" dirty="0" err="1">
                <a:latin typeface="Courier New" pitchFamily="49" charset="0"/>
                <a:cs typeface="Courier New" pitchFamily="49" charset="0"/>
              </a:rPr>
              <a:t>config</a:t>
            </a:r>
            <a:r>
              <a:rPr lang="es-ES" sz="1400" b="1" dirty="0">
                <a:latin typeface="Courier New" pitchFamily="49" charset="0"/>
                <a:cs typeface="Courier New" pitchFamily="49" charset="0"/>
              </a:rPr>
              <a:t>)# interface 2</a:t>
            </a:r>
          </a:p>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config-if</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r>
              <a:rPr lang="es-ES" sz="1400" b="1" dirty="0">
                <a:latin typeface="Courier New" pitchFamily="49" charset="0"/>
              </a:rPr>
              <a:t> trust</a:t>
            </a:r>
          </a:p>
          <a:p>
            <a:pPr>
              <a:defRPr/>
            </a:pPr>
            <a:r>
              <a:rPr lang="es-ES" sz="1400" b="1" dirty="0" err="1">
                <a:latin typeface="Courier New" pitchFamily="49" charset="0"/>
                <a:cs typeface="Courier New" pitchFamily="49" charset="0"/>
              </a:rPr>
              <a:t>Sw</a:t>
            </a:r>
            <a:r>
              <a:rPr lang="es-ES" sz="1400" b="1" dirty="0">
                <a:latin typeface="Courier New" pitchFamily="49" charset="0"/>
                <a:cs typeface="Courier New" pitchFamily="49" charset="0"/>
              </a:rPr>
              <a:t>(</a:t>
            </a:r>
            <a:r>
              <a:rPr lang="es-ES" sz="1400" b="1" dirty="0" err="1">
                <a:latin typeface="Courier New" pitchFamily="49" charset="0"/>
                <a:cs typeface="Courier New" pitchFamily="49" charset="0"/>
              </a:rPr>
              <a:t>config-if</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ip</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arp</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inspection</a:t>
            </a:r>
            <a:r>
              <a:rPr lang="es-ES" sz="1400" b="1" dirty="0">
                <a:latin typeface="Courier New" pitchFamily="49" charset="0"/>
                <a:cs typeface="Courier New" pitchFamily="49" charset="0"/>
              </a:rPr>
              <a:t> trust</a:t>
            </a:r>
          </a:p>
        </p:txBody>
      </p:sp>
      <p:grpSp>
        <p:nvGrpSpPr>
          <p:cNvPr id="2" name="Group 76"/>
          <p:cNvGrpSpPr>
            <a:grpSpLocks/>
          </p:cNvGrpSpPr>
          <p:nvPr/>
        </p:nvGrpSpPr>
        <p:grpSpPr bwMode="auto">
          <a:xfrm>
            <a:off x="4568825" y="4643438"/>
            <a:ext cx="360363" cy="360362"/>
            <a:chOff x="3162" y="3456"/>
            <a:chExt cx="272" cy="272"/>
          </a:xfrm>
        </p:grpSpPr>
        <p:sp>
          <p:nvSpPr>
            <p:cNvPr id="37927"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37928"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cxnSp>
        <p:nvCxnSpPr>
          <p:cNvPr id="53" name="52 Conector recto de flecha"/>
          <p:cNvCxnSpPr/>
          <p:nvPr/>
        </p:nvCxnSpPr>
        <p:spPr>
          <a:xfrm rot="5400000" flipH="1" flipV="1">
            <a:off x="3392488" y="4464050"/>
            <a:ext cx="13573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 name="Group 76"/>
          <p:cNvGrpSpPr>
            <a:grpSpLocks/>
          </p:cNvGrpSpPr>
          <p:nvPr/>
        </p:nvGrpSpPr>
        <p:grpSpPr bwMode="auto">
          <a:xfrm>
            <a:off x="4568825" y="3575050"/>
            <a:ext cx="360363" cy="360363"/>
            <a:chOff x="3162" y="3456"/>
            <a:chExt cx="272" cy="272"/>
          </a:xfrm>
        </p:grpSpPr>
        <p:sp>
          <p:nvSpPr>
            <p:cNvPr id="37925"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37926"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sp>
        <p:nvSpPr>
          <p:cNvPr id="45" name="44 CuadroTexto"/>
          <p:cNvSpPr txBox="1"/>
          <p:nvPr/>
        </p:nvSpPr>
        <p:spPr>
          <a:xfrm>
            <a:off x="500034" y="1174728"/>
            <a:ext cx="390363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dirty="0" err="1">
                <a:latin typeface="Courier New" pitchFamily="49" charset="0"/>
              </a:rPr>
              <a:t>sw</a:t>
            </a:r>
            <a:r>
              <a:rPr lang="es-ES" sz="1200" b="1" dirty="0">
                <a:latin typeface="Courier New" pitchFamily="49" charset="0"/>
              </a:rPr>
              <a:t># </a:t>
            </a:r>
            <a:r>
              <a:rPr lang="es-ES" sz="1200" b="1" dirty="0" err="1">
                <a:latin typeface="Courier New" pitchFamily="49" charset="0"/>
              </a:rPr>
              <a:t>sh</a:t>
            </a:r>
            <a:r>
              <a:rPr lang="es-ES" sz="1200" b="1" dirty="0">
                <a:latin typeface="Courier New" pitchFamily="49" charset="0"/>
              </a:rPr>
              <a:t> </a:t>
            </a:r>
            <a:r>
              <a:rPr lang="es-ES" sz="1200" b="1" dirty="0" err="1">
                <a:latin typeface="Courier New" pitchFamily="49" charset="0"/>
              </a:rPr>
              <a:t>ip</a:t>
            </a:r>
            <a:r>
              <a:rPr lang="es-ES" sz="1200" b="1" dirty="0">
                <a:latin typeface="Courier New" pitchFamily="49" charset="0"/>
              </a:rPr>
              <a:t> </a:t>
            </a:r>
            <a:r>
              <a:rPr lang="es-ES" sz="1200" b="1" dirty="0" err="1">
                <a:latin typeface="Courier New" pitchFamily="49" charset="0"/>
              </a:rPr>
              <a:t>dhcp</a:t>
            </a:r>
            <a:r>
              <a:rPr lang="es-ES" sz="1200" b="1" dirty="0">
                <a:latin typeface="Courier New" pitchFamily="49" charset="0"/>
              </a:rPr>
              <a:t> </a:t>
            </a:r>
            <a:r>
              <a:rPr lang="es-ES" sz="1200" b="1" dirty="0" err="1">
                <a:latin typeface="Courier New" pitchFamily="49" charset="0"/>
              </a:rPr>
              <a:t>snooping</a:t>
            </a:r>
            <a:r>
              <a:rPr lang="es-ES" sz="1200" b="1" dirty="0">
                <a:latin typeface="Courier New" pitchFamily="49" charset="0"/>
              </a:rPr>
              <a:t> </a:t>
            </a:r>
            <a:r>
              <a:rPr lang="es-ES" sz="1200" b="1" dirty="0" err="1">
                <a:latin typeface="Courier New" pitchFamily="49" charset="0"/>
              </a:rPr>
              <a:t>binding</a:t>
            </a:r>
            <a:endParaRPr lang="es-ES" sz="1200" b="1" dirty="0">
              <a:latin typeface="Courier New" pitchFamily="49" charset="0"/>
            </a:endParaRPr>
          </a:p>
          <a:p>
            <a:pPr>
              <a:defRPr/>
            </a:pPr>
            <a:r>
              <a:rPr lang="es-ES" sz="1200" b="1" u="sng" dirty="0" smtClean="0">
                <a:latin typeface="Courier New" pitchFamily="49" charset="0"/>
                <a:cs typeface="Courier New" pitchFamily="49" charset="0"/>
              </a:rPr>
              <a:t>MAC</a:t>
            </a:r>
            <a:r>
              <a:rPr lang="es-ES" sz="1200" b="1" dirty="0" smtClean="0">
                <a:latin typeface="Courier New" pitchFamily="49" charset="0"/>
                <a:cs typeface="Courier New" pitchFamily="49" charset="0"/>
              </a:rPr>
              <a:t>    </a:t>
            </a:r>
            <a:r>
              <a:rPr lang="es-ES" sz="1200" b="1" u="sng" dirty="0" smtClean="0">
                <a:latin typeface="Courier New" pitchFamily="49" charset="0"/>
                <a:cs typeface="Courier New" pitchFamily="49" charset="0"/>
              </a:rPr>
              <a:t>   IP   </a:t>
            </a:r>
            <a:r>
              <a:rPr lang="es-ES" sz="1200" b="1" dirty="0" smtClean="0">
                <a:latin typeface="Courier New" pitchFamily="49" charset="0"/>
                <a:cs typeface="Courier New" pitchFamily="49" charset="0"/>
              </a:rPr>
              <a:t>   </a:t>
            </a:r>
            <a:r>
              <a:rPr lang="es-ES" sz="1200" b="1" u="sng" dirty="0" err="1" smtClean="0">
                <a:latin typeface="Courier New" pitchFamily="49" charset="0"/>
                <a:cs typeface="Courier New" pitchFamily="49" charset="0"/>
              </a:rPr>
              <a:t>Lease</a:t>
            </a:r>
            <a:r>
              <a:rPr lang="es-ES" sz="1200" b="1" u="sng" dirty="0" smtClean="0">
                <a:latin typeface="Courier New" pitchFamily="49" charset="0"/>
                <a:cs typeface="Courier New" pitchFamily="49" charset="0"/>
              </a:rPr>
              <a:t>(</a:t>
            </a:r>
            <a:r>
              <a:rPr lang="es-ES" sz="1200" b="1" u="sng" dirty="0" err="1" smtClean="0">
                <a:latin typeface="Courier New" pitchFamily="49" charset="0"/>
                <a:cs typeface="Courier New" pitchFamily="49" charset="0"/>
              </a:rPr>
              <a:t>sec</a:t>
            </a:r>
            <a:r>
              <a:rPr lang="es-ES" sz="1200" b="1" u="sng" dirty="0" smtClean="0">
                <a:latin typeface="Courier New" pitchFamily="49" charset="0"/>
                <a:cs typeface="Courier New" pitchFamily="49" charset="0"/>
              </a:rPr>
              <a:t>)</a:t>
            </a:r>
            <a:r>
              <a:rPr lang="es-ES" sz="1200" b="1" dirty="0" smtClean="0">
                <a:latin typeface="Courier New" pitchFamily="49" charset="0"/>
                <a:cs typeface="Courier New" pitchFamily="49" charset="0"/>
              </a:rPr>
              <a:t>   </a:t>
            </a:r>
            <a:r>
              <a:rPr lang="es-ES" sz="1200" b="1" u="sng" dirty="0" smtClean="0">
                <a:latin typeface="Courier New" pitchFamily="49" charset="0"/>
                <a:cs typeface="Courier New" pitchFamily="49" charset="0"/>
              </a:rPr>
              <a:t>Interface</a:t>
            </a:r>
            <a:endParaRPr lang="es-ES" sz="1200" b="1" dirty="0">
              <a:latin typeface="Courier New" pitchFamily="49" charset="0"/>
              <a:cs typeface="Courier New" pitchFamily="49" charset="0"/>
            </a:endParaRPr>
          </a:p>
          <a:p>
            <a:pPr>
              <a:defRPr/>
            </a:pPr>
            <a:r>
              <a:rPr lang="es-ES" sz="1200" b="1" dirty="0">
                <a:latin typeface="Courier New" pitchFamily="49" charset="0"/>
                <a:cs typeface="Courier New" pitchFamily="49" charset="0"/>
              </a:rPr>
              <a:t> A     </a:t>
            </a:r>
            <a:r>
              <a:rPr lang="es-ES" sz="1200" b="1" dirty="0" smtClean="0">
                <a:latin typeface="Courier New" pitchFamily="49" charset="0"/>
                <a:cs typeface="Courier New" pitchFamily="49" charset="0"/>
              </a:rPr>
              <a:t>10.1.1.2      </a:t>
            </a:r>
            <a:r>
              <a:rPr lang="es-ES" sz="1200" b="1" dirty="0">
                <a:latin typeface="Courier New" pitchFamily="49" charset="0"/>
                <a:cs typeface="Courier New" pitchFamily="49" charset="0"/>
              </a:rPr>
              <a:t>3600          </a:t>
            </a:r>
            <a:r>
              <a:rPr lang="es-ES" sz="1200" b="1" dirty="0" smtClean="0">
                <a:latin typeface="Courier New" pitchFamily="49" charset="0"/>
                <a:cs typeface="Courier New" pitchFamily="49" charset="0"/>
              </a:rPr>
              <a:t>1</a:t>
            </a:r>
          </a:p>
        </p:txBody>
      </p:sp>
      <p:cxnSp>
        <p:nvCxnSpPr>
          <p:cNvPr id="47" name="46 Conector recto de flecha"/>
          <p:cNvCxnSpPr/>
          <p:nvPr/>
        </p:nvCxnSpPr>
        <p:spPr>
          <a:xfrm rot="5400000">
            <a:off x="3696482" y="2267731"/>
            <a:ext cx="893774" cy="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down)">
                                      <p:cBhvr>
                                        <p:cTn id="51" dur="500"/>
                                        <p:tgtEl>
                                          <p:spTgt spid="90"/>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1000"/>
                                  </p:stCondLst>
                                  <p:childTnLst>
                                    <p:set>
                                      <p:cBhvr>
                                        <p:cTn id="73"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 grpId="0" animBg="1"/>
      <p:bldP spid="13" grpId="0"/>
      <p:bldP spid="37" grpId="0" animBg="1"/>
      <p:bldP spid="39" grpId="0" animBg="1"/>
      <p:bldP spid="40" grpId="0" animBg="1"/>
      <p:bldP spid="41" grpId="0" animBg="1"/>
      <p:bldP spid="43" grpId="0"/>
      <p:bldP spid="44" grpId="0" animBg="1"/>
      <p:bldP spid="56" grpId="0" animBg="1"/>
      <p:bldP spid="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685800" y="214290"/>
            <a:ext cx="7772400" cy="1143000"/>
          </a:xfrm>
        </p:spPr>
        <p:txBody>
          <a:bodyPr/>
          <a:lstStyle/>
          <a:p>
            <a:r>
              <a:rPr lang="es-ES" smtClean="0"/>
              <a:t>IP spoofing</a:t>
            </a:r>
          </a:p>
        </p:txBody>
      </p:sp>
      <p:sp>
        <p:nvSpPr>
          <p:cNvPr id="3" name="2 Marcador de contenido"/>
          <p:cNvSpPr>
            <a:spLocks noGrp="1"/>
          </p:cNvSpPr>
          <p:nvPr>
            <p:ph idx="1"/>
          </p:nvPr>
        </p:nvSpPr>
        <p:spPr>
          <a:xfrm>
            <a:off x="685800" y="1071525"/>
            <a:ext cx="7772400" cy="4452937"/>
          </a:xfrm>
        </p:spPr>
        <p:txBody>
          <a:bodyPr>
            <a:noAutofit/>
          </a:bodyPr>
          <a:lstStyle/>
          <a:p>
            <a:pPr>
              <a:defRPr/>
            </a:pPr>
            <a:r>
              <a:rPr lang="es-ES" sz="2000" dirty="0" smtClean="0"/>
              <a:t>El host envía paquetes IP poniendo una dirección de origen falsa. Generalmente esto lo hacen los atacantes para evitar ser perseguidos. Muchos ataques de denegación de servicio se basan en desbordar recursos de servidores usando múltiples direcciones IP, todas falsas, desde un mismo host.</a:t>
            </a:r>
          </a:p>
          <a:p>
            <a:pPr>
              <a:defRPr/>
            </a:pPr>
            <a:r>
              <a:rPr lang="es-ES" sz="2000" dirty="0" smtClean="0"/>
              <a:t>Podemos distinguir dos tipos de </a:t>
            </a:r>
            <a:r>
              <a:rPr lang="es-ES" sz="2000" dirty="0" err="1" smtClean="0"/>
              <a:t>spoofing</a:t>
            </a:r>
            <a:r>
              <a:rPr lang="es-ES" sz="2000" dirty="0" smtClean="0"/>
              <a:t>:</a:t>
            </a:r>
          </a:p>
          <a:p>
            <a:pPr lvl="1">
              <a:defRPr/>
            </a:pPr>
            <a:r>
              <a:rPr lang="es-ES" sz="2000" dirty="0" smtClean="0"/>
              <a:t>IP </a:t>
            </a:r>
            <a:r>
              <a:rPr lang="es-ES" sz="2000" dirty="0" err="1" smtClean="0"/>
              <a:t>Spoofing</a:t>
            </a:r>
            <a:r>
              <a:rPr lang="es-ES" sz="2000" dirty="0" smtClean="0"/>
              <a:t> ciego: el host impostor y el suplantado están en </a:t>
            </a:r>
            <a:r>
              <a:rPr lang="es-ES" sz="2000" dirty="0" err="1" smtClean="0"/>
              <a:t>LANs</a:t>
            </a:r>
            <a:r>
              <a:rPr lang="es-ES" sz="2000" dirty="0" smtClean="0"/>
              <a:t> diferentes. En este caso el impostor no recibe las respuestas a los paquetes de ataque. Suele utilizarse para ataques de denegación de servicio.</a:t>
            </a:r>
          </a:p>
          <a:p>
            <a:pPr lvl="1">
              <a:defRPr/>
            </a:pPr>
            <a:r>
              <a:rPr lang="es-ES" sz="2000" dirty="0" smtClean="0"/>
              <a:t>IP </a:t>
            </a:r>
            <a:r>
              <a:rPr lang="es-ES" sz="2000" dirty="0" err="1" smtClean="0"/>
              <a:t>Spoofing</a:t>
            </a:r>
            <a:r>
              <a:rPr lang="es-ES" sz="2000" dirty="0" smtClean="0"/>
              <a:t> con visibilidad: el impostor y el suplantado están en la misma LAN, de forma que el impostor puede fácilmente obtener los paquetes de respuesta (con ARP </a:t>
            </a:r>
            <a:r>
              <a:rPr lang="es-ES" sz="2000" dirty="0" err="1" smtClean="0"/>
              <a:t>spoofing</a:t>
            </a:r>
            <a:r>
              <a:rPr lang="es-ES" sz="2000" dirty="0" smtClean="0"/>
              <a:t>, por ejemplo). Esto le permite controlar la sesión y potencialmente le da acceso a recursos reservados.</a:t>
            </a:r>
          </a:p>
        </p:txBody>
      </p:sp>
    </p:spTree>
  </p:cSld>
  <p:clrMapOvr>
    <a:masterClrMapping/>
  </p:clrMapOvr>
  <p:transition spd="med">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
          <p:cNvSpPr>
            <a:spLocks/>
          </p:cNvSpPr>
          <p:nvPr/>
        </p:nvSpPr>
        <p:spPr bwMode="auto">
          <a:xfrm>
            <a:off x="4572000" y="3495666"/>
            <a:ext cx="2697163" cy="69850"/>
          </a:xfrm>
          <a:custGeom>
            <a:avLst/>
            <a:gdLst>
              <a:gd name="T0" fmla="*/ 0 w 1452"/>
              <a:gd name="T1" fmla="*/ 0 h 45"/>
              <a:gd name="T2" fmla="*/ 2147483647 w 1452"/>
              <a:gd name="T3" fmla="*/ 0 h 45"/>
              <a:gd name="T4" fmla="*/ 2147483647 w 1452"/>
              <a:gd name="T5" fmla="*/ 2147483647 h 45"/>
              <a:gd name="T6" fmla="*/ 2147483647 w 1452"/>
              <a:gd name="T7" fmla="*/ 214748364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41987" name="Rectangle 3"/>
          <p:cNvSpPr>
            <a:spLocks noChangeArrowheads="1"/>
          </p:cNvSpPr>
          <p:nvPr/>
        </p:nvSpPr>
        <p:spPr bwMode="auto">
          <a:xfrm>
            <a:off x="1039813" y="260350"/>
            <a:ext cx="7132637" cy="838200"/>
          </a:xfrm>
          <a:prstGeom prst="rect">
            <a:avLst/>
          </a:prstGeom>
          <a:noFill/>
          <a:ln w="9525">
            <a:noFill/>
            <a:miter lim="800000"/>
            <a:headEnd/>
            <a:tailEnd/>
          </a:ln>
        </p:spPr>
        <p:txBody>
          <a:bodyPr lIns="102833" tIns="51417" rIns="102833" bIns="51417"/>
          <a:lstStyle/>
          <a:p>
            <a:pPr algn="ctr"/>
            <a:r>
              <a:rPr lang="en-GB" sz="3600" dirty="0" err="1" smtClean="0">
                <a:solidFill>
                  <a:schemeClr val="tx2"/>
                </a:solidFill>
                <a:latin typeface="Arial" charset="0"/>
              </a:rPr>
              <a:t>Solución</a:t>
            </a:r>
            <a:r>
              <a:rPr lang="en-GB" sz="3600" dirty="0" smtClean="0">
                <a:solidFill>
                  <a:schemeClr val="tx2"/>
                </a:solidFill>
                <a:latin typeface="Arial" charset="0"/>
              </a:rPr>
              <a:t> al spoofing </a:t>
            </a:r>
            <a:r>
              <a:rPr lang="en-GB" sz="3600" dirty="0" err="1" smtClean="0">
                <a:solidFill>
                  <a:schemeClr val="tx2"/>
                </a:solidFill>
                <a:latin typeface="Arial" charset="0"/>
              </a:rPr>
              <a:t>ciego</a:t>
            </a:r>
            <a:endParaRPr lang="en-GB" sz="3600" dirty="0" smtClean="0">
              <a:solidFill>
                <a:schemeClr val="tx2"/>
              </a:solidFill>
              <a:latin typeface="Arial" charset="0"/>
            </a:endParaRPr>
          </a:p>
          <a:p>
            <a:pPr algn="ctr"/>
            <a:r>
              <a:rPr lang="en-GB" sz="2800" dirty="0" err="1" smtClean="0">
                <a:solidFill>
                  <a:schemeClr val="tx2"/>
                </a:solidFill>
                <a:latin typeface="Arial" charset="0"/>
              </a:rPr>
              <a:t>filtro</a:t>
            </a:r>
            <a:r>
              <a:rPr lang="en-GB" sz="2800" dirty="0" smtClean="0">
                <a:solidFill>
                  <a:schemeClr val="tx2"/>
                </a:solidFill>
                <a:latin typeface="Arial" charset="0"/>
              </a:rPr>
              <a:t> anti-spoofing, RFC 2267</a:t>
            </a:r>
            <a:endParaRPr lang="en-GB" sz="2800" dirty="0">
              <a:solidFill>
                <a:schemeClr val="tx2"/>
              </a:solidFill>
              <a:latin typeface="Arial" charset="0"/>
            </a:endParaRPr>
          </a:p>
        </p:txBody>
      </p:sp>
      <p:sp>
        <p:nvSpPr>
          <p:cNvPr id="41988" name="Rectangle 4"/>
          <p:cNvSpPr>
            <a:spLocks noChangeArrowheads="1"/>
          </p:cNvSpPr>
          <p:nvPr/>
        </p:nvSpPr>
        <p:spPr bwMode="auto">
          <a:xfrm>
            <a:off x="3428992" y="4598991"/>
            <a:ext cx="4500594" cy="544521"/>
          </a:xfrm>
          <a:prstGeom prst="rect">
            <a:avLst/>
          </a:prstGeom>
          <a:noFill/>
          <a:ln w="9525">
            <a:noFill/>
            <a:miter lim="800000"/>
            <a:headEnd/>
            <a:tailEnd/>
          </a:ln>
        </p:spPr>
        <p:txBody>
          <a:bodyPr lIns="102833" tIns="51417" rIns="102833" bIns="51417"/>
          <a:lstStyle/>
          <a:p>
            <a:pPr marL="0" lvl="1" indent="-285750" algn="ctr">
              <a:spcBef>
                <a:spcPct val="20000"/>
              </a:spcBef>
            </a:pPr>
            <a:r>
              <a:rPr lang="en-GB" sz="1600" dirty="0" smtClean="0">
                <a:latin typeface="Arial" charset="0"/>
              </a:rPr>
              <a:t>El </a:t>
            </a:r>
            <a:r>
              <a:rPr lang="en-GB" sz="1600" dirty="0" err="1" smtClean="0">
                <a:latin typeface="Arial" charset="0"/>
              </a:rPr>
              <a:t>filtro</a:t>
            </a:r>
            <a:r>
              <a:rPr lang="en-GB" sz="1600" dirty="0" smtClean="0">
                <a:latin typeface="Arial" charset="0"/>
              </a:rPr>
              <a:t> anti-spoofing lo </a:t>
            </a:r>
            <a:r>
              <a:rPr lang="en-GB" sz="1600" dirty="0" err="1" smtClean="0">
                <a:latin typeface="Arial" charset="0"/>
              </a:rPr>
              <a:t>aplican</a:t>
            </a:r>
            <a:r>
              <a:rPr lang="en-GB" sz="1600" dirty="0" smtClean="0">
                <a:latin typeface="Arial" charset="0"/>
              </a:rPr>
              <a:t> </a:t>
            </a:r>
            <a:r>
              <a:rPr lang="en-GB" sz="1600" dirty="0" err="1" smtClean="0">
                <a:latin typeface="Arial" charset="0"/>
              </a:rPr>
              <a:t>habitualmente</a:t>
            </a:r>
            <a:r>
              <a:rPr lang="en-GB" sz="1600" dirty="0" smtClean="0">
                <a:latin typeface="Arial" charset="0"/>
              </a:rPr>
              <a:t> los ISPs a </a:t>
            </a:r>
            <a:r>
              <a:rPr lang="en-GB" sz="1600" dirty="0" err="1" smtClean="0">
                <a:latin typeface="Arial" charset="0"/>
              </a:rPr>
              <a:t>las</a:t>
            </a:r>
            <a:r>
              <a:rPr lang="en-GB" sz="1600" dirty="0" smtClean="0">
                <a:latin typeface="Arial" charset="0"/>
              </a:rPr>
              <a:t> </a:t>
            </a:r>
            <a:r>
              <a:rPr lang="en-GB" sz="1600" dirty="0" err="1" smtClean="0">
                <a:latin typeface="Arial" charset="0"/>
              </a:rPr>
              <a:t>conexiones</a:t>
            </a:r>
            <a:r>
              <a:rPr lang="en-GB" sz="1600" dirty="0" smtClean="0">
                <a:latin typeface="Arial" charset="0"/>
              </a:rPr>
              <a:t> de </a:t>
            </a:r>
            <a:r>
              <a:rPr lang="en-GB" sz="1600" dirty="0" err="1" smtClean="0">
                <a:latin typeface="Arial" charset="0"/>
              </a:rPr>
              <a:t>sus</a:t>
            </a:r>
            <a:r>
              <a:rPr lang="en-GB" sz="1600" dirty="0" smtClean="0">
                <a:latin typeface="Arial" charset="0"/>
              </a:rPr>
              <a:t> </a:t>
            </a:r>
            <a:r>
              <a:rPr lang="en-GB" sz="1600" dirty="0" err="1" smtClean="0">
                <a:latin typeface="Arial" charset="0"/>
              </a:rPr>
              <a:t>clientes</a:t>
            </a:r>
            <a:r>
              <a:rPr lang="en-GB" sz="1600" dirty="0" smtClean="0">
                <a:latin typeface="Arial" charset="0"/>
              </a:rPr>
              <a:t>.</a:t>
            </a:r>
          </a:p>
        </p:txBody>
      </p:sp>
      <p:pic>
        <p:nvPicPr>
          <p:cNvPr id="41989" name="Picture 5"/>
          <p:cNvPicPr>
            <a:picLocks noChangeArrowheads="1"/>
          </p:cNvPicPr>
          <p:nvPr/>
        </p:nvPicPr>
        <p:blipFill>
          <a:blip r:embed="rId3" cstate="print"/>
          <a:srcRect/>
          <a:stretch>
            <a:fillRect/>
          </a:stretch>
        </p:blipFill>
        <p:spPr bwMode="auto">
          <a:xfrm>
            <a:off x="6715140" y="3190866"/>
            <a:ext cx="1109662" cy="631825"/>
          </a:xfrm>
          <a:prstGeom prst="rect">
            <a:avLst/>
          </a:prstGeom>
          <a:noFill/>
          <a:ln w="12700">
            <a:noFill/>
            <a:miter lim="800000"/>
            <a:headEnd/>
            <a:tailEnd/>
          </a:ln>
        </p:spPr>
      </p:pic>
      <p:sp>
        <p:nvSpPr>
          <p:cNvPr id="41990" name="Line 6"/>
          <p:cNvSpPr>
            <a:spLocks noChangeShapeType="1"/>
          </p:cNvSpPr>
          <p:nvPr/>
        </p:nvSpPr>
        <p:spPr bwMode="auto">
          <a:xfrm rot="16200000" flipH="1">
            <a:off x="972326" y="3847293"/>
            <a:ext cx="1919288" cy="6350"/>
          </a:xfrm>
          <a:prstGeom prst="line">
            <a:avLst/>
          </a:prstGeom>
          <a:noFill/>
          <a:ln w="25400">
            <a:solidFill>
              <a:schemeClr val="accent2"/>
            </a:solidFill>
            <a:round/>
            <a:headEnd/>
            <a:tailEnd/>
          </a:ln>
        </p:spPr>
        <p:txBody>
          <a:bodyPr/>
          <a:lstStyle/>
          <a:p>
            <a:endParaRPr lang="es-ES"/>
          </a:p>
        </p:txBody>
      </p:sp>
      <p:pic>
        <p:nvPicPr>
          <p:cNvPr id="41991" name="Picture 8"/>
          <p:cNvPicPr>
            <a:picLocks noChangeArrowheads="1"/>
          </p:cNvPicPr>
          <p:nvPr/>
        </p:nvPicPr>
        <p:blipFill>
          <a:blip r:embed="rId4" cstate="print"/>
          <a:srcRect/>
          <a:stretch>
            <a:fillRect/>
          </a:stretch>
        </p:blipFill>
        <p:spPr bwMode="auto">
          <a:xfrm>
            <a:off x="987411" y="3090857"/>
            <a:ext cx="679450" cy="654050"/>
          </a:xfrm>
          <a:prstGeom prst="rect">
            <a:avLst/>
          </a:prstGeom>
          <a:noFill/>
          <a:ln w="12700">
            <a:noFill/>
            <a:miter lim="800000"/>
            <a:headEnd/>
            <a:tailEnd/>
          </a:ln>
        </p:spPr>
      </p:pic>
      <p:pic>
        <p:nvPicPr>
          <p:cNvPr id="41992" name="Picture 9"/>
          <p:cNvPicPr>
            <a:picLocks noChangeArrowheads="1"/>
          </p:cNvPicPr>
          <p:nvPr/>
        </p:nvPicPr>
        <p:blipFill>
          <a:blip r:embed="rId4" cstate="print"/>
          <a:srcRect/>
          <a:stretch>
            <a:fillRect/>
          </a:stretch>
        </p:blipFill>
        <p:spPr bwMode="auto">
          <a:xfrm>
            <a:off x="987411" y="3909999"/>
            <a:ext cx="679450" cy="654050"/>
          </a:xfrm>
          <a:prstGeom prst="rect">
            <a:avLst/>
          </a:prstGeom>
          <a:noFill/>
          <a:ln w="12700">
            <a:noFill/>
            <a:miter lim="800000"/>
            <a:headEnd/>
            <a:tailEnd/>
          </a:ln>
        </p:spPr>
      </p:pic>
      <p:sp>
        <p:nvSpPr>
          <p:cNvPr id="41993" name="Line 10"/>
          <p:cNvSpPr>
            <a:spLocks noChangeShapeType="1"/>
          </p:cNvSpPr>
          <p:nvPr/>
        </p:nvSpPr>
        <p:spPr bwMode="auto">
          <a:xfrm>
            <a:off x="1604944" y="3582982"/>
            <a:ext cx="323850" cy="0"/>
          </a:xfrm>
          <a:prstGeom prst="line">
            <a:avLst/>
          </a:prstGeom>
          <a:noFill/>
          <a:ln w="25400">
            <a:solidFill>
              <a:schemeClr val="accent2"/>
            </a:solidFill>
            <a:round/>
            <a:headEnd/>
            <a:tailEnd/>
          </a:ln>
        </p:spPr>
        <p:txBody>
          <a:bodyPr/>
          <a:lstStyle/>
          <a:p>
            <a:endParaRPr lang="es-ES"/>
          </a:p>
        </p:txBody>
      </p:sp>
      <p:sp>
        <p:nvSpPr>
          <p:cNvPr id="41994" name="Line 11"/>
          <p:cNvSpPr>
            <a:spLocks noChangeShapeType="1"/>
          </p:cNvSpPr>
          <p:nvPr/>
        </p:nvSpPr>
        <p:spPr bwMode="auto">
          <a:xfrm>
            <a:off x="1604944" y="4384662"/>
            <a:ext cx="323850" cy="0"/>
          </a:xfrm>
          <a:prstGeom prst="line">
            <a:avLst/>
          </a:prstGeom>
          <a:noFill/>
          <a:ln w="25400">
            <a:solidFill>
              <a:schemeClr val="accent2"/>
            </a:solidFill>
            <a:round/>
            <a:headEnd/>
            <a:tailEnd/>
          </a:ln>
        </p:spPr>
        <p:txBody>
          <a:bodyPr/>
          <a:lstStyle/>
          <a:p>
            <a:endParaRPr lang="es-ES"/>
          </a:p>
        </p:txBody>
      </p:sp>
      <p:sp>
        <p:nvSpPr>
          <p:cNvPr id="41995" name="Line 12"/>
          <p:cNvSpPr>
            <a:spLocks noChangeShapeType="1"/>
          </p:cNvSpPr>
          <p:nvPr/>
        </p:nvSpPr>
        <p:spPr bwMode="auto">
          <a:xfrm flipV="1">
            <a:off x="1928794" y="3459155"/>
            <a:ext cx="2571750" cy="23812"/>
          </a:xfrm>
          <a:prstGeom prst="line">
            <a:avLst/>
          </a:prstGeom>
          <a:noFill/>
          <a:ln w="25400">
            <a:solidFill>
              <a:schemeClr val="accent2"/>
            </a:solidFill>
            <a:round/>
            <a:headEnd/>
            <a:tailEnd/>
          </a:ln>
        </p:spPr>
        <p:txBody>
          <a:bodyPr/>
          <a:lstStyle/>
          <a:p>
            <a:endParaRPr lang="es-ES"/>
          </a:p>
        </p:txBody>
      </p:sp>
      <p:sp>
        <p:nvSpPr>
          <p:cNvPr id="41996" name="Text Box 13"/>
          <p:cNvSpPr txBox="1">
            <a:spLocks noChangeArrowheads="1"/>
          </p:cNvSpPr>
          <p:nvPr/>
        </p:nvSpPr>
        <p:spPr bwMode="auto">
          <a:xfrm>
            <a:off x="6834202" y="3336916"/>
            <a:ext cx="992188" cy="336550"/>
          </a:xfrm>
          <a:prstGeom prst="rect">
            <a:avLst/>
          </a:prstGeom>
          <a:noFill/>
          <a:ln w="9525">
            <a:noFill/>
            <a:miter lim="800000"/>
            <a:headEnd/>
            <a:tailEnd/>
          </a:ln>
        </p:spPr>
        <p:txBody>
          <a:bodyPr>
            <a:spAutoFit/>
          </a:bodyPr>
          <a:lstStyle/>
          <a:p>
            <a:pPr>
              <a:spcBef>
                <a:spcPct val="50000"/>
              </a:spcBef>
            </a:pPr>
            <a:r>
              <a:rPr lang="es-ES_tradnl" sz="1600" b="1">
                <a:latin typeface="Arial" charset="0"/>
              </a:rPr>
              <a:t>Internet</a:t>
            </a:r>
            <a:endParaRPr lang="es-ES" sz="1600" b="1">
              <a:latin typeface="Arial" charset="0"/>
            </a:endParaRPr>
          </a:p>
        </p:txBody>
      </p:sp>
      <p:sp>
        <p:nvSpPr>
          <p:cNvPr id="41997" name="Text Box 14"/>
          <p:cNvSpPr txBox="1">
            <a:spLocks noChangeArrowheads="1"/>
          </p:cNvSpPr>
          <p:nvPr/>
        </p:nvSpPr>
        <p:spPr bwMode="auto">
          <a:xfrm>
            <a:off x="744523" y="4908555"/>
            <a:ext cx="1827213" cy="336550"/>
          </a:xfrm>
          <a:prstGeom prst="rect">
            <a:avLst/>
          </a:prstGeom>
          <a:noFill/>
          <a:ln w="9525">
            <a:noFill/>
            <a:miter lim="800000"/>
            <a:headEnd/>
            <a:tailEnd/>
          </a:ln>
        </p:spPr>
        <p:txBody>
          <a:bodyPr>
            <a:spAutoFit/>
          </a:bodyPr>
          <a:lstStyle/>
          <a:p>
            <a:pPr algn="ctr">
              <a:spcBef>
                <a:spcPct val="25000"/>
              </a:spcBef>
            </a:pPr>
            <a:r>
              <a:rPr lang="es-ES_tradnl" sz="1600" b="1" dirty="0">
                <a:latin typeface="Arial" charset="0"/>
              </a:rPr>
              <a:t>Red </a:t>
            </a:r>
            <a:r>
              <a:rPr lang="es-ES_tradnl" sz="1400" b="1" dirty="0">
                <a:latin typeface="Arial" charset="0"/>
              </a:rPr>
              <a:t>147.156.0.0/16</a:t>
            </a:r>
            <a:endParaRPr lang="es-ES" sz="1400" b="1" dirty="0">
              <a:latin typeface="Arial" charset="0"/>
            </a:endParaRPr>
          </a:p>
        </p:txBody>
      </p:sp>
      <p:sp>
        <p:nvSpPr>
          <p:cNvPr id="163855" name="Text Box 15"/>
          <p:cNvSpPr txBox="1">
            <a:spLocks noChangeArrowheads="1"/>
          </p:cNvSpPr>
          <p:nvPr/>
        </p:nvSpPr>
        <p:spPr bwMode="auto">
          <a:xfrm>
            <a:off x="1114624" y="2214554"/>
            <a:ext cx="2881312" cy="527050"/>
          </a:xfrm>
          <a:prstGeom prst="rect">
            <a:avLst/>
          </a:prstGeom>
          <a:noFill/>
          <a:ln w="9525">
            <a:solidFill>
              <a:schemeClr val="tx1"/>
            </a:solidFill>
            <a:miter lim="800000"/>
            <a:headEnd/>
            <a:tailEnd/>
          </a:ln>
        </p:spPr>
        <p:txBody>
          <a:bodyPr>
            <a:spAutoFit/>
          </a:bodyPr>
          <a:lstStyle/>
          <a:p>
            <a:pPr>
              <a:spcBef>
                <a:spcPct val="50000"/>
              </a:spcBef>
            </a:pPr>
            <a:r>
              <a:rPr lang="es-ES_tradnl" sz="1400" b="1" dirty="0">
                <a:latin typeface="Arial" charset="0"/>
              </a:rPr>
              <a:t>No </a:t>
            </a:r>
            <a:r>
              <a:rPr lang="es-ES_tradnl" sz="1400" b="1" dirty="0" smtClean="0">
                <a:latin typeface="Arial" charset="0"/>
              </a:rPr>
              <a:t>aceptaré </a:t>
            </a:r>
            <a:r>
              <a:rPr lang="es-ES_tradnl" sz="1400" b="1" dirty="0">
                <a:latin typeface="Arial" charset="0"/>
              </a:rPr>
              <a:t>paquetes entrantes con IP origen </a:t>
            </a:r>
            <a:r>
              <a:rPr lang="es-ES_tradnl" sz="1400" b="1" dirty="0">
                <a:latin typeface="Arial" charset="0"/>
                <a:sym typeface="Symbol" pitchFamily="18" charset="2"/>
              </a:rPr>
              <a:t></a:t>
            </a:r>
            <a:r>
              <a:rPr lang="es-ES_tradnl" sz="1400" b="1" dirty="0">
                <a:latin typeface="Arial" charset="0"/>
              </a:rPr>
              <a:t> 147.156.0.0/16 </a:t>
            </a:r>
            <a:endParaRPr lang="es-ES" sz="1400" b="1" dirty="0">
              <a:latin typeface="Arial" charset="0"/>
            </a:endParaRPr>
          </a:p>
        </p:txBody>
      </p:sp>
      <p:sp>
        <p:nvSpPr>
          <p:cNvPr id="163856" name="Line 16"/>
          <p:cNvSpPr>
            <a:spLocks noChangeShapeType="1"/>
          </p:cNvSpPr>
          <p:nvPr/>
        </p:nvSpPr>
        <p:spPr bwMode="auto">
          <a:xfrm>
            <a:off x="5220072" y="2741604"/>
            <a:ext cx="6350" cy="679450"/>
          </a:xfrm>
          <a:prstGeom prst="line">
            <a:avLst/>
          </a:prstGeom>
          <a:noFill/>
          <a:ln w="9525">
            <a:solidFill>
              <a:schemeClr val="tx1"/>
            </a:solidFill>
            <a:round/>
            <a:headEnd/>
            <a:tailEnd type="triangle" w="med" len="med"/>
          </a:ln>
        </p:spPr>
        <p:txBody>
          <a:bodyPr/>
          <a:lstStyle/>
          <a:p>
            <a:endParaRPr lang="es-ES"/>
          </a:p>
        </p:txBody>
      </p:sp>
      <p:sp>
        <p:nvSpPr>
          <p:cNvPr id="163857" name="Text Box 17"/>
          <p:cNvSpPr txBox="1">
            <a:spLocks noChangeArrowheads="1"/>
          </p:cNvSpPr>
          <p:nvPr/>
        </p:nvSpPr>
        <p:spPr bwMode="auto">
          <a:xfrm>
            <a:off x="4860032" y="2214554"/>
            <a:ext cx="2940050" cy="527050"/>
          </a:xfrm>
          <a:prstGeom prst="rect">
            <a:avLst/>
          </a:prstGeom>
          <a:noFill/>
          <a:ln w="9525">
            <a:solidFill>
              <a:schemeClr val="tx1"/>
            </a:solidFill>
            <a:miter lim="800000"/>
            <a:headEnd/>
            <a:tailEnd/>
          </a:ln>
        </p:spPr>
        <p:txBody>
          <a:bodyPr>
            <a:spAutoFit/>
          </a:bodyPr>
          <a:lstStyle/>
          <a:p>
            <a:pPr>
              <a:spcBef>
                <a:spcPct val="50000"/>
              </a:spcBef>
            </a:pPr>
            <a:r>
              <a:rPr lang="es-ES_tradnl" sz="1400" b="1" dirty="0">
                <a:latin typeface="Arial" charset="0"/>
              </a:rPr>
              <a:t>No </a:t>
            </a:r>
            <a:r>
              <a:rPr lang="es-ES_tradnl" sz="1400" b="1" dirty="0" smtClean="0">
                <a:latin typeface="Arial" charset="0"/>
              </a:rPr>
              <a:t>aceptaré </a:t>
            </a:r>
            <a:r>
              <a:rPr lang="es-ES_tradnl" sz="1400" b="1" dirty="0">
                <a:latin typeface="Arial" charset="0"/>
              </a:rPr>
              <a:t>paquetes entrantes con IP origen </a:t>
            </a:r>
            <a:r>
              <a:rPr lang="es-ES_tradnl" sz="1400" b="1" dirty="0">
                <a:latin typeface="Arial" charset="0"/>
                <a:sym typeface="Symbol" pitchFamily="18" charset="2"/>
              </a:rPr>
              <a:t></a:t>
            </a:r>
            <a:r>
              <a:rPr lang="es-ES_tradnl" sz="1400" b="1" dirty="0">
                <a:latin typeface="Arial" charset="0"/>
              </a:rPr>
              <a:t> 147.156.0.0/16</a:t>
            </a:r>
            <a:endParaRPr lang="es-ES" sz="1400" b="1" dirty="0">
              <a:latin typeface="Arial" charset="0"/>
            </a:endParaRPr>
          </a:p>
        </p:txBody>
      </p:sp>
      <p:sp>
        <p:nvSpPr>
          <p:cNvPr id="163858" name="Line 18"/>
          <p:cNvSpPr>
            <a:spLocks noChangeShapeType="1"/>
          </p:cNvSpPr>
          <p:nvPr/>
        </p:nvSpPr>
        <p:spPr bwMode="auto">
          <a:xfrm>
            <a:off x="3629546" y="2733666"/>
            <a:ext cx="6350" cy="685800"/>
          </a:xfrm>
          <a:prstGeom prst="line">
            <a:avLst/>
          </a:prstGeom>
          <a:noFill/>
          <a:ln w="9525">
            <a:solidFill>
              <a:schemeClr val="tx1"/>
            </a:solidFill>
            <a:round/>
            <a:headEnd/>
            <a:tailEnd type="triangle" w="med" len="med"/>
          </a:ln>
        </p:spPr>
        <p:txBody>
          <a:bodyPr/>
          <a:lstStyle/>
          <a:p>
            <a:endParaRPr lang="es-ES"/>
          </a:p>
        </p:txBody>
      </p:sp>
      <p:pic>
        <p:nvPicPr>
          <p:cNvPr id="42002" name="Picture 23"/>
          <p:cNvPicPr>
            <a:picLocks noChangeArrowheads="1"/>
          </p:cNvPicPr>
          <p:nvPr/>
        </p:nvPicPr>
        <p:blipFill>
          <a:blip r:embed="rId5" cstate="print"/>
          <a:srcRect/>
          <a:stretch>
            <a:fillRect/>
          </a:stretch>
        </p:blipFill>
        <p:spPr bwMode="auto">
          <a:xfrm>
            <a:off x="4021138" y="3197216"/>
            <a:ext cx="911225" cy="528638"/>
          </a:xfrm>
          <a:prstGeom prst="rect">
            <a:avLst/>
          </a:prstGeom>
          <a:noFill/>
          <a:ln w="12700">
            <a:noFill/>
            <a:miter lim="800000"/>
            <a:headEnd/>
            <a:tailEnd/>
          </a:ln>
        </p:spPr>
      </p:pic>
      <p:sp>
        <p:nvSpPr>
          <p:cNvPr id="42003" name="Text Box 26"/>
          <p:cNvSpPr txBox="1">
            <a:spLocks noChangeArrowheads="1"/>
          </p:cNvSpPr>
          <p:nvPr/>
        </p:nvSpPr>
        <p:spPr bwMode="auto">
          <a:xfrm>
            <a:off x="4787900" y="3462329"/>
            <a:ext cx="431800" cy="304800"/>
          </a:xfrm>
          <a:prstGeom prst="rect">
            <a:avLst/>
          </a:prstGeom>
          <a:noFill/>
          <a:ln w="9525">
            <a:noFill/>
            <a:miter lim="800000"/>
            <a:headEnd/>
            <a:tailEnd/>
          </a:ln>
        </p:spPr>
        <p:txBody>
          <a:bodyPr>
            <a:spAutoFit/>
          </a:bodyPr>
          <a:lstStyle/>
          <a:p>
            <a:pPr>
              <a:spcBef>
                <a:spcPct val="20000"/>
              </a:spcBef>
            </a:pPr>
            <a:r>
              <a:rPr lang="es-ES" sz="1400" b="1">
                <a:latin typeface="Arial" charset="0"/>
              </a:rPr>
              <a:t>S0</a:t>
            </a:r>
          </a:p>
        </p:txBody>
      </p:sp>
      <p:sp>
        <p:nvSpPr>
          <p:cNvPr id="42004" name="Text Box 27"/>
          <p:cNvSpPr txBox="1">
            <a:spLocks noChangeArrowheads="1"/>
          </p:cNvSpPr>
          <p:nvPr/>
        </p:nvSpPr>
        <p:spPr bwMode="auto">
          <a:xfrm>
            <a:off x="3708400" y="3462329"/>
            <a:ext cx="431800" cy="304800"/>
          </a:xfrm>
          <a:prstGeom prst="rect">
            <a:avLst/>
          </a:prstGeom>
          <a:noFill/>
          <a:ln w="9525">
            <a:noFill/>
            <a:miter lim="800000"/>
            <a:headEnd/>
            <a:tailEnd/>
          </a:ln>
        </p:spPr>
        <p:txBody>
          <a:bodyPr>
            <a:spAutoFit/>
          </a:bodyPr>
          <a:lstStyle/>
          <a:p>
            <a:pPr>
              <a:spcBef>
                <a:spcPct val="20000"/>
              </a:spcBef>
            </a:pPr>
            <a:r>
              <a:rPr lang="es-ES" sz="1400" b="1">
                <a:latin typeface="Arial" charset="0"/>
              </a:rPr>
              <a:t>E0</a:t>
            </a:r>
          </a:p>
        </p:txBody>
      </p:sp>
      <p:sp>
        <p:nvSpPr>
          <p:cNvPr id="25" name="Text Box 14"/>
          <p:cNvSpPr txBox="1">
            <a:spLocks noChangeArrowheads="1"/>
          </p:cNvSpPr>
          <p:nvPr/>
        </p:nvSpPr>
        <p:spPr bwMode="auto">
          <a:xfrm>
            <a:off x="3602043" y="3836985"/>
            <a:ext cx="1827213" cy="523220"/>
          </a:xfrm>
          <a:prstGeom prst="rect">
            <a:avLst/>
          </a:prstGeom>
          <a:noFill/>
          <a:ln w="9525">
            <a:noFill/>
            <a:miter lim="800000"/>
            <a:headEnd/>
            <a:tailEnd/>
          </a:ln>
        </p:spPr>
        <p:txBody>
          <a:bodyPr>
            <a:spAutoFit/>
          </a:bodyPr>
          <a:lstStyle/>
          <a:p>
            <a:pPr algn="ctr">
              <a:spcBef>
                <a:spcPct val="25000"/>
              </a:spcBef>
            </a:pPr>
            <a:r>
              <a:rPr lang="es-ES_tradnl" sz="1400" b="1" dirty="0" err="1" smtClean="0">
                <a:latin typeface="Arial" charset="0"/>
              </a:rPr>
              <a:t>Router</a:t>
            </a:r>
            <a:r>
              <a:rPr lang="es-ES_tradnl" sz="1400" b="1" dirty="0" smtClean="0">
                <a:latin typeface="Arial" charset="0"/>
              </a:rPr>
              <a:t> con filtro anti-</a:t>
            </a:r>
            <a:r>
              <a:rPr lang="es-ES_tradnl" sz="1400" b="1" dirty="0" err="1" smtClean="0">
                <a:latin typeface="Arial" charset="0"/>
              </a:rPr>
              <a:t>spoofing</a:t>
            </a:r>
            <a:endParaRPr lang="es-ES" sz="1400" b="1" dirty="0">
              <a:latin typeface="Arial" charset="0"/>
            </a:endParaRPr>
          </a:p>
        </p:txBody>
      </p:sp>
      <p:sp>
        <p:nvSpPr>
          <p:cNvPr id="22" name="Rectangle 4"/>
          <p:cNvSpPr>
            <a:spLocks noChangeArrowheads="1"/>
          </p:cNvSpPr>
          <p:nvPr/>
        </p:nvSpPr>
        <p:spPr bwMode="auto">
          <a:xfrm>
            <a:off x="3143240" y="5283216"/>
            <a:ext cx="5562608" cy="574676"/>
          </a:xfrm>
          <a:prstGeom prst="rect">
            <a:avLst/>
          </a:prstGeom>
          <a:noFill/>
          <a:ln w="9525">
            <a:noFill/>
            <a:miter lim="800000"/>
            <a:headEnd/>
            <a:tailEnd/>
          </a:ln>
        </p:spPr>
        <p:txBody>
          <a:bodyPr lIns="102833" tIns="51417" rIns="102833" bIns="51417"/>
          <a:lstStyle/>
          <a:p>
            <a:pPr marL="0" lvl="1" indent="-285750" algn="ctr">
              <a:spcBef>
                <a:spcPct val="20000"/>
              </a:spcBef>
            </a:pPr>
            <a:r>
              <a:rPr lang="en-GB" sz="1600" dirty="0" err="1" smtClean="0">
                <a:latin typeface="Arial" charset="0"/>
              </a:rPr>
              <a:t>Consiste</a:t>
            </a:r>
            <a:r>
              <a:rPr lang="en-GB" sz="1600" dirty="0" smtClean="0">
                <a:latin typeface="Arial" charset="0"/>
              </a:rPr>
              <a:t> en no </a:t>
            </a:r>
            <a:r>
              <a:rPr lang="en-GB" sz="1600" dirty="0" err="1" smtClean="0">
                <a:latin typeface="Arial" charset="0"/>
              </a:rPr>
              <a:t>aceptar</a:t>
            </a:r>
            <a:r>
              <a:rPr lang="en-GB" sz="1600" dirty="0" smtClean="0">
                <a:latin typeface="Arial" charset="0"/>
              </a:rPr>
              <a:t> </a:t>
            </a:r>
            <a:r>
              <a:rPr lang="en-GB" sz="1600" dirty="0" err="1" smtClean="0">
                <a:latin typeface="Arial" charset="0"/>
              </a:rPr>
              <a:t>por</a:t>
            </a:r>
            <a:r>
              <a:rPr lang="en-GB" sz="1600" dirty="0" smtClean="0">
                <a:latin typeface="Arial" charset="0"/>
              </a:rPr>
              <a:t> </a:t>
            </a:r>
            <a:r>
              <a:rPr lang="en-GB" sz="1600" dirty="0" err="1" smtClean="0">
                <a:latin typeface="Arial" charset="0"/>
              </a:rPr>
              <a:t>una</a:t>
            </a:r>
            <a:r>
              <a:rPr lang="en-GB" sz="1600" dirty="0" smtClean="0">
                <a:latin typeface="Arial" charset="0"/>
              </a:rPr>
              <a:t> </a:t>
            </a:r>
            <a:r>
              <a:rPr lang="en-GB" sz="1600" dirty="0" err="1" smtClean="0">
                <a:latin typeface="Arial" charset="0"/>
              </a:rPr>
              <a:t>interfaz</a:t>
            </a:r>
            <a:r>
              <a:rPr lang="en-GB" sz="1600" dirty="0" smtClean="0">
                <a:latin typeface="Arial" charset="0"/>
              </a:rPr>
              <a:t> </a:t>
            </a:r>
            <a:r>
              <a:rPr lang="en-GB" sz="1600" dirty="0" err="1" smtClean="0">
                <a:latin typeface="Arial" charset="0"/>
              </a:rPr>
              <a:t>paquetes</a:t>
            </a:r>
            <a:r>
              <a:rPr lang="en-GB" sz="1600" dirty="0" smtClean="0">
                <a:latin typeface="Arial" charset="0"/>
              </a:rPr>
              <a:t> IP </a:t>
            </a:r>
            <a:r>
              <a:rPr lang="en-GB" sz="1600" dirty="0" err="1" smtClean="0">
                <a:latin typeface="Arial" charset="0"/>
              </a:rPr>
              <a:t>cuya</a:t>
            </a:r>
            <a:r>
              <a:rPr lang="en-GB" sz="1600" dirty="0" smtClean="0">
                <a:latin typeface="Arial" charset="0"/>
              </a:rPr>
              <a:t> </a:t>
            </a:r>
            <a:r>
              <a:rPr lang="en-GB" sz="1600" dirty="0" err="1" smtClean="0">
                <a:latin typeface="Arial" charset="0"/>
              </a:rPr>
              <a:t>dirección</a:t>
            </a:r>
            <a:r>
              <a:rPr lang="en-GB" sz="1600" dirty="0" smtClean="0">
                <a:latin typeface="Arial" charset="0"/>
              </a:rPr>
              <a:t> de </a:t>
            </a:r>
            <a:r>
              <a:rPr lang="en-GB" sz="1600" dirty="0" err="1" smtClean="0">
                <a:latin typeface="Arial" charset="0"/>
              </a:rPr>
              <a:t>origen</a:t>
            </a:r>
            <a:r>
              <a:rPr lang="en-GB" sz="1600" dirty="0" smtClean="0">
                <a:latin typeface="Arial" charset="0"/>
              </a:rPr>
              <a:t> no </a:t>
            </a:r>
            <a:r>
              <a:rPr lang="en-GB" sz="1600" dirty="0" err="1" smtClean="0">
                <a:latin typeface="Arial" charset="0"/>
              </a:rPr>
              <a:t>corresponda</a:t>
            </a:r>
            <a:r>
              <a:rPr lang="en-GB" sz="1600" dirty="0" smtClean="0">
                <a:latin typeface="Arial" charset="0"/>
              </a:rPr>
              <a:t> con el </a:t>
            </a:r>
            <a:r>
              <a:rPr lang="en-GB" sz="1600" dirty="0" err="1" smtClean="0">
                <a:latin typeface="Arial" charset="0"/>
              </a:rPr>
              <a:t>rango</a:t>
            </a:r>
            <a:r>
              <a:rPr lang="en-GB" sz="1600" dirty="0" smtClean="0">
                <a:latin typeface="Arial" charset="0"/>
              </a:rPr>
              <a:t> </a:t>
            </a:r>
            <a:r>
              <a:rPr lang="en-GB" sz="1600" dirty="0" err="1" smtClean="0">
                <a:latin typeface="Arial" charset="0"/>
              </a:rPr>
              <a:t>esperado</a:t>
            </a:r>
            <a:endParaRPr lang="en-GB" sz="1600" dirty="0">
              <a:latin typeface="Arial" charset="0"/>
            </a:endParaRPr>
          </a:p>
        </p:txBody>
      </p:sp>
    </p:spTree>
  </p:cSld>
  <p:clrMapOvr>
    <a:masterClrMapping/>
  </p:clrMapOvr>
  <p:transition spd="med">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728663" y="500063"/>
            <a:ext cx="7772400" cy="1143000"/>
          </a:xfrm>
        </p:spPr>
        <p:txBody>
          <a:bodyPr/>
          <a:lstStyle/>
          <a:p>
            <a:r>
              <a:rPr lang="es-ES" dirty="0" smtClean="0"/>
              <a:t>Solución al </a:t>
            </a:r>
            <a:r>
              <a:rPr lang="es-ES" dirty="0" err="1" smtClean="0"/>
              <a:t>spoofing</a:t>
            </a:r>
            <a:r>
              <a:rPr lang="es-ES" dirty="0" smtClean="0"/>
              <a:t> ‘no ciego’</a:t>
            </a:r>
          </a:p>
        </p:txBody>
      </p:sp>
      <p:sp>
        <p:nvSpPr>
          <p:cNvPr id="3" name="2 Marcador de contenido"/>
          <p:cNvSpPr>
            <a:spLocks noGrp="1"/>
          </p:cNvSpPr>
          <p:nvPr>
            <p:ph idx="1"/>
          </p:nvPr>
        </p:nvSpPr>
        <p:spPr/>
        <p:txBody>
          <a:bodyPr>
            <a:normAutofit/>
          </a:bodyPr>
          <a:lstStyle/>
          <a:p>
            <a:pPr>
              <a:defRPr/>
            </a:pPr>
            <a:r>
              <a:rPr lang="es-ES" dirty="0" smtClean="0"/>
              <a:t>Activando </a:t>
            </a:r>
            <a:r>
              <a:rPr lang="es-ES" b="1" dirty="0" smtClean="0"/>
              <a:t>IP </a:t>
            </a:r>
            <a:r>
              <a:rPr lang="es-ES" b="1" dirty="0" err="1" smtClean="0"/>
              <a:t>Source</a:t>
            </a:r>
            <a:r>
              <a:rPr lang="es-ES" b="1" dirty="0" smtClean="0"/>
              <a:t> </a:t>
            </a:r>
            <a:r>
              <a:rPr lang="es-ES" b="1" dirty="0" err="1" smtClean="0"/>
              <a:t>Guard</a:t>
            </a:r>
            <a:r>
              <a:rPr lang="es-ES" dirty="0" smtClean="0"/>
              <a:t> el conmutador analiza las direcciones IP de origen de los paquetes que recibe por cada interfaz y las compara con las que figuran en la ‘</a:t>
            </a:r>
            <a:r>
              <a:rPr lang="es-ES" dirty="0" err="1" smtClean="0"/>
              <a:t>binding</a:t>
            </a:r>
            <a:r>
              <a:rPr lang="es-ES" dirty="0" smtClean="0"/>
              <a:t> </a:t>
            </a:r>
            <a:r>
              <a:rPr lang="es-ES" dirty="0" err="1" smtClean="0"/>
              <a:t>table</a:t>
            </a:r>
            <a:r>
              <a:rPr lang="es-ES" dirty="0" smtClean="0"/>
              <a:t>’. Requiere tener activado también el DHCP-</a:t>
            </a:r>
            <a:r>
              <a:rPr lang="es-ES" dirty="0" err="1" smtClean="0"/>
              <a:t>snooping</a:t>
            </a:r>
            <a:endParaRPr lang="es-ES" dirty="0" smtClean="0"/>
          </a:p>
          <a:p>
            <a:pPr>
              <a:defRPr/>
            </a:pPr>
            <a:r>
              <a:rPr lang="es-ES" dirty="0" smtClean="0"/>
              <a:t>Si las direcciones no se ajustan a lo previsto el paquete se descarta</a:t>
            </a:r>
          </a:p>
        </p:txBody>
      </p:sp>
    </p:spTree>
  </p:cSld>
  <p:clrMapOvr>
    <a:masterClrMapping/>
  </p:clrMapOvr>
  <p:transition spd="med">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357158" y="71422"/>
            <a:ext cx="8501062" cy="1143000"/>
          </a:xfrm>
        </p:spPr>
        <p:txBody>
          <a:bodyPr/>
          <a:lstStyle/>
          <a:p>
            <a:r>
              <a:rPr lang="es-ES" sz="3200" dirty="0" smtClean="0">
                <a:latin typeface="Arial" pitchFamily="34" charset="0"/>
                <a:cs typeface="Arial" pitchFamily="34" charset="0"/>
              </a:rPr>
              <a:t>Configuración de </a:t>
            </a:r>
            <a:r>
              <a:rPr lang="es-ES" sz="3200" dirty="0" err="1" smtClean="0">
                <a:latin typeface="Arial" pitchFamily="34" charset="0"/>
                <a:cs typeface="Arial" pitchFamily="34" charset="0"/>
              </a:rPr>
              <a:t>switch</a:t>
            </a:r>
            <a:r>
              <a:rPr lang="es-ES" sz="3200" dirty="0" smtClean="0">
                <a:latin typeface="Arial" pitchFamily="34" charset="0"/>
                <a:cs typeface="Arial" pitchFamily="34" charset="0"/>
              </a:rPr>
              <a:t> ‘seguro’</a:t>
            </a:r>
          </a:p>
        </p:txBody>
      </p:sp>
      <p:sp>
        <p:nvSpPr>
          <p:cNvPr id="43011" name="Line 83"/>
          <p:cNvSpPr>
            <a:spLocks noChangeShapeType="1"/>
          </p:cNvSpPr>
          <p:nvPr/>
        </p:nvSpPr>
        <p:spPr bwMode="auto">
          <a:xfrm flipV="1">
            <a:off x="4619657" y="1962150"/>
            <a:ext cx="2795587" cy="46038"/>
          </a:xfrm>
          <a:prstGeom prst="line">
            <a:avLst/>
          </a:prstGeom>
          <a:noFill/>
          <a:ln w="25400">
            <a:solidFill>
              <a:srgbClr val="0000FF"/>
            </a:solidFill>
            <a:round/>
            <a:headEnd/>
            <a:tailEnd/>
          </a:ln>
        </p:spPr>
        <p:txBody>
          <a:bodyPr/>
          <a:lstStyle/>
          <a:p>
            <a:endParaRPr lang="es-ES"/>
          </a:p>
        </p:txBody>
      </p:sp>
      <p:sp>
        <p:nvSpPr>
          <p:cNvPr id="10" name="Line 83"/>
          <p:cNvSpPr>
            <a:spLocks noChangeShapeType="1"/>
          </p:cNvSpPr>
          <p:nvPr/>
        </p:nvSpPr>
        <p:spPr bwMode="auto">
          <a:xfrm flipV="1">
            <a:off x="1857407" y="2071688"/>
            <a:ext cx="2422525" cy="46037"/>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s-ES"/>
          </a:p>
        </p:txBody>
      </p:sp>
      <p:pic>
        <p:nvPicPr>
          <p:cNvPr id="43013" name="Picture 26"/>
          <p:cNvPicPr>
            <a:picLocks noChangeArrowheads="1"/>
          </p:cNvPicPr>
          <p:nvPr/>
        </p:nvPicPr>
        <p:blipFill>
          <a:blip r:embed="rId3" cstate="print"/>
          <a:srcRect/>
          <a:stretch>
            <a:fillRect/>
          </a:stretch>
        </p:blipFill>
        <p:spPr bwMode="auto">
          <a:xfrm>
            <a:off x="1214469" y="1546225"/>
            <a:ext cx="781050" cy="828675"/>
          </a:xfrm>
          <a:prstGeom prst="rect">
            <a:avLst/>
          </a:prstGeom>
          <a:noFill/>
          <a:ln w="12700">
            <a:noFill/>
            <a:miter lim="800000"/>
            <a:headEnd/>
            <a:tailEnd/>
          </a:ln>
        </p:spPr>
      </p:pic>
      <p:sp>
        <p:nvSpPr>
          <p:cNvPr id="43014" name="10 CuadroTexto"/>
          <p:cNvSpPr txBox="1">
            <a:spLocks noChangeArrowheads="1"/>
          </p:cNvSpPr>
          <p:nvPr/>
        </p:nvSpPr>
        <p:spPr bwMode="auto">
          <a:xfrm>
            <a:off x="3687794" y="1714500"/>
            <a:ext cx="298480" cy="338554"/>
          </a:xfrm>
          <a:prstGeom prst="rect">
            <a:avLst/>
          </a:prstGeom>
          <a:noFill/>
          <a:ln w="9525">
            <a:noFill/>
            <a:miter lim="800000"/>
            <a:headEnd/>
            <a:tailEnd/>
          </a:ln>
        </p:spPr>
        <p:txBody>
          <a:bodyPr wrap="none">
            <a:spAutoFit/>
          </a:bodyPr>
          <a:lstStyle/>
          <a:p>
            <a:r>
              <a:rPr lang="es-ES" sz="1600" dirty="0">
                <a:latin typeface="Arial" charset="0"/>
                <a:cs typeface="Arial" charset="0"/>
              </a:rPr>
              <a:t>1</a:t>
            </a:r>
          </a:p>
        </p:txBody>
      </p:sp>
      <p:sp>
        <p:nvSpPr>
          <p:cNvPr id="43015" name="11 CuadroTexto"/>
          <p:cNvSpPr txBox="1">
            <a:spLocks noChangeArrowheads="1"/>
          </p:cNvSpPr>
          <p:nvPr/>
        </p:nvSpPr>
        <p:spPr bwMode="auto">
          <a:xfrm>
            <a:off x="4902232" y="1630363"/>
            <a:ext cx="298480" cy="338554"/>
          </a:xfrm>
          <a:prstGeom prst="rect">
            <a:avLst/>
          </a:prstGeom>
          <a:noFill/>
          <a:ln w="9525">
            <a:noFill/>
            <a:miter lim="800000"/>
            <a:headEnd/>
            <a:tailEnd/>
          </a:ln>
        </p:spPr>
        <p:txBody>
          <a:bodyPr wrap="none">
            <a:spAutoFit/>
          </a:bodyPr>
          <a:lstStyle/>
          <a:p>
            <a:r>
              <a:rPr lang="es-ES" sz="1600">
                <a:latin typeface="Arial" charset="0"/>
                <a:cs typeface="Arial" charset="0"/>
              </a:rPr>
              <a:t>2</a:t>
            </a:r>
          </a:p>
        </p:txBody>
      </p:sp>
      <p:sp>
        <p:nvSpPr>
          <p:cNvPr id="43016" name="13 CuadroTexto"/>
          <p:cNvSpPr txBox="1">
            <a:spLocks noChangeArrowheads="1"/>
          </p:cNvSpPr>
          <p:nvPr/>
        </p:nvSpPr>
        <p:spPr bwMode="auto">
          <a:xfrm>
            <a:off x="1435132" y="1617663"/>
            <a:ext cx="320922" cy="338554"/>
          </a:xfrm>
          <a:prstGeom prst="rect">
            <a:avLst/>
          </a:prstGeom>
          <a:noFill/>
          <a:ln w="9525">
            <a:noFill/>
            <a:miter lim="800000"/>
            <a:headEnd/>
            <a:tailEnd/>
          </a:ln>
        </p:spPr>
        <p:txBody>
          <a:bodyPr wrap="none">
            <a:spAutoFit/>
          </a:bodyPr>
          <a:lstStyle/>
          <a:p>
            <a:r>
              <a:rPr lang="es-ES" sz="1600">
                <a:latin typeface="Arial" pitchFamily="34" charset="0"/>
                <a:cs typeface="Arial" pitchFamily="34" charset="0"/>
              </a:rPr>
              <a:t>A</a:t>
            </a:r>
          </a:p>
        </p:txBody>
      </p:sp>
      <p:pic>
        <p:nvPicPr>
          <p:cNvPr id="43017" name="Picture 22"/>
          <p:cNvPicPr>
            <a:picLocks noChangeArrowheads="1"/>
          </p:cNvPicPr>
          <p:nvPr/>
        </p:nvPicPr>
        <p:blipFill>
          <a:blip r:embed="rId4" cstate="print"/>
          <a:srcRect/>
          <a:stretch>
            <a:fillRect/>
          </a:stretch>
        </p:blipFill>
        <p:spPr bwMode="auto">
          <a:xfrm>
            <a:off x="3981482" y="1846263"/>
            <a:ext cx="915987" cy="414337"/>
          </a:xfrm>
          <a:prstGeom prst="rect">
            <a:avLst/>
          </a:prstGeom>
          <a:noFill/>
          <a:ln w="12700">
            <a:noFill/>
            <a:miter lim="800000"/>
            <a:headEnd/>
            <a:tailEnd/>
          </a:ln>
        </p:spPr>
      </p:pic>
      <p:pic>
        <p:nvPicPr>
          <p:cNvPr id="43018" name="Picture 135"/>
          <p:cNvPicPr>
            <a:picLocks noChangeArrowheads="1"/>
          </p:cNvPicPr>
          <p:nvPr/>
        </p:nvPicPr>
        <p:blipFill>
          <a:blip r:embed="rId5" cstate="print"/>
          <a:srcRect/>
          <a:stretch>
            <a:fillRect/>
          </a:stretch>
        </p:blipFill>
        <p:spPr bwMode="auto">
          <a:xfrm>
            <a:off x="7143782" y="1590675"/>
            <a:ext cx="990600" cy="695325"/>
          </a:xfrm>
          <a:prstGeom prst="rect">
            <a:avLst/>
          </a:prstGeom>
          <a:noFill/>
          <a:ln w="12700">
            <a:noFill/>
            <a:miter lim="800000"/>
            <a:headEnd/>
            <a:tailEnd/>
          </a:ln>
        </p:spPr>
      </p:pic>
      <p:sp>
        <p:nvSpPr>
          <p:cNvPr id="42" name="41 CuadroTexto"/>
          <p:cNvSpPr txBox="1"/>
          <p:nvPr/>
        </p:nvSpPr>
        <p:spPr>
          <a:xfrm>
            <a:off x="7429532" y="1714500"/>
            <a:ext cx="320922" cy="3385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s-ES" sz="1600" dirty="0">
                <a:latin typeface="Arial" pitchFamily="34" charset="0"/>
                <a:cs typeface="Arial" pitchFamily="34" charset="0"/>
              </a:rPr>
              <a:t>B</a:t>
            </a:r>
          </a:p>
        </p:txBody>
      </p:sp>
      <p:sp>
        <p:nvSpPr>
          <p:cNvPr id="46" name="45 CuadroTexto"/>
          <p:cNvSpPr txBox="1"/>
          <p:nvPr/>
        </p:nvSpPr>
        <p:spPr>
          <a:xfrm>
            <a:off x="943007" y="3357563"/>
            <a:ext cx="7058025"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endParaRPr lang="es-ES" sz="1400" b="1" dirty="0">
              <a:latin typeface="Courier New" pitchFamily="49" charset="0"/>
            </a:endParaRPr>
          </a:p>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arp</a:t>
            </a:r>
            <a:r>
              <a:rPr lang="es-ES" sz="1400" b="1" dirty="0">
                <a:latin typeface="Courier New" pitchFamily="49" charset="0"/>
              </a:rPr>
              <a:t> </a:t>
            </a:r>
            <a:r>
              <a:rPr lang="es-ES" sz="1400" b="1" dirty="0" err="1">
                <a:latin typeface="Courier New" pitchFamily="49" charset="0"/>
              </a:rPr>
              <a:t>inspection</a:t>
            </a:r>
            <a:r>
              <a:rPr lang="es-ES" sz="1400" b="1" dirty="0">
                <a:latin typeface="Courier New" pitchFamily="49" charset="0"/>
              </a:rPr>
              <a:t> </a:t>
            </a:r>
          </a:p>
          <a:p>
            <a:pPr>
              <a:defRPr/>
            </a:pPr>
            <a:r>
              <a:rPr lang="es-ES" sz="1400" b="1" dirty="0" err="1">
                <a:latin typeface="Courier New" pitchFamily="49" charset="0"/>
                <a:cs typeface="Courier New" pitchFamily="49" charset="0"/>
              </a:rPr>
              <a:t>sw</a:t>
            </a:r>
            <a:r>
              <a:rPr lang="es-ES" sz="1400" b="1" dirty="0">
                <a:latin typeface="Courier New" pitchFamily="49" charset="0"/>
                <a:cs typeface="Courier New" pitchFamily="49" charset="0"/>
              </a:rPr>
              <a:t>(</a:t>
            </a:r>
            <a:r>
              <a:rPr lang="es-ES" sz="1400" b="1" dirty="0" err="1">
                <a:latin typeface="Courier New" pitchFamily="49" charset="0"/>
                <a:cs typeface="Courier New" pitchFamily="49" charset="0"/>
              </a:rPr>
              <a:t>config</a:t>
            </a:r>
            <a:r>
              <a:rPr lang="es-ES" sz="1400" b="1" dirty="0">
                <a:latin typeface="Courier New" pitchFamily="49" charset="0"/>
                <a:cs typeface="Courier New" pitchFamily="49" charset="0"/>
              </a:rPr>
              <a:t>)# interface </a:t>
            </a:r>
            <a:r>
              <a:rPr lang="es-ES" sz="1400" b="1" dirty="0" smtClean="0">
                <a:latin typeface="Courier New" pitchFamily="49" charset="0"/>
                <a:cs typeface="Courier New" pitchFamily="49" charset="0"/>
              </a:rPr>
              <a:t>1</a:t>
            </a:r>
          </a:p>
          <a:p>
            <a:pPr>
              <a:defRPr/>
            </a:pPr>
            <a:r>
              <a:rPr lang="es-ES" sz="1400" b="1" dirty="0" err="1" smtClean="0">
                <a:latin typeface="Courier New" pitchFamily="49" charset="0"/>
                <a:cs typeface="Courier New" pitchFamily="49" charset="0"/>
              </a:rPr>
              <a:t>sw</a:t>
            </a:r>
            <a:r>
              <a:rPr lang="es-ES" sz="1400" b="1" dirty="0" smtClean="0">
                <a:latin typeface="Courier New" pitchFamily="49" charset="0"/>
                <a:cs typeface="Courier New" pitchFamily="49" charset="0"/>
              </a:rPr>
              <a:t>(</a:t>
            </a:r>
            <a:r>
              <a:rPr lang="es-ES" sz="1400" b="1" dirty="0" err="1" smtClean="0">
                <a:latin typeface="Courier New" pitchFamily="49" charset="0"/>
                <a:cs typeface="Courier New" pitchFamily="49" charset="0"/>
              </a:rPr>
              <a:t>config-if</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switchport</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port-security</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maximum</a:t>
            </a:r>
            <a:r>
              <a:rPr lang="es-ES" sz="1400" b="1" dirty="0" smtClean="0">
                <a:latin typeface="Courier New" pitchFamily="49" charset="0"/>
                <a:cs typeface="Courier New" pitchFamily="49" charset="0"/>
              </a:rPr>
              <a:t> 1</a:t>
            </a:r>
          </a:p>
          <a:p>
            <a:pPr>
              <a:defRPr/>
            </a:pPr>
            <a:r>
              <a:rPr lang="es-ES" sz="1400" b="1" dirty="0" err="1" smtClean="0">
                <a:latin typeface="Courier New" pitchFamily="49" charset="0"/>
                <a:cs typeface="Courier New" pitchFamily="49" charset="0"/>
              </a:rPr>
              <a:t>sw</a:t>
            </a:r>
            <a:r>
              <a:rPr lang="es-ES" sz="1400" b="1" dirty="0" smtClean="0">
                <a:latin typeface="Courier New" pitchFamily="49" charset="0"/>
                <a:cs typeface="Courier New" pitchFamily="49" charset="0"/>
              </a:rPr>
              <a:t>(</a:t>
            </a:r>
            <a:r>
              <a:rPr lang="es-ES" sz="1400" b="1" dirty="0" err="1" smtClean="0">
                <a:latin typeface="Courier New" pitchFamily="49" charset="0"/>
                <a:cs typeface="Courier New" pitchFamily="49" charset="0"/>
              </a:rPr>
              <a:t>config-if</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ip</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verify</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source</a:t>
            </a:r>
            <a:r>
              <a:rPr lang="es-ES" sz="1400" b="1" dirty="0" smtClean="0">
                <a:latin typeface="Courier New" pitchFamily="49" charset="0"/>
                <a:cs typeface="Courier New" pitchFamily="49" charset="0"/>
              </a:rPr>
              <a:t> </a:t>
            </a:r>
            <a:r>
              <a:rPr lang="es-ES" sz="1400" b="1" dirty="0" err="1" smtClean="0">
                <a:latin typeface="Courier New" pitchFamily="49" charset="0"/>
                <a:cs typeface="Courier New" pitchFamily="49" charset="0"/>
              </a:rPr>
              <a:t>port-security</a:t>
            </a:r>
            <a:endParaRPr lang="es-ES" sz="1400" b="1" dirty="0">
              <a:latin typeface="Courier New" pitchFamily="49" charset="0"/>
              <a:cs typeface="Courier New" pitchFamily="49" charset="0"/>
            </a:endParaRPr>
          </a:p>
          <a:p>
            <a:pPr>
              <a:defRPr/>
            </a:pPr>
            <a:r>
              <a:rPr lang="es-ES" sz="1400" b="1" dirty="0" err="1" smtClean="0">
                <a:latin typeface="Courier New" pitchFamily="49" charset="0"/>
                <a:cs typeface="Courier New" pitchFamily="49" charset="0"/>
              </a:rPr>
              <a:t>sw</a:t>
            </a:r>
            <a:r>
              <a:rPr lang="es-ES" sz="1400" b="1" dirty="0" smtClean="0">
                <a:latin typeface="Courier New" pitchFamily="49" charset="0"/>
                <a:cs typeface="Courier New" pitchFamily="49" charset="0"/>
              </a:rPr>
              <a:t>(</a:t>
            </a:r>
            <a:r>
              <a:rPr lang="es-ES" sz="1400" b="1" dirty="0" err="1" smtClean="0">
                <a:latin typeface="Courier New" pitchFamily="49" charset="0"/>
                <a:cs typeface="Courier New" pitchFamily="49" charset="0"/>
              </a:rPr>
              <a:t>config</a:t>
            </a:r>
            <a:r>
              <a:rPr lang="es-ES" sz="1400" b="1" dirty="0">
                <a:latin typeface="Courier New" pitchFamily="49" charset="0"/>
                <a:cs typeface="Courier New" pitchFamily="49" charset="0"/>
              </a:rPr>
              <a:t>)# interface 2</a:t>
            </a:r>
          </a:p>
          <a:p>
            <a:pPr>
              <a:defRPr/>
            </a:pPr>
            <a:r>
              <a:rPr lang="es-ES" sz="1400" b="1" dirty="0" err="1">
                <a:latin typeface="Courier New" pitchFamily="49" charset="0"/>
              </a:rPr>
              <a:t>sw</a:t>
            </a:r>
            <a:r>
              <a:rPr lang="es-ES" sz="1400" b="1" dirty="0">
                <a:latin typeface="Courier New" pitchFamily="49" charset="0"/>
              </a:rPr>
              <a:t>(</a:t>
            </a:r>
            <a:r>
              <a:rPr lang="es-ES" sz="1400" b="1" dirty="0" err="1">
                <a:latin typeface="Courier New" pitchFamily="49" charset="0"/>
              </a:rPr>
              <a:t>config-if</a:t>
            </a:r>
            <a:r>
              <a:rPr lang="es-ES" sz="1400" b="1" dirty="0">
                <a:latin typeface="Courier New" pitchFamily="49" charset="0"/>
              </a:rPr>
              <a:t>)# </a:t>
            </a:r>
            <a:r>
              <a:rPr lang="es-ES" sz="1400" b="1" dirty="0" err="1">
                <a:latin typeface="Courier New" pitchFamily="49" charset="0"/>
              </a:rPr>
              <a:t>ip</a:t>
            </a:r>
            <a:r>
              <a:rPr lang="es-ES" sz="1400" b="1" dirty="0">
                <a:latin typeface="Courier New" pitchFamily="49" charset="0"/>
              </a:rPr>
              <a:t> </a:t>
            </a:r>
            <a:r>
              <a:rPr lang="es-ES" sz="1400" b="1" dirty="0" err="1">
                <a:latin typeface="Courier New" pitchFamily="49" charset="0"/>
              </a:rPr>
              <a:t>dhcp</a:t>
            </a:r>
            <a:r>
              <a:rPr lang="es-ES" sz="1400" b="1" dirty="0">
                <a:latin typeface="Courier New" pitchFamily="49" charset="0"/>
              </a:rPr>
              <a:t> </a:t>
            </a:r>
            <a:r>
              <a:rPr lang="es-ES" sz="1400" b="1" dirty="0" err="1">
                <a:latin typeface="Courier New" pitchFamily="49" charset="0"/>
              </a:rPr>
              <a:t>snooping</a:t>
            </a:r>
            <a:r>
              <a:rPr lang="es-ES" sz="1400" b="1" dirty="0">
                <a:latin typeface="Courier New" pitchFamily="49" charset="0"/>
              </a:rPr>
              <a:t> trust</a:t>
            </a:r>
          </a:p>
          <a:p>
            <a:pPr>
              <a:defRPr/>
            </a:pPr>
            <a:r>
              <a:rPr lang="es-ES" sz="1400" b="1" dirty="0" err="1">
                <a:latin typeface="Courier New" pitchFamily="49" charset="0"/>
                <a:cs typeface="Courier New" pitchFamily="49" charset="0"/>
              </a:rPr>
              <a:t>sw</a:t>
            </a:r>
            <a:r>
              <a:rPr lang="es-ES" sz="1400" b="1" dirty="0">
                <a:latin typeface="Courier New" pitchFamily="49" charset="0"/>
                <a:cs typeface="Courier New" pitchFamily="49" charset="0"/>
              </a:rPr>
              <a:t>(</a:t>
            </a:r>
            <a:r>
              <a:rPr lang="es-ES" sz="1400" b="1" dirty="0" err="1">
                <a:latin typeface="Courier New" pitchFamily="49" charset="0"/>
                <a:cs typeface="Courier New" pitchFamily="49" charset="0"/>
              </a:rPr>
              <a:t>config-if</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ip</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arp</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inspection</a:t>
            </a:r>
            <a:r>
              <a:rPr lang="es-ES" sz="1400" b="1" dirty="0">
                <a:latin typeface="Courier New" pitchFamily="49" charset="0"/>
                <a:cs typeface="Courier New" pitchFamily="49" charset="0"/>
              </a:rPr>
              <a:t> </a:t>
            </a:r>
            <a:r>
              <a:rPr lang="es-ES" sz="1400" b="1" dirty="0" smtClean="0">
                <a:latin typeface="Courier New" pitchFamily="49" charset="0"/>
                <a:cs typeface="Courier New" pitchFamily="49" charset="0"/>
              </a:rPr>
              <a:t>trust</a:t>
            </a:r>
            <a:endParaRPr lang="es-ES" sz="1400" b="1" dirty="0">
              <a:latin typeface="Courier New" pitchFamily="49" charset="0"/>
              <a:cs typeface="Courier New" pitchFamily="49" charset="0"/>
            </a:endParaRPr>
          </a:p>
        </p:txBody>
      </p:sp>
      <p:cxnSp>
        <p:nvCxnSpPr>
          <p:cNvPr id="53" name="52 Conector recto de flecha"/>
          <p:cNvCxnSpPr/>
          <p:nvPr/>
        </p:nvCxnSpPr>
        <p:spPr>
          <a:xfrm rot="5400000" flipH="1" flipV="1">
            <a:off x="3786219" y="2857501"/>
            <a:ext cx="10001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56 Conector recto"/>
          <p:cNvCxnSpPr/>
          <p:nvPr/>
        </p:nvCxnSpPr>
        <p:spPr>
          <a:xfrm rot="5400000">
            <a:off x="965231" y="677863"/>
            <a:ext cx="5000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984282" y="4267206"/>
            <a:ext cx="5357812"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6" name="15 Conector recto de flecha"/>
          <p:cNvCxnSpPr/>
          <p:nvPr/>
        </p:nvCxnSpPr>
        <p:spPr>
          <a:xfrm>
            <a:off x="555657" y="4367217"/>
            <a:ext cx="357187"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rot="5400000">
            <a:off x="39213" y="4888423"/>
            <a:ext cx="1044000" cy="1588"/>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a:off x="562007" y="5426088"/>
            <a:ext cx="500062" cy="1588"/>
          </a:xfrm>
          <a:prstGeom prst="line">
            <a:avLst/>
          </a:prstGeom>
        </p:spPr>
        <p:style>
          <a:lnRef idx="1">
            <a:schemeClr val="dk1"/>
          </a:lnRef>
          <a:fillRef idx="0">
            <a:schemeClr val="dk1"/>
          </a:fillRef>
          <a:effectRef idx="0">
            <a:schemeClr val="dk1"/>
          </a:effectRef>
          <a:fontRef idx="minor">
            <a:schemeClr val="tx1"/>
          </a:fontRef>
        </p:style>
      </p:cxnSp>
      <p:sp>
        <p:nvSpPr>
          <p:cNvPr id="19" name="65 CuadroTexto"/>
          <p:cNvSpPr txBox="1">
            <a:spLocks noChangeArrowheads="1"/>
          </p:cNvSpPr>
          <p:nvPr/>
        </p:nvSpPr>
        <p:spPr bwMode="auto">
          <a:xfrm>
            <a:off x="1063949" y="5224473"/>
            <a:ext cx="2641300" cy="461665"/>
          </a:xfrm>
          <a:prstGeom prst="rect">
            <a:avLst/>
          </a:prstGeom>
          <a:noFill/>
          <a:ln w="9525">
            <a:noFill/>
            <a:miter lim="800000"/>
            <a:headEnd/>
            <a:tailEnd/>
          </a:ln>
        </p:spPr>
        <p:txBody>
          <a:bodyPr wrap="none">
            <a:spAutoFit/>
          </a:bodyPr>
          <a:lstStyle/>
          <a:p>
            <a:r>
              <a:rPr lang="es-ES" dirty="0">
                <a:latin typeface="Arial" charset="0"/>
                <a:cs typeface="Arial" charset="0"/>
              </a:rPr>
              <a:t>IP </a:t>
            </a:r>
            <a:r>
              <a:rPr lang="es-ES" dirty="0" err="1">
                <a:latin typeface="Arial" charset="0"/>
                <a:cs typeface="Arial" charset="0"/>
              </a:rPr>
              <a:t>Source</a:t>
            </a:r>
            <a:r>
              <a:rPr lang="es-ES" dirty="0">
                <a:latin typeface="Arial" charset="0"/>
                <a:cs typeface="Arial" charset="0"/>
              </a:rPr>
              <a:t> </a:t>
            </a:r>
            <a:r>
              <a:rPr lang="es-ES" dirty="0" err="1" smtClean="0">
                <a:latin typeface="Arial" charset="0"/>
                <a:cs typeface="Arial" charset="0"/>
              </a:rPr>
              <a:t>Guard</a:t>
            </a:r>
            <a:r>
              <a:rPr lang="es-ES" dirty="0" smtClean="0">
                <a:latin typeface="Arial" charset="0"/>
                <a:cs typeface="Arial" charset="0"/>
              </a:rPr>
              <a:t> </a:t>
            </a:r>
            <a:endParaRPr lang="es-ES" dirty="0">
              <a:latin typeface="Arial" charset="0"/>
              <a:cs typeface="Arial" charset="0"/>
            </a:endParaRPr>
          </a:p>
        </p:txBody>
      </p:sp>
    </p:spTree>
  </p:cSld>
  <p:clrMapOvr>
    <a:masterClrMapping/>
  </p:clrMapOvr>
  <p:transition spd="med">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685800" y="357188"/>
            <a:ext cx="7772400" cy="1143000"/>
          </a:xfrm>
        </p:spPr>
        <p:txBody>
          <a:bodyPr/>
          <a:lstStyle/>
          <a:p>
            <a:r>
              <a:rPr lang="es-ES" smtClean="0"/>
              <a:t>MAC Spoofing</a:t>
            </a:r>
          </a:p>
        </p:txBody>
      </p:sp>
      <p:sp>
        <p:nvSpPr>
          <p:cNvPr id="3" name="2 Marcador de contenido"/>
          <p:cNvSpPr>
            <a:spLocks noGrp="1"/>
          </p:cNvSpPr>
          <p:nvPr>
            <p:ph idx="1"/>
          </p:nvPr>
        </p:nvSpPr>
        <p:spPr>
          <a:xfrm>
            <a:off x="685800" y="1357298"/>
            <a:ext cx="7772400" cy="5000660"/>
          </a:xfrm>
        </p:spPr>
        <p:txBody>
          <a:bodyPr>
            <a:normAutofit fontScale="77500" lnSpcReduction="20000"/>
          </a:bodyPr>
          <a:lstStyle/>
          <a:p>
            <a:pPr>
              <a:defRPr/>
            </a:pPr>
            <a:r>
              <a:rPr lang="es-ES" dirty="0" smtClean="0"/>
              <a:t>Consiste en que un host ponga como origen en los paquetes que envía la dirección MAC de otro</a:t>
            </a:r>
          </a:p>
          <a:p>
            <a:pPr>
              <a:defRPr/>
            </a:pPr>
            <a:r>
              <a:rPr lang="es-ES" dirty="0" smtClean="0"/>
              <a:t>En una LAN conmutada el impostor MAC </a:t>
            </a:r>
            <a:r>
              <a:rPr lang="es-ES" dirty="0" err="1" smtClean="0"/>
              <a:t>spoofing</a:t>
            </a:r>
            <a:r>
              <a:rPr lang="es-ES" dirty="0" smtClean="0"/>
              <a:t> actualizaría las tablas CAM de los conmutadores, con lo que desviaría hacia sí el tráfico que fuera dirigido al legítimo propietario de esa MAC</a:t>
            </a:r>
          </a:p>
          <a:p>
            <a:pPr>
              <a:defRPr/>
            </a:pPr>
            <a:r>
              <a:rPr lang="es-ES" dirty="0" smtClean="0"/>
              <a:t>Generalmente va acompañado de IP </a:t>
            </a:r>
            <a:r>
              <a:rPr lang="es-ES" dirty="0" err="1" smtClean="0"/>
              <a:t>spoofing</a:t>
            </a:r>
            <a:r>
              <a:rPr lang="es-ES" dirty="0" smtClean="0"/>
              <a:t> ya que la dirección de red es la que se utiliza para controlar la identidad y el acceso a recursos. Si la red utiliza BOOTP/DHCP el IP </a:t>
            </a:r>
            <a:r>
              <a:rPr lang="es-ES" dirty="0" err="1" smtClean="0"/>
              <a:t>spoofing</a:t>
            </a:r>
            <a:r>
              <a:rPr lang="es-ES" dirty="0" smtClean="0"/>
              <a:t> va implícito en el MAC </a:t>
            </a:r>
            <a:r>
              <a:rPr lang="es-ES" dirty="0" err="1" smtClean="0"/>
              <a:t>spoofing</a:t>
            </a:r>
            <a:endParaRPr lang="es-ES" dirty="0" smtClean="0"/>
          </a:p>
          <a:p>
            <a:pPr>
              <a:defRPr/>
            </a:pPr>
            <a:r>
              <a:rPr lang="es-ES" dirty="0" smtClean="0"/>
              <a:t>El MAC </a:t>
            </a:r>
            <a:r>
              <a:rPr lang="es-ES" dirty="0" err="1" smtClean="0"/>
              <a:t>spoofing</a:t>
            </a:r>
            <a:r>
              <a:rPr lang="es-ES" dirty="0" smtClean="0"/>
              <a:t> puede evitarse configurando estáticamente las tablas de direcciones MAC en los conmutadores, pero esto es administrativamente muy laborioso </a:t>
            </a:r>
          </a:p>
        </p:txBody>
      </p:sp>
    </p:spTree>
  </p:cSld>
  <p:clrMapOvr>
    <a:masterClrMapping/>
  </p:clrMapOvr>
  <p:transition spd="med">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60350"/>
            <a:ext cx="7772400" cy="1143000"/>
          </a:xfrm>
        </p:spPr>
        <p:txBody>
          <a:bodyPr/>
          <a:lstStyle/>
          <a:p>
            <a:pPr eaLnBrk="1" hangingPunct="1"/>
            <a:r>
              <a:rPr lang="es-ES_tradnl" smtClean="0"/>
              <a:t>Sumario</a:t>
            </a:r>
            <a:endParaRPr lang="es-ES" smtClean="0"/>
          </a:p>
        </p:txBody>
      </p:sp>
      <p:sp>
        <p:nvSpPr>
          <p:cNvPr id="44035" name="Rectangle 3"/>
          <p:cNvSpPr>
            <a:spLocks noGrp="1" noChangeArrowheads="1"/>
          </p:cNvSpPr>
          <p:nvPr>
            <p:ph type="body" idx="1"/>
          </p:nvPr>
        </p:nvSpPr>
        <p:spPr>
          <a:xfrm>
            <a:off x="685800" y="1357313"/>
            <a:ext cx="7772400" cy="4929207"/>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b="1" dirty="0" smtClean="0">
                <a:solidFill>
                  <a:srgbClr val="FF0000"/>
                </a:solidFill>
              </a:rPr>
              <a:t>Protocolos de </a:t>
            </a:r>
            <a:r>
              <a:rPr lang="es-ES_tradnl" sz="2800" b="1" dirty="0" err="1" smtClean="0">
                <a:solidFill>
                  <a:srgbClr val="FF0000"/>
                </a:solidFill>
              </a:rPr>
              <a:t>routing</a:t>
            </a:r>
            <a:r>
              <a:rPr lang="es-ES_tradnl" sz="2800" b="1" dirty="0" smtClean="0">
                <a:solidFill>
                  <a:srgbClr val="FF0000"/>
                </a:solidFill>
              </a:rPr>
              <a:t> </a:t>
            </a:r>
            <a:r>
              <a:rPr lang="es-ES_tradnl" sz="2800" b="1" dirty="0" err="1" smtClean="0">
                <a:solidFill>
                  <a:srgbClr val="FF0000"/>
                </a:solidFill>
              </a:rPr>
              <a:t>intra</a:t>
            </a:r>
            <a:r>
              <a:rPr lang="es-ES_tradnl" sz="2800" b="1" dirty="0" smtClean="0">
                <a:solidFill>
                  <a:srgbClr val="FF0000"/>
                </a:solidFill>
              </a:rPr>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ES_tradnl" smtClean="0"/>
              <a:t>Protocolos de routing en IP</a:t>
            </a:r>
            <a:endParaRPr lang="es-ES" smtClean="0"/>
          </a:p>
        </p:txBody>
      </p:sp>
      <p:sp>
        <p:nvSpPr>
          <p:cNvPr id="45059" name="Rectangle 3"/>
          <p:cNvSpPr>
            <a:spLocks noGrp="1" noChangeArrowheads="1"/>
          </p:cNvSpPr>
          <p:nvPr>
            <p:ph type="body" idx="1"/>
          </p:nvPr>
        </p:nvSpPr>
        <p:spPr>
          <a:xfrm>
            <a:off x="685800" y="1981200"/>
            <a:ext cx="8134350" cy="4114800"/>
          </a:xfrm>
        </p:spPr>
        <p:txBody>
          <a:bodyPr/>
          <a:lstStyle/>
          <a:p>
            <a:pPr eaLnBrk="1" hangingPunct="1"/>
            <a:r>
              <a:rPr lang="es-ES_tradnl" smtClean="0"/>
              <a:t>Algoritmo del vector distancia (Bellman-Ford</a:t>
            </a:r>
          </a:p>
          <a:p>
            <a:pPr lvl="1" eaLnBrk="1" hangingPunct="1"/>
            <a:r>
              <a:rPr lang="es-ES_tradnl" smtClean="0"/>
              <a:t>RIP</a:t>
            </a:r>
          </a:p>
          <a:p>
            <a:pPr lvl="1" eaLnBrk="1" hangingPunct="1"/>
            <a:r>
              <a:rPr lang="es-ES_tradnl" smtClean="0"/>
              <a:t>IGRP y EIGRP</a:t>
            </a:r>
          </a:p>
          <a:p>
            <a:pPr lvl="1" eaLnBrk="1" hangingPunct="1"/>
            <a:r>
              <a:rPr lang="es-ES_tradnl" smtClean="0"/>
              <a:t>BGP (inter-AS)</a:t>
            </a:r>
          </a:p>
          <a:p>
            <a:pPr eaLnBrk="1" hangingPunct="1"/>
            <a:r>
              <a:rPr lang="es-ES_tradnl" smtClean="0"/>
              <a:t>Algoritmo de estado del enlace (Dijstra)</a:t>
            </a:r>
          </a:p>
          <a:p>
            <a:pPr lvl="1" eaLnBrk="1" hangingPunct="1"/>
            <a:r>
              <a:rPr lang="es-ES_tradnl" smtClean="0"/>
              <a:t>IS-IS</a:t>
            </a:r>
          </a:p>
          <a:p>
            <a:pPr lvl="1" eaLnBrk="1" hangingPunct="1"/>
            <a:r>
              <a:rPr lang="es-ES_tradnl" smtClean="0"/>
              <a:t>OSPF</a:t>
            </a:r>
            <a:endParaRPr lang="es-ES" smtClean="0"/>
          </a:p>
        </p:txBody>
      </p:sp>
    </p:spTree>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20" y="142852"/>
            <a:ext cx="8596346" cy="1143000"/>
          </a:xfrm>
        </p:spPr>
        <p:txBody>
          <a:bodyPr/>
          <a:lstStyle/>
          <a:p>
            <a:pPr eaLnBrk="1" hangingPunct="1"/>
            <a:r>
              <a:rPr lang="es-ES_tradnl" sz="3200" dirty="0" smtClean="0"/>
              <a:t>RARP (Reverse </a:t>
            </a:r>
            <a:r>
              <a:rPr lang="es-ES_tradnl" sz="3200" dirty="0" err="1" smtClean="0"/>
              <a:t>Address</a:t>
            </a:r>
            <a:r>
              <a:rPr lang="es-ES_tradnl" sz="3200" dirty="0" smtClean="0"/>
              <a:t> </a:t>
            </a:r>
            <a:r>
              <a:rPr lang="es-ES_tradnl" sz="3200" dirty="0" err="1" smtClean="0"/>
              <a:t>Resolution</a:t>
            </a:r>
            <a:r>
              <a:rPr lang="es-ES_tradnl" sz="3200" dirty="0" smtClean="0"/>
              <a:t> </a:t>
            </a:r>
            <a:r>
              <a:rPr lang="es-ES_tradnl" sz="3200" dirty="0" err="1" smtClean="0"/>
              <a:t>Protocol</a:t>
            </a:r>
            <a:r>
              <a:rPr lang="es-ES_tradnl" sz="3200" dirty="0" smtClean="0"/>
              <a:t>)</a:t>
            </a:r>
            <a:endParaRPr lang="es-ES" sz="3200" dirty="0" smtClean="0"/>
          </a:p>
        </p:txBody>
      </p:sp>
      <p:sp>
        <p:nvSpPr>
          <p:cNvPr id="6147" name="Rectangle 3"/>
          <p:cNvSpPr>
            <a:spLocks noGrp="1" noChangeArrowheads="1"/>
          </p:cNvSpPr>
          <p:nvPr>
            <p:ph type="body" idx="1"/>
          </p:nvPr>
        </p:nvSpPr>
        <p:spPr>
          <a:xfrm>
            <a:off x="533400" y="1214422"/>
            <a:ext cx="8305800" cy="4452950"/>
          </a:xfrm>
        </p:spPr>
        <p:txBody>
          <a:bodyPr/>
          <a:lstStyle/>
          <a:p>
            <a:pPr eaLnBrk="1" hangingPunct="1">
              <a:lnSpc>
                <a:spcPct val="80000"/>
              </a:lnSpc>
            </a:pPr>
            <a:endParaRPr lang="es-ES_tradnl" sz="2000" dirty="0" smtClean="0"/>
          </a:p>
          <a:p>
            <a:pPr eaLnBrk="1" hangingPunct="1">
              <a:lnSpc>
                <a:spcPct val="80000"/>
              </a:lnSpc>
            </a:pPr>
            <a:r>
              <a:rPr lang="es-ES_tradnl" sz="2000" dirty="0" smtClean="0"/>
              <a:t>Utiliza el mismo formato de mensajes que ARP y funciona de forma parecida, pero a la inversa (MAC-&gt;IP). </a:t>
            </a:r>
          </a:p>
          <a:p>
            <a:pPr eaLnBrk="1" hangingPunct="1">
              <a:lnSpc>
                <a:spcPct val="80000"/>
              </a:lnSpc>
            </a:pPr>
            <a:r>
              <a:rPr lang="es-ES_tradnl" sz="2000" dirty="0" smtClean="0"/>
              <a:t>Necesita un servidor donde se registren las equivalencias MAC-IP (correspondencia biunívoca)</a:t>
            </a:r>
          </a:p>
          <a:p>
            <a:pPr eaLnBrk="1" hangingPunct="1">
              <a:lnSpc>
                <a:spcPct val="80000"/>
              </a:lnSpc>
            </a:pPr>
            <a:r>
              <a:rPr lang="es-ES_tradnl" sz="2000" dirty="0" smtClean="0"/>
              <a:t>El host (cliente) que quiere saber su IP envía un ‘RARP </a:t>
            </a:r>
            <a:r>
              <a:rPr lang="es-ES_tradnl" sz="2000" dirty="0" err="1" smtClean="0"/>
              <a:t>Request</a:t>
            </a:r>
            <a:r>
              <a:rPr lang="es-ES_tradnl" sz="2000" dirty="0" smtClean="0"/>
              <a:t>’ (</a:t>
            </a:r>
            <a:r>
              <a:rPr lang="es-ES_tradnl" sz="2000" dirty="0" err="1" smtClean="0"/>
              <a:t>broadcast</a:t>
            </a:r>
            <a:r>
              <a:rPr lang="es-ES_tradnl" sz="2000" dirty="0" smtClean="0"/>
              <a:t>) con su MAC; el servidor RARP busca en sus tablas la IP solicitada y si la encuentra devuelve un ‘RARP </a:t>
            </a:r>
            <a:r>
              <a:rPr lang="es-ES_tradnl" sz="2000" dirty="0" err="1" smtClean="0"/>
              <a:t>Reply</a:t>
            </a:r>
            <a:r>
              <a:rPr lang="es-ES_tradnl" sz="2000" dirty="0" smtClean="0"/>
              <a:t>’ (</a:t>
            </a:r>
            <a:r>
              <a:rPr lang="es-ES_tradnl" sz="2000" dirty="0" err="1" smtClean="0"/>
              <a:t>unicast</a:t>
            </a:r>
            <a:r>
              <a:rPr lang="es-ES_tradnl" sz="2000" dirty="0" smtClean="0"/>
              <a:t>) con la IP.</a:t>
            </a:r>
          </a:p>
          <a:p>
            <a:pPr eaLnBrk="1" hangingPunct="1">
              <a:lnSpc>
                <a:spcPct val="80000"/>
              </a:lnSpc>
            </a:pPr>
            <a:r>
              <a:rPr lang="es-ES_tradnl" sz="2000" dirty="0" smtClean="0"/>
              <a:t>RARP utiliza un </a:t>
            </a:r>
            <a:r>
              <a:rPr lang="es-ES_tradnl" sz="2000" dirty="0" err="1" smtClean="0"/>
              <a:t>Ethertype</a:t>
            </a:r>
            <a:r>
              <a:rPr lang="es-ES_tradnl" sz="2000" dirty="0" smtClean="0"/>
              <a:t> distinto de ARP (x’8035’). Esto permite que los mensajes RARP sean fácilmente ignorados por los hosts no interesados</a:t>
            </a:r>
          </a:p>
          <a:p>
            <a:pPr eaLnBrk="1" hangingPunct="1">
              <a:lnSpc>
                <a:spcPct val="80000"/>
              </a:lnSpc>
            </a:pPr>
            <a:r>
              <a:rPr lang="es-ES_tradnl" sz="2000" dirty="0" smtClean="0"/>
              <a:t>Problemas de RARP:</a:t>
            </a:r>
          </a:p>
          <a:p>
            <a:pPr lvl="1" eaLnBrk="1" hangingPunct="1">
              <a:lnSpc>
                <a:spcPct val="80000"/>
              </a:lnSpc>
            </a:pPr>
            <a:r>
              <a:rPr lang="es-ES_tradnl" sz="2000" dirty="0" smtClean="0"/>
              <a:t>Solo devuelve la dirección IP, pero ningún otro parámetro de red (máscara, </a:t>
            </a:r>
            <a:r>
              <a:rPr lang="es-ES_tradnl" sz="2000" dirty="0" err="1" smtClean="0"/>
              <a:t>router</a:t>
            </a:r>
            <a:r>
              <a:rPr lang="es-ES_tradnl" sz="2000" dirty="0" smtClean="0"/>
              <a:t> por defecto, MTU, etc.)</a:t>
            </a:r>
          </a:p>
          <a:p>
            <a:pPr lvl="1" eaLnBrk="1" hangingPunct="1">
              <a:lnSpc>
                <a:spcPct val="80000"/>
              </a:lnSpc>
            </a:pPr>
            <a:r>
              <a:rPr lang="es-ES_tradnl" sz="2000" dirty="0" smtClean="0"/>
              <a:t>Los </a:t>
            </a:r>
            <a:r>
              <a:rPr lang="es-ES_tradnl" sz="2000" dirty="0" err="1" smtClean="0"/>
              <a:t>routers</a:t>
            </a:r>
            <a:r>
              <a:rPr lang="es-ES_tradnl" sz="2000" dirty="0" smtClean="0"/>
              <a:t> no reenvían mensajes ARP/RARP pues no son paquetes IP. Por tanto el servidor RARP ha de estar en la misma red que el cliente</a:t>
            </a:r>
            <a:endParaRPr lang="es-ES" sz="2000" dirty="0" smtClean="0"/>
          </a:p>
        </p:txBody>
      </p:sp>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404813"/>
            <a:ext cx="7772400" cy="914400"/>
          </a:xfrm>
        </p:spPr>
        <p:txBody>
          <a:bodyPr/>
          <a:lstStyle/>
          <a:p>
            <a:pPr eaLnBrk="1" hangingPunct="1"/>
            <a:r>
              <a:rPr lang="es-ES_tradnl" sz="4000" smtClean="0"/>
              <a:t>RIP (Routing Information Protocol)</a:t>
            </a:r>
            <a:endParaRPr lang="es-ES" sz="4000" smtClean="0"/>
          </a:p>
        </p:txBody>
      </p:sp>
      <p:sp>
        <p:nvSpPr>
          <p:cNvPr id="46083" name="Rectangle 3"/>
          <p:cNvSpPr>
            <a:spLocks noGrp="1" noChangeArrowheads="1"/>
          </p:cNvSpPr>
          <p:nvPr>
            <p:ph type="body" idx="1"/>
          </p:nvPr>
        </p:nvSpPr>
        <p:spPr>
          <a:xfrm>
            <a:off x="685800" y="1412875"/>
            <a:ext cx="7772400" cy="4478338"/>
          </a:xfrm>
        </p:spPr>
        <p:txBody>
          <a:bodyPr/>
          <a:lstStyle/>
          <a:p>
            <a:pPr eaLnBrk="1" hangingPunct="1">
              <a:lnSpc>
                <a:spcPct val="90000"/>
              </a:lnSpc>
            </a:pPr>
            <a:r>
              <a:rPr lang="es-ES_tradnl" sz="2400" smtClean="0"/>
              <a:t>Sufre los problemas típicos del vector distancia (cuenta a infinito)</a:t>
            </a:r>
          </a:p>
          <a:p>
            <a:pPr eaLnBrk="1" hangingPunct="1">
              <a:lnSpc>
                <a:spcPct val="90000"/>
              </a:lnSpc>
            </a:pPr>
            <a:r>
              <a:rPr lang="es-ES_tradnl" sz="2400" smtClean="0"/>
              <a:t>Solo útil en redes pequeñas (5-10 routers)</a:t>
            </a:r>
          </a:p>
          <a:p>
            <a:pPr eaLnBrk="1" hangingPunct="1">
              <a:lnSpc>
                <a:spcPct val="90000"/>
              </a:lnSpc>
            </a:pPr>
            <a:r>
              <a:rPr lang="es-ES_tradnl" sz="2400" smtClean="0"/>
              <a:t>Métrica basada en número de saltos únicamente. Máximo 15 saltos</a:t>
            </a:r>
          </a:p>
          <a:p>
            <a:pPr eaLnBrk="1" hangingPunct="1">
              <a:lnSpc>
                <a:spcPct val="90000"/>
              </a:lnSpc>
            </a:pPr>
            <a:r>
              <a:rPr lang="es-ES_tradnl" sz="2400" smtClean="0"/>
              <a:t>La información se intercambia cada 30 segundos. Los routers tienden a sincronizarse. La red puede bloquearse mientras ocurre el intercambio.</a:t>
            </a:r>
          </a:p>
          <a:p>
            <a:pPr eaLnBrk="1" hangingPunct="1">
              <a:lnSpc>
                <a:spcPct val="90000"/>
              </a:lnSpc>
            </a:pPr>
            <a:r>
              <a:rPr lang="es-ES_tradnl" sz="2400" smtClean="0"/>
              <a:t>RIPv1 no soporta subredes ni máscaras de tamaño variable (RIPv2 sí)</a:t>
            </a:r>
          </a:p>
          <a:p>
            <a:pPr eaLnBrk="1" hangingPunct="1">
              <a:lnSpc>
                <a:spcPct val="90000"/>
              </a:lnSpc>
            </a:pPr>
            <a:r>
              <a:rPr lang="es-ES_tradnl" sz="2400" smtClean="0"/>
              <a:t>Muchas implementaciones no permiten hacer balanceo de tráfico (usar múltiples rutas simultáneamente)</a:t>
            </a:r>
          </a:p>
          <a:p>
            <a:pPr eaLnBrk="1" hangingPunct="1">
              <a:lnSpc>
                <a:spcPct val="90000"/>
              </a:lnSpc>
            </a:pPr>
            <a:r>
              <a:rPr lang="es-ES_tradnl" sz="2400" smtClean="0"/>
              <a:t>Es bastante habitual en sistemas UNIX</a:t>
            </a:r>
            <a:endParaRPr lang="es-ES" sz="2400" smtClean="0"/>
          </a:p>
        </p:txBody>
      </p:sp>
    </p:spTree>
  </p:cSld>
  <p:clrMapOvr>
    <a:masterClrMapping/>
  </p:clrMapOvr>
  <p:transition spd="med">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ES_tradnl" sz="3600" smtClean="0"/>
              <a:t>IGRP (Interior Gateway Routing Protocol) y EIGRP (Enhanced IGRP)</a:t>
            </a:r>
            <a:endParaRPr lang="es-ES" sz="3600" smtClean="0"/>
          </a:p>
        </p:txBody>
      </p:sp>
      <p:sp>
        <p:nvSpPr>
          <p:cNvPr id="47107" name="Rectangle 3"/>
          <p:cNvSpPr>
            <a:spLocks noGrp="1" noChangeArrowheads="1"/>
          </p:cNvSpPr>
          <p:nvPr>
            <p:ph type="body" idx="1"/>
          </p:nvPr>
        </p:nvSpPr>
        <p:spPr/>
        <p:txBody>
          <a:bodyPr/>
          <a:lstStyle/>
          <a:p>
            <a:pPr eaLnBrk="1" hangingPunct="1">
              <a:lnSpc>
                <a:spcPct val="80000"/>
              </a:lnSpc>
            </a:pPr>
            <a:r>
              <a:rPr lang="es-ES_tradnl" sz="2400" smtClean="0"/>
              <a:t>Protocolos propietarios de Cisco</a:t>
            </a:r>
          </a:p>
          <a:p>
            <a:pPr eaLnBrk="1" hangingPunct="1">
              <a:lnSpc>
                <a:spcPct val="80000"/>
              </a:lnSpc>
            </a:pPr>
            <a:r>
              <a:rPr lang="es-ES_tradnl" sz="2400" smtClean="0"/>
              <a:t>Resuelven muchos de los problemas de RIP</a:t>
            </a:r>
          </a:p>
          <a:p>
            <a:pPr lvl="1" eaLnBrk="1" hangingPunct="1">
              <a:lnSpc>
                <a:spcPct val="80000"/>
              </a:lnSpc>
            </a:pPr>
            <a:r>
              <a:rPr lang="es-ES_tradnl" sz="2000" smtClean="0"/>
              <a:t>Métrica sofisticada (ancho de banda, retardo, carga de los enlaces, fiabilidad)</a:t>
            </a:r>
          </a:p>
          <a:p>
            <a:pPr lvl="1" eaLnBrk="1" hangingPunct="1">
              <a:lnSpc>
                <a:spcPct val="80000"/>
              </a:lnSpc>
            </a:pPr>
            <a:r>
              <a:rPr lang="es-ES_tradnl" sz="2000" smtClean="0"/>
              <a:t>Posibilidad de balanceo de tráfico entre múltiples rutas</a:t>
            </a:r>
          </a:p>
          <a:p>
            <a:pPr eaLnBrk="1" hangingPunct="1">
              <a:lnSpc>
                <a:spcPct val="80000"/>
              </a:lnSpc>
            </a:pPr>
            <a:r>
              <a:rPr lang="es-ES_tradnl" sz="2400" smtClean="0"/>
              <a:t>Incluyen soporte multiprotocolo</a:t>
            </a:r>
          </a:p>
          <a:p>
            <a:pPr eaLnBrk="1" hangingPunct="1">
              <a:lnSpc>
                <a:spcPct val="80000"/>
              </a:lnSpc>
            </a:pPr>
            <a:r>
              <a:rPr lang="es-ES_tradnl" sz="2400" smtClean="0"/>
              <a:t>IGRP intercambia vectores cada 90 segundos</a:t>
            </a:r>
          </a:p>
          <a:p>
            <a:pPr eaLnBrk="1" hangingPunct="1">
              <a:lnSpc>
                <a:spcPct val="80000"/>
              </a:lnSpc>
            </a:pPr>
            <a:r>
              <a:rPr lang="es-ES_tradnl" sz="2400" smtClean="0"/>
              <a:t>Mejoras de EIGRP sobre IGRP</a:t>
            </a:r>
          </a:p>
          <a:p>
            <a:pPr lvl="1" eaLnBrk="1" hangingPunct="1">
              <a:lnSpc>
                <a:spcPct val="80000"/>
              </a:lnSpc>
            </a:pPr>
            <a:r>
              <a:rPr lang="es-ES_tradnl" sz="2000" smtClean="0"/>
              <a:t>Soporta subredes</a:t>
            </a:r>
          </a:p>
          <a:p>
            <a:pPr lvl="1" eaLnBrk="1" hangingPunct="1">
              <a:lnSpc>
                <a:spcPct val="80000"/>
              </a:lnSpc>
            </a:pPr>
            <a:r>
              <a:rPr lang="es-ES_tradnl" sz="2000" smtClean="0"/>
              <a:t>Solo transmite modificaciones</a:t>
            </a:r>
          </a:p>
          <a:p>
            <a:pPr lvl="1" eaLnBrk="1" hangingPunct="1">
              <a:lnSpc>
                <a:spcPct val="80000"/>
              </a:lnSpc>
            </a:pPr>
            <a:r>
              <a:rPr lang="es-ES_tradnl" sz="2000" smtClean="0"/>
              <a:t>Incorpora mecanismos sofisticados para evitar el problema de la cuenta a infinito </a:t>
            </a:r>
            <a:endParaRPr lang="es-ES" sz="2000" smtClean="0"/>
          </a:p>
        </p:txBody>
      </p:sp>
    </p:spTree>
  </p:cSld>
  <p:clrMapOvr>
    <a:masterClrMapping/>
  </p:clrMapOvr>
  <p:transition spd="med">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88913"/>
            <a:ext cx="7772400" cy="838200"/>
          </a:xfrm>
        </p:spPr>
        <p:txBody>
          <a:bodyPr/>
          <a:lstStyle/>
          <a:p>
            <a:pPr eaLnBrk="1" hangingPunct="1"/>
            <a:r>
              <a:rPr lang="es-ES_tradnl" sz="4000" smtClean="0"/>
              <a:t>OSPF (Open Shortest Path First)</a:t>
            </a:r>
            <a:endParaRPr lang="es-ES" sz="4000" smtClean="0"/>
          </a:p>
        </p:txBody>
      </p:sp>
      <p:sp>
        <p:nvSpPr>
          <p:cNvPr id="48131" name="Rectangle 3"/>
          <p:cNvSpPr>
            <a:spLocks noGrp="1" noChangeArrowheads="1"/>
          </p:cNvSpPr>
          <p:nvPr>
            <p:ph type="body" idx="1"/>
          </p:nvPr>
        </p:nvSpPr>
        <p:spPr>
          <a:xfrm>
            <a:off x="685800" y="1341438"/>
            <a:ext cx="7772400" cy="4754562"/>
          </a:xfrm>
        </p:spPr>
        <p:txBody>
          <a:bodyPr/>
          <a:lstStyle/>
          <a:p>
            <a:pPr eaLnBrk="1" hangingPunct="1">
              <a:lnSpc>
                <a:spcPct val="90000"/>
              </a:lnSpc>
            </a:pPr>
            <a:r>
              <a:rPr lang="es-ES_tradnl" sz="2400" dirty="0" smtClean="0"/>
              <a:t>Desarrollado por el IETF entre 1988-1990. Actualmente se usa OSPF V. 3 definido en el RFC 5340</a:t>
            </a:r>
          </a:p>
          <a:p>
            <a:pPr eaLnBrk="1" hangingPunct="1">
              <a:lnSpc>
                <a:spcPct val="90000"/>
              </a:lnSpc>
            </a:pPr>
            <a:r>
              <a:rPr lang="es-ES_tradnl" sz="2400" dirty="0" smtClean="0"/>
              <a:t>Basado en el algoritmo del estado del enlace</a:t>
            </a:r>
          </a:p>
          <a:p>
            <a:pPr eaLnBrk="1" hangingPunct="1">
              <a:lnSpc>
                <a:spcPct val="90000"/>
              </a:lnSpc>
            </a:pPr>
            <a:r>
              <a:rPr lang="es-ES_tradnl" sz="2400" dirty="0" smtClean="0"/>
              <a:t>Dos niveles jerárquicos (áreas):</a:t>
            </a:r>
          </a:p>
          <a:p>
            <a:pPr lvl="1" eaLnBrk="1" hangingPunct="1">
              <a:lnSpc>
                <a:spcPct val="90000"/>
              </a:lnSpc>
            </a:pPr>
            <a:r>
              <a:rPr lang="es-ES_tradnl" sz="2000" dirty="0" err="1" smtClean="0"/>
              <a:t>Area</a:t>
            </a:r>
            <a:r>
              <a:rPr lang="es-ES_tradnl" sz="2000" dirty="0" smtClean="0"/>
              <a:t> 0 o </a:t>
            </a:r>
            <a:r>
              <a:rPr lang="es-ES_tradnl" sz="2000" dirty="0" err="1" smtClean="0"/>
              <a:t>backbone</a:t>
            </a:r>
            <a:r>
              <a:rPr lang="es-ES_tradnl" sz="2000" dirty="0" smtClean="0"/>
              <a:t> (obligatoria)</a:t>
            </a:r>
          </a:p>
          <a:p>
            <a:pPr lvl="1" eaLnBrk="1" hangingPunct="1">
              <a:lnSpc>
                <a:spcPct val="90000"/>
              </a:lnSpc>
            </a:pPr>
            <a:r>
              <a:rPr lang="es-ES_tradnl" sz="2000" dirty="0" err="1" smtClean="0"/>
              <a:t>Areas</a:t>
            </a:r>
            <a:r>
              <a:rPr lang="es-ES_tradnl" sz="2000" dirty="0" smtClean="0"/>
              <a:t> adicionales (opcionales)</a:t>
            </a:r>
          </a:p>
          <a:p>
            <a:pPr eaLnBrk="1" hangingPunct="1">
              <a:lnSpc>
                <a:spcPct val="90000"/>
              </a:lnSpc>
            </a:pPr>
            <a:r>
              <a:rPr lang="es-ES_tradnl" sz="2400" dirty="0" smtClean="0"/>
              <a:t>Resuelve los problemas de RIP:</a:t>
            </a:r>
          </a:p>
          <a:p>
            <a:pPr lvl="1" eaLnBrk="1" hangingPunct="1">
              <a:lnSpc>
                <a:spcPct val="90000"/>
              </a:lnSpc>
            </a:pPr>
            <a:r>
              <a:rPr lang="es-ES_tradnl" sz="2000" dirty="0" smtClean="0"/>
              <a:t>Rutas de red, subred y host (máscaras de tamaño variable)</a:t>
            </a:r>
          </a:p>
          <a:p>
            <a:pPr lvl="1" eaLnBrk="1" hangingPunct="1">
              <a:lnSpc>
                <a:spcPct val="90000"/>
              </a:lnSpc>
            </a:pPr>
            <a:r>
              <a:rPr lang="es-ES_tradnl" sz="2000" dirty="0" smtClean="0"/>
              <a:t>Admite métricas complejas (costo). En la práctica el costo se calcula a partir del ancho de banda únicamente</a:t>
            </a:r>
          </a:p>
          <a:p>
            <a:pPr lvl="1" eaLnBrk="1" hangingPunct="1">
              <a:lnSpc>
                <a:spcPct val="90000"/>
              </a:lnSpc>
            </a:pPr>
            <a:r>
              <a:rPr lang="es-ES_tradnl" sz="2000" dirty="0" smtClean="0"/>
              <a:t>Balanceo de tráfico entre múltiples rutas cuando tienen el mismo costo</a:t>
            </a:r>
          </a:p>
          <a:p>
            <a:pPr eaLnBrk="1" hangingPunct="1">
              <a:lnSpc>
                <a:spcPct val="90000"/>
              </a:lnSpc>
            </a:pPr>
            <a:r>
              <a:rPr lang="es-ES_tradnl" sz="2400" dirty="0" smtClean="0"/>
              <a:t>Las rutas óptimas pueden no ser simétricas.</a:t>
            </a:r>
          </a:p>
          <a:p>
            <a:pPr eaLnBrk="1" hangingPunct="1">
              <a:lnSpc>
                <a:spcPct val="90000"/>
              </a:lnSpc>
            </a:pPr>
            <a:endParaRPr lang="es-ES" sz="2400" dirty="0" smtClean="0"/>
          </a:p>
        </p:txBody>
      </p:sp>
    </p:spTree>
  </p:cSld>
  <p:clrMapOvr>
    <a:masterClrMapping/>
  </p:clrMapOvr>
  <p:transition spd="med">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685800" y="1341438"/>
            <a:ext cx="7772400" cy="4630737"/>
          </a:xfrm>
        </p:spPr>
        <p:txBody>
          <a:bodyPr/>
          <a:lstStyle/>
          <a:p>
            <a:pPr eaLnBrk="1" hangingPunct="1">
              <a:lnSpc>
                <a:spcPct val="90000"/>
              </a:lnSpc>
            </a:pPr>
            <a:r>
              <a:rPr lang="es-ES_tradnl" sz="2000" smtClean="0"/>
              <a:t>Clases de routers en OSPF:</a:t>
            </a:r>
          </a:p>
          <a:p>
            <a:pPr lvl="1" eaLnBrk="1" hangingPunct="1">
              <a:lnSpc>
                <a:spcPct val="90000"/>
              </a:lnSpc>
            </a:pPr>
            <a:r>
              <a:rPr lang="es-ES_tradnl" sz="2000" i="1" smtClean="0"/>
              <a:t>Routers backbone</a:t>
            </a:r>
            <a:r>
              <a:rPr lang="es-ES_tradnl" sz="2000" smtClean="0"/>
              <a:t>: los que se encuentran en el área 0</a:t>
            </a:r>
          </a:p>
          <a:p>
            <a:pPr lvl="1" eaLnBrk="1" hangingPunct="1">
              <a:lnSpc>
                <a:spcPct val="90000"/>
              </a:lnSpc>
            </a:pPr>
            <a:r>
              <a:rPr lang="es-ES_tradnl" sz="2000" i="1" smtClean="0"/>
              <a:t>Routers internos</a:t>
            </a:r>
            <a:r>
              <a:rPr lang="es-ES_tradnl" sz="2000" smtClean="0"/>
              <a:t>: pertenecen únicamente a un área</a:t>
            </a:r>
          </a:p>
          <a:p>
            <a:pPr lvl="1" eaLnBrk="1" hangingPunct="1">
              <a:lnSpc>
                <a:spcPct val="90000"/>
              </a:lnSpc>
            </a:pPr>
            <a:r>
              <a:rPr lang="es-ES_tradnl" sz="2000" i="1" smtClean="0"/>
              <a:t>Routers frontera de área</a:t>
            </a:r>
            <a:r>
              <a:rPr lang="es-ES_tradnl" sz="2000" smtClean="0"/>
              <a:t>: los que conectan dos o mas áreas (una de ellas necesariamente el backbone)</a:t>
            </a:r>
          </a:p>
          <a:p>
            <a:pPr lvl="1" eaLnBrk="1" hangingPunct="1">
              <a:lnSpc>
                <a:spcPct val="90000"/>
              </a:lnSpc>
            </a:pPr>
            <a:r>
              <a:rPr lang="es-ES_tradnl" sz="2000" i="1" smtClean="0"/>
              <a:t>Routers frontera de AS</a:t>
            </a:r>
            <a:r>
              <a:rPr lang="es-ES_tradnl" sz="2000" smtClean="0"/>
              <a:t>: los que conectan con otros ASes. Pueden estar en el backbone o en cualquier otra área</a:t>
            </a:r>
          </a:p>
          <a:p>
            <a:pPr eaLnBrk="1" hangingPunct="1">
              <a:lnSpc>
                <a:spcPct val="90000"/>
              </a:lnSpc>
            </a:pPr>
            <a:r>
              <a:rPr lang="es-ES_tradnl" sz="2000" smtClean="0"/>
              <a:t>Tipos de rutas en OSPF:</a:t>
            </a:r>
          </a:p>
          <a:p>
            <a:pPr lvl="1" eaLnBrk="1" hangingPunct="1">
              <a:lnSpc>
                <a:spcPct val="90000"/>
              </a:lnSpc>
            </a:pPr>
            <a:r>
              <a:rPr lang="es-ES_tradnl" sz="2000" i="1" smtClean="0"/>
              <a:t>Intra-área</a:t>
            </a:r>
            <a:r>
              <a:rPr lang="es-ES_tradnl" sz="2000" smtClean="0"/>
              <a:t>: las determina directamente el router</a:t>
            </a:r>
          </a:p>
          <a:p>
            <a:pPr lvl="1" eaLnBrk="1" hangingPunct="1">
              <a:lnSpc>
                <a:spcPct val="90000"/>
              </a:lnSpc>
            </a:pPr>
            <a:r>
              <a:rPr lang="es-ES_tradnl" sz="2000" i="1" smtClean="0"/>
              <a:t>Inter-área</a:t>
            </a:r>
            <a:r>
              <a:rPr lang="es-ES_tradnl" sz="2000" smtClean="0"/>
              <a:t>: se resuelven en tres fases:</a:t>
            </a:r>
          </a:p>
          <a:p>
            <a:pPr lvl="2" eaLnBrk="1" hangingPunct="1">
              <a:lnSpc>
                <a:spcPct val="90000"/>
              </a:lnSpc>
            </a:pPr>
            <a:r>
              <a:rPr lang="es-ES_tradnl" sz="2000" smtClean="0"/>
              <a:t>Ruta hacia el router backbone en el área</a:t>
            </a:r>
          </a:p>
          <a:p>
            <a:pPr lvl="2" eaLnBrk="1" hangingPunct="1">
              <a:lnSpc>
                <a:spcPct val="90000"/>
              </a:lnSpc>
            </a:pPr>
            <a:r>
              <a:rPr lang="es-ES_tradnl" sz="2000" smtClean="0"/>
              <a:t>Ruta hacia el área de destino en el backbone</a:t>
            </a:r>
          </a:p>
          <a:p>
            <a:pPr lvl="2" eaLnBrk="1" hangingPunct="1">
              <a:lnSpc>
                <a:spcPct val="90000"/>
              </a:lnSpc>
            </a:pPr>
            <a:r>
              <a:rPr lang="es-ES_tradnl" sz="2000" smtClean="0"/>
              <a:t>Ruta hacia el router en el área de destino</a:t>
            </a:r>
          </a:p>
          <a:p>
            <a:pPr lvl="1" eaLnBrk="1" hangingPunct="1">
              <a:lnSpc>
                <a:spcPct val="90000"/>
              </a:lnSpc>
            </a:pPr>
            <a:r>
              <a:rPr lang="es-ES_tradnl" sz="2000" i="1" smtClean="0"/>
              <a:t>Inter-AS</a:t>
            </a:r>
            <a:r>
              <a:rPr lang="es-ES_tradnl" sz="2000" smtClean="0"/>
              <a:t>: se envían al router frontera de AS más próximo (empleando alguna de las dos anteriores).</a:t>
            </a:r>
          </a:p>
        </p:txBody>
      </p:sp>
      <p:sp>
        <p:nvSpPr>
          <p:cNvPr id="49155" name="Rectangle 5"/>
          <p:cNvSpPr>
            <a:spLocks noGrp="1" noChangeArrowheads="1"/>
          </p:cNvSpPr>
          <p:nvPr>
            <p:ph type="title"/>
          </p:nvPr>
        </p:nvSpPr>
        <p:spPr>
          <a:xfrm>
            <a:off x="685800" y="188913"/>
            <a:ext cx="7772400" cy="838200"/>
          </a:xfrm>
          <a:noFill/>
        </p:spPr>
        <p:txBody>
          <a:bodyPr/>
          <a:lstStyle/>
          <a:p>
            <a:pPr eaLnBrk="1" hangingPunct="1"/>
            <a:r>
              <a:rPr lang="es-ES_tradnl" sz="4000" smtClean="0"/>
              <a:t>Clases de routers y rutas en OSPF</a:t>
            </a:r>
            <a:endParaRPr lang="es-ES" sz="4000" smtClean="0"/>
          </a:p>
        </p:txBody>
      </p:sp>
    </p:spTree>
  </p:cSld>
  <p:clrMapOvr>
    <a:masterClrMapping/>
  </p:clrMapOvr>
  <p:transition spd="med">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1"/>
          <p:cNvSpPr txBox="1">
            <a:spLocks noChangeArrowheads="1"/>
          </p:cNvSpPr>
          <p:nvPr/>
        </p:nvSpPr>
        <p:spPr bwMode="auto">
          <a:xfrm>
            <a:off x="7239000" y="4403725"/>
            <a:ext cx="990600" cy="581025"/>
          </a:xfrm>
          <a:prstGeom prst="rect">
            <a:avLst/>
          </a:prstGeom>
          <a:noFill/>
          <a:ln w="9525">
            <a:noFill/>
            <a:miter lim="800000"/>
            <a:headEnd/>
            <a:tailEnd/>
          </a:ln>
        </p:spPr>
        <p:txBody>
          <a:bodyPr>
            <a:spAutoFit/>
          </a:bodyPr>
          <a:lstStyle/>
          <a:p>
            <a:pPr algn="ctr">
              <a:spcBef>
                <a:spcPct val="50000"/>
              </a:spcBef>
            </a:pPr>
            <a:r>
              <a:rPr lang="es-ES_tradnl" sz="1600" b="1">
                <a:latin typeface="Arial" charset="0"/>
              </a:rPr>
              <a:t>A otros ASes</a:t>
            </a:r>
            <a:endParaRPr lang="es-ES" sz="1600" b="1">
              <a:latin typeface="Arial" charset="0"/>
            </a:endParaRPr>
          </a:p>
        </p:txBody>
      </p:sp>
      <p:sp>
        <p:nvSpPr>
          <p:cNvPr id="50179" name="Text Box 35"/>
          <p:cNvSpPr txBox="1">
            <a:spLocks noChangeArrowheads="1"/>
          </p:cNvSpPr>
          <p:nvPr/>
        </p:nvSpPr>
        <p:spPr bwMode="auto">
          <a:xfrm>
            <a:off x="838200" y="1050925"/>
            <a:ext cx="1371600" cy="581025"/>
          </a:xfrm>
          <a:prstGeom prst="rect">
            <a:avLst/>
          </a:prstGeom>
          <a:noFill/>
          <a:ln w="9525">
            <a:noFill/>
            <a:miter lim="800000"/>
            <a:headEnd/>
            <a:tailEnd/>
          </a:ln>
        </p:spPr>
        <p:txBody>
          <a:bodyPr>
            <a:spAutoFit/>
          </a:bodyPr>
          <a:lstStyle/>
          <a:p>
            <a:pPr algn="ctr">
              <a:spcBef>
                <a:spcPct val="50000"/>
              </a:spcBef>
            </a:pPr>
            <a:r>
              <a:rPr lang="es-ES_tradnl" sz="1600" b="1">
                <a:latin typeface="Arial" charset="0"/>
              </a:rPr>
              <a:t>Router Backbone</a:t>
            </a:r>
            <a:endParaRPr lang="es-ES" sz="1600" b="1">
              <a:latin typeface="Arial" charset="0"/>
            </a:endParaRPr>
          </a:p>
        </p:txBody>
      </p:sp>
      <p:sp>
        <p:nvSpPr>
          <p:cNvPr id="50180" name="Text Box 36"/>
          <p:cNvSpPr txBox="1">
            <a:spLocks noChangeArrowheads="1"/>
          </p:cNvSpPr>
          <p:nvPr/>
        </p:nvSpPr>
        <p:spPr bwMode="auto">
          <a:xfrm>
            <a:off x="6705600" y="5518150"/>
            <a:ext cx="2438400" cy="581025"/>
          </a:xfrm>
          <a:prstGeom prst="rect">
            <a:avLst/>
          </a:prstGeom>
          <a:noFill/>
          <a:ln w="9525">
            <a:noFill/>
            <a:miter lim="800000"/>
            <a:headEnd/>
            <a:tailEnd/>
          </a:ln>
        </p:spPr>
        <p:txBody>
          <a:bodyPr>
            <a:spAutoFit/>
          </a:bodyPr>
          <a:lstStyle/>
          <a:p>
            <a:pPr algn="ctr"/>
            <a:r>
              <a:rPr lang="es-ES_tradnl" sz="1600" b="1">
                <a:latin typeface="Arial" charset="0"/>
              </a:rPr>
              <a:t>Router Frontera</a:t>
            </a:r>
          </a:p>
          <a:p>
            <a:pPr algn="ctr"/>
            <a:r>
              <a:rPr lang="es-ES_tradnl" sz="1600" b="1">
                <a:latin typeface="Arial" charset="0"/>
              </a:rPr>
              <a:t>de Sistema Autónomo</a:t>
            </a:r>
            <a:endParaRPr lang="es-ES" sz="1600" b="1">
              <a:latin typeface="Arial" charset="0"/>
            </a:endParaRPr>
          </a:p>
        </p:txBody>
      </p:sp>
      <p:sp>
        <p:nvSpPr>
          <p:cNvPr id="50181" name="Text Box 37"/>
          <p:cNvSpPr txBox="1">
            <a:spLocks noChangeArrowheads="1"/>
          </p:cNvSpPr>
          <p:nvPr/>
        </p:nvSpPr>
        <p:spPr bwMode="auto">
          <a:xfrm>
            <a:off x="6324600" y="2698750"/>
            <a:ext cx="2057400" cy="581025"/>
          </a:xfrm>
          <a:prstGeom prst="rect">
            <a:avLst/>
          </a:prstGeom>
          <a:noFill/>
          <a:ln w="9525">
            <a:noFill/>
            <a:miter lim="800000"/>
            <a:headEnd/>
            <a:tailEnd/>
          </a:ln>
        </p:spPr>
        <p:txBody>
          <a:bodyPr>
            <a:spAutoFit/>
          </a:bodyPr>
          <a:lstStyle/>
          <a:p>
            <a:pPr algn="ctr"/>
            <a:r>
              <a:rPr lang="es-ES_tradnl" sz="1600" b="1">
                <a:latin typeface="Arial" charset="0"/>
              </a:rPr>
              <a:t>Router </a:t>
            </a:r>
          </a:p>
          <a:p>
            <a:pPr algn="ctr"/>
            <a:r>
              <a:rPr lang="es-ES_tradnl" sz="1600" b="1">
                <a:latin typeface="Arial" charset="0"/>
              </a:rPr>
              <a:t>Frontera de Area</a:t>
            </a:r>
            <a:endParaRPr lang="es-ES" sz="1600" b="1">
              <a:latin typeface="Arial" charset="0"/>
            </a:endParaRPr>
          </a:p>
        </p:txBody>
      </p:sp>
      <p:sp>
        <p:nvSpPr>
          <p:cNvPr id="50182" name="Text Box 38"/>
          <p:cNvSpPr txBox="1">
            <a:spLocks noChangeArrowheads="1"/>
          </p:cNvSpPr>
          <p:nvPr/>
        </p:nvSpPr>
        <p:spPr bwMode="auto">
          <a:xfrm>
            <a:off x="304800" y="5334000"/>
            <a:ext cx="1676400" cy="336550"/>
          </a:xfrm>
          <a:prstGeom prst="rect">
            <a:avLst/>
          </a:prstGeom>
          <a:noFill/>
          <a:ln w="9525">
            <a:noFill/>
            <a:miter lim="800000"/>
            <a:headEnd/>
            <a:tailEnd/>
          </a:ln>
        </p:spPr>
        <p:txBody>
          <a:bodyPr>
            <a:spAutoFit/>
          </a:bodyPr>
          <a:lstStyle/>
          <a:p>
            <a:pPr algn="ctr">
              <a:spcBef>
                <a:spcPct val="50000"/>
              </a:spcBef>
            </a:pPr>
            <a:r>
              <a:rPr lang="es-ES_tradnl" sz="1600" b="1">
                <a:latin typeface="Arial" charset="0"/>
              </a:rPr>
              <a:t>Router Interno</a:t>
            </a:r>
            <a:endParaRPr lang="es-ES" sz="1600" b="1">
              <a:latin typeface="Arial" charset="0"/>
            </a:endParaRPr>
          </a:p>
        </p:txBody>
      </p:sp>
      <p:pic>
        <p:nvPicPr>
          <p:cNvPr id="50183" name="Picture 2"/>
          <p:cNvPicPr>
            <a:picLocks noChangeArrowheads="1"/>
          </p:cNvPicPr>
          <p:nvPr/>
        </p:nvPicPr>
        <p:blipFill>
          <a:blip r:embed="rId3" cstate="print"/>
          <a:srcRect/>
          <a:stretch>
            <a:fillRect/>
          </a:stretch>
        </p:blipFill>
        <p:spPr bwMode="auto">
          <a:xfrm>
            <a:off x="1524000" y="1174750"/>
            <a:ext cx="4572000" cy="2667000"/>
          </a:xfrm>
          <a:prstGeom prst="rect">
            <a:avLst/>
          </a:prstGeom>
          <a:noFill/>
          <a:ln w="12700">
            <a:noFill/>
            <a:miter lim="800000"/>
            <a:headEnd/>
            <a:tailEnd/>
          </a:ln>
        </p:spPr>
      </p:pic>
      <p:pic>
        <p:nvPicPr>
          <p:cNvPr id="50184" name="Picture 3"/>
          <p:cNvPicPr>
            <a:picLocks noChangeArrowheads="1"/>
          </p:cNvPicPr>
          <p:nvPr/>
        </p:nvPicPr>
        <p:blipFill>
          <a:blip r:embed="rId3" cstate="print"/>
          <a:srcRect/>
          <a:stretch>
            <a:fillRect/>
          </a:stretch>
        </p:blipFill>
        <p:spPr bwMode="auto">
          <a:xfrm>
            <a:off x="914400" y="3384550"/>
            <a:ext cx="2252663" cy="1839913"/>
          </a:xfrm>
          <a:prstGeom prst="rect">
            <a:avLst/>
          </a:prstGeom>
          <a:noFill/>
          <a:ln w="12700">
            <a:noFill/>
            <a:miter lim="800000"/>
            <a:headEnd/>
            <a:tailEnd/>
          </a:ln>
        </p:spPr>
      </p:pic>
      <p:pic>
        <p:nvPicPr>
          <p:cNvPr id="50185" name="Picture 4"/>
          <p:cNvPicPr>
            <a:picLocks noChangeArrowheads="1"/>
          </p:cNvPicPr>
          <p:nvPr/>
        </p:nvPicPr>
        <p:blipFill>
          <a:blip r:embed="rId3" cstate="print"/>
          <a:srcRect/>
          <a:stretch>
            <a:fillRect/>
          </a:stretch>
        </p:blipFill>
        <p:spPr bwMode="auto">
          <a:xfrm>
            <a:off x="3886200" y="3384550"/>
            <a:ext cx="3319463" cy="2449513"/>
          </a:xfrm>
          <a:prstGeom prst="rect">
            <a:avLst/>
          </a:prstGeom>
          <a:noFill/>
          <a:ln w="12700">
            <a:noFill/>
            <a:miter lim="800000"/>
            <a:headEnd/>
            <a:tailEnd/>
          </a:ln>
        </p:spPr>
      </p:pic>
      <p:sp>
        <p:nvSpPr>
          <p:cNvPr id="50186" name="Line 21"/>
          <p:cNvSpPr>
            <a:spLocks noChangeShapeType="1"/>
          </p:cNvSpPr>
          <p:nvPr/>
        </p:nvSpPr>
        <p:spPr bwMode="auto">
          <a:xfrm>
            <a:off x="5181600" y="2241550"/>
            <a:ext cx="381000" cy="914400"/>
          </a:xfrm>
          <a:prstGeom prst="line">
            <a:avLst/>
          </a:prstGeom>
          <a:noFill/>
          <a:ln w="25400">
            <a:solidFill>
              <a:schemeClr val="accent2"/>
            </a:solidFill>
            <a:round/>
            <a:headEnd/>
            <a:tailEnd/>
          </a:ln>
        </p:spPr>
        <p:txBody>
          <a:bodyPr/>
          <a:lstStyle/>
          <a:p>
            <a:endParaRPr lang="es-ES"/>
          </a:p>
        </p:txBody>
      </p:sp>
      <p:sp>
        <p:nvSpPr>
          <p:cNvPr id="50187" name="Line 22"/>
          <p:cNvSpPr>
            <a:spLocks noChangeShapeType="1"/>
          </p:cNvSpPr>
          <p:nvPr/>
        </p:nvSpPr>
        <p:spPr bwMode="auto">
          <a:xfrm>
            <a:off x="5943600" y="3765550"/>
            <a:ext cx="304800" cy="990600"/>
          </a:xfrm>
          <a:prstGeom prst="line">
            <a:avLst/>
          </a:prstGeom>
          <a:noFill/>
          <a:ln w="25400">
            <a:solidFill>
              <a:schemeClr val="accent2"/>
            </a:solidFill>
            <a:round/>
            <a:headEnd/>
            <a:tailEnd/>
          </a:ln>
        </p:spPr>
        <p:txBody>
          <a:bodyPr/>
          <a:lstStyle/>
          <a:p>
            <a:endParaRPr lang="es-ES"/>
          </a:p>
        </p:txBody>
      </p:sp>
      <p:sp>
        <p:nvSpPr>
          <p:cNvPr id="50188" name="Line 23"/>
          <p:cNvSpPr>
            <a:spLocks noChangeShapeType="1"/>
          </p:cNvSpPr>
          <p:nvPr/>
        </p:nvSpPr>
        <p:spPr bwMode="auto">
          <a:xfrm>
            <a:off x="3200400" y="2165350"/>
            <a:ext cx="2133600" cy="1066800"/>
          </a:xfrm>
          <a:prstGeom prst="line">
            <a:avLst/>
          </a:prstGeom>
          <a:noFill/>
          <a:ln w="25400">
            <a:solidFill>
              <a:schemeClr val="accent2"/>
            </a:solidFill>
            <a:round/>
            <a:headEnd/>
            <a:tailEnd/>
          </a:ln>
        </p:spPr>
        <p:txBody>
          <a:bodyPr/>
          <a:lstStyle/>
          <a:p>
            <a:endParaRPr lang="es-ES"/>
          </a:p>
        </p:txBody>
      </p:sp>
      <p:sp>
        <p:nvSpPr>
          <p:cNvPr id="50189" name="Line 24"/>
          <p:cNvSpPr>
            <a:spLocks noChangeShapeType="1"/>
          </p:cNvSpPr>
          <p:nvPr/>
        </p:nvSpPr>
        <p:spPr bwMode="auto">
          <a:xfrm>
            <a:off x="3048000" y="2241550"/>
            <a:ext cx="1371600" cy="1295400"/>
          </a:xfrm>
          <a:prstGeom prst="line">
            <a:avLst/>
          </a:prstGeom>
          <a:noFill/>
          <a:ln w="25400">
            <a:solidFill>
              <a:schemeClr val="accent2"/>
            </a:solidFill>
            <a:round/>
            <a:headEnd/>
            <a:tailEnd/>
          </a:ln>
        </p:spPr>
        <p:txBody>
          <a:bodyPr/>
          <a:lstStyle/>
          <a:p>
            <a:endParaRPr lang="es-ES"/>
          </a:p>
        </p:txBody>
      </p:sp>
      <p:sp>
        <p:nvSpPr>
          <p:cNvPr id="50190" name="Line 25"/>
          <p:cNvSpPr>
            <a:spLocks noChangeShapeType="1"/>
          </p:cNvSpPr>
          <p:nvPr/>
        </p:nvSpPr>
        <p:spPr bwMode="auto">
          <a:xfrm flipH="1">
            <a:off x="2438400" y="2317750"/>
            <a:ext cx="228600" cy="838200"/>
          </a:xfrm>
          <a:prstGeom prst="line">
            <a:avLst/>
          </a:prstGeom>
          <a:noFill/>
          <a:ln w="25400">
            <a:solidFill>
              <a:schemeClr val="accent2"/>
            </a:solidFill>
            <a:round/>
            <a:headEnd/>
            <a:tailEnd/>
          </a:ln>
        </p:spPr>
        <p:txBody>
          <a:bodyPr/>
          <a:lstStyle/>
          <a:p>
            <a:endParaRPr lang="es-ES"/>
          </a:p>
        </p:txBody>
      </p:sp>
      <p:sp>
        <p:nvSpPr>
          <p:cNvPr id="50191" name="Line 26"/>
          <p:cNvSpPr>
            <a:spLocks noChangeShapeType="1"/>
          </p:cNvSpPr>
          <p:nvPr/>
        </p:nvSpPr>
        <p:spPr bwMode="auto">
          <a:xfrm>
            <a:off x="2286000" y="3765550"/>
            <a:ext cx="0" cy="609600"/>
          </a:xfrm>
          <a:prstGeom prst="line">
            <a:avLst/>
          </a:prstGeom>
          <a:noFill/>
          <a:ln w="25400">
            <a:solidFill>
              <a:schemeClr val="accent2"/>
            </a:solidFill>
            <a:round/>
            <a:headEnd/>
            <a:tailEnd/>
          </a:ln>
        </p:spPr>
        <p:txBody>
          <a:bodyPr/>
          <a:lstStyle/>
          <a:p>
            <a:endParaRPr lang="es-ES"/>
          </a:p>
        </p:txBody>
      </p:sp>
      <p:sp>
        <p:nvSpPr>
          <p:cNvPr id="50192" name="Line 27"/>
          <p:cNvSpPr>
            <a:spLocks noChangeShapeType="1"/>
          </p:cNvSpPr>
          <p:nvPr/>
        </p:nvSpPr>
        <p:spPr bwMode="auto">
          <a:xfrm>
            <a:off x="4724400" y="4146550"/>
            <a:ext cx="76200" cy="609600"/>
          </a:xfrm>
          <a:prstGeom prst="line">
            <a:avLst/>
          </a:prstGeom>
          <a:noFill/>
          <a:ln w="25400">
            <a:solidFill>
              <a:schemeClr val="accent2"/>
            </a:solidFill>
            <a:round/>
            <a:headEnd/>
            <a:tailEnd/>
          </a:ln>
        </p:spPr>
        <p:txBody>
          <a:bodyPr/>
          <a:lstStyle/>
          <a:p>
            <a:endParaRPr lang="es-ES"/>
          </a:p>
        </p:txBody>
      </p:sp>
      <p:sp>
        <p:nvSpPr>
          <p:cNvPr id="50193" name="Line 29"/>
          <p:cNvSpPr>
            <a:spLocks noChangeShapeType="1"/>
          </p:cNvSpPr>
          <p:nvPr/>
        </p:nvSpPr>
        <p:spPr bwMode="auto">
          <a:xfrm>
            <a:off x="5029200" y="4070350"/>
            <a:ext cx="914400" cy="914400"/>
          </a:xfrm>
          <a:prstGeom prst="line">
            <a:avLst/>
          </a:prstGeom>
          <a:noFill/>
          <a:ln w="25400">
            <a:solidFill>
              <a:schemeClr val="accent2"/>
            </a:solidFill>
            <a:round/>
            <a:headEnd/>
            <a:tailEnd/>
          </a:ln>
        </p:spPr>
        <p:txBody>
          <a:bodyPr/>
          <a:lstStyle/>
          <a:p>
            <a:endParaRPr lang="es-ES"/>
          </a:p>
        </p:txBody>
      </p:sp>
      <p:sp>
        <p:nvSpPr>
          <p:cNvPr id="50194" name="Line 30"/>
          <p:cNvSpPr>
            <a:spLocks noChangeShapeType="1"/>
          </p:cNvSpPr>
          <p:nvPr/>
        </p:nvSpPr>
        <p:spPr bwMode="auto">
          <a:xfrm>
            <a:off x="6781800" y="5060950"/>
            <a:ext cx="990600" cy="0"/>
          </a:xfrm>
          <a:prstGeom prst="line">
            <a:avLst/>
          </a:prstGeom>
          <a:noFill/>
          <a:ln w="25400">
            <a:solidFill>
              <a:schemeClr val="accent2"/>
            </a:solidFill>
            <a:round/>
            <a:headEnd/>
            <a:tailEnd type="triangle" w="med" len="med"/>
          </a:ln>
        </p:spPr>
        <p:txBody>
          <a:bodyPr/>
          <a:lstStyle/>
          <a:p>
            <a:endParaRPr lang="es-ES"/>
          </a:p>
        </p:txBody>
      </p:sp>
      <p:sp>
        <p:nvSpPr>
          <p:cNvPr id="50195" name="Text Box 32"/>
          <p:cNvSpPr txBox="1">
            <a:spLocks noChangeArrowheads="1"/>
          </p:cNvSpPr>
          <p:nvPr/>
        </p:nvSpPr>
        <p:spPr bwMode="auto">
          <a:xfrm>
            <a:off x="2971800" y="1371600"/>
            <a:ext cx="1752600" cy="641350"/>
          </a:xfrm>
          <a:prstGeom prst="rect">
            <a:avLst/>
          </a:prstGeom>
          <a:noFill/>
          <a:ln w="9525">
            <a:noFill/>
            <a:miter lim="800000"/>
            <a:headEnd/>
            <a:tailEnd/>
          </a:ln>
        </p:spPr>
        <p:txBody>
          <a:bodyPr>
            <a:spAutoFit/>
          </a:bodyPr>
          <a:lstStyle/>
          <a:p>
            <a:pPr algn="ctr"/>
            <a:r>
              <a:rPr lang="es-ES_tradnl" sz="1800" b="1">
                <a:latin typeface="Arial" charset="0"/>
              </a:rPr>
              <a:t>Area 0</a:t>
            </a:r>
          </a:p>
          <a:p>
            <a:pPr algn="ctr"/>
            <a:r>
              <a:rPr lang="es-ES_tradnl" sz="1800" b="1">
                <a:latin typeface="Arial" charset="0"/>
              </a:rPr>
              <a:t>(Backbone)</a:t>
            </a:r>
            <a:endParaRPr lang="es-ES" sz="1800" b="1">
              <a:latin typeface="Arial" charset="0"/>
            </a:endParaRPr>
          </a:p>
        </p:txBody>
      </p:sp>
      <p:sp>
        <p:nvSpPr>
          <p:cNvPr id="50196" name="Text Box 33"/>
          <p:cNvSpPr txBox="1">
            <a:spLocks noChangeArrowheads="1"/>
          </p:cNvSpPr>
          <p:nvPr/>
        </p:nvSpPr>
        <p:spPr bwMode="auto">
          <a:xfrm>
            <a:off x="1219200" y="3917950"/>
            <a:ext cx="990600" cy="366713"/>
          </a:xfrm>
          <a:prstGeom prst="rect">
            <a:avLst/>
          </a:prstGeom>
          <a:noFill/>
          <a:ln w="9525">
            <a:noFill/>
            <a:miter lim="800000"/>
            <a:headEnd/>
            <a:tailEnd/>
          </a:ln>
        </p:spPr>
        <p:txBody>
          <a:bodyPr>
            <a:spAutoFit/>
          </a:bodyPr>
          <a:lstStyle/>
          <a:p>
            <a:pPr algn="ctr"/>
            <a:r>
              <a:rPr lang="es-ES_tradnl" sz="1800" b="1">
                <a:latin typeface="Arial" charset="0"/>
              </a:rPr>
              <a:t>Area 1</a:t>
            </a:r>
            <a:endParaRPr lang="es-ES" sz="1800" b="1">
              <a:latin typeface="Arial" charset="0"/>
            </a:endParaRPr>
          </a:p>
        </p:txBody>
      </p:sp>
      <p:sp>
        <p:nvSpPr>
          <p:cNvPr id="50197" name="Text Box 34"/>
          <p:cNvSpPr txBox="1">
            <a:spLocks noChangeArrowheads="1"/>
          </p:cNvSpPr>
          <p:nvPr/>
        </p:nvSpPr>
        <p:spPr bwMode="auto">
          <a:xfrm>
            <a:off x="5105400" y="4130675"/>
            <a:ext cx="990600" cy="366713"/>
          </a:xfrm>
          <a:prstGeom prst="rect">
            <a:avLst/>
          </a:prstGeom>
          <a:noFill/>
          <a:ln w="9525">
            <a:noFill/>
            <a:miter lim="800000"/>
            <a:headEnd/>
            <a:tailEnd/>
          </a:ln>
        </p:spPr>
        <p:txBody>
          <a:bodyPr>
            <a:spAutoFit/>
          </a:bodyPr>
          <a:lstStyle/>
          <a:p>
            <a:pPr algn="ctr"/>
            <a:r>
              <a:rPr lang="es-ES_tradnl" sz="1800" b="1">
                <a:latin typeface="Arial" charset="0"/>
              </a:rPr>
              <a:t>Area 2</a:t>
            </a:r>
            <a:endParaRPr lang="es-ES" sz="1800" b="1">
              <a:latin typeface="Arial" charset="0"/>
            </a:endParaRPr>
          </a:p>
        </p:txBody>
      </p:sp>
      <p:sp>
        <p:nvSpPr>
          <p:cNvPr id="50198" name="Line 39"/>
          <p:cNvSpPr>
            <a:spLocks noChangeShapeType="1"/>
          </p:cNvSpPr>
          <p:nvPr/>
        </p:nvSpPr>
        <p:spPr bwMode="auto">
          <a:xfrm>
            <a:off x="5257800" y="5060950"/>
            <a:ext cx="685800" cy="0"/>
          </a:xfrm>
          <a:prstGeom prst="line">
            <a:avLst/>
          </a:prstGeom>
          <a:noFill/>
          <a:ln w="25400">
            <a:solidFill>
              <a:schemeClr val="accent2"/>
            </a:solidFill>
            <a:round/>
            <a:headEnd/>
            <a:tailEnd/>
          </a:ln>
        </p:spPr>
        <p:txBody>
          <a:bodyPr/>
          <a:lstStyle/>
          <a:p>
            <a:endParaRPr lang="es-ES"/>
          </a:p>
        </p:txBody>
      </p:sp>
      <p:sp>
        <p:nvSpPr>
          <p:cNvPr id="50199" name="Text Box 42"/>
          <p:cNvSpPr txBox="1">
            <a:spLocks noChangeArrowheads="1"/>
          </p:cNvSpPr>
          <p:nvPr/>
        </p:nvSpPr>
        <p:spPr bwMode="auto">
          <a:xfrm>
            <a:off x="2057400" y="5702300"/>
            <a:ext cx="3962400" cy="825500"/>
          </a:xfrm>
          <a:prstGeom prst="rect">
            <a:avLst/>
          </a:prstGeom>
          <a:noFill/>
          <a:ln w="9525">
            <a:noFill/>
            <a:miter lim="800000"/>
            <a:headEnd/>
            <a:tailEnd/>
          </a:ln>
        </p:spPr>
        <p:txBody>
          <a:bodyPr>
            <a:spAutoFit/>
          </a:bodyPr>
          <a:lstStyle/>
          <a:p>
            <a:r>
              <a:rPr lang="es-ES_tradnl" sz="1600" b="1">
                <a:latin typeface="Arial" charset="0"/>
              </a:rPr>
              <a:t>Ruta intra-área: D-G-H</a:t>
            </a:r>
          </a:p>
          <a:p>
            <a:r>
              <a:rPr lang="es-ES_tradnl" sz="1600" b="1">
                <a:latin typeface="Arial" charset="0"/>
              </a:rPr>
              <a:t>Ruta inter-área: F-C,C-A-D,D-G-H</a:t>
            </a:r>
          </a:p>
          <a:p>
            <a:r>
              <a:rPr lang="es-ES_tradnl" sz="1600" b="1">
                <a:latin typeface="Arial" charset="0"/>
              </a:rPr>
              <a:t>Ruta inter-AS: A-D,D-G-H, H-...</a:t>
            </a:r>
            <a:endParaRPr lang="es-ES" sz="1600" b="1">
              <a:latin typeface="Arial" charset="0"/>
            </a:endParaRPr>
          </a:p>
        </p:txBody>
      </p:sp>
      <p:sp>
        <p:nvSpPr>
          <p:cNvPr id="50200" name="Text Box 43"/>
          <p:cNvSpPr txBox="1">
            <a:spLocks noChangeArrowheads="1"/>
          </p:cNvSpPr>
          <p:nvPr/>
        </p:nvSpPr>
        <p:spPr bwMode="auto">
          <a:xfrm>
            <a:off x="1476375" y="266700"/>
            <a:ext cx="6400800" cy="641350"/>
          </a:xfrm>
          <a:prstGeom prst="rect">
            <a:avLst/>
          </a:prstGeom>
          <a:noFill/>
          <a:ln w="9525">
            <a:noFill/>
            <a:miter lim="800000"/>
            <a:headEnd/>
            <a:tailEnd/>
          </a:ln>
        </p:spPr>
        <p:txBody>
          <a:bodyPr>
            <a:spAutoFit/>
          </a:bodyPr>
          <a:lstStyle/>
          <a:p>
            <a:pPr algn="ctr">
              <a:spcBef>
                <a:spcPct val="50000"/>
              </a:spcBef>
            </a:pPr>
            <a:r>
              <a:rPr lang="es-ES_tradnl" sz="3600">
                <a:latin typeface="Arial" charset="0"/>
              </a:rPr>
              <a:t>Funcionamiento de OSPF</a:t>
            </a:r>
            <a:endParaRPr lang="es-ES" sz="3600">
              <a:latin typeface="Arial" charset="0"/>
            </a:endParaRPr>
          </a:p>
        </p:txBody>
      </p:sp>
      <p:pic>
        <p:nvPicPr>
          <p:cNvPr id="50201" name="Picture 5"/>
          <p:cNvPicPr>
            <a:picLocks noChangeArrowheads="1"/>
          </p:cNvPicPr>
          <p:nvPr/>
        </p:nvPicPr>
        <p:blipFill>
          <a:blip r:embed="rId4" cstate="print"/>
          <a:srcRect/>
          <a:stretch>
            <a:fillRect/>
          </a:stretch>
        </p:blipFill>
        <p:spPr bwMode="auto">
          <a:xfrm>
            <a:off x="4325938" y="4679950"/>
            <a:ext cx="1008062" cy="800100"/>
          </a:xfrm>
          <a:prstGeom prst="rect">
            <a:avLst/>
          </a:prstGeom>
          <a:noFill/>
          <a:ln w="12700">
            <a:noFill/>
            <a:miter lim="800000"/>
            <a:headEnd/>
            <a:tailEnd/>
          </a:ln>
        </p:spPr>
      </p:pic>
      <p:pic>
        <p:nvPicPr>
          <p:cNvPr id="50202" name="Picture 6"/>
          <p:cNvPicPr>
            <a:picLocks noChangeArrowheads="1"/>
          </p:cNvPicPr>
          <p:nvPr/>
        </p:nvPicPr>
        <p:blipFill>
          <a:blip r:embed="rId4" cstate="print"/>
          <a:srcRect/>
          <a:stretch>
            <a:fillRect/>
          </a:stretch>
        </p:blipFill>
        <p:spPr bwMode="auto">
          <a:xfrm>
            <a:off x="4173538" y="3460750"/>
            <a:ext cx="1008062" cy="800100"/>
          </a:xfrm>
          <a:prstGeom prst="rect">
            <a:avLst/>
          </a:prstGeom>
          <a:noFill/>
          <a:ln w="12700">
            <a:noFill/>
            <a:miter lim="800000"/>
            <a:headEnd/>
            <a:tailEnd/>
          </a:ln>
        </p:spPr>
      </p:pic>
      <p:pic>
        <p:nvPicPr>
          <p:cNvPr id="50203" name="Picture 7"/>
          <p:cNvPicPr>
            <a:picLocks noChangeArrowheads="1"/>
          </p:cNvPicPr>
          <p:nvPr/>
        </p:nvPicPr>
        <p:blipFill>
          <a:blip r:embed="rId4" cstate="print"/>
          <a:srcRect/>
          <a:stretch>
            <a:fillRect/>
          </a:stretch>
        </p:blipFill>
        <p:spPr bwMode="auto">
          <a:xfrm>
            <a:off x="5240338" y="3079750"/>
            <a:ext cx="1008062" cy="800100"/>
          </a:xfrm>
          <a:prstGeom prst="rect">
            <a:avLst/>
          </a:prstGeom>
          <a:noFill/>
          <a:ln w="12700">
            <a:noFill/>
            <a:miter lim="800000"/>
            <a:headEnd/>
            <a:tailEnd/>
          </a:ln>
        </p:spPr>
      </p:pic>
      <p:pic>
        <p:nvPicPr>
          <p:cNvPr id="50204" name="Picture 8"/>
          <p:cNvPicPr>
            <a:picLocks noChangeArrowheads="1"/>
          </p:cNvPicPr>
          <p:nvPr/>
        </p:nvPicPr>
        <p:blipFill>
          <a:blip r:embed="rId4" cstate="print"/>
          <a:srcRect/>
          <a:stretch>
            <a:fillRect/>
          </a:stretch>
        </p:blipFill>
        <p:spPr bwMode="auto">
          <a:xfrm>
            <a:off x="1811338" y="3079750"/>
            <a:ext cx="1008062" cy="800100"/>
          </a:xfrm>
          <a:prstGeom prst="rect">
            <a:avLst/>
          </a:prstGeom>
          <a:noFill/>
          <a:ln w="12700">
            <a:noFill/>
            <a:miter lim="800000"/>
            <a:headEnd/>
            <a:tailEnd/>
          </a:ln>
        </p:spPr>
      </p:pic>
      <p:pic>
        <p:nvPicPr>
          <p:cNvPr id="50205" name="Picture 9"/>
          <p:cNvPicPr>
            <a:picLocks noChangeArrowheads="1"/>
          </p:cNvPicPr>
          <p:nvPr/>
        </p:nvPicPr>
        <p:blipFill>
          <a:blip r:embed="rId4" cstate="print"/>
          <a:srcRect/>
          <a:stretch>
            <a:fillRect/>
          </a:stretch>
        </p:blipFill>
        <p:spPr bwMode="auto">
          <a:xfrm>
            <a:off x="1811338" y="4222750"/>
            <a:ext cx="1008062" cy="800100"/>
          </a:xfrm>
          <a:prstGeom prst="rect">
            <a:avLst/>
          </a:prstGeom>
          <a:noFill/>
          <a:ln w="12700">
            <a:noFill/>
            <a:miter lim="800000"/>
            <a:headEnd/>
            <a:tailEnd/>
          </a:ln>
        </p:spPr>
      </p:pic>
      <p:pic>
        <p:nvPicPr>
          <p:cNvPr id="50206" name="Picture 10"/>
          <p:cNvPicPr>
            <a:picLocks noChangeArrowheads="1"/>
          </p:cNvPicPr>
          <p:nvPr/>
        </p:nvPicPr>
        <p:blipFill>
          <a:blip r:embed="rId4" cstate="print"/>
          <a:srcRect/>
          <a:stretch>
            <a:fillRect/>
          </a:stretch>
        </p:blipFill>
        <p:spPr bwMode="auto">
          <a:xfrm>
            <a:off x="2344738" y="1746250"/>
            <a:ext cx="1008062" cy="800100"/>
          </a:xfrm>
          <a:prstGeom prst="rect">
            <a:avLst/>
          </a:prstGeom>
          <a:noFill/>
          <a:ln w="12700">
            <a:noFill/>
            <a:miter lim="800000"/>
            <a:headEnd/>
            <a:tailEnd/>
          </a:ln>
        </p:spPr>
      </p:pic>
      <p:pic>
        <p:nvPicPr>
          <p:cNvPr id="50207" name="Picture 11"/>
          <p:cNvPicPr>
            <a:picLocks noChangeArrowheads="1"/>
          </p:cNvPicPr>
          <p:nvPr/>
        </p:nvPicPr>
        <p:blipFill>
          <a:blip r:embed="rId4" cstate="print"/>
          <a:srcRect/>
          <a:stretch>
            <a:fillRect/>
          </a:stretch>
        </p:blipFill>
        <p:spPr bwMode="auto">
          <a:xfrm>
            <a:off x="4478338" y="1631950"/>
            <a:ext cx="1008062" cy="800100"/>
          </a:xfrm>
          <a:prstGeom prst="rect">
            <a:avLst/>
          </a:prstGeom>
          <a:noFill/>
          <a:ln w="12700">
            <a:noFill/>
            <a:miter lim="800000"/>
            <a:headEnd/>
            <a:tailEnd/>
          </a:ln>
        </p:spPr>
      </p:pic>
      <p:pic>
        <p:nvPicPr>
          <p:cNvPr id="50208" name="Picture 12"/>
          <p:cNvPicPr>
            <a:picLocks noChangeArrowheads="1"/>
          </p:cNvPicPr>
          <p:nvPr/>
        </p:nvPicPr>
        <p:blipFill>
          <a:blip r:embed="rId4" cstate="print"/>
          <a:srcRect/>
          <a:stretch>
            <a:fillRect/>
          </a:stretch>
        </p:blipFill>
        <p:spPr bwMode="auto">
          <a:xfrm>
            <a:off x="5849938" y="4679950"/>
            <a:ext cx="1008062" cy="800100"/>
          </a:xfrm>
          <a:prstGeom prst="rect">
            <a:avLst/>
          </a:prstGeom>
          <a:noFill/>
          <a:ln w="12700">
            <a:noFill/>
            <a:miter lim="800000"/>
            <a:headEnd/>
            <a:tailEnd/>
          </a:ln>
        </p:spPr>
      </p:pic>
      <p:sp>
        <p:nvSpPr>
          <p:cNvPr id="50209" name="Text Box 13"/>
          <p:cNvSpPr txBox="1">
            <a:spLocks noChangeArrowheads="1"/>
          </p:cNvSpPr>
          <p:nvPr/>
        </p:nvSpPr>
        <p:spPr bwMode="auto">
          <a:xfrm>
            <a:off x="2679700" y="192563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A</a:t>
            </a:r>
            <a:endParaRPr lang="es-ES" sz="1400" b="1">
              <a:latin typeface="Arial" charset="0"/>
            </a:endParaRPr>
          </a:p>
        </p:txBody>
      </p:sp>
      <p:sp>
        <p:nvSpPr>
          <p:cNvPr id="50210" name="Text Box 14"/>
          <p:cNvSpPr txBox="1">
            <a:spLocks noChangeArrowheads="1"/>
          </p:cNvSpPr>
          <p:nvPr/>
        </p:nvSpPr>
        <p:spPr bwMode="auto">
          <a:xfrm>
            <a:off x="2133600" y="4424363"/>
            <a:ext cx="292100"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F</a:t>
            </a:r>
            <a:endParaRPr lang="es-ES" sz="1400" b="1">
              <a:latin typeface="Arial" charset="0"/>
            </a:endParaRPr>
          </a:p>
        </p:txBody>
      </p:sp>
      <p:sp>
        <p:nvSpPr>
          <p:cNvPr id="50211" name="Text Box 15"/>
          <p:cNvSpPr txBox="1">
            <a:spLocks noChangeArrowheads="1"/>
          </p:cNvSpPr>
          <p:nvPr/>
        </p:nvSpPr>
        <p:spPr bwMode="auto">
          <a:xfrm>
            <a:off x="4660900" y="4859338"/>
            <a:ext cx="322263"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G</a:t>
            </a:r>
            <a:endParaRPr lang="es-ES" sz="1400" b="1">
              <a:latin typeface="Arial" charset="0"/>
            </a:endParaRPr>
          </a:p>
        </p:txBody>
      </p:sp>
      <p:sp>
        <p:nvSpPr>
          <p:cNvPr id="50212" name="Text Box 16"/>
          <p:cNvSpPr txBox="1">
            <a:spLocks noChangeArrowheads="1"/>
          </p:cNvSpPr>
          <p:nvPr/>
        </p:nvSpPr>
        <p:spPr bwMode="auto">
          <a:xfrm>
            <a:off x="6184900" y="485933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H</a:t>
            </a:r>
            <a:endParaRPr lang="es-ES" sz="1400" b="1">
              <a:latin typeface="Arial" charset="0"/>
            </a:endParaRPr>
          </a:p>
        </p:txBody>
      </p:sp>
      <p:sp>
        <p:nvSpPr>
          <p:cNvPr id="50213" name="Text Box 17"/>
          <p:cNvSpPr txBox="1">
            <a:spLocks noChangeArrowheads="1"/>
          </p:cNvSpPr>
          <p:nvPr/>
        </p:nvSpPr>
        <p:spPr bwMode="auto">
          <a:xfrm>
            <a:off x="5562600" y="3259138"/>
            <a:ext cx="303213"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E</a:t>
            </a:r>
            <a:endParaRPr lang="es-ES" sz="1400" b="1">
              <a:latin typeface="Arial" charset="0"/>
            </a:endParaRPr>
          </a:p>
        </p:txBody>
      </p:sp>
      <p:sp>
        <p:nvSpPr>
          <p:cNvPr id="50214" name="Text Box 18"/>
          <p:cNvSpPr txBox="1">
            <a:spLocks noChangeArrowheads="1"/>
          </p:cNvSpPr>
          <p:nvPr/>
        </p:nvSpPr>
        <p:spPr bwMode="auto">
          <a:xfrm>
            <a:off x="4508500" y="364013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D</a:t>
            </a:r>
            <a:endParaRPr lang="es-ES" sz="1400" b="1">
              <a:latin typeface="Arial" charset="0"/>
            </a:endParaRPr>
          </a:p>
        </p:txBody>
      </p:sp>
      <p:sp>
        <p:nvSpPr>
          <p:cNvPr id="50215" name="Text Box 19"/>
          <p:cNvSpPr txBox="1">
            <a:spLocks noChangeArrowheads="1"/>
          </p:cNvSpPr>
          <p:nvPr/>
        </p:nvSpPr>
        <p:spPr bwMode="auto">
          <a:xfrm>
            <a:off x="4876800" y="181133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B</a:t>
            </a:r>
            <a:endParaRPr lang="es-ES" sz="1400" b="1">
              <a:latin typeface="Arial" charset="0"/>
            </a:endParaRPr>
          </a:p>
        </p:txBody>
      </p:sp>
      <p:sp>
        <p:nvSpPr>
          <p:cNvPr id="50216" name="Text Box 20"/>
          <p:cNvSpPr txBox="1">
            <a:spLocks noChangeArrowheads="1"/>
          </p:cNvSpPr>
          <p:nvPr/>
        </p:nvSpPr>
        <p:spPr bwMode="auto">
          <a:xfrm>
            <a:off x="2133600" y="325913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C</a:t>
            </a:r>
            <a:endParaRPr lang="es-ES" sz="1400" b="1">
              <a:latin typeface="Arial" charset="0"/>
            </a:endParaRPr>
          </a:p>
        </p:txBody>
      </p:sp>
      <p:sp>
        <p:nvSpPr>
          <p:cNvPr id="50217" name="Line 44"/>
          <p:cNvSpPr>
            <a:spLocks noChangeShapeType="1"/>
          </p:cNvSpPr>
          <p:nvPr/>
        </p:nvSpPr>
        <p:spPr bwMode="auto">
          <a:xfrm>
            <a:off x="2057400" y="1479550"/>
            <a:ext cx="381000" cy="381000"/>
          </a:xfrm>
          <a:prstGeom prst="line">
            <a:avLst/>
          </a:prstGeom>
          <a:noFill/>
          <a:ln w="9525">
            <a:solidFill>
              <a:schemeClr val="tx1"/>
            </a:solidFill>
            <a:round/>
            <a:headEnd/>
            <a:tailEnd type="triangle" w="med" len="med"/>
          </a:ln>
        </p:spPr>
        <p:txBody>
          <a:bodyPr/>
          <a:lstStyle/>
          <a:p>
            <a:endParaRPr lang="es-ES"/>
          </a:p>
        </p:txBody>
      </p:sp>
      <p:sp>
        <p:nvSpPr>
          <p:cNvPr id="50218" name="Line 45"/>
          <p:cNvSpPr>
            <a:spLocks noChangeShapeType="1"/>
          </p:cNvSpPr>
          <p:nvPr/>
        </p:nvSpPr>
        <p:spPr bwMode="auto">
          <a:xfrm flipV="1">
            <a:off x="1828800" y="4908550"/>
            <a:ext cx="152400" cy="457200"/>
          </a:xfrm>
          <a:prstGeom prst="line">
            <a:avLst/>
          </a:prstGeom>
          <a:noFill/>
          <a:ln w="9525">
            <a:solidFill>
              <a:schemeClr val="tx1"/>
            </a:solidFill>
            <a:round/>
            <a:headEnd/>
            <a:tailEnd type="triangle" w="med" len="med"/>
          </a:ln>
        </p:spPr>
        <p:txBody>
          <a:bodyPr/>
          <a:lstStyle/>
          <a:p>
            <a:endParaRPr lang="es-ES"/>
          </a:p>
        </p:txBody>
      </p:sp>
      <p:sp>
        <p:nvSpPr>
          <p:cNvPr id="50219" name="Line 46"/>
          <p:cNvSpPr>
            <a:spLocks noChangeShapeType="1"/>
          </p:cNvSpPr>
          <p:nvPr/>
        </p:nvSpPr>
        <p:spPr bwMode="auto">
          <a:xfrm flipH="1">
            <a:off x="6172200" y="3155950"/>
            <a:ext cx="304800" cy="152400"/>
          </a:xfrm>
          <a:prstGeom prst="line">
            <a:avLst/>
          </a:prstGeom>
          <a:noFill/>
          <a:ln w="9525">
            <a:solidFill>
              <a:schemeClr val="tx1"/>
            </a:solidFill>
            <a:round/>
            <a:headEnd/>
            <a:tailEnd type="triangle" w="med" len="med"/>
          </a:ln>
        </p:spPr>
        <p:txBody>
          <a:bodyPr/>
          <a:lstStyle/>
          <a:p>
            <a:endParaRPr lang="es-ES"/>
          </a:p>
        </p:txBody>
      </p:sp>
      <p:sp>
        <p:nvSpPr>
          <p:cNvPr id="50220" name="Line 47"/>
          <p:cNvSpPr>
            <a:spLocks noChangeShapeType="1"/>
          </p:cNvSpPr>
          <p:nvPr/>
        </p:nvSpPr>
        <p:spPr bwMode="auto">
          <a:xfrm flipH="1" flipV="1">
            <a:off x="6781800" y="5289550"/>
            <a:ext cx="304800" cy="30480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4"/>
          <p:cNvSpPr>
            <a:spLocks noChangeShapeType="1"/>
          </p:cNvSpPr>
          <p:nvPr/>
        </p:nvSpPr>
        <p:spPr bwMode="auto">
          <a:xfrm>
            <a:off x="1447800" y="2506663"/>
            <a:ext cx="6400800" cy="0"/>
          </a:xfrm>
          <a:prstGeom prst="line">
            <a:avLst/>
          </a:prstGeom>
          <a:noFill/>
          <a:ln w="25400">
            <a:solidFill>
              <a:schemeClr val="accent2"/>
            </a:solidFill>
            <a:round/>
            <a:headEnd/>
            <a:tailEnd/>
          </a:ln>
        </p:spPr>
        <p:txBody>
          <a:bodyPr/>
          <a:lstStyle/>
          <a:p>
            <a:endParaRPr lang="es-ES"/>
          </a:p>
        </p:txBody>
      </p:sp>
      <p:sp>
        <p:nvSpPr>
          <p:cNvPr id="51203" name="Line 11"/>
          <p:cNvSpPr>
            <a:spLocks noChangeShapeType="1"/>
          </p:cNvSpPr>
          <p:nvPr/>
        </p:nvSpPr>
        <p:spPr bwMode="auto">
          <a:xfrm>
            <a:off x="2286000" y="2506663"/>
            <a:ext cx="0" cy="381000"/>
          </a:xfrm>
          <a:prstGeom prst="line">
            <a:avLst/>
          </a:prstGeom>
          <a:noFill/>
          <a:ln w="25400">
            <a:solidFill>
              <a:schemeClr val="tx1"/>
            </a:solidFill>
            <a:round/>
            <a:headEnd/>
            <a:tailEnd/>
          </a:ln>
        </p:spPr>
        <p:txBody>
          <a:bodyPr/>
          <a:lstStyle/>
          <a:p>
            <a:endParaRPr lang="es-ES"/>
          </a:p>
        </p:txBody>
      </p:sp>
      <p:sp>
        <p:nvSpPr>
          <p:cNvPr id="51204" name="Line 12"/>
          <p:cNvSpPr>
            <a:spLocks noChangeShapeType="1"/>
          </p:cNvSpPr>
          <p:nvPr/>
        </p:nvSpPr>
        <p:spPr bwMode="auto">
          <a:xfrm>
            <a:off x="3505200" y="2506663"/>
            <a:ext cx="0" cy="381000"/>
          </a:xfrm>
          <a:prstGeom prst="line">
            <a:avLst/>
          </a:prstGeom>
          <a:noFill/>
          <a:ln w="25400">
            <a:solidFill>
              <a:schemeClr val="tx1"/>
            </a:solidFill>
            <a:round/>
            <a:headEnd/>
            <a:tailEnd/>
          </a:ln>
        </p:spPr>
        <p:txBody>
          <a:bodyPr/>
          <a:lstStyle/>
          <a:p>
            <a:endParaRPr lang="es-ES"/>
          </a:p>
        </p:txBody>
      </p:sp>
      <p:sp>
        <p:nvSpPr>
          <p:cNvPr id="51205" name="Line 13"/>
          <p:cNvSpPr>
            <a:spLocks noChangeShapeType="1"/>
          </p:cNvSpPr>
          <p:nvPr/>
        </p:nvSpPr>
        <p:spPr bwMode="auto">
          <a:xfrm>
            <a:off x="4724400" y="2506663"/>
            <a:ext cx="0" cy="381000"/>
          </a:xfrm>
          <a:prstGeom prst="line">
            <a:avLst/>
          </a:prstGeom>
          <a:noFill/>
          <a:ln w="25400">
            <a:solidFill>
              <a:schemeClr val="tx1"/>
            </a:solidFill>
            <a:round/>
            <a:headEnd/>
            <a:tailEnd/>
          </a:ln>
        </p:spPr>
        <p:txBody>
          <a:bodyPr/>
          <a:lstStyle/>
          <a:p>
            <a:endParaRPr lang="es-ES"/>
          </a:p>
        </p:txBody>
      </p:sp>
      <p:sp>
        <p:nvSpPr>
          <p:cNvPr id="51206" name="Line 14"/>
          <p:cNvSpPr>
            <a:spLocks noChangeShapeType="1"/>
          </p:cNvSpPr>
          <p:nvPr/>
        </p:nvSpPr>
        <p:spPr bwMode="auto">
          <a:xfrm>
            <a:off x="5943600" y="2506663"/>
            <a:ext cx="0" cy="381000"/>
          </a:xfrm>
          <a:prstGeom prst="line">
            <a:avLst/>
          </a:prstGeom>
          <a:noFill/>
          <a:ln w="25400">
            <a:solidFill>
              <a:schemeClr val="tx1"/>
            </a:solidFill>
            <a:round/>
            <a:headEnd/>
            <a:tailEnd/>
          </a:ln>
        </p:spPr>
        <p:txBody>
          <a:bodyPr/>
          <a:lstStyle/>
          <a:p>
            <a:endParaRPr lang="es-ES"/>
          </a:p>
        </p:txBody>
      </p:sp>
      <p:sp>
        <p:nvSpPr>
          <p:cNvPr id="51207" name="Line 15"/>
          <p:cNvSpPr>
            <a:spLocks noChangeShapeType="1"/>
          </p:cNvSpPr>
          <p:nvPr/>
        </p:nvSpPr>
        <p:spPr bwMode="auto">
          <a:xfrm>
            <a:off x="7162800" y="2506663"/>
            <a:ext cx="0" cy="381000"/>
          </a:xfrm>
          <a:prstGeom prst="line">
            <a:avLst/>
          </a:prstGeom>
          <a:noFill/>
          <a:ln w="25400">
            <a:solidFill>
              <a:schemeClr val="tx1"/>
            </a:solidFill>
            <a:round/>
            <a:headEnd/>
            <a:tailEnd/>
          </a:ln>
        </p:spPr>
        <p:txBody>
          <a:bodyPr/>
          <a:lstStyle/>
          <a:p>
            <a:endParaRPr lang="es-ES"/>
          </a:p>
        </p:txBody>
      </p:sp>
      <p:pic>
        <p:nvPicPr>
          <p:cNvPr id="51208" name="Picture 5"/>
          <p:cNvPicPr>
            <a:picLocks noChangeArrowheads="1"/>
          </p:cNvPicPr>
          <p:nvPr/>
        </p:nvPicPr>
        <p:blipFill>
          <a:blip r:embed="rId3" cstate="print"/>
          <a:srcRect/>
          <a:stretch>
            <a:fillRect/>
          </a:stretch>
        </p:blipFill>
        <p:spPr bwMode="auto">
          <a:xfrm>
            <a:off x="1890713" y="2708275"/>
            <a:ext cx="828675" cy="600075"/>
          </a:xfrm>
          <a:prstGeom prst="rect">
            <a:avLst/>
          </a:prstGeom>
          <a:noFill/>
          <a:ln w="12700">
            <a:noFill/>
            <a:miter lim="800000"/>
            <a:headEnd/>
            <a:tailEnd/>
          </a:ln>
        </p:spPr>
      </p:pic>
      <p:pic>
        <p:nvPicPr>
          <p:cNvPr id="51209" name="Picture 7"/>
          <p:cNvPicPr>
            <a:picLocks noChangeArrowheads="1"/>
          </p:cNvPicPr>
          <p:nvPr/>
        </p:nvPicPr>
        <p:blipFill>
          <a:blip r:embed="rId3" cstate="print"/>
          <a:srcRect/>
          <a:stretch>
            <a:fillRect/>
          </a:stretch>
        </p:blipFill>
        <p:spPr bwMode="auto">
          <a:xfrm>
            <a:off x="6767513" y="2708275"/>
            <a:ext cx="828675" cy="600075"/>
          </a:xfrm>
          <a:prstGeom prst="rect">
            <a:avLst/>
          </a:prstGeom>
          <a:noFill/>
          <a:ln w="12700">
            <a:noFill/>
            <a:miter lim="800000"/>
            <a:headEnd/>
            <a:tailEnd/>
          </a:ln>
        </p:spPr>
      </p:pic>
      <p:pic>
        <p:nvPicPr>
          <p:cNvPr id="51210" name="Picture 8"/>
          <p:cNvPicPr>
            <a:picLocks noChangeArrowheads="1"/>
          </p:cNvPicPr>
          <p:nvPr/>
        </p:nvPicPr>
        <p:blipFill>
          <a:blip r:embed="rId3" cstate="print"/>
          <a:srcRect/>
          <a:stretch>
            <a:fillRect/>
          </a:stretch>
        </p:blipFill>
        <p:spPr bwMode="auto">
          <a:xfrm>
            <a:off x="3109913" y="2708275"/>
            <a:ext cx="828675" cy="600075"/>
          </a:xfrm>
          <a:prstGeom prst="rect">
            <a:avLst/>
          </a:prstGeom>
          <a:noFill/>
          <a:ln w="12700">
            <a:noFill/>
            <a:miter lim="800000"/>
            <a:headEnd/>
            <a:tailEnd/>
          </a:ln>
        </p:spPr>
      </p:pic>
      <p:pic>
        <p:nvPicPr>
          <p:cNvPr id="51211" name="Picture 9"/>
          <p:cNvPicPr>
            <a:picLocks noChangeArrowheads="1"/>
          </p:cNvPicPr>
          <p:nvPr/>
        </p:nvPicPr>
        <p:blipFill>
          <a:blip r:embed="rId3" cstate="print"/>
          <a:srcRect/>
          <a:stretch>
            <a:fillRect/>
          </a:stretch>
        </p:blipFill>
        <p:spPr bwMode="auto">
          <a:xfrm>
            <a:off x="4329113" y="2708275"/>
            <a:ext cx="828675" cy="600075"/>
          </a:xfrm>
          <a:prstGeom prst="rect">
            <a:avLst/>
          </a:prstGeom>
          <a:noFill/>
          <a:ln w="12700">
            <a:noFill/>
            <a:miter lim="800000"/>
            <a:headEnd/>
            <a:tailEnd/>
          </a:ln>
        </p:spPr>
      </p:pic>
      <p:pic>
        <p:nvPicPr>
          <p:cNvPr id="51212" name="Picture 10"/>
          <p:cNvPicPr>
            <a:picLocks noChangeArrowheads="1"/>
          </p:cNvPicPr>
          <p:nvPr/>
        </p:nvPicPr>
        <p:blipFill>
          <a:blip r:embed="rId3" cstate="print"/>
          <a:srcRect/>
          <a:stretch>
            <a:fillRect/>
          </a:stretch>
        </p:blipFill>
        <p:spPr bwMode="auto">
          <a:xfrm>
            <a:off x="5548313" y="2708275"/>
            <a:ext cx="828675" cy="600075"/>
          </a:xfrm>
          <a:prstGeom prst="rect">
            <a:avLst/>
          </a:prstGeom>
          <a:noFill/>
          <a:ln w="12700">
            <a:noFill/>
            <a:miter lim="800000"/>
            <a:headEnd/>
            <a:tailEnd/>
          </a:ln>
        </p:spPr>
      </p:pic>
      <p:sp>
        <p:nvSpPr>
          <p:cNvPr id="51213" name="Line 25"/>
          <p:cNvSpPr>
            <a:spLocks noChangeShapeType="1"/>
          </p:cNvSpPr>
          <p:nvPr/>
        </p:nvSpPr>
        <p:spPr bwMode="auto">
          <a:xfrm>
            <a:off x="2514600" y="3652838"/>
            <a:ext cx="457200" cy="381000"/>
          </a:xfrm>
          <a:prstGeom prst="line">
            <a:avLst/>
          </a:prstGeom>
          <a:noFill/>
          <a:ln w="9525">
            <a:solidFill>
              <a:schemeClr val="tx1"/>
            </a:solidFill>
            <a:round/>
            <a:headEnd type="triangle" w="med" len="med"/>
            <a:tailEnd type="triangle" w="med" len="med"/>
          </a:ln>
        </p:spPr>
        <p:txBody>
          <a:bodyPr/>
          <a:lstStyle/>
          <a:p>
            <a:endParaRPr lang="es-ES"/>
          </a:p>
        </p:txBody>
      </p:sp>
      <p:grpSp>
        <p:nvGrpSpPr>
          <p:cNvPr id="51214" name="Group 35"/>
          <p:cNvGrpSpPr>
            <a:grpSpLocks/>
          </p:cNvGrpSpPr>
          <p:nvPr/>
        </p:nvGrpSpPr>
        <p:grpSpPr bwMode="auto">
          <a:xfrm>
            <a:off x="1143000" y="3500438"/>
            <a:ext cx="2109788" cy="2089150"/>
            <a:chOff x="720" y="2419"/>
            <a:chExt cx="1329" cy="1316"/>
          </a:xfrm>
        </p:grpSpPr>
        <p:sp>
          <p:nvSpPr>
            <p:cNvPr id="51242" name="Text Box 20"/>
            <p:cNvSpPr txBox="1">
              <a:spLocks noChangeArrowheads="1"/>
            </p:cNvSpPr>
            <p:nvPr/>
          </p:nvSpPr>
          <p:spPr bwMode="auto">
            <a:xfrm>
              <a:off x="1296" y="2419"/>
              <a:ext cx="214" cy="218"/>
            </a:xfrm>
            <a:prstGeom prst="rect">
              <a:avLst/>
            </a:prstGeom>
            <a:noFill/>
            <a:ln w="9525">
              <a:solidFill>
                <a:schemeClr val="tx1"/>
              </a:solidFill>
              <a:miter lim="800000"/>
              <a:headEnd/>
              <a:tailEnd/>
            </a:ln>
          </p:spPr>
          <p:txBody>
            <a:bodyPr wrap="none">
              <a:spAutoFit/>
            </a:bodyPr>
            <a:lstStyle/>
            <a:p>
              <a:r>
                <a:rPr lang="es-ES_tradnl" sz="1600" b="1">
                  <a:latin typeface="Arial" charset="0"/>
                </a:rPr>
                <a:t>A</a:t>
              </a:r>
              <a:endParaRPr lang="es-ES" sz="1600" b="1">
                <a:latin typeface="Arial" charset="0"/>
              </a:endParaRPr>
            </a:p>
          </p:txBody>
        </p:sp>
        <p:sp>
          <p:nvSpPr>
            <p:cNvPr id="51243" name="Text Box 21"/>
            <p:cNvSpPr txBox="1">
              <a:spLocks noChangeArrowheads="1"/>
            </p:cNvSpPr>
            <p:nvPr/>
          </p:nvSpPr>
          <p:spPr bwMode="auto">
            <a:xfrm>
              <a:off x="720" y="2861"/>
              <a:ext cx="207" cy="218"/>
            </a:xfrm>
            <a:prstGeom prst="rect">
              <a:avLst/>
            </a:prstGeom>
            <a:noFill/>
            <a:ln w="9525">
              <a:solidFill>
                <a:schemeClr val="tx1"/>
              </a:solidFill>
              <a:miter lim="800000"/>
              <a:headEnd/>
              <a:tailEnd/>
            </a:ln>
          </p:spPr>
          <p:txBody>
            <a:bodyPr wrap="none">
              <a:spAutoFit/>
            </a:bodyPr>
            <a:lstStyle/>
            <a:p>
              <a:r>
                <a:rPr lang="es-ES_tradnl" sz="1600" b="1">
                  <a:latin typeface="Arial" charset="0"/>
                </a:rPr>
                <a:t>E</a:t>
              </a:r>
              <a:endParaRPr lang="es-ES" sz="1600" b="1">
                <a:latin typeface="Arial" charset="0"/>
              </a:endParaRPr>
            </a:p>
          </p:txBody>
        </p:sp>
        <p:sp>
          <p:nvSpPr>
            <p:cNvPr id="51244" name="Text Box 22"/>
            <p:cNvSpPr txBox="1">
              <a:spLocks noChangeArrowheads="1"/>
            </p:cNvSpPr>
            <p:nvPr/>
          </p:nvSpPr>
          <p:spPr bwMode="auto">
            <a:xfrm>
              <a:off x="864" y="3517"/>
              <a:ext cx="214" cy="218"/>
            </a:xfrm>
            <a:prstGeom prst="rect">
              <a:avLst/>
            </a:prstGeom>
            <a:noFill/>
            <a:ln w="9525">
              <a:solidFill>
                <a:schemeClr val="tx1"/>
              </a:solidFill>
              <a:miter lim="800000"/>
              <a:headEnd/>
              <a:tailEnd/>
            </a:ln>
          </p:spPr>
          <p:txBody>
            <a:bodyPr wrap="none">
              <a:spAutoFit/>
            </a:bodyPr>
            <a:lstStyle/>
            <a:p>
              <a:r>
                <a:rPr lang="es-ES_tradnl" sz="1600" b="1">
                  <a:latin typeface="Arial" charset="0"/>
                </a:rPr>
                <a:t>D</a:t>
              </a:r>
              <a:endParaRPr lang="es-ES" sz="1600" b="1">
                <a:latin typeface="Arial" charset="0"/>
              </a:endParaRPr>
            </a:p>
          </p:txBody>
        </p:sp>
        <p:sp>
          <p:nvSpPr>
            <p:cNvPr id="51245" name="Text Box 23"/>
            <p:cNvSpPr txBox="1">
              <a:spLocks noChangeArrowheads="1"/>
            </p:cNvSpPr>
            <p:nvPr/>
          </p:nvSpPr>
          <p:spPr bwMode="auto">
            <a:xfrm>
              <a:off x="1595" y="3517"/>
              <a:ext cx="214" cy="218"/>
            </a:xfrm>
            <a:prstGeom prst="rect">
              <a:avLst/>
            </a:prstGeom>
            <a:noFill/>
            <a:ln w="9525">
              <a:solidFill>
                <a:schemeClr val="tx1"/>
              </a:solidFill>
              <a:miter lim="800000"/>
              <a:headEnd/>
              <a:tailEnd/>
            </a:ln>
          </p:spPr>
          <p:txBody>
            <a:bodyPr wrap="none">
              <a:spAutoFit/>
            </a:bodyPr>
            <a:lstStyle/>
            <a:p>
              <a:r>
                <a:rPr lang="es-ES_tradnl" sz="1600" b="1">
                  <a:latin typeface="Arial" charset="0"/>
                </a:rPr>
                <a:t>C</a:t>
              </a:r>
              <a:endParaRPr lang="es-ES" sz="1600" b="1">
                <a:latin typeface="Arial" charset="0"/>
              </a:endParaRPr>
            </a:p>
          </p:txBody>
        </p:sp>
        <p:sp>
          <p:nvSpPr>
            <p:cNvPr id="51246" name="Text Box 24"/>
            <p:cNvSpPr txBox="1">
              <a:spLocks noChangeArrowheads="1"/>
            </p:cNvSpPr>
            <p:nvPr/>
          </p:nvSpPr>
          <p:spPr bwMode="auto">
            <a:xfrm>
              <a:off x="1835" y="2861"/>
              <a:ext cx="214" cy="218"/>
            </a:xfrm>
            <a:prstGeom prst="rect">
              <a:avLst/>
            </a:prstGeom>
            <a:noFill/>
            <a:ln w="9525">
              <a:solidFill>
                <a:schemeClr val="tx1"/>
              </a:solidFill>
              <a:miter lim="800000"/>
              <a:headEnd/>
              <a:tailEnd/>
            </a:ln>
          </p:spPr>
          <p:txBody>
            <a:bodyPr wrap="none">
              <a:spAutoFit/>
            </a:bodyPr>
            <a:lstStyle/>
            <a:p>
              <a:r>
                <a:rPr lang="es-ES_tradnl" sz="1600" b="1">
                  <a:latin typeface="Arial" charset="0"/>
                </a:rPr>
                <a:t>B</a:t>
              </a:r>
              <a:endParaRPr lang="es-ES" sz="1600" b="1">
                <a:latin typeface="Arial" charset="0"/>
              </a:endParaRPr>
            </a:p>
          </p:txBody>
        </p:sp>
        <p:sp>
          <p:nvSpPr>
            <p:cNvPr id="51247" name="Line 26"/>
            <p:cNvSpPr>
              <a:spLocks noChangeShapeType="1"/>
            </p:cNvSpPr>
            <p:nvPr/>
          </p:nvSpPr>
          <p:spPr bwMode="auto">
            <a:xfrm flipH="1">
              <a:off x="1728" y="3120"/>
              <a:ext cx="192" cy="336"/>
            </a:xfrm>
            <a:prstGeom prst="line">
              <a:avLst/>
            </a:prstGeom>
            <a:noFill/>
            <a:ln w="9525">
              <a:solidFill>
                <a:schemeClr val="tx1"/>
              </a:solidFill>
              <a:round/>
              <a:headEnd type="triangle" w="med" len="med"/>
              <a:tailEnd type="triangle" w="med" len="med"/>
            </a:ln>
          </p:spPr>
          <p:txBody>
            <a:bodyPr/>
            <a:lstStyle/>
            <a:p>
              <a:endParaRPr lang="es-ES"/>
            </a:p>
          </p:txBody>
        </p:sp>
      </p:grpSp>
      <p:sp>
        <p:nvSpPr>
          <p:cNvPr id="51215" name="Line 27"/>
          <p:cNvSpPr>
            <a:spLocks noChangeShapeType="1"/>
          </p:cNvSpPr>
          <p:nvPr/>
        </p:nvSpPr>
        <p:spPr bwMode="auto">
          <a:xfrm>
            <a:off x="1828800" y="5375275"/>
            <a:ext cx="609600" cy="0"/>
          </a:xfrm>
          <a:prstGeom prst="line">
            <a:avLst/>
          </a:prstGeom>
          <a:noFill/>
          <a:ln w="9525">
            <a:solidFill>
              <a:schemeClr val="tx1"/>
            </a:solidFill>
            <a:round/>
            <a:headEnd type="triangle" w="med" len="med"/>
            <a:tailEnd type="triangle" w="med" len="med"/>
          </a:ln>
        </p:spPr>
        <p:txBody>
          <a:bodyPr/>
          <a:lstStyle/>
          <a:p>
            <a:endParaRPr lang="es-ES"/>
          </a:p>
        </p:txBody>
      </p:sp>
      <p:sp>
        <p:nvSpPr>
          <p:cNvPr id="51216" name="Line 28"/>
          <p:cNvSpPr>
            <a:spLocks noChangeShapeType="1"/>
          </p:cNvSpPr>
          <p:nvPr/>
        </p:nvSpPr>
        <p:spPr bwMode="auto">
          <a:xfrm>
            <a:off x="1371600" y="4567238"/>
            <a:ext cx="152400" cy="533400"/>
          </a:xfrm>
          <a:prstGeom prst="line">
            <a:avLst/>
          </a:prstGeom>
          <a:noFill/>
          <a:ln w="9525">
            <a:solidFill>
              <a:schemeClr val="tx1"/>
            </a:solidFill>
            <a:round/>
            <a:headEnd type="triangle" w="med" len="med"/>
            <a:tailEnd type="triangle" w="med" len="med"/>
          </a:ln>
        </p:spPr>
        <p:txBody>
          <a:bodyPr/>
          <a:lstStyle/>
          <a:p>
            <a:endParaRPr lang="es-ES"/>
          </a:p>
        </p:txBody>
      </p:sp>
      <p:sp>
        <p:nvSpPr>
          <p:cNvPr id="51217" name="Line 29"/>
          <p:cNvSpPr>
            <a:spLocks noChangeShapeType="1"/>
          </p:cNvSpPr>
          <p:nvPr/>
        </p:nvSpPr>
        <p:spPr bwMode="auto">
          <a:xfrm flipH="1">
            <a:off x="1447800" y="3729038"/>
            <a:ext cx="533400" cy="304800"/>
          </a:xfrm>
          <a:prstGeom prst="line">
            <a:avLst/>
          </a:prstGeom>
          <a:noFill/>
          <a:ln w="9525">
            <a:solidFill>
              <a:schemeClr val="tx1"/>
            </a:solidFill>
            <a:round/>
            <a:headEnd type="triangle" w="med" len="med"/>
            <a:tailEnd type="triangle" w="med" len="med"/>
          </a:ln>
        </p:spPr>
        <p:txBody>
          <a:bodyPr/>
          <a:lstStyle/>
          <a:p>
            <a:endParaRPr lang="es-ES"/>
          </a:p>
        </p:txBody>
      </p:sp>
      <p:sp>
        <p:nvSpPr>
          <p:cNvPr id="51218" name="Line 30"/>
          <p:cNvSpPr>
            <a:spLocks noChangeShapeType="1"/>
          </p:cNvSpPr>
          <p:nvPr/>
        </p:nvSpPr>
        <p:spPr bwMode="auto">
          <a:xfrm flipH="1">
            <a:off x="1752600" y="3927475"/>
            <a:ext cx="457200" cy="1143000"/>
          </a:xfrm>
          <a:prstGeom prst="line">
            <a:avLst/>
          </a:prstGeom>
          <a:noFill/>
          <a:ln w="9525">
            <a:solidFill>
              <a:schemeClr val="tx1"/>
            </a:solidFill>
            <a:round/>
            <a:headEnd type="triangle" w="med" len="med"/>
            <a:tailEnd type="triangle" w="med" len="med"/>
          </a:ln>
        </p:spPr>
        <p:txBody>
          <a:bodyPr/>
          <a:lstStyle/>
          <a:p>
            <a:endParaRPr lang="es-ES"/>
          </a:p>
        </p:txBody>
      </p:sp>
      <p:sp>
        <p:nvSpPr>
          <p:cNvPr id="51219" name="Line 31"/>
          <p:cNvSpPr>
            <a:spLocks noChangeShapeType="1"/>
          </p:cNvSpPr>
          <p:nvPr/>
        </p:nvSpPr>
        <p:spPr bwMode="auto">
          <a:xfrm>
            <a:off x="2286000" y="4003675"/>
            <a:ext cx="381000" cy="1066800"/>
          </a:xfrm>
          <a:prstGeom prst="line">
            <a:avLst/>
          </a:prstGeom>
          <a:noFill/>
          <a:ln w="9525">
            <a:solidFill>
              <a:schemeClr val="tx1"/>
            </a:solidFill>
            <a:round/>
            <a:headEnd type="triangle" w="med" len="med"/>
            <a:tailEnd type="triangle" w="med" len="med"/>
          </a:ln>
        </p:spPr>
        <p:txBody>
          <a:bodyPr/>
          <a:lstStyle/>
          <a:p>
            <a:endParaRPr lang="es-ES"/>
          </a:p>
        </p:txBody>
      </p:sp>
      <p:sp>
        <p:nvSpPr>
          <p:cNvPr id="51220" name="Line 32"/>
          <p:cNvSpPr>
            <a:spLocks noChangeShapeType="1"/>
          </p:cNvSpPr>
          <p:nvPr/>
        </p:nvSpPr>
        <p:spPr bwMode="auto">
          <a:xfrm>
            <a:off x="1676400" y="4384675"/>
            <a:ext cx="1066800" cy="0"/>
          </a:xfrm>
          <a:prstGeom prst="line">
            <a:avLst/>
          </a:prstGeom>
          <a:noFill/>
          <a:ln w="9525">
            <a:solidFill>
              <a:schemeClr val="tx1"/>
            </a:solidFill>
            <a:round/>
            <a:headEnd type="triangle" w="med" len="med"/>
            <a:tailEnd type="triangle" w="med" len="med"/>
          </a:ln>
        </p:spPr>
        <p:txBody>
          <a:bodyPr/>
          <a:lstStyle/>
          <a:p>
            <a:endParaRPr lang="es-ES"/>
          </a:p>
        </p:txBody>
      </p:sp>
      <p:sp>
        <p:nvSpPr>
          <p:cNvPr id="51221" name="Line 33"/>
          <p:cNvSpPr>
            <a:spLocks noChangeShapeType="1"/>
          </p:cNvSpPr>
          <p:nvPr/>
        </p:nvSpPr>
        <p:spPr bwMode="auto">
          <a:xfrm flipV="1">
            <a:off x="1905000" y="4537075"/>
            <a:ext cx="914400" cy="533400"/>
          </a:xfrm>
          <a:prstGeom prst="line">
            <a:avLst/>
          </a:prstGeom>
          <a:noFill/>
          <a:ln w="9525">
            <a:solidFill>
              <a:schemeClr val="tx1"/>
            </a:solidFill>
            <a:round/>
            <a:headEnd type="triangle" w="med" len="med"/>
            <a:tailEnd type="triangle" w="med" len="med"/>
          </a:ln>
        </p:spPr>
        <p:txBody>
          <a:bodyPr/>
          <a:lstStyle/>
          <a:p>
            <a:endParaRPr lang="es-ES"/>
          </a:p>
        </p:txBody>
      </p:sp>
      <p:sp>
        <p:nvSpPr>
          <p:cNvPr id="51222" name="Line 34"/>
          <p:cNvSpPr>
            <a:spLocks noChangeShapeType="1"/>
          </p:cNvSpPr>
          <p:nvPr/>
        </p:nvSpPr>
        <p:spPr bwMode="auto">
          <a:xfrm flipH="1" flipV="1">
            <a:off x="1600200" y="4537075"/>
            <a:ext cx="914400" cy="609600"/>
          </a:xfrm>
          <a:prstGeom prst="line">
            <a:avLst/>
          </a:prstGeom>
          <a:noFill/>
          <a:ln w="9525">
            <a:solidFill>
              <a:schemeClr val="tx1"/>
            </a:solidFill>
            <a:round/>
            <a:headEnd type="triangle" w="med" len="med"/>
            <a:tailEnd type="triangle" w="med" len="med"/>
          </a:ln>
        </p:spPr>
        <p:txBody>
          <a:bodyPr/>
          <a:lstStyle/>
          <a:p>
            <a:endParaRPr lang="es-ES"/>
          </a:p>
        </p:txBody>
      </p:sp>
      <p:sp>
        <p:nvSpPr>
          <p:cNvPr id="51223" name="Text Box 37"/>
          <p:cNvSpPr txBox="1">
            <a:spLocks noChangeArrowheads="1"/>
          </p:cNvSpPr>
          <p:nvPr/>
        </p:nvSpPr>
        <p:spPr bwMode="auto">
          <a:xfrm>
            <a:off x="6400800" y="3759200"/>
            <a:ext cx="339725" cy="346075"/>
          </a:xfrm>
          <a:prstGeom prst="rect">
            <a:avLst/>
          </a:prstGeom>
          <a:noFill/>
          <a:ln w="9525">
            <a:solidFill>
              <a:schemeClr val="tx1"/>
            </a:solidFill>
            <a:miter lim="800000"/>
            <a:headEnd/>
            <a:tailEnd/>
          </a:ln>
        </p:spPr>
        <p:txBody>
          <a:bodyPr wrap="none">
            <a:spAutoFit/>
          </a:bodyPr>
          <a:lstStyle/>
          <a:p>
            <a:r>
              <a:rPr lang="es-ES_tradnl" sz="1600" b="1">
                <a:latin typeface="Arial" charset="0"/>
              </a:rPr>
              <a:t>A</a:t>
            </a:r>
            <a:endParaRPr lang="es-ES" sz="1600" b="1">
              <a:latin typeface="Arial" charset="0"/>
            </a:endParaRPr>
          </a:p>
        </p:txBody>
      </p:sp>
      <p:sp>
        <p:nvSpPr>
          <p:cNvPr id="51224" name="Text Box 38"/>
          <p:cNvSpPr txBox="1">
            <a:spLocks noChangeArrowheads="1"/>
          </p:cNvSpPr>
          <p:nvPr/>
        </p:nvSpPr>
        <p:spPr bwMode="auto">
          <a:xfrm>
            <a:off x="5486400" y="4460875"/>
            <a:ext cx="328613" cy="346075"/>
          </a:xfrm>
          <a:prstGeom prst="rect">
            <a:avLst/>
          </a:prstGeom>
          <a:noFill/>
          <a:ln w="9525">
            <a:solidFill>
              <a:schemeClr val="tx1"/>
            </a:solidFill>
            <a:miter lim="800000"/>
            <a:headEnd/>
            <a:tailEnd/>
          </a:ln>
        </p:spPr>
        <p:txBody>
          <a:bodyPr wrap="none">
            <a:spAutoFit/>
          </a:bodyPr>
          <a:lstStyle/>
          <a:p>
            <a:r>
              <a:rPr lang="es-ES_tradnl" sz="1600" b="1">
                <a:latin typeface="Arial" charset="0"/>
              </a:rPr>
              <a:t>E</a:t>
            </a:r>
            <a:endParaRPr lang="es-ES" sz="1600" b="1">
              <a:latin typeface="Arial" charset="0"/>
            </a:endParaRPr>
          </a:p>
        </p:txBody>
      </p:sp>
      <p:sp>
        <p:nvSpPr>
          <p:cNvPr id="51225" name="Text Box 39"/>
          <p:cNvSpPr txBox="1">
            <a:spLocks noChangeArrowheads="1"/>
          </p:cNvSpPr>
          <p:nvPr/>
        </p:nvSpPr>
        <p:spPr bwMode="auto">
          <a:xfrm>
            <a:off x="5715000" y="5229225"/>
            <a:ext cx="339725" cy="346075"/>
          </a:xfrm>
          <a:prstGeom prst="rect">
            <a:avLst/>
          </a:prstGeom>
          <a:noFill/>
          <a:ln w="9525">
            <a:solidFill>
              <a:schemeClr val="tx1"/>
            </a:solidFill>
            <a:miter lim="800000"/>
            <a:headEnd/>
            <a:tailEnd/>
          </a:ln>
        </p:spPr>
        <p:txBody>
          <a:bodyPr wrap="none">
            <a:spAutoFit/>
          </a:bodyPr>
          <a:lstStyle/>
          <a:p>
            <a:r>
              <a:rPr lang="es-ES_tradnl" sz="1600" b="1">
                <a:latin typeface="Arial" charset="0"/>
              </a:rPr>
              <a:t>D</a:t>
            </a:r>
            <a:endParaRPr lang="es-ES" sz="1600" b="1">
              <a:latin typeface="Arial" charset="0"/>
            </a:endParaRPr>
          </a:p>
        </p:txBody>
      </p:sp>
      <p:sp>
        <p:nvSpPr>
          <p:cNvPr id="51226" name="Text Box 40"/>
          <p:cNvSpPr txBox="1">
            <a:spLocks noChangeArrowheads="1"/>
          </p:cNvSpPr>
          <p:nvPr/>
        </p:nvSpPr>
        <p:spPr bwMode="auto">
          <a:xfrm>
            <a:off x="6875463" y="5229225"/>
            <a:ext cx="339725" cy="346075"/>
          </a:xfrm>
          <a:prstGeom prst="rect">
            <a:avLst/>
          </a:prstGeom>
          <a:noFill/>
          <a:ln w="9525">
            <a:solidFill>
              <a:schemeClr val="tx1"/>
            </a:solidFill>
            <a:miter lim="800000"/>
            <a:headEnd/>
            <a:tailEnd/>
          </a:ln>
        </p:spPr>
        <p:txBody>
          <a:bodyPr wrap="none">
            <a:spAutoFit/>
          </a:bodyPr>
          <a:lstStyle/>
          <a:p>
            <a:r>
              <a:rPr lang="es-ES_tradnl" sz="1600" b="1">
                <a:latin typeface="Arial" charset="0"/>
              </a:rPr>
              <a:t>C</a:t>
            </a:r>
            <a:endParaRPr lang="es-ES" sz="1600" b="1">
              <a:latin typeface="Arial" charset="0"/>
            </a:endParaRPr>
          </a:p>
        </p:txBody>
      </p:sp>
      <p:sp>
        <p:nvSpPr>
          <p:cNvPr id="51227" name="Text Box 41"/>
          <p:cNvSpPr txBox="1">
            <a:spLocks noChangeArrowheads="1"/>
          </p:cNvSpPr>
          <p:nvPr/>
        </p:nvSpPr>
        <p:spPr bwMode="auto">
          <a:xfrm>
            <a:off x="7256463" y="4460875"/>
            <a:ext cx="339725" cy="346075"/>
          </a:xfrm>
          <a:prstGeom prst="rect">
            <a:avLst/>
          </a:prstGeom>
          <a:noFill/>
          <a:ln w="9525">
            <a:solidFill>
              <a:schemeClr val="tx1"/>
            </a:solidFill>
            <a:miter lim="800000"/>
            <a:headEnd/>
            <a:tailEnd/>
          </a:ln>
        </p:spPr>
        <p:txBody>
          <a:bodyPr wrap="none">
            <a:spAutoFit/>
          </a:bodyPr>
          <a:lstStyle/>
          <a:p>
            <a:r>
              <a:rPr lang="es-ES_tradnl" sz="1600" b="1">
                <a:latin typeface="Arial" charset="0"/>
              </a:rPr>
              <a:t>B</a:t>
            </a:r>
            <a:endParaRPr lang="es-ES" sz="1600" b="1">
              <a:latin typeface="Arial" charset="0"/>
            </a:endParaRPr>
          </a:p>
        </p:txBody>
      </p:sp>
      <p:sp>
        <p:nvSpPr>
          <p:cNvPr id="51228" name="Line 43"/>
          <p:cNvSpPr>
            <a:spLocks noChangeShapeType="1"/>
          </p:cNvSpPr>
          <p:nvPr/>
        </p:nvSpPr>
        <p:spPr bwMode="auto">
          <a:xfrm flipV="1">
            <a:off x="5791200" y="3957638"/>
            <a:ext cx="533400" cy="381000"/>
          </a:xfrm>
          <a:prstGeom prst="line">
            <a:avLst/>
          </a:prstGeom>
          <a:noFill/>
          <a:ln w="9525">
            <a:solidFill>
              <a:schemeClr val="tx1"/>
            </a:solidFill>
            <a:round/>
            <a:headEnd type="triangle" w="med" len="med"/>
            <a:tailEnd type="triangle" w="med" len="med"/>
          </a:ln>
        </p:spPr>
        <p:txBody>
          <a:bodyPr/>
          <a:lstStyle/>
          <a:p>
            <a:endParaRPr lang="es-ES"/>
          </a:p>
        </p:txBody>
      </p:sp>
      <p:sp>
        <p:nvSpPr>
          <p:cNvPr id="51229" name="Line 44"/>
          <p:cNvSpPr>
            <a:spLocks noChangeShapeType="1"/>
          </p:cNvSpPr>
          <p:nvPr/>
        </p:nvSpPr>
        <p:spPr bwMode="auto">
          <a:xfrm>
            <a:off x="6858000" y="3957638"/>
            <a:ext cx="533400" cy="381000"/>
          </a:xfrm>
          <a:prstGeom prst="line">
            <a:avLst/>
          </a:prstGeom>
          <a:noFill/>
          <a:ln w="9525">
            <a:solidFill>
              <a:schemeClr val="tx1"/>
            </a:solidFill>
            <a:round/>
            <a:headEnd type="triangle" w="med" len="med"/>
            <a:tailEnd type="triangle" w="med" len="med"/>
          </a:ln>
        </p:spPr>
        <p:txBody>
          <a:bodyPr/>
          <a:lstStyle/>
          <a:p>
            <a:endParaRPr lang="es-ES"/>
          </a:p>
        </p:txBody>
      </p:sp>
      <p:sp>
        <p:nvSpPr>
          <p:cNvPr id="51230" name="Line 45"/>
          <p:cNvSpPr>
            <a:spLocks noChangeShapeType="1"/>
          </p:cNvSpPr>
          <p:nvPr/>
        </p:nvSpPr>
        <p:spPr bwMode="auto">
          <a:xfrm flipV="1">
            <a:off x="6011863" y="4262438"/>
            <a:ext cx="388937" cy="895350"/>
          </a:xfrm>
          <a:prstGeom prst="line">
            <a:avLst/>
          </a:prstGeom>
          <a:noFill/>
          <a:ln w="9525">
            <a:solidFill>
              <a:schemeClr val="tx1"/>
            </a:solidFill>
            <a:round/>
            <a:headEnd type="triangle" w="med" len="med"/>
            <a:tailEnd type="triangle" w="med" len="med"/>
          </a:ln>
        </p:spPr>
        <p:txBody>
          <a:bodyPr/>
          <a:lstStyle/>
          <a:p>
            <a:endParaRPr lang="es-ES"/>
          </a:p>
        </p:txBody>
      </p:sp>
      <p:sp>
        <p:nvSpPr>
          <p:cNvPr id="51231" name="Line 46"/>
          <p:cNvSpPr>
            <a:spLocks noChangeShapeType="1"/>
          </p:cNvSpPr>
          <p:nvPr/>
        </p:nvSpPr>
        <p:spPr bwMode="auto">
          <a:xfrm flipH="1" flipV="1">
            <a:off x="6629400" y="4262438"/>
            <a:ext cx="319088" cy="895350"/>
          </a:xfrm>
          <a:prstGeom prst="line">
            <a:avLst/>
          </a:prstGeom>
          <a:noFill/>
          <a:ln w="9525">
            <a:solidFill>
              <a:schemeClr val="tx1"/>
            </a:solidFill>
            <a:round/>
            <a:headEnd type="triangle" w="med" len="med"/>
            <a:tailEnd type="triangle" w="med" len="med"/>
          </a:ln>
        </p:spPr>
        <p:txBody>
          <a:bodyPr/>
          <a:lstStyle/>
          <a:p>
            <a:endParaRPr lang="es-ES"/>
          </a:p>
        </p:txBody>
      </p:sp>
      <p:sp>
        <p:nvSpPr>
          <p:cNvPr id="51232" name="Text Box 47"/>
          <p:cNvSpPr txBox="1">
            <a:spLocks noChangeArrowheads="1"/>
          </p:cNvSpPr>
          <p:nvPr/>
        </p:nvSpPr>
        <p:spPr bwMode="auto">
          <a:xfrm>
            <a:off x="1114425" y="5627688"/>
            <a:ext cx="2089150" cy="825500"/>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Reparto de LSPs sin router designado    (10 intercambios)</a:t>
            </a:r>
            <a:endParaRPr lang="es-ES" sz="1600">
              <a:latin typeface="Arial" charset="0"/>
            </a:endParaRPr>
          </a:p>
        </p:txBody>
      </p:sp>
      <p:sp>
        <p:nvSpPr>
          <p:cNvPr id="51233" name="Text Box 48"/>
          <p:cNvSpPr txBox="1">
            <a:spLocks noChangeArrowheads="1"/>
          </p:cNvSpPr>
          <p:nvPr/>
        </p:nvSpPr>
        <p:spPr bwMode="auto">
          <a:xfrm>
            <a:off x="5292725" y="5627688"/>
            <a:ext cx="2305050" cy="825500"/>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Reparto de LSPs con router designado        (4 intercambios)</a:t>
            </a:r>
            <a:endParaRPr lang="es-ES" sz="1600">
              <a:latin typeface="Arial" charset="0"/>
            </a:endParaRPr>
          </a:p>
        </p:txBody>
      </p:sp>
      <p:sp>
        <p:nvSpPr>
          <p:cNvPr id="51234" name="Text Box 50"/>
          <p:cNvSpPr txBox="1">
            <a:spLocks noChangeArrowheads="1"/>
          </p:cNvSpPr>
          <p:nvPr/>
        </p:nvSpPr>
        <p:spPr bwMode="auto">
          <a:xfrm>
            <a:off x="381000" y="1173163"/>
            <a:ext cx="8305800" cy="1190625"/>
          </a:xfrm>
          <a:prstGeom prst="rect">
            <a:avLst/>
          </a:prstGeom>
          <a:noFill/>
          <a:ln w="9525">
            <a:noFill/>
            <a:miter lim="800000"/>
            <a:headEnd/>
            <a:tailEnd/>
          </a:ln>
        </p:spPr>
        <p:txBody>
          <a:bodyPr>
            <a:spAutoFit/>
          </a:bodyPr>
          <a:lstStyle/>
          <a:p>
            <a:pPr>
              <a:spcBef>
                <a:spcPct val="50000"/>
              </a:spcBef>
            </a:pPr>
            <a:r>
              <a:rPr lang="es-ES_tradnl" sz="1800">
                <a:latin typeface="Arial" charset="0"/>
              </a:rPr>
              <a:t>Cuando hay varios routers en una misma red (normalmente una LAN) uno de ellos actúa como designado. En ese caso los demás le envían a él sus LSPs y él los distribuye (vía multicast) a todos los routers y es el único que intercambia los LSPs con el resto:</a:t>
            </a:r>
            <a:endParaRPr lang="es-ES" sz="1800">
              <a:latin typeface="Arial" charset="0"/>
            </a:endParaRPr>
          </a:p>
        </p:txBody>
      </p:sp>
      <p:sp>
        <p:nvSpPr>
          <p:cNvPr id="51235" name="Text Box 51"/>
          <p:cNvSpPr txBox="1">
            <a:spLocks noChangeArrowheads="1"/>
          </p:cNvSpPr>
          <p:nvPr/>
        </p:nvSpPr>
        <p:spPr bwMode="auto">
          <a:xfrm>
            <a:off x="2133600" y="282098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A</a:t>
            </a:r>
            <a:endParaRPr lang="es-ES" sz="1400" b="1">
              <a:latin typeface="Arial" charset="0"/>
            </a:endParaRPr>
          </a:p>
        </p:txBody>
      </p:sp>
      <p:sp>
        <p:nvSpPr>
          <p:cNvPr id="51236" name="Text Box 53"/>
          <p:cNvSpPr txBox="1">
            <a:spLocks noChangeArrowheads="1"/>
          </p:cNvSpPr>
          <p:nvPr/>
        </p:nvSpPr>
        <p:spPr bwMode="auto">
          <a:xfrm>
            <a:off x="7010400" y="2820988"/>
            <a:ext cx="303213"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E</a:t>
            </a:r>
            <a:endParaRPr lang="es-ES" sz="1400" b="1">
              <a:latin typeface="Arial" charset="0"/>
            </a:endParaRPr>
          </a:p>
        </p:txBody>
      </p:sp>
      <p:sp>
        <p:nvSpPr>
          <p:cNvPr id="51237" name="Text Box 54"/>
          <p:cNvSpPr txBox="1">
            <a:spLocks noChangeArrowheads="1"/>
          </p:cNvSpPr>
          <p:nvPr/>
        </p:nvSpPr>
        <p:spPr bwMode="auto">
          <a:xfrm>
            <a:off x="5791200" y="2820988"/>
            <a:ext cx="312738"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D</a:t>
            </a:r>
            <a:endParaRPr lang="es-ES" sz="1400" b="1">
              <a:latin typeface="Arial" charset="0"/>
            </a:endParaRPr>
          </a:p>
        </p:txBody>
      </p:sp>
      <p:sp>
        <p:nvSpPr>
          <p:cNvPr id="51238" name="Text Box 55"/>
          <p:cNvSpPr txBox="1">
            <a:spLocks noChangeArrowheads="1"/>
          </p:cNvSpPr>
          <p:nvPr/>
        </p:nvSpPr>
        <p:spPr bwMode="auto">
          <a:xfrm>
            <a:off x="4564063" y="2820988"/>
            <a:ext cx="312737"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C</a:t>
            </a:r>
            <a:endParaRPr lang="es-ES" sz="1400" b="1">
              <a:latin typeface="Arial" charset="0"/>
            </a:endParaRPr>
          </a:p>
        </p:txBody>
      </p:sp>
      <p:sp>
        <p:nvSpPr>
          <p:cNvPr id="51239" name="Text Box 56"/>
          <p:cNvSpPr txBox="1">
            <a:spLocks noChangeArrowheads="1"/>
          </p:cNvSpPr>
          <p:nvPr/>
        </p:nvSpPr>
        <p:spPr bwMode="auto">
          <a:xfrm>
            <a:off x="3421063" y="2820988"/>
            <a:ext cx="312737" cy="304800"/>
          </a:xfrm>
          <a:prstGeom prst="rect">
            <a:avLst/>
          </a:prstGeom>
          <a:solidFill>
            <a:schemeClr val="bg1"/>
          </a:solidFill>
          <a:ln w="9525">
            <a:noFill/>
            <a:miter lim="800000"/>
            <a:headEnd/>
            <a:tailEnd/>
          </a:ln>
        </p:spPr>
        <p:txBody>
          <a:bodyPr wrap="none">
            <a:spAutoFit/>
          </a:bodyPr>
          <a:lstStyle/>
          <a:p>
            <a:r>
              <a:rPr lang="es-ES_tradnl" sz="1400" b="1">
                <a:latin typeface="Arial" charset="0"/>
              </a:rPr>
              <a:t>B</a:t>
            </a:r>
            <a:endParaRPr lang="es-ES" sz="1400" b="1">
              <a:latin typeface="Arial" charset="0"/>
            </a:endParaRPr>
          </a:p>
        </p:txBody>
      </p:sp>
      <p:sp>
        <p:nvSpPr>
          <p:cNvPr id="51240" name="Text Box 57"/>
          <p:cNvSpPr txBox="1">
            <a:spLocks noChangeArrowheads="1"/>
          </p:cNvSpPr>
          <p:nvPr/>
        </p:nvSpPr>
        <p:spPr bwMode="auto">
          <a:xfrm>
            <a:off x="1403350" y="260350"/>
            <a:ext cx="6400800" cy="641350"/>
          </a:xfrm>
          <a:prstGeom prst="rect">
            <a:avLst/>
          </a:prstGeom>
          <a:noFill/>
          <a:ln w="9525">
            <a:noFill/>
            <a:miter lim="800000"/>
            <a:headEnd/>
            <a:tailEnd/>
          </a:ln>
        </p:spPr>
        <p:txBody>
          <a:bodyPr>
            <a:spAutoFit/>
          </a:bodyPr>
          <a:lstStyle/>
          <a:p>
            <a:pPr algn="ctr">
              <a:spcBef>
                <a:spcPct val="50000"/>
              </a:spcBef>
            </a:pPr>
            <a:r>
              <a:rPr lang="es-ES_tradnl" sz="3600">
                <a:latin typeface="Arial" charset="0"/>
              </a:rPr>
              <a:t>Router designado en OSPF</a:t>
            </a:r>
            <a:endParaRPr lang="es-ES" sz="3600">
              <a:latin typeface="Arial" charset="0"/>
            </a:endParaRPr>
          </a:p>
        </p:txBody>
      </p:sp>
      <p:sp>
        <p:nvSpPr>
          <p:cNvPr id="51241" name="Text Box 58"/>
          <p:cNvSpPr txBox="1">
            <a:spLocks noChangeArrowheads="1"/>
          </p:cNvSpPr>
          <p:nvPr/>
        </p:nvSpPr>
        <p:spPr bwMode="auto">
          <a:xfrm>
            <a:off x="6084888" y="3284538"/>
            <a:ext cx="963612" cy="457200"/>
          </a:xfrm>
          <a:prstGeom prst="rect">
            <a:avLst/>
          </a:prstGeom>
          <a:noFill/>
          <a:ln w="9525">
            <a:noFill/>
            <a:miter lim="800000"/>
            <a:headEnd/>
            <a:tailEnd/>
          </a:ln>
        </p:spPr>
        <p:txBody>
          <a:bodyPr wrap="none">
            <a:spAutoFit/>
          </a:bodyPr>
          <a:lstStyle/>
          <a:p>
            <a:pPr algn="ctr"/>
            <a:r>
              <a:rPr lang="es-ES" sz="1200" b="1">
                <a:latin typeface="Arial" charset="0"/>
              </a:rPr>
              <a:t>Router</a:t>
            </a:r>
          </a:p>
          <a:p>
            <a:pPr algn="ctr"/>
            <a:r>
              <a:rPr lang="es-ES" sz="1200" b="1">
                <a:latin typeface="Arial" charset="0"/>
              </a:rPr>
              <a:t>Designado</a:t>
            </a:r>
          </a:p>
        </p:txBody>
      </p:sp>
    </p:spTree>
  </p:cSld>
  <p:clrMapOvr>
    <a:masterClrMapping/>
  </p:clrMapOvr>
  <p:transition spd="med">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60350"/>
            <a:ext cx="7772400" cy="731838"/>
          </a:xfrm>
        </p:spPr>
        <p:txBody>
          <a:bodyPr/>
          <a:lstStyle/>
          <a:p>
            <a:pPr eaLnBrk="1" hangingPunct="1"/>
            <a:r>
              <a:rPr lang="es-ES" sz="4000" smtClean="0"/>
              <a:t>Métrica (costo) de OSPF</a:t>
            </a:r>
          </a:p>
        </p:txBody>
      </p:sp>
      <p:sp>
        <p:nvSpPr>
          <p:cNvPr id="52227" name="Rectangle 3"/>
          <p:cNvSpPr>
            <a:spLocks noGrp="1" noChangeArrowheads="1"/>
          </p:cNvSpPr>
          <p:nvPr>
            <p:ph type="body" sz="half" idx="1"/>
          </p:nvPr>
        </p:nvSpPr>
        <p:spPr>
          <a:xfrm>
            <a:off x="685800" y="1196975"/>
            <a:ext cx="7773988" cy="2376488"/>
          </a:xfrm>
        </p:spPr>
        <p:txBody>
          <a:bodyPr/>
          <a:lstStyle/>
          <a:p>
            <a:pPr eaLnBrk="1" hangingPunct="1">
              <a:lnSpc>
                <a:spcPct val="80000"/>
              </a:lnSpc>
            </a:pPr>
            <a:r>
              <a:rPr lang="es-ES" sz="2000" smtClean="0"/>
              <a:t>En OSPF la métrica se denomina costo. El RFC 2740 solo especifica que el costo es un parámetro de 16 bits, no como se calcula</a:t>
            </a:r>
          </a:p>
          <a:p>
            <a:pPr eaLnBrk="1" hangingPunct="1">
              <a:lnSpc>
                <a:spcPct val="80000"/>
              </a:lnSpc>
            </a:pPr>
            <a:r>
              <a:rPr lang="es-ES" sz="2000" smtClean="0"/>
              <a:t>Algunos fabricantes usan número de saltos para calcular el costo de una ruta</a:t>
            </a:r>
          </a:p>
          <a:p>
            <a:pPr eaLnBrk="1" hangingPunct="1">
              <a:lnSpc>
                <a:spcPct val="80000"/>
              </a:lnSpc>
            </a:pPr>
            <a:r>
              <a:rPr lang="es-ES" sz="2000" smtClean="0"/>
              <a:t>Otros asocian un costo a cada interfaz calculándolo con la fórmula:</a:t>
            </a:r>
          </a:p>
          <a:p>
            <a:pPr lvl="1" eaLnBrk="1" hangingPunct="1">
              <a:lnSpc>
                <a:spcPct val="80000"/>
              </a:lnSpc>
              <a:buFontTx/>
              <a:buNone/>
            </a:pPr>
            <a:r>
              <a:rPr lang="es-ES" sz="2000" smtClean="0"/>
              <a:t>Costo = 10</a:t>
            </a:r>
            <a:r>
              <a:rPr lang="es-ES" sz="2000" baseline="30000" smtClean="0"/>
              <a:t>8</a:t>
            </a:r>
            <a:r>
              <a:rPr lang="es-ES" sz="2000" smtClean="0"/>
              <a:t> / Ancho_de_banda (en b/s)</a:t>
            </a:r>
          </a:p>
          <a:p>
            <a:pPr eaLnBrk="1" hangingPunct="1">
              <a:lnSpc>
                <a:spcPct val="80000"/>
              </a:lnSpc>
            </a:pPr>
            <a:r>
              <a:rPr lang="es-ES" sz="2000" smtClean="0"/>
              <a:t>El costo de una ruta es la suma de los costos de las interfaces por las que se sale (no por las que se entra) hacia el destino</a:t>
            </a:r>
          </a:p>
        </p:txBody>
      </p:sp>
      <p:graphicFrame>
        <p:nvGraphicFramePr>
          <p:cNvPr id="1225797" name="Group 69"/>
          <p:cNvGraphicFramePr>
            <a:graphicFrameLocks noGrp="1"/>
          </p:cNvGraphicFramePr>
          <p:nvPr>
            <p:ph sz="half" idx="2"/>
          </p:nvPr>
        </p:nvGraphicFramePr>
        <p:xfrm>
          <a:off x="1571604" y="3716338"/>
          <a:ext cx="4643437" cy="2682240"/>
        </p:xfrm>
        <a:graphic>
          <a:graphicData uri="http://schemas.openxmlformats.org/drawingml/2006/table">
            <a:tbl>
              <a:tblPr/>
              <a:tblGrid>
                <a:gridCol w="1762125"/>
                <a:gridCol w="2122487"/>
                <a:gridCol w="758825"/>
              </a:tblGrid>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Ancho de banda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10</a:t>
                      </a:r>
                      <a:r>
                        <a:rPr kumimoji="0" lang="es-ES" sz="1600" b="1" i="0" u="none" strike="noStrike" cap="none" normalizeH="0" baseline="30000" smtClean="0">
                          <a:ln>
                            <a:noFill/>
                          </a:ln>
                          <a:solidFill>
                            <a:schemeClr val="tx1"/>
                          </a:solidFill>
                          <a:effectLst/>
                          <a:latin typeface="Arial" charset="0"/>
                        </a:rPr>
                        <a:t>8</a:t>
                      </a:r>
                      <a:r>
                        <a:rPr kumimoji="0" lang="es-ES" sz="1600" b="1" i="0" u="none" strike="noStrike" cap="none" normalizeH="0" baseline="0" smtClean="0">
                          <a:ln>
                            <a:noFill/>
                          </a:ln>
                          <a:solidFill>
                            <a:schemeClr val="tx1"/>
                          </a:solidFill>
                          <a:effectLst/>
                          <a:latin typeface="Arial" charset="0"/>
                        </a:rPr>
                        <a:t>/Ancho de banda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64 Kb/s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128 Kb/s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781,25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256 Kb/s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390,62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2048 Kb/s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4 CuadroTexto"/>
          <p:cNvSpPr txBox="1"/>
          <p:nvPr/>
        </p:nvSpPr>
        <p:spPr>
          <a:xfrm>
            <a:off x="6536393" y="4286256"/>
            <a:ext cx="2145139" cy="584775"/>
          </a:xfrm>
          <a:prstGeom prst="rect">
            <a:avLst/>
          </a:prstGeom>
          <a:noFill/>
        </p:spPr>
        <p:txBody>
          <a:bodyPr wrap="none" rtlCol="0">
            <a:spAutoFit/>
          </a:bodyPr>
          <a:lstStyle/>
          <a:p>
            <a:pPr algn="ctr"/>
            <a:r>
              <a:rPr lang="es-ES" sz="1600" dirty="0" smtClean="0">
                <a:latin typeface="Arial" pitchFamily="34" charset="0"/>
                <a:cs typeface="Arial" pitchFamily="34" charset="0"/>
              </a:rPr>
              <a:t>El costo es:</a:t>
            </a:r>
          </a:p>
          <a:p>
            <a:pPr algn="ctr"/>
            <a:r>
              <a:rPr lang="es-ES" sz="1600" dirty="0" err="1" smtClean="0">
                <a:latin typeface="Arial" pitchFamily="34" charset="0"/>
                <a:cs typeface="Arial" pitchFamily="34" charset="0"/>
              </a:rPr>
              <a:t>max</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int</a:t>
            </a:r>
            <a:r>
              <a:rPr lang="es-ES" sz="1600" dirty="0" smtClean="0">
                <a:latin typeface="Arial" pitchFamily="34" charset="0"/>
                <a:cs typeface="Arial" pitchFamily="34" charset="0"/>
              </a:rPr>
              <a:t> (10</a:t>
            </a:r>
            <a:r>
              <a:rPr lang="es-ES" sz="1600" baseline="30000" dirty="0" smtClean="0">
                <a:latin typeface="Arial" pitchFamily="34" charset="0"/>
                <a:cs typeface="Arial" pitchFamily="34" charset="0"/>
              </a:rPr>
              <a:t>8</a:t>
            </a:r>
            <a:r>
              <a:rPr lang="es-ES" sz="1600" dirty="0" smtClean="0">
                <a:latin typeface="Arial" pitchFamily="34" charset="0"/>
                <a:cs typeface="Arial" pitchFamily="34" charset="0"/>
              </a:rPr>
              <a:t>/BW), 1)</a:t>
            </a:r>
          </a:p>
        </p:txBody>
      </p:sp>
    </p:spTree>
  </p:cSld>
  <p:clrMapOvr>
    <a:masterClrMapping/>
  </p:clrMapOvr>
  <p:transition spd="med">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17"/>
          <p:cNvSpPr>
            <a:spLocks noChangeShapeType="1"/>
          </p:cNvSpPr>
          <p:nvPr/>
        </p:nvSpPr>
        <p:spPr bwMode="auto">
          <a:xfrm>
            <a:off x="6370638" y="1925638"/>
            <a:ext cx="787400" cy="3175"/>
          </a:xfrm>
          <a:prstGeom prst="line">
            <a:avLst/>
          </a:prstGeom>
          <a:noFill/>
          <a:ln w="25400">
            <a:solidFill>
              <a:schemeClr val="accent2"/>
            </a:solidFill>
            <a:round/>
            <a:headEnd/>
            <a:tailEnd/>
          </a:ln>
        </p:spPr>
        <p:txBody>
          <a:bodyPr/>
          <a:lstStyle/>
          <a:p>
            <a:endParaRPr lang="es-ES"/>
          </a:p>
        </p:txBody>
      </p:sp>
      <p:sp>
        <p:nvSpPr>
          <p:cNvPr id="53251" name="Rectangle 2"/>
          <p:cNvSpPr>
            <a:spLocks noGrp="1" noChangeArrowheads="1"/>
          </p:cNvSpPr>
          <p:nvPr>
            <p:ph type="title"/>
          </p:nvPr>
        </p:nvSpPr>
        <p:spPr>
          <a:xfrm>
            <a:off x="685800" y="392113"/>
            <a:ext cx="7772400" cy="731837"/>
          </a:xfrm>
        </p:spPr>
        <p:txBody>
          <a:bodyPr/>
          <a:lstStyle/>
          <a:p>
            <a:pPr eaLnBrk="1" hangingPunct="1"/>
            <a:r>
              <a:rPr lang="es-ES" sz="3200" smtClean="0">
                <a:latin typeface="Arial" charset="0"/>
              </a:rPr>
              <a:t>Cálculo de ruta óptima en OSPF</a:t>
            </a:r>
          </a:p>
        </p:txBody>
      </p:sp>
      <p:sp>
        <p:nvSpPr>
          <p:cNvPr id="53252" name="Freeform 4"/>
          <p:cNvSpPr>
            <a:spLocks/>
          </p:cNvSpPr>
          <p:nvPr/>
        </p:nvSpPr>
        <p:spPr bwMode="auto">
          <a:xfrm flipV="1">
            <a:off x="3059113" y="1917700"/>
            <a:ext cx="2790825" cy="71438"/>
          </a:xfrm>
          <a:custGeom>
            <a:avLst/>
            <a:gdLst>
              <a:gd name="T0" fmla="*/ 0 w 1452"/>
              <a:gd name="T1" fmla="*/ 0 h 45"/>
              <a:gd name="T2" fmla="*/ 1430009 w 1452"/>
              <a:gd name="T3" fmla="*/ 0 h 45"/>
              <a:gd name="T4" fmla="*/ 1276245 w 1452"/>
              <a:gd name="T5" fmla="*/ 69850 h 45"/>
              <a:gd name="T6" fmla="*/ 2788903 w 1452"/>
              <a:gd name="T7" fmla="*/ 69850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53253" name="Line 5"/>
          <p:cNvSpPr>
            <a:spLocks noChangeShapeType="1"/>
          </p:cNvSpPr>
          <p:nvPr/>
        </p:nvSpPr>
        <p:spPr bwMode="auto">
          <a:xfrm>
            <a:off x="1908175" y="1555750"/>
            <a:ext cx="1588" cy="1223963"/>
          </a:xfrm>
          <a:prstGeom prst="line">
            <a:avLst/>
          </a:prstGeom>
          <a:noFill/>
          <a:ln w="25400">
            <a:solidFill>
              <a:schemeClr val="accent2"/>
            </a:solidFill>
            <a:round/>
            <a:headEnd/>
            <a:tailEnd/>
          </a:ln>
        </p:spPr>
        <p:txBody>
          <a:bodyPr/>
          <a:lstStyle/>
          <a:p>
            <a:endParaRPr lang="es-ES"/>
          </a:p>
        </p:txBody>
      </p:sp>
      <p:sp>
        <p:nvSpPr>
          <p:cNvPr id="53254" name="Line 6"/>
          <p:cNvSpPr>
            <a:spLocks noChangeShapeType="1"/>
          </p:cNvSpPr>
          <p:nvPr/>
        </p:nvSpPr>
        <p:spPr bwMode="auto">
          <a:xfrm>
            <a:off x="1908175" y="2000250"/>
            <a:ext cx="685800" cy="0"/>
          </a:xfrm>
          <a:prstGeom prst="line">
            <a:avLst/>
          </a:prstGeom>
          <a:noFill/>
          <a:ln w="25400">
            <a:solidFill>
              <a:schemeClr val="accent2"/>
            </a:solidFill>
            <a:round/>
            <a:headEnd/>
            <a:tailEnd/>
          </a:ln>
        </p:spPr>
        <p:txBody>
          <a:bodyPr/>
          <a:lstStyle/>
          <a:p>
            <a:endParaRPr lang="es-ES"/>
          </a:p>
        </p:txBody>
      </p:sp>
      <p:sp>
        <p:nvSpPr>
          <p:cNvPr id="53255" name="Freeform 11"/>
          <p:cNvSpPr>
            <a:spLocks/>
          </p:cNvSpPr>
          <p:nvPr/>
        </p:nvSpPr>
        <p:spPr bwMode="auto">
          <a:xfrm rot="2700000" flipV="1">
            <a:off x="2840038" y="2454275"/>
            <a:ext cx="1800225" cy="76200"/>
          </a:xfrm>
          <a:custGeom>
            <a:avLst/>
            <a:gdLst>
              <a:gd name="T0" fmla="*/ 0 w 1452"/>
              <a:gd name="T1" fmla="*/ 0 h 45"/>
              <a:gd name="T2" fmla="*/ 922429 w 1452"/>
              <a:gd name="T3" fmla="*/ 0 h 45"/>
              <a:gd name="T4" fmla="*/ 823243 w 1452"/>
              <a:gd name="T5" fmla="*/ 74507 h 45"/>
              <a:gd name="T6" fmla="*/ 1798985 w 1452"/>
              <a:gd name="T7" fmla="*/ 7450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53256" name="Freeform 14"/>
          <p:cNvSpPr>
            <a:spLocks/>
          </p:cNvSpPr>
          <p:nvPr/>
        </p:nvSpPr>
        <p:spPr bwMode="auto">
          <a:xfrm rot="18900000" flipV="1">
            <a:off x="4535488" y="2409825"/>
            <a:ext cx="1689100" cy="111125"/>
          </a:xfrm>
          <a:custGeom>
            <a:avLst/>
            <a:gdLst>
              <a:gd name="T0" fmla="*/ 0 w 1452"/>
              <a:gd name="T1" fmla="*/ 0 h 45"/>
              <a:gd name="T2" fmla="*/ 865489 w 1452"/>
              <a:gd name="T3" fmla="*/ 0 h 45"/>
              <a:gd name="T4" fmla="*/ 772426 w 1452"/>
              <a:gd name="T5" fmla="*/ 108656 h 45"/>
              <a:gd name="T6" fmla="*/ 1687937 w 1452"/>
              <a:gd name="T7" fmla="*/ 108656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pic>
        <p:nvPicPr>
          <p:cNvPr id="53257" name="Picture 7"/>
          <p:cNvPicPr>
            <a:picLocks noChangeArrowheads="1"/>
          </p:cNvPicPr>
          <p:nvPr/>
        </p:nvPicPr>
        <p:blipFill>
          <a:blip r:embed="rId3" cstate="print"/>
          <a:srcRect/>
          <a:stretch>
            <a:fillRect/>
          </a:stretch>
        </p:blipFill>
        <p:spPr bwMode="auto">
          <a:xfrm>
            <a:off x="2538413" y="1773238"/>
            <a:ext cx="809625" cy="457200"/>
          </a:xfrm>
          <a:prstGeom prst="rect">
            <a:avLst/>
          </a:prstGeom>
          <a:noFill/>
          <a:ln w="12700">
            <a:noFill/>
            <a:miter lim="800000"/>
            <a:headEnd/>
            <a:tailEnd/>
          </a:ln>
        </p:spPr>
      </p:pic>
      <p:pic>
        <p:nvPicPr>
          <p:cNvPr id="53258" name="Picture 10"/>
          <p:cNvPicPr>
            <a:picLocks noChangeArrowheads="1"/>
          </p:cNvPicPr>
          <p:nvPr/>
        </p:nvPicPr>
        <p:blipFill>
          <a:blip r:embed="rId3" cstate="print"/>
          <a:srcRect/>
          <a:stretch>
            <a:fillRect/>
          </a:stretch>
        </p:blipFill>
        <p:spPr bwMode="auto">
          <a:xfrm>
            <a:off x="4210050" y="2924175"/>
            <a:ext cx="809625" cy="457200"/>
          </a:xfrm>
          <a:prstGeom prst="rect">
            <a:avLst/>
          </a:prstGeom>
          <a:noFill/>
          <a:ln w="12700">
            <a:noFill/>
            <a:miter lim="800000"/>
            <a:headEnd/>
            <a:tailEnd/>
          </a:ln>
        </p:spPr>
      </p:pic>
      <p:pic>
        <p:nvPicPr>
          <p:cNvPr id="53259" name="Picture 15"/>
          <p:cNvPicPr>
            <a:picLocks noChangeArrowheads="1"/>
          </p:cNvPicPr>
          <p:nvPr/>
        </p:nvPicPr>
        <p:blipFill>
          <a:blip r:embed="rId3" cstate="print"/>
          <a:srcRect/>
          <a:stretch>
            <a:fillRect/>
          </a:stretch>
        </p:blipFill>
        <p:spPr bwMode="auto">
          <a:xfrm>
            <a:off x="5634038" y="1700213"/>
            <a:ext cx="809625" cy="457200"/>
          </a:xfrm>
          <a:prstGeom prst="rect">
            <a:avLst/>
          </a:prstGeom>
          <a:noFill/>
          <a:ln w="12700">
            <a:noFill/>
            <a:miter lim="800000"/>
            <a:headEnd/>
            <a:tailEnd/>
          </a:ln>
        </p:spPr>
      </p:pic>
      <p:sp>
        <p:nvSpPr>
          <p:cNvPr id="53260" name="Line 16"/>
          <p:cNvSpPr>
            <a:spLocks noChangeShapeType="1"/>
          </p:cNvSpPr>
          <p:nvPr/>
        </p:nvSpPr>
        <p:spPr bwMode="auto">
          <a:xfrm>
            <a:off x="7161213" y="1484313"/>
            <a:ext cx="1587" cy="1223962"/>
          </a:xfrm>
          <a:prstGeom prst="line">
            <a:avLst/>
          </a:prstGeom>
          <a:noFill/>
          <a:ln w="25400">
            <a:solidFill>
              <a:schemeClr val="accent2"/>
            </a:solidFill>
            <a:round/>
            <a:headEnd/>
            <a:tailEnd/>
          </a:ln>
        </p:spPr>
        <p:txBody>
          <a:bodyPr/>
          <a:lstStyle/>
          <a:p>
            <a:endParaRPr lang="es-ES"/>
          </a:p>
        </p:txBody>
      </p:sp>
      <p:sp>
        <p:nvSpPr>
          <p:cNvPr id="53261" name="Text Box 18"/>
          <p:cNvSpPr txBox="1">
            <a:spLocks noChangeArrowheads="1"/>
          </p:cNvSpPr>
          <p:nvPr/>
        </p:nvSpPr>
        <p:spPr bwMode="auto">
          <a:xfrm>
            <a:off x="2819400" y="1844675"/>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A</a:t>
            </a:r>
            <a:endParaRPr lang="es-ES" sz="1400" b="1">
              <a:latin typeface="Arial" charset="0"/>
            </a:endParaRPr>
          </a:p>
        </p:txBody>
      </p:sp>
      <p:sp>
        <p:nvSpPr>
          <p:cNvPr id="53262" name="Text Box 19"/>
          <p:cNvSpPr txBox="1">
            <a:spLocks noChangeArrowheads="1"/>
          </p:cNvSpPr>
          <p:nvPr/>
        </p:nvSpPr>
        <p:spPr bwMode="auto">
          <a:xfrm>
            <a:off x="4457700" y="2997200"/>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C</a:t>
            </a:r>
            <a:endParaRPr lang="es-ES" sz="1400" b="1">
              <a:latin typeface="Arial" charset="0"/>
            </a:endParaRPr>
          </a:p>
        </p:txBody>
      </p:sp>
      <p:sp>
        <p:nvSpPr>
          <p:cNvPr id="53263" name="Text Box 20"/>
          <p:cNvSpPr txBox="1">
            <a:spLocks noChangeArrowheads="1"/>
          </p:cNvSpPr>
          <p:nvPr/>
        </p:nvSpPr>
        <p:spPr bwMode="auto">
          <a:xfrm>
            <a:off x="5907088" y="1773238"/>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B</a:t>
            </a:r>
            <a:endParaRPr lang="es-ES" sz="1400" b="1">
              <a:latin typeface="Arial" charset="0"/>
            </a:endParaRPr>
          </a:p>
        </p:txBody>
      </p:sp>
      <p:sp>
        <p:nvSpPr>
          <p:cNvPr id="53264" name="Text Box 21"/>
          <p:cNvSpPr txBox="1">
            <a:spLocks noChangeArrowheads="1"/>
          </p:cNvSpPr>
          <p:nvPr/>
        </p:nvSpPr>
        <p:spPr bwMode="auto">
          <a:xfrm>
            <a:off x="3201988" y="1471613"/>
            <a:ext cx="912812" cy="517525"/>
          </a:xfrm>
          <a:prstGeom prst="rect">
            <a:avLst/>
          </a:prstGeom>
          <a:noFill/>
          <a:ln w="9525">
            <a:noFill/>
            <a:miter lim="800000"/>
            <a:headEnd/>
            <a:tailEnd/>
          </a:ln>
        </p:spPr>
        <p:txBody>
          <a:bodyPr wrap="none">
            <a:spAutoFit/>
          </a:bodyPr>
          <a:lstStyle/>
          <a:p>
            <a:r>
              <a:rPr lang="es-ES" sz="1400" b="1">
                <a:latin typeface="Arial" charset="0"/>
              </a:rPr>
              <a:t>S0</a:t>
            </a:r>
          </a:p>
          <a:p>
            <a:r>
              <a:rPr lang="es-ES" sz="1400" b="1">
                <a:latin typeface="Arial" charset="0"/>
              </a:rPr>
              <a:t>128 Kb/s</a:t>
            </a:r>
          </a:p>
        </p:txBody>
      </p:sp>
      <p:sp>
        <p:nvSpPr>
          <p:cNvPr id="53265" name="Text Box 22"/>
          <p:cNvSpPr txBox="1">
            <a:spLocks noChangeArrowheads="1"/>
          </p:cNvSpPr>
          <p:nvPr/>
        </p:nvSpPr>
        <p:spPr bwMode="auto">
          <a:xfrm>
            <a:off x="5027613" y="2781300"/>
            <a:ext cx="912812" cy="517525"/>
          </a:xfrm>
          <a:prstGeom prst="rect">
            <a:avLst/>
          </a:prstGeom>
          <a:noFill/>
          <a:ln w="9525">
            <a:noFill/>
            <a:miter lim="800000"/>
            <a:headEnd/>
            <a:tailEnd/>
          </a:ln>
        </p:spPr>
        <p:txBody>
          <a:bodyPr wrap="none">
            <a:spAutoFit/>
          </a:bodyPr>
          <a:lstStyle/>
          <a:p>
            <a:r>
              <a:rPr lang="es-ES" sz="1400" b="1">
                <a:latin typeface="Arial" charset="0"/>
              </a:rPr>
              <a:t>S1</a:t>
            </a:r>
          </a:p>
          <a:p>
            <a:r>
              <a:rPr lang="es-ES" sz="1400" b="1">
                <a:latin typeface="Arial" charset="0"/>
              </a:rPr>
              <a:t>256 Kb/s</a:t>
            </a:r>
          </a:p>
        </p:txBody>
      </p:sp>
      <p:sp>
        <p:nvSpPr>
          <p:cNvPr id="53266" name="Text Box 23"/>
          <p:cNvSpPr txBox="1">
            <a:spLocks noChangeArrowheads="1"/>
          </p:cNvSpPr>
          <p:nvPr/>
        </p:nvSpPr>
        <p:spPr bwMode="auto">
          <a:xfrm>
            <a:off x="2795588" y="2133600"/>
            <a:ext cx="912812" cy="517525"/>
          </a:xfrm>
          <a:prstGeom prst="rect">
            <a:avLst/>
          </a:prstGeom>
          <a:noFill/>
          <a:ln w="9525">
            <a:noFill/>
            <a:miter lim="800000"/>
            <a:headEnd/>
            <a:tailEnd/>
          </a:ln>
        </p:spPr>
        <p:txBody>
          <a:bodyPr wrap="none">
            <a:spAutoFit/>
          </a:bodyPr>
          <a:lstStyle/>
          <a:p>
            <a:pPr algn="ctr"/>
            <a:r>
              <a:rPr lang="es-ES" sz="1400" b="1">
                <a:latin typeface="Arial" charset="0"/>
              </a:rPr>
              <a:t>S1</a:t>
            </a:r>
          </a:p>
          <a:p>
            <a:pPr algn="ctr"/>
            <a:r>
              <a:rPr lang="es-ES" sz="1400" b="1">
                <a:latin typeface="Arial" charset="0"/>
              </a:rPr>
              <a:t>256 Kb/s</a:t>
            </a:r>
          </a:p>
        </p:txBody>
      </p:sp>
      <p:sp>
        <p:nvSpPr>
          <p:cNvPr id="53267" name="Text Box 24"/>
          <p:cNvSpPr txBox="1">
            <a:spLocks noChangeArrowheads="1"/>
          </p:cNvSpPr>
          <p:nvPr/>
        </p:nvSpPr>
        <p:spPr bwMode="auto">
          <a:xfrm>
            <a:off x="7164388" y="1539875"/>
            <a:ext cx="1355725" cy="304800"/>
          </a:xfrm>
          <a:prstGeom prst="rect">
            <a:avLst/>
          </a:prstGeom>
          <a:noFill/>
          <a:ln w="9525">
            <a:noFill/>
            <a:miter lim="800000"/>
            <a:headEnd/>
            <a:tailEnd/>
          </a:ln>
        </p:spPr>
        <p:txBody>
          <a:bodyPr wrap="none">
            <a:spAutoFit/>
          </a:bodyPr>
          <a:lstStyle/>
          <a:p>
            <a:r>
              <a:rPr lang="es-ES" sz="1400" b="1">
                <a:latin typeface="Arial" charset="0"/>
              </a:rPr>
              <a:t>Red 30.0.0.0/8</a:t>
            </a:r>
          </a:p>
        </p:txBody>
      </p:sp>
      <p:sp>
        <p:nvSpPr>
          <p:cNvPr id="53268" name="Text Box 28"/>
          <p:cNvSpPr txBox="1">
            <a:spLocks noChangeArrowheads="1"/>
          </p:cNvSpPr>
          <p:nvPr/>
        </p:nvSpPr>
        <p:spPr bwMode="auto">
          <a:xfrm>
            <a:off x="611188" y="3756025"/>
            <a:ext cx="3843488" cy="830997"/>
          </a:xfrm>
          <a:prstGeom prst="rect">
            <a:avLst/>
          </a:prstGeom>
          <a:noFill/>
          <a:ln w="9525">
            <a:noFill/>
            <a:miter lim="800000"/>
            <a:headEnd/>
            <a:tailEnd/>
          </a:ln>
        </p:spPr>
        <p:txBody>
          <a:bodyPr wrap="none">
            <a:spAutoFit/>
          </a:bodyPr>
          <a:lstStyle/>
          <a:p>
            <a:r>
              <a:rPr lang="es-ES" sz="1600" b="1" dirty="0">
                <a:latin typeface="Arial" charset="0"/>
              </a:rPr>
              <a:t>Costo desde A hacia </a:t>
            </a:r>
            <a:r>
              <a:rPr lang="es-ES" sz="1600" b="1" dirty="0" smtClean="0">
                <a:latin typeface="Arial" charset="0"/>
              </a:rPr>
              <a:t>30.0.0.0/8 (B):</a:t>
            </a:r>
            <a:endParaRPr lang="es-ES" sz="1600" b="1" dirty="0">
              <a:latin typeface="Arial" charset="0"/>
            </a:endParaRPr>
          </a:p>
          <a:p>
            <a:r>
              <a:rPr lang="es-ES" sz="1600" b="1" dirty="0">
                <a:latin typeface="Arial" charset="0"/>
              </a:rPr>
              <a:t>	Por S0: 781 + 1 = 782</a:t>
            </a:r>
          </a:p>
          <a:p>
            <a:r>
              <a:rPr lang="es-ES" sz="1600" b="1" dirty="0">
                <a:latin typeface="Arial" charset="0"/>
              </a:rPr>
              <a:t>	Por S1: 390 + 390 + 1 = </a:t>
            </a:r>
            <a:r>
              <a:rPr lang="es-ES" sz="1600" b="1" u="sng" dirty="0">
                <a:latin typeface="Arial" charset="0"/>
              </a:rPr>
              <a:t>781</a:t>
            </a:r>
          </a:p>
        </p:txBody>
      </p:sp>
      <p:sp>
        <p:nvSpPr>
          <p:cNvPr id="53269" name="Text Box 29"/>
          <p:cNvSpPr txBox="1">
            <a:spLocks noChangeArrowheads="1"/>
          </p:cNvSpPr>
          <p:nvPr/>
        </p:nvSpPr>
        <p:spPr bwMode="auto">
          <a:xfrm>
            <a:off x="6296879" y="1666875"/>
            <a:ext cx="939681" cy="544765"/>
          </a:xfrm>
          <a:prstGeom prst="rect">
            <a:avLst/>
          </a:prstGeom>
          <a:noFill/>
          <a:ln w="9525">
            <a:noFill/>
            <a:miter lim="800000"/>
            <a:headEnd/>
            <a:tailEnd/>
          </a:ln>
        </p:spPr>
        <p:txBody>
          <a:bodyPr wrap="none">
            <a:spAutoFit/>
          </a:bodyPr>
          <a:lstStyle/>
          <a:p>
            <a:pPr algn="ctr">
              <a:spcBef>
                <a:spcPct val="10000"/>
              </a:spcBef>
            </a:pPr>
            <a:r>
              <a:rPr lang="es-ES" sz="1400" b="1" dirty="0">
                <a:latin typeface="Arial" charset="0"/>
              </a:rPr>
              <a:t>F</a:t>
            </a:r>
            <a:r>
              <a:rPr lang="es-ES" sz="1400" b="1" dirty="0" smtClean="0">
                <a:latin typeface="Arial" charset="0"/>
              </a:rPr>
              <a:t>0</a:t>
            </a:r>
            <a:endParaRPr lang="es-ES" sz="1400" b="1" dirty="0">
              <a:latin typeface="Arial" charset="0"/>
            </a:endParaRPr>
          </a:p>
          <a:p>
            <a:pPr algn="ctr">
              <a:spcBef>
                <a:spcPct val="10000"/>
              </a:spcBef>
            </a:pPr>
            <a:r>
              <a:rPr lang="es-ES" sz="1400" b="1" dirty="0">
                <a:latin typeface="Arial" charset="0"/>
              </a:rPr>
              <a:t>100 Mb/s</a:t>
            </a:r>
          </a:p>
        </p:txBody>
      </p:sp>
      <p:sp>
        <p:nvSpPr>
          <p:cNvPr id="53270" name="Text Box 30"/>
          <p:cNvSpPr txBox="1">
            <a:spLocks noChangeArrowheads="1"/>
          </p:cNvSpPr>
          <p:nvPr/>
        </p:nvSpPr>
        <p:spPr bwMode="auto">
          <a:xfrm>
            <a:off x="398463" y="4835525"/>
            <a:ext cx="8277225" cy="1069975"/>
          </a:xfrm>
          <a:prstGeom prst="rect">
            <a:avLst/>
          </a:prstGeom>
          <a:noFill/>
          <a:ln w="9525">
            <a:noFill/>
            <a:miter lim="800000"/>
            <a:headEnd/>
            <a:tailEnd/>
          </a:ln>
        </p:spPr>
        <p:txBody>
          <a:bodyPr wrap="none">
            <a:spAutoFit/>
          </a:bodyPr>
          <a:lstStyle/>
          <a:p>
            <a:r>
              <a:rPr lang="es-ES" sz="1600" b="1">
                <a:latin typeface="Arial" charset="0"/>
              </a:rPr>
              <a:t>Al ser menor el costo de S1 (tanto en A como en B) enviarán por ahí todo el tráfico.</a:t>
            </a:r>
          </a:p>
          <a:p>
            <a:r>
              <a:rPr lang="es-ES" sz="1600" b="1">
                <a:latin typeface="Arial" charset="0"/>
              </a:rPr>
              <a:t>Para que el tráfico se reparta entre dos rutas los costos han de ser </a:t>
            </a:r>
            <a:r>
              <a:rPr lang="es-ES" sz="1600" b="1" u="sng">
                <a:latin typeface="Arial" charset="0"/>
              </a:rPr>
              <a:t>idénticos</a:t>
            </a:r>
          </a:p>
          <a:p>
            <a:r>
              <a:rPr lang="es-ES" sz="1600" b="1">
                <a:latin typeface="Arial" charset="0"/>
              </a:rPr>
              <a:t>En este caso la ruta por S0 solo se usará si falla la de S1 (en A y en B)</a:t>
            </a:r>
          </a:p>
          <a:p>
            <a:r>
              <a:rPr lang="es-ES" sz="1600" b="1">
                <a:latin typeface="Arial" charset="0"/>
              </a:rPr>
              <a:t>El costo de la ruta se calcula sumando el costo de las interfaces </a:t>
            </a:r>
            <a:r>
              <a:rPr lang="es-ES" sz="1600" b="1" u="sng">
                <a:latin typeface="Arial" charset="0"/>
              </a:rPr>
              <a:t>por las que se sale</a:t>
            </a:r>
          </a:p>
        </p:txBody>
      </p:sp>
      <p:sp>
        <p:nvSpPr>
          <p:cNvPr id="53271" name="Text Box 31"/>
          <p:cNvSpPr txBox="1">
            <a:spLocks noChangeArrowheads="1"/>
          </p:cNvSpPr>
          <p:nvPr/>
        </p:nvSpPr>
        <p:spPr bwMode="auto">
          <a:xfrm>
            <a:off x="1835150" y="1716088"/>
            <a:ext cx="833438" cy="560387"/>
          </a:xfrm>
          <a:prstGeom prst="rect">
            <a:avLst/>
          </a:prstGeom>
          <a:noFill/>
          <a:ln w="9525">
            <a:noFill/>
            <a:miter lim="800000"/>
            <a:headEnd/>
            <a:tailEnd/>
          </a:ln>
        </p:spPr>
        <p:txBody>
          <a:bodyPr wrap="none">
            <a:spAutoFit/>
          </a:bodyPr>
          <a:lstStyle/>
          <a:p>
            <a:pPr algn="ctr">
              <a:spcBef>
                <a:spcPct val="20000"/>
              </a:spcBef>
            </a:pPr>
            <a:r>
              <a:rPr lang="es-ES" sz="1400" b="1">
                <a:latin typeface="Arial" charset="0"/>
              </a:rPr>
              <a:t>E0</a:t>
            </a:r>
          </a:p>
          <a:p>
            <a:pPr algn="ctr">
              <a:spcBef>
                <a:spcPct val="20000"/>
              </a:spcBef>
            </a:pPr>
            <a:r>
              <a:rPr lang="es-ES" sz="1400" b="1">
                <a:latin typeface="Arial" charset="0"/>
              </a:rPr>
              <a:t>10 Mb/s</a:t>
            </a:r>
          </a:p>
        </p:txBody>
      </p:sp>
      <p:sp>
        <p:nvSpPr>
          <p:cNvPr id="53272" name="Text Box 32"/>
          <p:cNvSpPr txBox="1">
            <a:spLocks noChangeArrowheads="1"/>
          </p:cNvSpPr>
          <p:nvPr/>
        </p:nvSpPr>
        <p:spPr bwMode="auto">
          <a:xfrm>
            <a:off x="552450" y="1557338"/>
            <a:ext cx="1355725" cy="304800"/>
          </a:xfrm>
          <a:prstGeom prst="rect">
            <a:avLst/>
          </a:prstGeom>
          <a:noFill/>
          <a:ln w="9525">
            <a:noFill/>
            <a:miter lim="800000"/>
            <a:headEnd/>
            <a:tailEnd/>
          </a:ln>
        </p:spPr>
        <p:txBody>
          <a:bodyPr wrap="none">
            <a:spAutoFit/>
          </a:bodyPr>
          <a:lstStyle/>
          <a:p>
            <a:r>
              <a:rPr lang="es-ES" sz="1400" b="1">
                <a:latin typeface="Arial" charset="0"/>
              </a:rPr>
              <a:t>Red 20.0.0.0/8</a:t>
            </a:r>
          </a:p>
        </p:txBody>
      </p:sp>
      <p:sp>
        <p:nvSpPr>
          <p:cNvPr id="53273" name="Text Box 36"/>
          <p:cNvSpPr txBox="1">
            <a:spLocks noChangeArrowheads="1"/>
          </p:cNvSpPr>
          <p:nvPr/>
        </p:nvSpPr>
        <p:spPr bwMode="auto">
          <a:xfrm>
            <a:off x="3276600" y="2781300"/>
            <a:ext cx="912813" cy="517525"/>
          </a:xfrm>
          <a:prstGeom prst="rect">
            <a:avLst/>
          </a:prstGeom>
          <a:noFill/>
          <a:ln w="9525">
            <a:noFill/>
            <a:miter lim="800000"/>
            <a:headEnd/>
            <a:tailEnd/>
          </a:ln>
        </p:spPr>
        <p:txBody>
          <a:bodyPr wrap="none">
            <a:spAutoFit/>
          </a:bodyPr>
          <a:lstStyle/>
          <a:p>
            <a:pPr algn="r"/>
            <a:r>
              <a:rPr lang="es-ES" sz="1400" b="1">
                <a:latin typeface="Arial" charset="0"/>
              </a:rPr>
              <a:t>S0</a:t>
            </a:r>
          </a:p>
          <a:p>
            <a:pPr algn="r"/>
            <a:r>
              <a:rPr lang="es-ES" sz="1400" b="1">
                <a:latin typeface="Arial" charset="0"/>
              </a:rPr>
              <a:t>256 Kb/s</a:t>
            </a:r>
          </a:p>
        </p:txBody>
      </p:sp>
      <p:sp>
        <p:nvSpPr>
          <p:cNvPr id="53274" name="Text Box 37"/>
          <p:cNvSpPr txBox="1">
            <a:spLocks noChangeArrowheads="1"/>
          </p:cNvSpPr>
          <p:nvPr/>
        </p:nvSpPr>
        <p:spPr bwMode="auto">
          <a:xfrm>
            <a:off x="5364163" y="2060575"/>
            <a:ext cx="912812" cy="517525"/>
          </a:xfrm>
          <a:prstGeom prst="rect">
            <a:avLst/>
          </a:prstGeom>
          <a:noFill/>
          <a:ln w="9525">
            <a:noFill/>
            <a:miter lim="800000"/>
            <a:headEnd/>
            <a:tailEnd/>
          </a:ln>
        </p:spPr>
        <p:txBody>
          <a:bodyPr wrap="none">
            <a:spAutoFit/>
          </a:bodyPr>
          <a:lstStyle/>
          <a:p>
            <a:pPr algn="ctr"/>
            <a:r>
              <a:rPr lang="es-ES" sz="1400" b="1">
                <a:latin typeface="Arial" charset="0"/>
              </a:rPr>
              <a:t>S1</a:t>
            </a:r>
          </a:p>
          <a:p>
            <a:pPr algn="ctr"/>
            <a:r>
              <a:rPr lang="es-ES" sz="1400" b="1">
                <a:latin typeface="Arial" charset="0"/>
              </a:rPr>
              <a:t>256 Kb/s</a:t>
            </a:r>
          </a:p>
        </p:txBody>
      </p:sp>
      <p:sp>
        <p:nvSpPr>
          <p:cNvPr id="53275" name="Text Box 38"/>
          <p:cNvSpPr txBox="1">
            <a:spLocks noChangeArrowheads="1"/>
          </p:cNvSpPr>
          <p:nvPr/>
        </p:nvSpPr>
        <p:spPr bwMode="auto">
          <a:xfrm>
            <a:off x="4738688" y="1412875"/>
            <a:ext cx="912812" cy="517525"/>
          </a:xfrm>
          <a:prstGeom prst="rect">
            <a:avLst/>
          </a:prstGeom>
          <a:noFill/>
          <a:ln w="9525">
            <a:noFill/>
            <a:miter lim="800000"/>
            <a:headEnd/>
            <a:tailEnd/>
          </a:ln>
        </p:spPr>
        <p:txBody>
          <a:bodyPr wrap="none">
            <a:spAutoFit/>
          </a:bodyPr>
          <a:lstStyle/>
          <a:p>
            <a:pPr algn="r"/>
            <a:r>
              <a:rPr lang="es-ES" sz="1400" b="1">
                <a:latin typeface="Arial" charset="0"/>
              </a:rPr>
              <a:t>S0</a:t>
            </a:r>
          </a:p>
          <a:p>
            <a:pPr algn="r"/>
            <a:r>
              <a:rPr lang="es-ES" sz="1400" b="1">
                <a:latin typeface="Arial" charset="0"/>
              </a:rPr>
              <a:t>128 Kb/s</a:t>
            </a:r>
          </a:p>
        </p:txBody>
      </p:sp>
      <p:sp>
        <p:nvSpPr>
          <p:cNvPr id="53276" name="Text Box 39"/>
          <p:cNvSpPr txBox="1">
            <a:spLocks noChangeArrowheads="1"/>
          </p:cNvSpPr>
          <p:nvPr/>
        </p:nvSpPr>
        <p:spPr bwMode="auto">
          <a:xfrm>
            <a:off x="4838700" y="3756025"/>
            <a:ext cx="3806825" cy="825500"/>
          </a:xfrm>
          <a:prstGeom prst="rect">
            <a:avLst/>
          </a:prstGeom>
          <a:noFill/>
          <a:ln w="9525">
            <a:noFill/>
            <a:miter lim="800000"/>
            <a:headEnd/>
            <a:tailEnd/>
          </a:ln>
        </p:spPr>
        <p:txBody>
          <a:bodyPr wrap="none">
            <a:spAutoFit/>
          </a:bodyPr>
          <a:lstStyle/>
          <a:p>
            <a:r>
              <a:rPr lang="es-ES" sz="1600" b="1" dirty="0">
                <a:latin typeface="Arial" charset="0"/>
              </a:rPr>
              <a:t>Costo desde B hacia </a:t>
            </a:r>
            <a:r>
              <a:rPr lang="es-ES" sz="1600" b="1" dirty="0" smtClean="0">
                <a:latin typeface="Arial" charset="0"/>
              </a:rPr>
              <a:t>20.0.0.0/8 (A):</a:t>
            </a:r>
            <a:endParaRPr lang="es-ES" sz="1600" b="1" dirty="0">
              <a:latin typeface="Arial" charset="0"/>
            </a:endParaRPr>
          </a:p>
          <a:p>
            <a:r>
              <a:rPr lang="es-ES" sz="1600" b="1" dirty="0">
                <a:latin typeface="Arial" charset="0"/>
              </a:rPr>
              <a:t>	Por S0: 781 + 10 = 791</a:t>
            </a:r>
          </a:p>
          <a:p>
            <a:r>
              <a:rPr lang="es-ES" sz="1600" b="1" dirty="0">
                <a:latin typeface="Arial" charset="0"/>
              </a:rPr>
              <a:t>	Por S1: 390 + 390 + 10 = </a:t>
            </a:r>
            <a:r>
              <a:rPr lang="es-ES" sz="1600" b="1" u="sng" dirty="0">
                <a:latin typeface="Arial" charset="0"/>
              </a:rPr>
              <a:t>790</a:t>
            </a:r>
          </a:p>
        </p:txBody>
      </p:sp>
      <p:sp>
        <p:nvSpPr>
          <p:cNvPr id="53277" name="Line 40"/>
          <p:cNvSpPr>
            <a:spLocks noChangeShapeType="1"/>
          </p:cNvSpPr>
          <p:nvPr/>
        </p:nvSpPr>
        <p:spPr bwMode="auto">
          <a:xfrm>
            <a:off x="3641725" y="2124075"/>
            <a:ext cx="466725" cy="487363"/>
          </a:xfrm>
          <a:prstGeom prst="line">
            <a:avLst/>
          </a:prstGeom>
          <a:noFill/>
          <a:ln w="31750">
            <a:solidFill>
              <a:schemeClr val="tx1"/>
            </a:solidFill>
            <a:round/>
            <a:headEnd/>
            <a:tailEnd type="triangle" w="med" len="med"/>
          </a:ln>
        </p:spPr>
        <p:txBody>
          <a:bodyPr/>
          <a:lstStyle/>
          <a:p>
            <a:endParaRPr lang="es-ES"/>
          </a:p>
        </p:txBody>
      </p:sp>
      <p:sp>
        <p:nvSpPr>
          <p:cNvPr id="53278" name="Line 41"/>
          <p:cNvSpPr>
            <a:spLocks noChangeShapeType="1"/>
          </p:cNvSpPr>
          <p:nvPr/>
        </p:nvSpPr>
        <p:spPr bwMode="auto">
          <a:xfrm flipH="1">
            <a:off x="5080000" y="2114550"/>
            <a:ext cx="390525" cy="396875"/>
          </a:xfrm>
          <a:prstGeom prst="line">
            <a:avLst/>
          </a:prstGeom>
          <a:noFill/>
          <a:ln w="31750">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a:off x="6370638" y="2444750"/>
            <a:ext cx="787400" cy="3175"/>
          </a:xfrm>
          <a:prstGeom prst="line">
            <a:avLst/>
          </a:prstGeom>
          <a:noFill/>
          <a:ln w="25400">
            <a:solidFill>
              <a:schemeClr val="accent2"/>
            </a:solidFill>
            <a:round/>
            <a:headEnd/>
            <a:tailEnd/>
          </a:ln>
        </p:spPr>
        <p:txBody>
          <a:bodyPr/>
          <a:lstStyle/>
          <a:p>
            <a:endParaRPr lang="es-ES"/>
          </a:p>
        </p:txBody>
      </p:sp>
      <p:sp>
        <p:nvSpPr>
          <p:cNvPr id="54275" name="Rectangle 3"/>
          <p:cNvSpPr>
            <a:spLocks noGrp="1" noChangeArrowheads="1"/>
          </p:cNvSpPr>
          <p:nvPr>
            <p:ph type="title"/>
          </p:nvPr>
        </p:nvSpPr>
        <p:spPr>
          <a:xfrm>
            <a:off x="685800" y="392113"/>
            <a:ext cx="7772400" cy="731837"/>
          </a:xfrm>
        </p:spPr>
        <p:txBody>
          <a:bodyPr/>
          <a:lstStyle/>
          <a:p>
            <a:pPr eaLnBrk="1" hangingPunct="1"/>
            <a:r>
              <a:rPr lang="es-ES" sz="3200" smtClean="0">
                <a:latin typeface="Arial" charset="0"/>
              </a:rPr>
              <a:t>Ejemplo de ruta asimétrica</a:t>
            </a:r>
          </a:p>
        </p:txBody>
      </p:sp>
      <p:sp>
        <p:nvSpPr>
          <p:cNvPr id="54276" name="Freeform 4"/>
          <p:cNvSpPr>
            <a:spLocks/>
          </p:cNvSpPr>
          <p:nvPr/>
        </p:nvSpPr>
        <p:spPr bwMode="auto">
          <a:xfrm flipV="1">
            <a:off x="3059113" y="2436813"/>
            <a:ext cx="2790825" cy="71437"/>
          </a:xfrm>
          <a:custGeom>
            <a:avLst/>
            <a:gdLst>
              <a:gd name="T0" fmla="*/ 0 w 1452"/>
              <a:gd name="T1" fmla="*/ 0 h 45"/>
              <a:gd name="T2" fmla="*/ 1430009 w 1452"/>
              <a:gd name="T3" fmla="*/ 0 h 45"/>
              <a:gd name="T4" fmla="*/ 1276245 w 1452"/>
              <a:gd name="T5" fmla="*/ 69850 h 45"/>
              <a:gd name="T6" fmla="*/ 2788903 w 1452"/>
              <a:gd name="T7" fmla="*/ 69850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54277" name="Line 5"/>
          <p:cNvSpPr>
            <a:spLocks noChangeShapeType="1"/>
          </p:cNvSpPr>
          <p:nvPr/>
        </p:nvSpPr>
        <p:spPr bwMode="auto">
          <a:xfrm>
            <a:off x="1908175" y="2074863"/>
            <a:ext cx="1588" cy="1223962"/>
          </a:xfrm>
          <a:prstGeom prst="line">
            <a:avLst/>
          </a:prstGeom>
          <a:noFill/>
          <a:ln w="25400">
            <a:solidFill>
              <a:schemeClr val="accent2"/>
            </a:solidFill>
            <a:round/>
            <a:headEnd/>
            <a:tailEnd/>
          </a:ln>
        </p:spPr>
        <p:txBody>
          <a:bodyPr/>
          <a:lstStyle/>
          <a:p>
            <a:endParaRPr lang="es-ES"/>
          </a:p>
        </p:txBody>
      </p:sp>
      <p:sp>
        <p:nvSpPr>
          <p:cNvPr id="54278" name="Line 6"/>
          <p:cNvSpPr>
            <a:spLocks noChangeShapeType="1"/>
          </p:cNvSpPr>
          <p:nvPr/>
        </p:nvSpPr>
        <p:spPr bwMode="auto">
          <a:xfrm>
            <a:off x="1908175" y="2519363"/>
            <a:ext cx="685800" cy="0"/>
          </a:xfrm>
          <a:prstGeom prst="line">
            <a:avLst/>
          </a:prstGeom>
          <a:noFill/>
          <a:ln w="25400">
            <a:solidFill>
              <a:schemeClr val="accent2"/>
            </a:solidFill>
            <a:round/>
            <a:headEnd/>
            <a:tailEnd/>
          </a:ln>
        </p:spPr>
        <p:txBody>
          <a:bodyPr/>
          <a:lstStyle/>
          <a:p>
            <a:endParaRPr lang="es-ES"/>
          </a:p>
        </p:txBody>
      </p:sp>
      <p:sp>
        <p:nvSpPr>
          <p:cNvPr id="54279" name="Freeform 7"/>
          <p:cNvSpPr>
            <a:spLocks/>
          </p:cNvSpPr>
          <p:nvPr/>
        </p:nvSpPr>
        <p:spPr bwMode="auto">
          <a:xfrm rot="2700000" flipV="1">
            <a:off x="2840038" y="2973388"/>
            <a:ext cx="1800225" cy="76200"/>
          </a:xfrm>
          <a:custGeom>
            <a:avLst/>
            <a:gdLst>
              <a:gd name="T0" fmla="*/ 0 w 1452"/>
              <a:gd name="T1" fmla="*/ 0 h 45"/>
              <a:gd name="T2" fmla="*/ 922429 w 1452"/>
              <a:gd name="T3" fmla="*/ 0 h 45"/>
              <a:gd name="T4" fmla="*/ 823243 w 1452"/>
              <a:gd name="T5" fmla="*/ 74507 h 45"/>
              <a:gd name="T6" fmla="*/ 1798985 w 1452"/>
              <a:gd name="T7" fmla="*/ 7450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54280" name="Freeform 8"/>
          <p:cNvSpPr>
            <a:spLocks/>
          </p:cNvSpPr>
          <p:nvPr/>
        </p:nvSpPr>
        <p:spPr bwMode="auto">
          <a:xfrm rot="18900000" flipV="1">
            <a:off x="4535488" y="2928937"/>
            <a:ext cx="1689100" cy="111125"/>
          </a:xfrm>
          <a:custGeom>
            <a:avLst/>
            <a:gdLst>
              <a:gd name="T0" fmla="*/ 0 w 1452"/>
              <a:gd name="T1" fmla="*/ 0 h 45"/>
              <a:gd name="T2" fmla="*/ 865489 w 1452"/>
              <a:gd name="T3" fmla="*/ 0 h 45"/>
              <a:gd name="T4" fmla="*/ 772426 w 1452"/>
              <a:gd name="T5" fmla="*/ 108656 h 45"/>
              <a:gd name="T6" fmla="*/ 1687937 w 1452"/>
              <a:gd name="T7" fmla="*/ 108656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pic>
        <p:nvPicPr>
          <p:cNvPr id="54281" name="Picture 9"/>
          <p:cNvPicPr>
            <a:picLocks noChangeArrowheads="1"/>
          </p:cNvPicPr>
          <p:nvPr/>
        </p:nvPicPr>
        <p:blipFill>
          <a:blip r:embed="rId3" cstate="print"/>
          <a:srcRect/>
          <a:stretch>
            <a:fillRect/>
          </a:stretch>
        </p:blipFill>
        <p:spPr bwMode="auto">
          <a:xfrm>
            <a:off x="2538413" y="2292350"/>
            <a:ext cx="809625" cy="457200"/>
          </a:xfrm>
          <a:prstGeom prst="rect">
            <a:avLst/>
          </a:prstGeom>
          <a:noFill/>
          <a:ln w="12700">
            <a:noFill/>
            <a:miter lim="800000"/>
            <a:headEnd/>
            <a:tailEnd/>
          </a:ln>
        </p:spPr>
      </p:pic>
      <p:pic>
        <p:nvPicPr>
          <p:cNvPr id="54282" name="Picture 10"/>
          <p:cNvPicPr>
            <a:picLocks noChangeArrowheads="1"/>
          </p:cNvPicPr>
          <p:nvPr/>
        </p:nvPicPr>
        <p:blipFill>
          <a:blip r:embed="rId3" cstate="print"/>
          <a:srcRect/>
          <a:stretch>
            <a:fillRect/>
          </a:stretch>
        </p:blipFill>
        <p:spPr bwMode="auto">
          <a:xfrm>
            <a:off x="4210050" y="3443288"/>
            <a:ext cx="809625" cy="457200"/>
          </a:xfrm>
          <a:prstGeom prst="rect">
            <a:avLst/>
          </a:prstGeom>
          <a:noFill/>
          <a:ln w="12700">
            <a:noFill/>
            <a:miter lim="800000"/>
            <a:headEnd/>
            <a:tailEnd/>
          </a:ln>
        </p:spPr>
      </p:pic>
      <p:pic>
        <p:nvPicPr>
          <p:cNvPr id="54283" name="Picture 11"/>
          <p:cNvPicPr>
            <a:picLocks noChangeArrowheads="1"/>
          </p:cNvPicPr>
          <p:nvPr/>
        </p:nvPicPr>
        <p:blipFill>
          <a:blip r:embed="rId3" cstate="print"/>
          <a:srcRect/>
          <a:stretch>
            <a:fillRect/>
          </a:stretch>
        </p:blipFill>
        <p:spPr bwMode="auto">
          <a:xfrm>
            <a:off x="5634038" y="2219325"/>
            <a:ext cx="809625" cy="457200"/>
          </a:xfrm>
          <a:prstGeom prst="rect">
            <a:avLst/>
          </a:prstGeom>
          <a:noFill/>
          <a:ln w="12700">
            <a:noFill/>
            <a:miter lim="800000"/>
            <a:headEnd/>
            <a:tailEnd/>
          </a:ln>
        </p:spPr>
      </p:pic>
      <p:sp>
        <p:nvSpPr>
          <p:cNvPr id="54284" name="Line 12"/>
          <p:cNvSpPr>
            <a:spLocks noChangeShapeType="1"/>
          </p:cNvSpPr>
          <p:nvPr/>
        </p:nvSpPr>
        <p:spPr bwMode="auto">
          <a:xfrm>
            <a:off x="7161213" y="2003425"/>
            <a:ext cx="1587" cy="1223963"/>
          </a:xfrm>
          <a:prstGeom prst="line">
            <a:avLst/>
          </a:prstGeom>
          <a:noFill/>
          <a:ln w="25400">
            <a:solidFill>
              <a:schemeClr val="accent2"/>
            </a:solidFill>
            <a:round/>
            <a:headEnd/>
            <a:tailEnd/>
          </a:ln>
        </p:spPr>
        <p:txBody>
          <a:bodyPr/>
          <a:lstStyle/>
          <a:p>
            <a:endParaRPr lang="es-ES"/>
          </a:p>
        </p:txBody>
      </p:sp>
      <p:sp>
        <p:nvSpPr>
          <p:cNvPr id="54285" name="Text Box 13"/>
          <p:cNvSpPr txBox="1">
            <a:spLocks noChangeArrowheads="1"/>
          </p:cNvSpPr>
          <p:nvPr/>
        </p:nvSpPr>
        <p:spPr bwMode="auto">
          <a:xfrm>
            <a:off x="2819400" y="2363788"/>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A</a:t>
            </a:r>
            <a:endParaRPr lang="es-ES" sz="1400" b="1">
              <a:latin typeface="Arial" charset="0"/>
            </a:endParaRPr>
          </a:p>
        </p:txBody>
      </p:sp>
      <p:sp>
        <p:nvSpPr>
          <p:cNvPr id="54286" name="Text Box 14"/>
          <p:cNvSpPr txBox="1">
            <a:spLocks noChangeArrowheads="1"/>
          </p:cNvSpPr>
          <p:nvPr/>
        </p:nvSpPr>
        <p:spPr bwMode="auto">
          <a:xfrm>
            <a:off x="4457700" y="3516313"/>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C</a:t>
            </a:r>
            <a:endParaRPr lang="es-ES" sz="1400" b="1">
              <a:latin typeface="Arial" charset="0"/>
            </a:endParaRPr>
          </a:p>
        </p:txBody>
      </p:sp>
      <p:sp>
        <p:nvSpPr>
          <p:cNvPr id="54287" name="Text Box 15"/>
          <p:cNvSpPr txBox="1">
            <a:spLocks noChangeArrowheads="1"/>
          </p:cNvSpPr>
          <p:nvPr/>
        </p:nvSpPr>
        <p:spPr bwMode="auto">
          <a:xfrm>
            <a:off x="5907088" y="2292350"/>
            <a:ext cx="257175" cy="276225"/>
          </a:xfrm>
          <a:prstGeom prst="rect">
            <a:avLst/>
          </a:prstGeom>
          <a:solidFill>
            <a:schemeClr val="bg1"/>
          </a:solidFill>
          <a:ln w="9525">
            <a:noFill/>
            <a:miter lim="800000"/>
            <a:headEnd/>
            <a:tailEnd/>
          </a:ln>
        </p:spPr>
        <p:txBody>
          <a:bodyPr wrap="none" lIns="36000" tIns="18000">
            <a:spAutoFit/>
          </a:bodyPr>
          <a:lstStyle/>
          <a:p>
            <a:r>
              <a:rPr lang="es-ES_tradnl" sz="1400" b="1">
                <a:latin typeface="Arial" charset="0"/>
              </a:rPr>
              <a:t>B</a:t>
            </a:r>
            <a:endParaRPr lang="es-ES" sz="1400" b="1">
              <a:latin typeface="Arial" charset="0"/>
            </a:endParaRPr>
          </a:p>
        </p:txBody>
      </p:sp>
      <p:sp>
        <p:nvSpPr>
          <p:cNvPr id="54288" name="Text Box 16"/>
          <p:cNvSpPr txBox="1">
            <a:spLocks noChangeArrowheads="1"/>
          </p:cNvSpPr>
          <p:nvPr/>
        </p:nvSpPr>
        <p:spPr bwMode="auto">
          <a:xfrm>
            <a:off x="3201988" y="1989138"/>
            <a:ext cx="912812" cy="517525"/>
          </a:xfrm>
          <a:prstGeom prst="rect">
            <a:avLst/>
          </a:prstGeom>
          <a:noFill/>
          <a:ln w="9525">
            <a:noFill/>
            <a:miter lim="800000"/>
            <a:headEnd/>
            <a:tailEnd/>
          </a:ln>
        </p:spPr>
        <p:txBody>
          <a:bodyPr wrap="none">
            <a:spAutoFit/>
          </a:bodyPr>
          <a:lstStyle/>
          <a:p>
            <a:pPr algn="ctr"/>
            <a:r>
              <a:rPr lang="es-ES" sz="1400" b="1">
                <a:latin typeface="Arial" charset="0"/>
              </a:rPr>
              <a:t>S0</a:t>
            </a:r>
          </a:p>
          <a:p>
            <a:pPr algn="ctr"/>
            <a:r>
              <a:rPr lang="es-ES" sz="1400" b="1">
                <a:latin typeface="Arial" charset="0"/>
              </a:rPr>
              <a:t>128 Kb/s</a:t>
            </a:r>
          </a:p>
        </p:txBody>
      </p:sp>
      <p:sp>
        <p:nvSpPr>
          <p:cNvPr id="54289" name="Text Box 17"/>
          <p:cNvSpPr txBox="1">
            <a:spLocks noChangeArrowheads="1"/>
          </p:cNvSpPr>
          <p:nvPr/>
        </p:nvSpPr>
        <p:spPr bwMode="auto">
          <a:xfrm>
            <a:off x="4930775" y="3371850"/>
            <a:ext cx="912813" cy="517525"/>
          </a:xfrm>
          <a:prstGeom prst="rect">
            <a:avLst/>
          </a:prstGeom>
          <a:noFill/>
          <a:ln w="9525">
            <a:noFill/>
            <a:miter lim="800000"/>
            <a:headEnd/>
            <a:tailEnd/>
          </a:ln>
        </p:spPr>
        <p:txBody>
          <a:bodyPr wrap="none">
            <a:spAutoFit/>
          </a:bodyPr>
          <a:lstStyle/>
          <a:p>
            <a:r>
              <a:rPr lang="es-ES" sz="1400" b="1">
                <a:latin typeface="Arial" charset="0"/>
              </a:rPr>
              <a:t>S1</a:t>
            </a:r>
          </a:p>
          <a:p>
            <a:r>
              <a:rPr lang="es-ES" sz="1400" b="1">
                <a:latin typeface="Arial" charset="0"/>
              </a:rPr>
              <a:t>256 Kb/s</a:t>
            </a:r>
          </a:p>
        </p:txBody>
      </p:sp>
      <p:sp>
        <p:nvSpPr>
          <p:cNvPr id="54290" name="Text Box 18"/>
          <p:cNvSpPr txBox="1">
            <a:spLocks noChangeArrowheads="1"/>
          </p:cNvSpPr>
          <p:nvPr/>
        </p:nvSpPr>
        <p:spPr bwMode="auto">
          <a:xfrm>
            <a:off x="2771775" y="2636838"/>
            <a:ext cx="912813" cy="517525"/>
          </a:xfrm>
          <a:prstGeom prst="rect">
            <a:avLst/>
          </a:prstGeom>
          <a:noFill/>
          <a:ln w="9525">
            <a:noFill/>
            <a:miter lim="800000"/>
            <a:headEnd/>
            <a:tailEnd/>
          </a:ln>
        </p:spPr>
        <p:txBody>
          <a:bodyPr wrap="none">
            <a:spAutoFit/>
          </a:bodyPr>
          <a:lstStyle/>
          <a:p>
            <a:pPr algn="ctr"/>
            <a:r>
              <a:rPr lang="es-ES" sz="1400" b="1">
                <a:latin typeface="Arial" charset="0"/>
              </a:rPr>
              <a:t>S1</a:t>
            </a:r>
          </a:p>
          <a:p>
            <a:pPr algn="ctr"/>
            <a:r>
              <a:rPr lang="es-ES" sz="1400" b="1">
                <a:latin typeface="Arial" charset="0"/>
              </a:rPr>
              <a:t>128 Kb/s</a:t>
            </a:r>
          </a:p>
        </p:txBody>
      </p:sp>
      <p:sp>
        <p:nvSpPr>
          <p:cNvPr id="54291" name="Text Box 19"/>
          <p:cNvSpPr txBox="1">
            <a:spLocks noChangeArrowheads="1"/>
          </p:cNvSpPr>
          <p:nvPr/>
        </p:nvSpPr>
        <p:spPr bwMode="auto">
          <a:xfrm>
            <a:off x="7104063" y="2058988"/>
            <a:ext cx="1355725" cy="304800"/>
          </a:xfrm>
          <a:prstGeom prst="rect">
            <a:avLst/>
          </a:prstGeom>
          <a:noFill/>
          <a:ln w="9525">
            <a:noFill/>
            <a:miter lim="800000"/>
            <a:headEnd/>
            <a:tailEnd/>
          </a:ln>
        </p:spPr>
        <p:txBody>
          <a:bodyPr wrap="none">
            <a:spAutoFit/>
          </a:bodyPr>
          <a:lstStyle/>
          <a:p>
            <a:r>
              <a:rPr lang="es-ES" sz="1400" b="1">
                <a:latin typeface="Arial" charset="0"/>
              </a:rPr>
              <a:t>Red 30.0.0.0/8</a:t>
            </a:r>
          </a:p>
        </p:txBody>
      </p:sp>
      <p:sp>
        <p:nvSpPr>
          <p:cNvPr id="54292" name="Text Box 23"/>
          <p:cNvSpPr txBox="1">
            <a:spLocks noChangeArrowheads="1"/>
          </p:cNvSpPr>
          <p:nvPr/>
        </p:nvSpPr>
        <p:spPr bwMode="auto">
          <a:xfrm>
            <a:off x="468313" y="4090988"/>
            <a:ext cx="3806825" cy="825500"/>
          </a:xfrm>
          <a:prstGeom prst="rect">
            <a:avLst/>
          </a:prstGeom>
          <a:noFill/>
          <a:ln w="9525">
            <a:noFill/>
            <a:miter lim="800000"/>
            <a:headEnd/>
            <a:tailEnd/>
          </a:ln>
        </p:spPr>
        <p:txBody>
          <a:bodyPr wrap="none">
            <a:spAutoFit/>
          </a:bodyPr>
          <a:lstStyle/>
          <a:p>
            <a:r>
              <a:rPr lang="es-ES" sz="1600" b="1" dirty="0">
                <a:latin typeface="Arial" charset="0"/>
              </a:rPr>
              <a:t>Costo desde A hacia </a:t>
            </a:r>
            <a:r>
              <a:rPr lang="es-ES" sz="1600" b="1" dirty="0" smtClean="0">
                <a:latin typeface="Arial" charset="0"/>
              </a:rPr>
              <a:t>30.0.0.0/8 (B):</a:t>
            </a:r>
            <a:endParaRPr lang="es-ES" sz="1600" b="1" dirty="0">
              <a:latin typeface="Arial" charset="0"/>
            </a:endParaRPr>
          </a:p>
          <a:p>
            <a:r>
              <a:rPr lang="es-ES" sz="1600" b="1" dirty="0">
                <a:latin typeface="Arial" charset="0"/>
              </a:rPr>
              <a:t>	Por S0: 781 + 1 = </a:t>
            </a:r>
            <a:r>
              <a:rPr lang="es-ES" sz="1600" b="1" u="sng" dirty="0">
                <a:latin typeface="Arial" charset="0"/>
              </a:rPr>
              <a:t>782</a:t>
            </a:r>
          </a:p>
          <a:p>
            <a:r>
              <a:rPr lang="es-ES" sz="1600" b="1" dirty="0">
                <a:latin typeface="Arial" charset="0"/>
              </a:rPr>
              <a:t>	Por S1: 781 + 390 + 1 = 1172</a:t>
            </a:r>
            <a:endParaRPr lang="es-ES" sz="1600" b="1" u="sng" dirty="0">
              <a:latin typeface="Arial" charset="0"/>
            </a:endParaRPr>
          </a:p>
        </p:txBody>
      </p:sp>
      <p:sp>
        <p:nvSpPr>
          <p:cNvPr id="54293" name="Text Box 24"/>
          <p:cNvSpPr txBox="1">
            <a:spLocks noChangeArrowheads="1"/>
          </p:cNvSpPr>
          <p:nvPr/>
        </p:nvSpPr>
        <p:spPr bwMode="auto">
          <a:xfrm>
            <a:off x="6300054" y="2147888"/>
            <a:ext cx="939681" cy="566309"/>
          </a:xfrm>
          <a:prstGeom prst="rect">
            <a:avLst/>
          </a:prstGeom>
          <a:noFill/>
          <a:ln w="9525">
            <a:noFill/>
            <a:miter lim="800000"/>
            <a:headEnd/>
            <a:tailEnd/>
          </a:ln>
        </p:spPr>
        <p:txBody>
          <a:bodyPr wrap="none">
            <a:spAutoFit/>
          </a:bodyPr>
          <a:lstStyle/>
          <a:p>
            <a:pPr algn="ctr">
              <a:spcBef>
                <a:spcPct val="20000"/>
              </a:spcBef>
            </a:pPr>
            <a:r>
              <a:rPr lang="es-ES" sz="1400" b="1" dirty="0">
                <a:latin typeface="Arial" charset="0"/>
              </a:rPr>
              <a:t>F</a:t>
            </a:r>
            <a:r>
              <a:rPr lang="es-ES" sz="1400" b="1" dirty="0" smtClean="0">
                <a:latin typeface="Arial" charset="0"/>
              </a:rPr>
              <a:t>0</a:t>
            </a:r>
            <a:endParaRPr lang="es-ES" sz="1400" b="1" dirty="0">
              <a:latin typeface="Arial" charset="0"/>
            </a:endParaRPr>
          </a:p>
          <a:p>
            <a:pPr algn="ctr">
              <a:spcBef>
                <a:spcPct val="20000"/>
              </a:spcBef>
            </a:pPr>
            <a:r>
              <a:rPr lang="es-ES" sz="1400" b="1" dirty="0">
                <a:latin typeface="Arial" charset="0"/>
              </a:rPr>
              <a:t>100 Mb/s</a:t>
            </a:r>
          </a:p>
        </p:txBody>
      </p:sp>
      <p:sp>
        <p:nvSpPr>
          <p:cNvPr id="54294" name="Text Box 25"/>
          <p:cNvSpPr txBox="1">
            <a:spLocks noChangeArrowheads="1"/>
          </p:cNvSpPr>
          <p:nvPr/>
        </p:nvSpPr>
        <p:spPr bwMode="auto">
          <a:xfrm>
            <a:off x="971550" y="5167313"/>
            <a:ext cx="7519988" cy="581025"/>
          </a:xfrm>
          <a:prstGeom prst="rect">
            <a:avLst/>
          </a:prstGeom>
          <a:noFill/>
          <a:ln w="9525">
            <a:noFill/>
            <a:miter lim="800000"/>
            <a:headEnd/>
            <a:tailEnd/>
          </a:ln>
        </p:spPr>
        <p:txBody>
          <a:bodyPr wrap="none">
            <a:spAutoFit/>
          </a:bodyPr>
          <a:lstStyle/>
          <a:p>
            <a:r>
              <a:rPr lang="es-ES" sz="1600" b="1">
                <a:latin typeface="Arial" charset="0"/>
              </a:rPr>
              <a:t>Al ser ahora menor el costo de S0 se enviará por ahí todo el tráfico de A a B</a:t>
            </a:r>
          </a:p>
          <a:p>
            <a:r>
              <a:rPr lang="es-ES" sz="1600" b="1">
                <a:latin typeface="Arial" charset="0"/>
              </a:rPr>
              <a:t>Sin embargo la routa óptima de B hacia A sigue siendo a través de S1</a:t>
            </a:r>
          </a:p>
        </p:txBody>
      </p:sp>
      <p:sp>
        <p:nvSpPr>
          <p:cNvPr id="54295" name="Text Box 26"/>
          <p:cNvSpPr txBox="1">
            <a:spLocks noChangeArrowheads="1"/>
          </p:cNvSpPr>
          <p:nvPr/>
        </p:nvSpPr>
        <p:spPr bwMode="auto">
          <a:xfrm>
            <a:off x="1835150" y="2276475"/>
            <a:ext cx="833438" cy="560388"/>
          </a:xfrm>
          <a:prstGeom prst="rect">
            <a:avLst/>
          </a:prstGeom>
          <a:noFill/>
          <a:ln w="9525">
            <a:noFill/>
            <a:miter lim="800000"/>
            <a:headEnd/>
            <a:tailEnd/>
          </a:ln>
        </p:spPr>
        <p:txBody>
          <a:bodyPr wrap="none">
            <a:spAutoFit/>
          </a:bodyPr>
          <a:lstStyle/>
          <a:p>
            <a:pPr algn="ctr">
              <a:spcBef>
                <a:spcPct val="20000"/>
              </a:spcBef>
            </a:pPr>
            <a:r>
              <a:rPr lang="es-ES" sz="1400" b="1">
                <a:latin typeface="Arial" charset="0"/>
              </a:rPr>
              <a:t>E0</a:t>
            </a:r>
          </a:p>
          <a:p>
            <a:pPr algn="ctr">
              <a:spcBef>
                <a:spcPct val="20000"/>
              </a:spcBef>
            </a:pPr>
            <a:r>
              <a:rPr lang="es-ES" sz="1400" b="1">
                <a:latin typeface="Arial" charset="0"/>
              </a:rPr>
              <a:t>10 Mb/s</a:t>
            </a:r>
          </a:p>
        </p:txBody>
      </p:sp>
      <p:sp>
        <p:nvSpPr>
          <p:cNvPr id="54296" name="Text Box 27"/>
          <p:cNvSpPr txBox="1">
            <a:spLocks noChangeArrowheads="1"/>
          </p:cNvSpPr>
          <p:nvPr/>
        </p:nvSpPr>
        <p:spPr bwMode="auto">
          <a:xfrm>
            <a:off x="538163" y="2076450"/>
            <a:ext cx="1355725" cy="304800"/>
          </a:xfrm>
          <a:prstGeom prst="rect">
            <a:avLst/>
          </a:prstGeom>
          <a:noFill/>
          <a:ln w="9525">
            <a:noFill/>
            <a:miter lim="800000"/>
            <a:headEnd/>
            <a:tailEnd/>
          </a:ln>
        </p:spPr>
        <p:txBody>
          <a:bodyPr wrap="none">
            <a:spAutoFit/>
          </a:bodyPr>
          <a:lstStyle/>
          <a:p>
            <a:r>
              <a:rPr lang="es-ES" sz="1400" b="1">
                <a:latin typeface="Arial" charset="0"/>
              </a:rPr>
              <a:t>Red 20.0.0.0/8</a:t>
            </a:r>
          </a:p>
        </p:txBody>
      </p:sp>
      <p:sp>
        <p:nvSpPr>
          <p:cNvPr id="54297" name="Text Box 28"/>
          <p:cNvSpPr txBox="1">
            <a:spLocks noChangeArrowheads="1"/>
          </p:cNvSpPr>
          <p:nvPr/>
        </p:nvSpPr>
        <p:spPr bwMode="auto">
          <a:xfrm>
            <a:off x="4738688" y="1916113"/>
            <a:ext cx="912812" cy="517525"/>
          </a:xfrm>
          <a:prstGeom prst="rect">
            <a:avLst/>
          </a:prstGeom>
          <a:noFill/>
          <a:ln w="9525">
            <a:noFill/>
            <a:miter lim="800000"/>
            <a:headEnd/>
            <a:tailEnd/>
          </a:ln>
        </p:spPr>
        <p:txBody>
          <a:bodyPr wrap="none">
            <a:spAutoFit/>
          </a:bodyPr>
          <a:lstStyle/>
          <a:p>
            <a:pPr algn="r"/>
            <a:r>
              <a:rPr lang="es-ES" sz="1400" b="1">
                <a:latin typeface="Arial" charset="0"/>
              </a:rPr>
              <a:t>S0</a:t>
            </a:r>
          </a:p>
          <a:p>
            <a:pPr algn="r"/>
            <a:r>
              <a:rPr lang="es-ES" sz="1400" b="1">
                <a:latin typeface="Arial" charset="0"/>
              </a:rPr>
              <a:t>128 Kb/s</a:t>
            </a:r>
          </a:p>
        </p:txBody>
      </p:sp>
      <p:sp>
        <p:nvSpPr>
          <p:cNvPr id="54298" name="Text Box 29"/>
          <p:cNvSpPr txBox="1">
            <a:spLocks noChangeArrowheads="1"/>
          </p:cNvSpPr>
          <p:nvPr/>
        </p:nvSpPr>
        <p:spPr bwMode="auto">
          <a:xfrm>
            <a:off x="5530850" y="2635250"/>
            <a:ext cx="912813" cy="517525"/>
          </a:xfrm>
          <a:prstGeom prst="rect">
            <a:avLst/>
          </a:prstGeom>
          <a:noFill/>
          <a:ln w="9525">
            <a:noFill/>
            <a:miter lim="800000"/>
            <a:headEnd/>
            <a:tailEnd/>
          </a:ln>
        </p:spPr>
        <p:txBody>
          <a:bodyPr wrap="none">
            <a:spAutoFit/>
          </a:bodyPr>
          <a:lstStyle/>
          <a:p>
            <a:r>
              <a:rPr lang="es-ES" sz="1400" b="1">
                <a:latin typeface="Arial" charset="0"/>
              </a:rPr>
              <a:t>S1</a:t>
            </a:r>
          </a:p>
          <a:p>
            <a:r>
              <a:rPr lang="es-ES" sz="1400" b="1">
                <a:latin typeface="Arial" charset="0"/>
              </a:rPr>
              <a:t>256 Kb/s</a:t>
            </a:r>
          </a:p>
        </p:txBody>
      </p:sp>
      <p:sp>
        <p:nvSpPr>
          <p:cNvPr id="54299" name="Text Box 30"/>
          <p:cNvSpPr txBox="1">
            <a:spLocks noChangeArrowheads="1"/>
          </p:cNvSpPr>
          <p:nvPr/>
        </p:nvSpPr>
        <p:spPr bwMode="auto">
          <a:xfrm>
            <a:off x="3371850" y="3371850"/>
            <a:ext cx="912813" cy="517525"/>
          </a:xfrm>
          <a:prstGeom prst="rect">
            <a:avLst/>
          </a:prstGeom>
          <a:noFill/>
          <a:ln w="9525">
            <a:noFill/>
            <a:miter lim="800000"/>
            <a:headEnd/>
            <a:tailEnd/>
          </a:ln>
        </p:spPr>
        <p:txBody>
          <a:bodyPr wrap="none">
            <a:spAutoFit/>
          </a:bodyPr>
          <a:lstStyle/>
          <a:p>
            <a:pPr algn="r"/>
            <a:r>
              <a:rPr lang="es-ES" sz="1400" b="1">
                <a:latin typeface="Arial" charset="0"/>
              </a:rPr>
              <a:t>S0</a:t>
            </a:r>
          </a:p>
          <a:p>
            <a:pPr algn="r"/>
            <a:r>
              <a:rPr lang="es-ES" sz="1400" b="1">
                <a:latin typeface="Arial" charset="0"/>
              </a:rPr>
              <a:t>256 Kb/s</a:t>
            </a:r>
          </a:p>
        </p:txBody>
      </p:sp>
      <p:sp>
        <p:nvSpPr>
          <p:cNvPr id="54300" name="Text Box 31"/>
          <p:cNvSpPr txBox="1">
            <a:spLocks noChangeArrowheads="1"/>
          </p:cNvSpPr>
          <p:nvPr/>
        </p:nvSpPr>
        <p:spPr bwMode="auto">
          <a:xfrm>
            <a:off x="1906588" y="1125538"/>
            <a:ext cx="5113337" cy="581025"/>
          </a:xfrm>
          <a:prstGeom prst="rect">
            <a:avLst/>
          </a:prstGeom>
          <a:noFill/>
          <a:ln w="9525">
            <a:noFill/>
            <a:miter lim="800000"/>
            <a:headEnd/>
            <a:tailEnd/>
          </a:ln>
        </p:spPr>
        <p:txBody>
          <a:bodyPr>
            <a:spAutoFit/>
          </a:bodyPr>
          <a:lstStyle/>
          <a:p>
            <a:pPr algn="ctr"/>
            <a:r>
              <a:rPr lang="es-ES" sz="1600" b="1">
                <a:latin typeface="Arial" charset="0"/>
              </a:rPr>
              <a:t>En este caso hemos bajado a 128 Kb/s el ancho de banda en S1 de A (el enlace A-C es asimétrico)</a:t>
            </a:r>
          </a:p>
        </p:txBody>
      </p:sp>
      <p:sp>
        <p:nvSpPr>
          <p:cNvPr id="54301" name="Text Box 32"/>
          <p:cNvSpPr txBox="1">
            <a:spLocks noChangeArrowheads="1"/>
          </p:cNvSpPr>
          <p:nvPr/>
        </p:nvSpPr>
        <p:spPr bwMode="auto">
          <a:xfrm>
            <a:off x="4725988" y="4076700"/>
            <a:ext cx="3806825" cy="825500"/>
          </a:xfrm>
          <a:prstGeom prst="rect">
            <a:avLst/>
          </a:prstGeom>
          <a:noFill/>
          <a:ln w="9525">
            <a:noFill/>
            <a:miter lim="800000"/>
            <a:headEnd/>
            <a:tailEnd/>
          </a:ln>
        </p:spPr>
        <p:txBody>
          <a:bodyPr wrap="none">
            <a:spAutoFit/>
          </a:bodyPr>
          <a:lstStyle/>
          <a:p>
            <a:r>
              <a:rPr lang="es-ES" sz="1600" b="1" dirty="0">
                <a:latin typeface="Arial" charset="0"/>
              </a:rPr>
              <a:t>Costo desde B hacia </a:t>
            </a:r>
            <a:r>
              <a:rPr lang="es-ES" sz="1600" b="1" dirty="0" smtClean="0">
                <a:latin typeface="Arial" charset="0"/>
              </a:rPr>
              <a:t>20.0.0.0/8 (A):</a:t>
            </a:r>
            <a:endParaRPr lang="es-ES" sz="1600" b="1" dirty="0">
              <a:latin typeface="Arial" charset="0"/>
            </a:endParaRPr>
          </a:p>
          <a:p>
            <a:r>
              <a:rPr lang="es-ES" sz="1600" b="1" dirty="0">
                <a:latin typeface="Arial" charset="0"/>
              </a:rPr>
              <a:t>	Por S0: 781 + 10 = 791</a:t>
            </a:r>
          </a:p>
          <a:p>
            <a:r>
              <a:rPr lang="es-ES" sz="1600" b="1" dirty="0">
                <a:latin typeface="Arial" charset="0"/>
              </a:rPr>
              <a:t>	Por S1: 390 + 390 + 10 = </a:t>
            </a:r>
            <a:r>
              <a:rPr lang="es-ES" sz="1600" b="1" u="sng" dirty="0">
                <a:latin typeface="Arial" charset="0"/>
              </a:rPr>
              <a:t>790</a:t>
            </a:r>
          </a:p>
        </p:txBody>
      </p:sp>
      <p:sp>
        <p:nvSpPr>
          <p:cNvPr id="54302" name="Line 33"/>
          <p:cNvSpPr>
            <a:spLocks noChangeShapeType="1"/>
          </p:cNvSpPr>
          <p:nvPr/>
        </p:nvSpPr>
        <p:spPr bwMode="auto">
          <a:xfrm>
            <a:off x="3563938" y="2636838"/>
            <a:ext cx="647700" cy="0"/>
          </a:xfrm>
          <a:prstGeom prst="line">
            <a:avLst/>
          </a:prstGeom>
          <a:noFill/>
          <a:ln w="31750">
            <a:solidFill>
              <a:schemeClr val="tx1"/>
            </a:solidFill>
            <a:round/>
            <a:headEnd/>
            <a:tailEnd type="triangle" w="med" len="med"/>
          </a:ln>
        </p:spPr>
        <p:txBody>
          <a:bodyPr/>
          <a:lstStyle/>
          <a:p>
            <a:endParaRPr lang="es-ES"/>
          </a:p>
        </p:txBody>
      </p:sp>
      <p:sp>
        <p:nvSpPr>
          <p:cNvPr id="54303" name="Line 34"/>
          <p:cNvSpPr>
            <a:spLocks noChangeShapeType="1"/>
          </p:cNvSpPr>
          <p:nvPr/>
        </p:nvSpPr>
        <p:spPr bwMode="auto">
          <a:xfrm flipH="1">
            <a:off x="5003800" y="2565400"/>
            <a:ext cx="503238" cy="503238"/>
          </a:xfrm>
          <a:prstGeom prst="line">
            <a:avLst/>
          </a:prstGeom>
          <a:noFill/>
          <a:ln w="31750">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609600"/>
            <a:ext cx="8496300" cy="1143000"/>
          </a:xfrm>
        </p:spPr>
        <p:txBody>
          <a:bodyPr/>
          <a:lstStyle/>
          <a:p>
            <a:pPr eaLnBrk="1" hangingPunct="1"/>
            <a:r>
              <a:rPr lang="es-ES_tradnl" sz="4000" smtClean="0"/>
              <a:t>IS-IS</a:t>
            </a:r>
            <a:r>
              <a:rPr lang="es-ES_tradnl" sz="3600" smtClean="0"/>
              <a:t/>
            </a:r>
            <a:br>
              <a:rPr lang="es-ES_tradnl" sz="3600" smtClean="0"/>
            </a:br>
            <a:r>
              <a:rPr lang="es-ES_tradnl" sz="3600" smtClean="0"/>
              <a:t>(Intermediate System- Intermediate System)</a:t>
            </a:r>
            <a:endParaRPr lang="es-ES" sz="3600" smtClean="0"/>
          </a:p>
        </p:txBody>
      </p:sp>
      <p:sp>
        <p:nvSpPr>
          <p:cNvPr id="55299" name="Rectangle 3"/>
          <p:cNvSpPr>
            <a:spLocks noGrp="1" noChangeArrowheads="1"/>
          </p:cNvSpPr>
          <p:nvPr>
            <p:ph type="body" idx="1"/>
          </p:nvPr>
        </p:nvSpPr>
        <p:spPr/>
        <p:txBody>
          <a:bodyPr/>
          <a:lstStyle/>
          <a:p>
            <a:pPr eaLnBrk="1" hangingPunct="1">
              <a:lnSpc>
                <a:spcPct val="80000"/>
              </a:lnSpc>
            </a:pPr>
            <a:r>
              <a:rPr lang="es-ES_tradnl" sz="2400" smtClean="0"/>
              <a:t>IS-IS es el protocolo de routing propio de los protocolos OSI de ISO no orientados a conexión</a:t>
            </a:r>
          </a:p>
          <a:p>
            <a:pPr eaLnBrk="1" hangingPunct="1">
              <a:lnSpc>
                <a:spcPct val="80000"/>
              </a:lnSpc>
            </a:pPr>
            <a:r>
              <a:rPr lang="es-ES_tradnl" sz="2400" smtClean="0"/>
              <a:t>En ellos el router se llama IS ó ‘Intermediate System’ (el host es un ‘End System’)</a:t>
            </a:r>
          </a:p>
          <a:p>
            <a:pPr eaLnBrk="1" hangingPunct="1">
              <a:lnSpc>
                <a:spcPct val="80000"/>
              </a:lnSpc>
            </a:pPr>
            <a:r>
              <a:rPr lang="es-ES_tradnl" sz="2400" smtClean="0"/>
              <a:t>IS-IS es muy similar a OSPF, pero no es estándar Internet, es estándar ISO (OSI). Sin embargo es ampliamente utilizado en Internet</a:t>
            </a:r>
          </a:p>
          <a:p>
            <a:pPr eaLnBrk="1" hangingPunct="1">
              <a:lnSpc>
                <a:spcPct val="80000"/>
              </a:lnSpc>
            </a:pPr>
            <a:r>
              <a:rPr lang="es-ES_tradnl" sz="2400" smtClean="0"/>
              <a:t>Antiguamente había rivalidad entre los partidarios de OSPF e IS-IS. Hoy en día se suele utilizar OSPF en redes pequeñas e IS-IS en las grandes (ISPs)</a:t>
            </a:r>
          </a:p>
          <a:p>
            <a:pPr eaLnBrk="1" hangingPunct="1">
              <a:lnSpc>
                <a:spcPct val="80000"/>
              </a:lnSpc>
            </a:pPr>
            <a:r>
              <a:rPr lang="es-ES" sz="2400" smtClean="0"/>
              <a:t>Actualmente la mayoría de los fabricantes soportan ambos protocolos</a:t>
            </a:r>
          </a:p>
        </p:txBody>
      </p:sp>
    </p:spTree>
  </p:cSld>
  <p:clrMapOvr>
    <a:masterClrMapping/>
  </p:clrMapOvr>
  <p:transition spd="med">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442" name="Group 138"/>
          <p:cNvGraphicFramePr>
            <a:graphicFrameLocks noGrp="1"/>
          </p:cNvGraphicFramePr>
          <p:nvPr/>
        </p:nvGraphicFramePr>
        <p:xfrm>
          <a:off x="611188" y="2436813"/>
          <a:ext cx="7999412" cy="2583498"/>
        </p:xfrm>
        <a:graphic>
          <a:graphicData uri="http://schemas.openxmlformats.org/drawingml/2006/table">
            <a:tbl>
              <a:tblPr/>
              <a:tblGrid>
                <a:gridCol w="2016125"/>
                <a:gridCol w="2005012"/>
                <a:gridCol w="3978275"/>
              </a:tblGrid>
              <a:tr h="292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Tipo de hardware (1=Enet)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Tipo de protocolo (800=IP)</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Lon. Dir. Hard. (6)</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Lon. Dir. Red (4)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Operación (1-2: ARP, 3-4: RARP)  </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MAC Emisor (octetos 0-3)</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92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MAC Emisor (oct 4-5)</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IP emisor (octetos 0-1)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IP emisor (octetos 2-3)</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MAC destino (oct. 0-1)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MAC destino (octetos 2-5)</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921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Dir. IP destino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bl>
          </a:graphicData>
        </a:graphic>
      </p:graphicFrame>
      <p:sp>
        <p:nvSpPr>
          <p:cNvPr id="7196" name="Text Box 82"/>
          <p:cNvSpPr txBox="1">
            <a:spLocks noChangeArrowheads="1"/>
          </p:cNvSpPr>
          <p:nvPr/>
        </p:nvSpPr>
        <p:spPr bwMode="auto">
          <a:xfrm>
            <a:off x="4086225" y="1498600"/>
            <a:ext cx="857250" cy="366713"/>
          </a:xfrm>
          <a:prstGeom prst="rect">
            <a:avLst/>
          </a:prstGeom>
          <a:noFill/>
          <a:ln w="9525">
            <a:noFill/>
            <a:miter lim="800000"/>
            <a:headEnd/>
            <a:tailEnd/>
          </a:ln>
        </p:spPr>
        <p:txBody>
          <a:bodyPr wrap="none">
            <a:spAutoFit/>
          </a:bodyPr>
          <a:lstStyle/>
          <a:p>
            <a:r>
              <a:rPr lang="es-ES_tradnl" sz="1800">
                <a:latin typeface="Arial" charset="0"/>
              </a:rPr>
              <a:t>32 bits</a:t>
            </a:r>
            <a:endParaRPr lang="es-ES" sz="1800">
              <a:latin typeface="Arial" charset="0"/>
            </a:endParaRPr>
          </a:p>
        </p:txBody>
      </p:sp>
      <p:sp>
        <p:nvSpPr>
          <p:cNvPr id="7197" name="Line 83"/>
          <p:cNvSpPr>
            <a:spLocks noChangeShapeType="1"/>
          </p:cNvSpPr>
          <p:nvPr/>
        </p:nvSpPr>
        <p:spPr bwMode="auto">
          <a:xfrm rot="10800000">
            <a:off x="615950" y="1704975"/>
            <a:ext cx="3346450" cy="0"/>
          </a:xfrm>
          <a:prstGeom prst="line">
            <a:avLst/>
          </a:prstGeom>
          <a:noFill/>
          <a:ln w="9525">
            <a:solidFill>
              <a:schemeClr val="tx1"/>
            </a:solidFill>
            <a:round/>
            <a:headEnd/>
            <a:tailEnd type="triangle" w="med" len="med"/>
          </a:ln>
        </p:spPr>
        <p:txBody>
          <a:bodyPr/>
          <a:lstStyle/>
          <a:p>
            <a:endParaRPr lang="es-ES"/>
          </a:p>
        </p:txBody>
      </p:sp>
      <p:sp>
        <p:nvSpPr>
          <p:cNvPr id="7198" name="Line 84"/>
          <p:cNvSpPr>
            <a:spLocks noChangeShapeType="1"/>
          </p:cNvSpPr>
          <p:nvPr/>
        </p:nvSpPr>
        <p:spPr bwMode="auto">
          <a:xfrm>
            <a:off x="5105400" y="1704975"/>
            <a:ext cx="3486150" cy="0"/>
          </a:xfrm>
          <a:prstGeom prst="line">
            <a:avLst/>
          </a:prstGeom>
          <a:noFill/>
          <a:ln w="9525">
            <a:solidFill>
              <a:schemeClr val="tx1"/>
            </a:solidFill>
            <a:round/>
            <a:headEnd/>
            <a:tailEnd type="triangle" w="med" len="med"/>
          </a:ln>
        </p:spPr>
        <p:txBody>
          <a:bodyPr/>
          <a:lstStyle/>
          <a:p>
            <a:endParaRPr lang="es-ES"/>
          </a:p>
        </p:txBody>
      </p:sp>
      <p:sp>
        <p:nvSpPr>
          <p:cNvPr id="7199" name="Line 85"/>
          <p:cNvSpPr>
            <a:spLocks noChangeShapeType="1"/>
          </p:cNvSpPr>
          <p:nvPr/>
        </p:nvSpPr>
        <p:spPr bwMode="auto">
          <a:xfrm flipV="1">
            <a:off x="614363" y="2001838"/>
            <a:ext cx="7988300" cy="3175"/>
          </a:xfrm>
          <a:prstGeom prst="line">
            <a:avLst/>
          </a:prstGeom>
          <a:noFill/>
          <a:ln w="9525">
            <a:solidFill>
              <a:schemeClr val="tx1"/>
            </a:solidFill>
            <a:round/>
            <a:headEnd/>
            <a:tailEnd/>
          </a:ln>
        </p:spPr>
        <p:txBody>
          <a:bodyPr/>
          <a:lstStyle/>
          <a:p>
            <a:endParaRPr lang="es-ES"/>
          </a:p>
        </p:txBody>
      </p:sp>
      <p:sp>
        <p:nvSpPr>
          <p:cNvPr id="7200" name="Line 86"/>
          <p:cNvSpPr>
            <a:spLocks noChangeShapeType="1"/>
          </p:cNvSpPr>
          <p:nvPr/>
        </p:nvSpPr>
        <p:spPr bwMode="auto">
          <a:xfrm>
            <a:off x="611188" y="2005013"/>
            <a:ext cx="0" cy="228600"/>
          </a:xfrm>
          <a:prstGeom prst="line">
            <a:avLst/>
          </a:prstGeom>
          <a:noFill/>
          <a:ln w="9525">
            <a:solidFill>
              <a:schemeClr val="tx1"/>
            </a:solidFill>
            <a:round/>
            <a:headEnd/>
            <a:tailEnd/>
          </a:ln>
        </p:spPr>
        <p:txBody>
          <a:bodyPr/>
          <a:lstStyle/>
          <a:p>
            <a:endParaRPr lang="es-ES"/>
          </a:p>
        </p:txBody>
      </p:sp>
      <p:sp>
        <p:nvSpPr>
          <p:cNvPr id="7201" name="Line 87"/>
          <p:cNvSpPr>
            <a:spLocks noChangeShapeType="1"/>
          </p:cNvSpPr>
          <p:nvPr/>
        </p:nvSpPr>
        <p:spPr bwMode="auto">
          <a:xfrm>
            <a:off x="2627313" y="2005013"/>
            <a:ext cx="0" cy="228600"/>
          </a:xfrm>
          <a:prstGeom prst="line">
            <a:avLst/>
          </a:prstGeom>
          <a:noFill/>
          <a:ln w="9525">
            <a:solidFill>
              <a:schemeClr val="tx1"/>
            </a:solidFill>
            <a:round/>
            <a:headEnd/>
            <a:tailEnd/>
          </a:ln>
        </p:spPr>
        <p:txBody>
          <a:bodyPr/>
          <a:lstStyle/>
          <a:p>
            <a:endParaRPr lang="es-ES"/>
          </a:p>
        </p:txBody>
      </p:sp>
      <p:sp>
        <p:nvSpPr>
          <p:cNvPr id="7202" name="Line 88"/>
          <p:cNvSpPr>
            <a:spLocks noChangeShapeType="1"/>
          </p:cNvSpPr>
          <p:nvPr/>
        </p:nvSpPr>
        <p:spPr bwMode="auto">
          <a:xfrm>
            <a:off x="4632325" y="2005013"/>
            <a:ext cx="0" cy="228600"/>
          </a:xfrm>
          <a:prstGeom prst="line">
            <a:avLst/>
          </a:prstGeom>
          <a:noFill/>
          <a:ln w="9525">
            <a:solidFill>
              <a:schemeClr val="tx1"/>
            </a:solidFill>
            <a:round/>
            <a:headEnd/>
            <a:tailEnd/>
          </a:ln>
        </p:spPr>
        <p:txBody>
          <a:bodyPr/>
          <a:lstStyle/>
          <a:p>
            <a:endParaRPr lang="es-ES"/>
          </a:p>
        </p:txBody>
      </p:sp>
      <p:sp>
        <p:nvSpPr>
          <p:cNvPr id="7203" name="Line 89"/>
          <p:cNvSpPr>
            <a:spLocks noChangeShapeType="1"/>
          </p:cNvSpPr>
          <p:nvPr/>
        </p:nvSpPr>
        <p:spPr bwMode="auto">
          <a:xfrm>
            <a:off x="6634163" y="2006600"/>
            <a:ext cx="0" cy="228600"/>
          </a:xfrm>
          <a:prstGeom prst="line">
            <a:avLst/>
          </a:prstGeom>
          <a:noFill/>
          <a:ln w="9525">
            <a:solidFill>
              <a:schemeClr val="tx1"/>
            </a:solidFill>
            <a:round/>
            <a:headEnd/>
            <a:tailEnd/>
          </a:ln>
        </p:spPr>
        <p:txBody>
          <a:bodyPr/>
          <a:lstStyle/>
          <a:p>
            <a:endParaRPr lang="es-ES"/>
          </a:p>
        </p:txBody>
      </p:sp>
      <p:sp>
        <p:nvSpPr>
          <p:cNvPr id="7204" name="Line 90"/>
          <p:cNvSpPr>
            <a:spLocks noChangeShapeType="1"/>
          </p:cNvSpPr>
          <p:nvPr/>
        </p:nvSpPr>
        <p:spPr bwMode="auto">
          <a:xfrm>
            <a:off x="8605838" y="2005013"/>
            <a:ext cx="0" cy="228600"/>
          </a:xfrm>
          <a:prstGeom prst="line">
            <a:avLst/>
          </a:prstGeom>
          <a:noFill/>
          <a:ln w="9525">
            <a:solidFill>
              <a:schemeClr val="tx1"/>
            </a:solidFill>
            <a:round/>
            <a:headEnd/>
            <a:tailEnd/>
          </a:ln>
        </p:spPr>
        <p:txBody>
          <a:bodyPr/>
          <a:lstStyle/>
          <a:p>
            <a:endParaRPr lang="es-ES"/>
          </a:p>
        </p:txBody>
      </p:sp>
      <p:sp>
        <p:nvSpPr>
          <p:cNvPr id="7205" name="Text Box 91"/>
          <p:cNvSpPr txBox="1">
            <a:spLocks noChangeArrowheads="1"/>
          </p:cNvSpPr>
          <p:nvPr/>
        </p:nvSpPr>
        <p:spPr bwMode="auto">
          <a:xfrm>
            <a:off x="533400" y="333375"/>
            <a:ext cx="8077200" cy="946150"/>
          </a:xfrm>
          <a:prstGeom prst="rect">
            <a:avLst/>
          </a:prstGeom>
          <a:noFill/>
          <a:ln w="9525">
            <a:noFill/>
            <a:miter lim="800000"/>
            <a:headEnd/>
            <a:tailEnd/>
          </a:ln>
        </p:spPr>
        <p:txBody>
          <a:bodyPr>
            <a:spAutoFit/>
          </a:bodyPr>
          <a:lstStyle/>
          <a:p>
            <a:pPr algn="ctr">
              <a:spcBef>
                <a:spcPct val="50000"/>
              </a:spcBef>
            </a:pPr>
            <a:r>
              <a:rPr lang="es-ES_tradnl" sz="2800">
                <a:latin typeface="Arial" charset="0"/>
              </a:rPr>
              <a:t>Formato de mensaje ARP y RARP en el caso de protocolo IPv4 y red Ethernet</a:t>
            </a:r>
            <a:endParaRPr lang="es-ES" sz="2800">
              <a:latin typeface="Arial" charset="0"/>
            </a:endParaRPr>
          </a:p>
        </p:txBody>
      </p:sp>
      <p:sp>
        <p:nvSpPr>
          <p:cNvPr id="7206" name="Text Box 139"/>
          <p:cNvSpPr txBox="1">
            <a:spLocks noChangeArrowheads="1"/>
          </p:cNvSpPr>
          <p:nvPr/>
        </p:nvSpPr>
        <p:spPr bwMode="auto">
          <a:xfrm>
            <a:off x="2627313" y="5167313"/>
            <a:ext cx="2520950" cy="366712"/>
          </a:xfrm>
          <a:prstGeom prst="rect">
            <a:avLst/>
          </a:prstGeom>
          <a:noFill/>
          <a:ln w="9525">
            <a:noFill/>
            <a:miter lim="800000"/>
            <a:headEnd/>
            <a:tailEnd/>
          </a:ln>
        </p:spPr>
        <p:txBody>
          <a:bodyPr wrap="none">
            <a:spAutoFit/>
          </a:bodyPr>
          <a:lstStyle/>
          <a:p>
            <a:r>
              <a:rPr lang="es-ES_tradnl" sz="1800">
                <a:latin typeface="Arial" charset="0"/>
              </a:rPr>
              <a:t>Códigos de Operación:</a:t>
            </a:r>
            <a:endParaRPr lang="es-ES" sz="1800">
              <a:latin typeface="Arial" charset="0"/>
            </a:endParaRPr>
          </a:p>
        </p:txBody>
      </p:sp>
      <p:sp>
        <p:nvSpPr>
          <p:cNvPr id="7207" name="Text Box 140"/>
          <p:cNvSpPr txBox="1">
            <a:spLocks noChangeArrowheads="1"/>
          </p:cNvSpPr>
          <p:nvPr/>
        </p:nvSpPr>
        <p:spPr bwMode="auto">
          <a:xfrm>
            <a:off x="5248275" y="5173663"/>
            <a:ext cx="1987550" cy="1190625"/>
          </a:xfrm>
          <a:prstGeom prst="rect">
            <a:avLst/>
          </a:prstGeom>
          <a:noFill/>
          <a:ln w="9525">
            <a:noFill/>
            <a:miter lim="800000"/>
            <a:headEnd/>
            <a:tailEnd/>
          </a:ln>
        </p:spPr>
        <p:txBody>
          <a:bodyPr wrap="none">
            <a:spAutoFit/>
          </a:bodyPr>
          <a:lstStyle/>
          <a:p>
            <a:r>
              <a:rPr lang="es-ES_tradnl" sz="1800">
                <a:latin typeface="Arial" charset="0"/>
              </a:rPr>
              <a:t>1: ARP Request</a:t>
            </a:r>
          </a:p>
          <a:p>
            <a:r>
              <a:rPr lang="es-ES_tradnl" sz="1800">
                <a:latin typeface="Arial" charset="0"/>
              </a:rPr>
              <a:t>2: ARP Reply</a:t>
            </a:r>
          </a:p>
          <a:p>
            <a:r>
              <a:rPr lang="es-ES_tradnl" sz="1800">
                <a:latin typeface="Arial" charset="0"/>
              </a:rPr>
              <a:t>3: RARP Request</a:t>
            </a:r>
          </a:p>
          <a:p>
            <a:r>
              <a:rPr lang="es-ES_tradnl" sz="1800">
                <a:latin typeface="Arial" charset="0"/>
              </a:rPr>
              <a:t>4: RARP Reply</a:t>
            </a:r>
            <a:endParaRPr lang="es-ES" sz="1800">
              <a:latin typeface="Arial" charset="0"/>
            </a:endParaRPr>
          </a:p>
        </p:txBody>
      </p:sp>
    </p:spTree>
  </p:cSld>
  <p:clrMapOvr>
    <a:masterClrMapping/>
  </p:clrMapOvr>
  <p:transition spd="med">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9509" name="Group 117"/>
          <p:cNvGraphicFramePr>
            <a:graphicFrameLocks noGrp="1"/>
          </p:cNvGraphicFramePr>
          <p:nvPr/>
        </p:nvGraphicFramePr>
        <p:xfrm>
          <a:off x="533400" y="1524000"/>
          <a:ext cx="8229600" cy="4480560"/>
        </p:xfrm>
        <a:graphic>
          <a:graphicData uri="http://schemas.openxmlformats.org/drawingml/2006/table">
            <a:tbl>
              <a:tblPr/>
              <a:tblGrid>
                <a:gridCol w="1169988"/>
                <a:gridCol w="1192212"/>
                <a:gridCol w="1162050"/>
                <a:gridCol w="1112838"/>
                <a:gridCol w="1106487"/>
                <a:gridCol w="1343025"/>
                <a:gridCol w="114300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Protocolo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Algoritmo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Subredes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Métrica compleja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Notifica Actualiz.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Niveles jerárquicos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Estándar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RIPv1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Vector Distancia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SI (Internet)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RIPv2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Vector Distancia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SI (Internet)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IGRP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Vector Distancia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EIGRP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Vector Distancia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OSPF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Estado Enlace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 (Internet)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IS-IS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Estado Enlace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SI    (ISO)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88" name="Text Box 99"/>
          <p:cNvSpPr txBox="1">
            <a:spLocks noChangeArrowheads="1"/>
          </p:cNvSpPr>
          <p:nvPr/>
        </p:nvSpPr>
        <p:spPr bwMode="auto">
          <a:xfrm>
            <a:off x="958850" y="382588"/>
            <a:ext cx="6813550" cy="641350"/>
          </a:xfrm>
          <a:prstGeom prst="rect">
            <a:avLst/>
          </a:prstGeom>
          <a:noFill/>
          <a:ln w="9525">
            <a:noFill/>
            <a:miter lim="800000"/>
            <a:headEnd/>
            <a:tailEnd/>
          </a:ln>
        </p:spPr>
        <p:txBody>
          <a:bodyPr wrap="none">
            <a:spAutoFit/>
          </a:bodyPr>
          <a:lstStyle/>
          <a:p>
            <a:r>
              <a:rPr lang="es-ES" sz="3600">
                <a:latin typeface="Arial" charset="0"/>
              </a:rPr>
              <a:t>Protocolos de routing de Internet</a:t>
            </a:r>
          </a:p>
        </p:txBody>
      </p:sp>
    </p:spTree>
  </p:cSld>
  <p:clrMapOvr>
    <a:masterClrMapping/>
  </p:clrMapOvr>
  <p:transition spd="med">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60350"/>
            <a:ext cx="7772400" cy="865188"/>
          </a:xfrm>
        </p:spPr>
        <p:txBody>
          <a:bodyPr/>
          <a:lstStyle/>
          <a:p>
            <a:pPr eaLnBrk="1" hangingPunct="1"/>
            <a:r>
              <a:rPr lang="es-ES" sz="4000" smtClean="0"/>
              <a:t>Mecanismo de enrutado de paquetes</a:t>
            </a:r>
          </a:p>
        </p:txBody>
      </p:sp>
      <p:sp>
        <p:nvSpPr>
          <p:cNvPr id="57347" name="Rectangle 3"/>
          <p:cNvSpPr>
            <a:spLocks noGrp="1" noChangeArrowheads="1"/>
          </p:cNvSpPr>
          <p:nvPr>
            <p:ph type="body" idx="1"/>
          </p:nvPr>
        </p:nvSpPr>
        <p:spPr>
          <a:xfrm>
            <a:off x="685800" y="1268413"/>
            <a:ext cx="7772400" cy="5040312"/>
          </a:xfrm>
        </p:spPr>
        <p:txBody>
          <a:bodyPr/>
          <a:lstStyle/>
          <a:p>
            <a:pPr marL="609600" indent="-609600" eaLnBrk="1" hangingPunct="1">
              <a:lnSpc>
                <a:spcPct val="80000"/>
              </a:lnSpc>
            </a:pPr>
            <a:r>
              <a:rPr lang="es-ES" sz="2800" dirty="0" smtClean="0"/>
              <a:t>Los paquetes se </a:t>
            </a:r>
            <a:r>
              <a:rPr lang="es-ES" sz="2800" dirty="0" err="1" smtClean="0"/>
              <a:t>enrutan</a:t>
            </a:r>
            <a:r>
              <a:rPr lang="es-ES" sz="2800" dirty="0" smtClean="0"/>
              <a:t> de acuerdo con su dirección de destino. La dirección de origen no se toma en cuenta para nada.</a:t>
            </a:r>
          </a:p>
          <a:p>
            <a:pPr marL="609600" indent="-609600" eaLnBrk="1" hangingPunct="1">
              <a:lnSpc>
                <a:spcPct val="80000"/>
              </a:lnSpc>
            </a:pPr>
            <a:r>
              <a:rPr lang="es-ES" sz="2800" dirty="0" smtClean="0"/>
              <a:t>Si al </a:t>
            </a:r>
            <a:r>
              <a:rPr lang="es-ES" sz="2800" dirty="0" err="1" smtClean="0"/>
              <a:t>enrutar</a:t>
            </a:r>
            <a:r>
              <a:rPr lang="es-ES" sz="2800" dirty="0" smtClean="0"/>
              <a:t> un paquete el </a:t>
            </a:r>
            <a:r>
              <a:rPr lang="es-ES" sz="2800" dirty="0" err="1" smtClean="0"/>
              <a:t>router</a:t>
            </a:r>
            <a:r>
              <a:rPr lang="es-ES" sz="2800" dirty="0" smtClean="0"/>
              <a:t> descubre que existen varias rutas posibles para llegar a ese destino aplica tres criterios de selección, por orden:</a:t>
            </a:r>
          </a:p>
          <a:p>
            <a:pPr marL="990600" lvl="1" indent="-533400" eaLnBrk="1" hangingPunct="1">
              <a:lnSpc>
                <a:spcPct val="80000"/>
              </a:lnSpc>
              <a:buFontTx/>
              <a:buAutoNum type="arabicPeriod"/>
            </a:pPr>
            <a:r>
              <a:rPr lang="es-ES" sz="2400" dirty="0" smtClean="0"/>
              <a:t>Usa la ruta de máscara más larga. En caso de empate…</a:t>
            </a:r>
          </a:p>
          <a:p>
            <a:pPr marL="990600" lvl="1" indent="-533400" eaLnBrk="1" hangingPunct="1">
              <a:lnSpc>
                <a:spcPct val="80000"/>
              </a:lnSpc>
              <a:buFontTx/>
              <a:buAutoNum type="arabicPeriod"/>
            </a:pPr>
            <a:r>
              <a:rPr lang="es-ES" sz="2400" dirty="0" smtClean="0"/>
              <a:t>Usa la ruta de distancia administrativa menor. En caso de empate…</a:t>
            </a:r>
          </a:p>
          <a:p>
            <a:pPr marL="990600" lvl="1" indent="-533400" eaLnBrk="1" hangingPunct="1">
              <a:lnSpc>
                <a:spcPct val="80000"/>
              </a:lnSpc>
              <a:buFontTx/>
              <a:buAutoNum type="arabicPeriod"/>
            </a:pPr>
            <a:r>
              <a:rPr lang="es-ES" sz="2400" dirty="0" smtClean="0"/>
              <a:t>Usa la ruta de métrica menor. En caso de empate las usa todas (en algunas implementaciones usa solo la primera)</a:t>
            </a:r>
          </a:p>
        </p:txBody>
      </p:sp>
    </p:spTree>
  </p:cSld>
  <p:clrMapOvr>
    <a:masterClrMapping/>
  </p:clrMapOvr>
  <p:transition spd="med">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60648"/>
            <a:ext cx="7772400" cy="803275"/>
          </a:xfrm>
        </p:spPr>
        <p:txBody>
          <a:bodyPr/>
          <a:lstStyle/>
          <a:p>
            <a:pPr eaLnBrk="1" hangingPunct="1"/>
            <a:r>
              <a:rPr lang="es-ES" sz="4000" smtClean="0"/>
              <a:t>Máscara más larga</a:t>
            </a:r>
          </a:p>
        </p:txBody>
      </p:sp>
      <p:sp>
        <p:nvSpPr>
          <p:cNvPr id="58371" name="Rectangle 3"/>
          <p:cNvSpPr>
            <a:spLocks noGrp="1" noChangeArrowheads="1"/>
          </p:cNvSpPr>
          <p:nvPr>
            <p:ph type="body" idx="1"/>
          </p:nvPr>
        </p:nvSpPr>
        <p:spPr>
          <a:xfrm>
            <a:off x="395288" y="1268760"/>
            <a:ext cx="8458200" cy="4683075"/>
          </a:xfrm>
        </p:spPr>
        <p:txBody>
          <a:bodyPr/>
          <a:lstStyle/>
          <a:p>
            <a:pPr marL="609600" indent="-609600" eaLnBrk="1" hangingPunct="1">
              <a:lnSpc>
                <a:spcPct val="90000"/>
              </a:lnSpc>
            </a:pPr>
            <a:r>
              <a:rPr lang="es-ES" sz="2200" dirty="0" smtClean="0"/>
              <a:t>Supongamos que se han declarado las siguientes rutas estáticas en un </a:t>
            </a:r>
            <a:r>
              <a:rPr lang="es-ES" sz="2200" dirty="0" err="1" smtClean="0"/>
              <a:t>router</a:t>
            </a:r>
            <a:r>
              <a:rPr lang="es-ES" sz="2200" dirty="0" smtClean="0"/>
              <a:t>:</a:t>
            </a:r>
          </a:p>
          <a:p>
            <a:pPr marL="1371600" lvl="2" indent="-457200" eaLnBrk="1" hangingPunct="1">
              <a:lnSpc>
                <a:spcPct val="90000"/>
              </a:lnSpc>
              <a:buFontTx/>
              <a:buAutoNum type="alphaLcParenR"/>
            </a:pPr>
            <a:r>
              <a:rPr lang="es-ES" sz="2000" b="1" dirty="0" err="1" smtClean="0">
                <a:latin typeface="Courier New" pitchFamily="49" charset="0"/>
              </a:rPr>
              <a:t>ip</a:t>
            </a:r>
            <a:r>
              <a:rPr lang="es-ES" sz="2000" b="1" dirty="0" smtClean="0">
                <a:latin typeface="Courier New" pitchFamily="49" charset="0"/>
              </a:rPr>
              <a:t> </a:t>
            </a:r>
            <a:r>
              <a:rPr lang="es-ES" sz="2000" b="1" dirty="0" err="1" smtClean="0">
                <a:latin typeface="Courier New" pitchFamily="49" charset="0"/>
              </a:rPr>
              <a:t>route</a:t>
            </a:r>
            <a:r>
              <a:rPr lang="es-ES" sz="2000" b="1" dirty="0" smtClean="0">
                <a:latin typeface="Courier New" pitchFamily="49" charset="0"/>
              </a:rPr>
              <a:t> 20.0.0.0 255.255.254.0   10.0.0.1</a:t>
            </a:r>
          </a:p>
          <a:p>
            <a:pPr marL="1371600" lvl="2" indent="-457200" eaLnBrk="1" hangingPunct="1">
              <a:lnSpc>
                <a:spcPct val="90000"/>
              </a:lnSpc>
              <a:buFontTx/>
              <a:buAutoNum type="alphaLcParenR"/>
            </a:pPr>
            <a:r>
              <a:rPr lang="es-ES" sz="2000" b="1" dirty="0" err="1" smtClean="0">
                <a:latin typeface="Courier New" pitchFamily="49" charset="0"/>
              </a:rPr>
              <a:t>ip</a:t>
            </a:r>
            <a:r>
              <a:rPr lang="es-ES" sz="2000" b="1" dirty="0" smtClean="0">
                <a:latin typeface="Courier New" pitchFamily="49" charset="0"/>
              </a:rPr>
              <a:t> </a:t>
            </a:r>
            <a:r>
              <a:rPr lang="es-ES" sz="2000" b="1" dirty="0" err="1" smtClean="0">
                <a:latin typeface="Courier New" pitchFamily="49" charset="0"/>
              </a:rPr>
              <a:t>route</a:t>
            </a:r>
            <a:r>
              <a:rPr lang="es-ES" sz="2000" b="1" dirty="0" smtClean="0">
                <a:latin typeface="Courier New" pitchFamily="49" charset="0"/>
              </a:rPr>
              <a:t> 20.0.0.0 255.255.255.0   10.0.0.2</a:t>
            </a:r>
          </a:p>
          <a:p>
            <a:pPr marL="1371600" lvl="2" indent="-457200" eaLnBrk="1" hangingPunct="1">
              <a:lnSpc>
                <a:spcPct val="90000"/>
              </a:lnSpc>
              <a:buFontTx/>
              <a:buAutoNum type="alphaLcParenR"/>
            </a:pPr>
            <a:r>
              <a:rPr lang="es-ES" sz="2000" b="1" dirty="0" err="1" smtClean="0">
                <a:latin typeface="Courier New" pitchFamily="49" charset="0"/>
              </a:rPr>
              <a:t>ip</a:t>
            </a:r>
            <a:r>
              <a:rPr lang="es-ES" sz="2000" b="1" dirty="0" smtClean="0">
                <a:latin typeface="Courier New" pitchFamily="49" charset="0"/>
              </a:rPr>
              <a:t> </a:t>
            </a:r>
            <a:r>
              <a:rPr lang="es-ES" sz="2000" b="1" dirty="0" err="1" smtClean="0">
                <a:latin typeface="Courier New" pitchFamily="49" charset="0"/>
              </a:rPr>
              <a:t>route</a:t>
            </a:r>
            <a:r>
              <a:rPr lang="es-ES" sz="2000" b="1" dirty="0" smtClean="0">
                <a:latin typeface="Courier New" pitchFamily="49" charset="0"/>
              </a:rPr>
              <a:t> 20.0.0.0 255.255.255.128 10.0.0.3</a:t>
            </a:r>
          </a:p>
          <a:p>
            <a:pPr marL="609600" indent="-609600" eaLnBrk="1" hangingPunct="1">
              <a:lnSpc>
                <a:spcPct val="90000"/>
              </a:lnSpc>
            </a:pPr>
            <a:r>
              <a:rPr lang="es-ES" sz="2200" dirty="0" smtClean="0"/>
              <a:t>Al tener máscaras diferentes las tres rutas </a:t>
            </a:r>
            <a:r>
              <a:rPr lang="es-ES" sz="2200" u="sng" dirty="0" smtClean="0"/>
              <a:t>son diferentes</a:t>
            </a:r>
            <a:r>
              <a:rPr lang="es-ES" sz="2200" dirty="0" smtClean="0"/>
              <a:t> y se incorporan todas ellas en la tabla de rutas</a:t>
            </a:r>
          </a:p>
          <a:p>
            <a:pPr marL="609600" indent="-609600" eaLnBrk="1" hangingPunct="1">
              <a:lnSpc>
                <a:spcPct val="90000"/>
              </a:lnSpc>
            </a:pPr>
            <a:r>
              <a:rPr lang="es-ES" sz="2200" b="1" dirty="0" smtClean="0"/>
              <a:t>Pregunta</a:t>
            </a:r>
            <a:r>
              <a:rPr lang="es-ES" sz="2200" dirty="0" smtClean="0"/>
              <a:t>: ¿Por donde se enviará un datagrama dirigido a 20.0.0.1?</a:t>
            </a:r>
          </a:p>
          <a:p>
            <a:pPr marL="609600" indent="-609600" eaLnBrk="1" hangingPunct="1">
              <a:lnSpc>
                <a:spcPct val="90000"/>
              </a:lnSpc>
            </a:pPr>
            <a:r>
              <a:rPr lang="es-ES" sz="2200" b="1" dirty="0" smtClean="0"/>
              <a:t>Respuesta</a:t>
            </a:r>
            <a:r>
              <a:rPr lang="es-ES" sz="2200" dirty="0" smtClean="0"/>
              <a:t>: como las tres rutas satisfacen el paquete se </a:t>
            </a:r>
            <a:r>
              <a:rPr lang="es-ES" sz="2200" dirty="0" err="1" smtClean="0"/>
              <a:t>enruta</a:t>
            </a:r>
            <a:r>
              <a:rPr lang="es-ES" sz="2200" dirty="0" smtClean="0"/>
              <a:t> por 10.0.0.3 pues la ruta c) es la que tiene una máscara más larga</a:t>
            </a:r>
          </a:p>
          <a:p>
            <a:pPr marL="609600" indent="-609600" eaLnBrk="1" hangingPunct="1">
              <a:lnSpc>
                <a:spcPct val="90000"/>
              </a:lnSpc>
            </a:pPr>
            <a:r>
              <a:rPr lang="es-ES" sz="2200" dirty="0" smtClean="0"/>
              <a:t>El orden como se introducen las rutas en la configuración es irrelevante. El </a:t>
            </a:r>
            <a:r>
              <a:rPr lang="es-ES" sz="2200" dirty="0" err="1" smtClean="0"/>
              <a:t>router</a:t>
            </a:r>
            <a:r>
              <a:rPr lang="es-ES" sz="2200" dirty="0" smtClean="0"/>
              <a:t> siempre las reordena poniendo primero las de máscara más larga (en el ejemplo anterior el orden sería c, b, a) </a:t>
            </a:r>
          </a:p>
        </p:txBody>
      </p:sp>
    </p:spTree>
  </p:cSld>
  <p:clrMapOvr>
    <a:masterClrMapping/>
  </p:clrMapOvr>
  <p:transition spd="med">
    <p:pull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500042"/>
            <a:ext cx="7772400" cy="1143000"/>
          </a:xfrm>
        </p:spPr>
        <p:txBody>
          <a:bodyPr/>
          <a:lstStyle/>
          <a:p>
            <a:pPr eaLnBrk="1" hangingPunct="1"/>
            <a:r>
              <a:rPr lang="es-ES" sz="4000" dirty="0" smtClean="0"/>
              <a:t>Distancia administrativa</a:t>
            </a:r>
          </a:p>
        </p:txBody>
      </p:sp>
      <p:sp>
        <p:nvSpPr>
          <p:cNvPr id="59395" name="Rectangle 3"/>
          <p:cNvSpPr>
            <a:spLocks noGrp="1" noChangeArrowheads="1"/>
          </p:cNvSpPr>
          <p:nvPr>
            <p:ph type="body" idx="1"/>
          </p:nvPr>
        </p:nvSpPr>
        <p:spPr>
          <a:xfrm>
            <a:off x="611188" y="1643050"/>
            <a:ext cx="7915275" cy="4403725"/>
          </a:xfrm>
        </p:spPr>
        <p:txBody>
          <a:bodyPr/>
          <a:lstStyle/>
          <a:p>
            <a:pPr eaLnBrk="1" hangingPunct="1">
              <a:lnSpc>
                <a:spcPct val="80000"/>
              </a:lnSpc>
            </a:pPr>
            <a:r>
              <a:rPr lang="es-ES" sz="2400" dirty="0" smtClean="0"/>
              <a:t>Un </a:t>
            </a:r>
            <a:r>
              <a:rPr lang="es-ES" sz="2400" dirty="0" err="1" smtClean="0"/>
              <a:t>router</a:t>
            </a:r>
            <a:r>
              <a:rPr lang="es-ES" sz="2400" dirty="0" smtClean="0"/>
              <a:t> puede conocer dos rutas hacia un mismo destino por diferentes mecanismos. Ejemplos:</a:t>
            </a:r>
          </a:p>
          <a:p>
            <a:pPr lvl="1" eaLnBrk="1" hangingPunct="1">
              <a:lnSpc>
                <a:spcPct val="80000"/>
              </a:lnSpc>
            </a:pPr>
            <a:r>
              <a:rPr lang="es-ES" sz="2000" dirty="0" smtClean="0"/>
              <a:t>Un </a:t>
            </a:r>
            <a:r>
              <a:rPr lang="es-ES" sz="2000" dirty="0" err="1" smtClean="0"/>
              <a:t>router</a:t>
            </a:r>
            <a:r>
              <a:rPr lang="es-ES" sz="2000" dirty="0" smtClean="0"/>
              <a:t> está ejecutando simultáneamente RIP y OSPF y recibe rutas hacia un mismo destino por ambos protocolos.</a:t>
            </a:r>
          </a:p>
          <a:p>
            <a:pPr lvl="1" eaLnBrk="1" hangingPunct="1">
              <a:lnSpc>
                <a:spcPct val="80000"/>
              </a:lnSpc>
            </a:pPr>
            <a:r>
              <a:rPr lang="es-ES" sz="2000" dirty="0" smtClean="0"/>
              <a:t>Un </a:t>
            </a:r>
            <a:r>
              <a:rPr lang="es-ES" sz="2000" dirty="0" err="1" smtClean="0"/>
              <a:t>router</a:t>
            </a:r>
            <a:r>
              <a:rPr lang="es-ES" sz="2000" dirty="0" smtClean="0"/>
              <a:t> ejecuta IS-IS y recibe un anuncio de una ruta para la que tenía configurada una ruta estática.</a:t>
            </a:r>
          </a:p>
          <a:p>
            <a:pPr eaLnBrk="1" hangingPunct="1">
              <a:lnSpc>
                <a:spcPct val="80000"/>
              </a:lnSpc>
            </a:pPr>
            <a:r>
              <a:rPr lang="es-ES" sz="2400" dirty="0" smtClean="0"/>
              <a:t>Cada ruta tiene asociada una distancia administrativa que depende del protocolo de </a:t>
            </a:r>
            <a:r>
              <a:rPr lang="es-ES" sz="2400" dirty="0" err="1" smtClean="0"/>
              <a:t>routing</a:t>
            </a:r>
            <a:r>
              <a:rPr lang="es-ES" sz="2400" dirty="0" smtClean="0"/>
              <a:t> o mecanismo por el que se la ha conocido</a:t>
            </a:r>
          </a:p>
          <a:p>
            <a:pPr eaLnBrk="1" hangingPunct="1">
              <a:lnSpc>
                <a:spcPct val="80000"/>
              </a:lnSpc>
            </a:pPr>
            <a:r>
              <a:rPr lang="es-ES" sz="2400" dirty="0" smtClean="0"/>
              <a:t>La distancia administrativa establece una prioridad entre los diferentes protocolos de </a:t>
            </a:r>
            <a:r>
              <a:rPr lang="es-ES" sz="2400" dirty="0" err="1" smtClean="0"/>
              <a:t>routing</a:t>
            </a:r>
            <a:r>
              <a:rPr lang="es-ES" sz="2400" dirty="0" smtClean="0"/>
              <a:t>. Siempre se da preferencia a la ruta que tiene menor distancia administrativa</a:t>
            </a:r>
          </a:p>
          <a:p>
            <a:pPr eaLnBrk="1" hangingPunct="1">
              <a:lnSpc>
                <a:spcPct val="80000"/>
              </a:lnSpc>
            </a:pPr>
            <a:r>
              <a:rPr lang="es-ES" sz="2400" dirty="0" smtClean="0"/>
              <a:t>Las distancias administrativas reflejan la confianza relativa que nos merece un protocolo de </a:t>
            </a:r>
            <a:r>
              <a:rPr lang="es-ES" sz="2400" dirty="0" err="1" smtClean="0"/>
              <a:t>routing</a:t>
            </a:r>
            <a:r>
              <a:rPr lang="es-ES" sz="2400" dirty="0" smtClean="0"/>
              <a:t> frente a otro. El de más confianza debe tener una distancia menor</a:t>
            </a:r>
          </a:p>
        </p:txBody>
      </p:sp>
    </p:spTree>
  </p:cSld>
  <p:clrMapOvr>
    <a:masterClrMapping/>
  </p:clrMapOvr>
  <p:transition spd="med">
    <p:pull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55650" y="188913"/>
            <a:ext cx="7488238" cy="731837"/>
          </a:xfrm>
        </p:spPr>
        <p:txBody>
          <a:bodyPr/>
          <a:lstStyle/>
          <a:p>
            <a:pPr eaLnBrk="1" hangingPunct="1"/>
            <a:r>
              <a:rPr lang="es-ES" sz="3200" smtClean="0"/>
              <a:t>Distancias administrativas por defecto en routers cisco</a:t>
            </a:r>
          </a:p>
        </p:txBody>
      </p:sp>
      <p:graphicFrame>
        <p:nvGraphicFramePr>
          <p:cNvPr id="1099779" name="Group 3"/>
          <p:cNvGraphicFramePr>
            <a:graphicFrameLocks noGrp="1"/>
          </p:cNvGraphicFramePr>
          <p:nvPr>
            <p:ph idx="1"/>
          </p:nvPr>
        </p:nvGraphicFramePr>
        <p:xfrm>
          <a:off x="1941513" y="1125538"/>
          <a:ext cx="4862512" cy="4572000"/>
        </p:xfrm>
        <a:graphic>
          <a:graphicData uri="http://schemas.openxmlformats.org/drawingml/2006/table">
            <a:tbl>
              <a:tblPr/>
              <a:tblGrid>
                <a:gridCol w="2808287"/>
                <a:gridCol w="2054225"/>
              </a:tblGrid>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Mecanismo como se conoce la ruta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Distancia administrativa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Red directamente conectada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Ruta estática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Sumarizada de EIGRP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BGP externa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EIGRP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IGRP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OSPF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IS-IS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EGP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Routing bajo demanda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EIGRP externo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BGP interno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Desconocido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69" name="Line 53"/>
          <p:cNvSpPr>
            <a:spLocks noChangeShapeType="1"/>
          </p:cNvSpPr>
          <p:nvPr/>
        </p:nvSpPr>
        <p:spPr bwMode="auto">
          <a:xfrm>
            <a:off x="1331913" y="1557338"/>
            <a:ext cx="503237" cy="0"/>
          </a:xfrm>
          <a:prstGeom prst="line">
            <a:avLst/>
          </a:prstGeom>
          <a:noFill/>
          <a:ln w="9525">
            <a:solidFill>
              <a:schemeClr val="tx1"/>
            </a:solidFill>
            <a:round/>
            <a:headEnd/>
            <a:tailEnd type="triangle" w="med" len="med"/>
          </a:ln>
        </p:spPr>
        <p:txBody>
          <a:bodyPr/>
          <a:lstStyle/>
          <a:p>
            <a:endParaRPr lang="es-ES"/>
          </a:p>
        </p:txBody>
      </p:sp>
      <p:sp>
        <p:nvSpPr>
          <p:cNvPr id="60470" name="Line 54"/>
          <p:cNvSpPr>
            <a:spLocks noChangeShapeType="1"/>
          </p:cNvSpPr>
          <p:nvPr/>
        </p:nvSpPr>
        <p:spPr bwMode="auto">
          <a:xfrm>
            <a:off x="1331913" y="1916113"/>
            <a:ext cx="503237" cy="0"/>
          </a:xfrm>
          <a:prstGeom prst="line">
            <a:avLst/>
          </a:prstGeom>
          <a:noFill/>
          <a:ln w="9525">
            <a:solidFill>
              <a:schemeClr val="tx1"/>
            </a:solidFill>
            <a:round/>
            <a:headEnd/>
            <a:tailEnd type="triangle" w="med" len="med"/>
          </a:ln>
        </p:spPr>
        <p:txBody>
          <a:bodyPr/>
          <a:lstStyle/>
          <a:p>
            <a:endParaRPr lang="es-ES"/>
          </a:p>
        </p:txBody>
      </p:sp>
      <p:sp>
        <p:nvSpPr>
          <p:cNvPr id="60471" name="Text Box 57"/>
          <p:cNvSpPr txBox="1">
            <a:spLocks noChangeArrowheads="1"/>
          </p:cNvSpPr>
          <p:nvPr/>
        </p:nvSpPr>
        <p:spPr bwMode="auto">
          <a:xfrm>
            <a:off x="971550" y="5727700"/>
            <a:ext cx="6337300" cy="581025"/>
          </a:xfrm>
          <a:prstGeom prst="rect">
            <a:avLst/>
          </a:prstGeom>
          <a:noFill/>
          <a:ln w="9525">
            <a:noFill/>
            <a:miter lim="800000"/>
            <a:headEnd/>
            <a:tailEnd/>
          </a:ln>
        </p:spPr>
        <p:txBody>
          <a:bodyPr>
            <a:spAutoFit/>
          </a:bodyPr>
          <a:lstStyle/>
          <a:p>
            <a:pPr algn="ctr"/>
            <a:r>
              <a:rPr lang="es-ES" sz="1600"/>
              <a:t>Si se modifican los valores por defecto hay que hacerlo con cuidado y de forma consistente en toda la red (de lo contrario se pueden producir bucles)</a:t>
            </a:r>
          </a:p>
        </p:txBody>
      </p:sp>
      <p:sp>
        <p:nvSpPr>
          <p:cNvPr id="60472" name="Line 58"/>
          <p:cNvSpPr>
            <a:spLocks noChangeShapeType="1"/>
          </p:cNvSpPr>
          <p:nvPr/>
        </p:nvSpPr>
        <p:spPr bwMode="auto">
          <a:xfrm flipH="1">
            <a:off x="6877050" y="5516563"/>
            <a:ext cx="358775" cy="0"/>
          </a:xfrm>
          <a:prstGeom prst="line">
            <a:avLst/>
          </a:prstGeom>
          <a:noFill/>
          <a:ln w="9525">
            <a:solidFill>
              <a:schemeClr val="tx1"/>
            </a:solidFill>
            <a:round/>
            <a:headEnd/>
            <a:tailEnd type="triangle" w="med" len="med"/>
          </a:ln>
        </p:spPr>
        <p:txBody>
          <a:bodyPr/>
          <a:lstStyle/>
          <a:p>
            <a:endParaRPr lang="es-ES"/>
          </a:p>
        </p:txBody>
      </p:sp>
      <p:sp>
        <p:nvSpPr>
          <p:cNvPr id="60473" name="Text Box 59"/>
          <p:cNvSpPr txBox="1">
            <a:spLocks noChangeArrowheads="1"/>
          </p:cNvSpPr>
          <p:nvPr/>
        </p:nvSpPr>
        <p:spPr bwMode="auto">
          <a:xfrm>
            <a:off x="7235825" y="5287963"/>
            <a:ext cx="1893888" cy="517525"/>
          </a:xfrm>
          <a:prstGeom prst="rect">
            <a:avLst/>
          </a:prstGeom>
          <a:noFill/>
          <a:ln w="9525">
            <a:noFill/>
            <a:miter lim="800000"/>
            <a:headEnd/>
            <a:tailEnd/>
          </a:ln>
        </p:spPr>
        <p:txBody>
          <a:bodyPr>
            <a:spAutoFit/>
          </a:bodyPr>
          <a:lstStyle/>
          <a:p>
            <a:r>
              <a:rPr lang="es-ES" sz="1400"/>
              <a:t>Las rutas con distancia 255 no se utilizan</a:t>
            </a:r>
          </a:p>
        </p:txBody>
      </p:sp>
      <p:sp>
        <p:nvSpPr>
          <p:cNvPr id="60474" name="Line 60"/>
          <p:cNvSpPr>
            <a:spLocks noChangeShapeType="1"/>
          </p:cNvSpPr>
          <p:nvPr/>
        </p:nvSpPr>
        <p:spPr bwMode="auto">
          <a:xfrm>
            <a:off x="1331913" y="3357563"/>
            <a:ext cx="503237" cy="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76250"/>
            <a:ext cx="8350250" cy="792163"/>
          </a:xfrm>
        </p:spPr>
        <p:txBody>
          <a:bodyPr/>
          <a:lstStyle/>
          <a:p>
            <a:pPr eaLnBrk="1" hangingPunct="1"/>
            <a:r>
              <a:rPr lang="es-ES" sz="3600" dirty="0" smtClean="0"/>
              <a:t>Uso de la distancia administrativa</a:t>
            </a:r>
          </a:p>
        </p:txBody>
      </p:sp>
      <p:sp>
        <p:nvSpPr>
          <p:cNvPr id="61443" name="Rectangle 3"/>
          <p:cNvSpPr>
            <a:spLocks noGrp="1" noChangeArrowheads="1"/>
          </p:cNvSpPr>
          <p:nvPr>
            <p:ph type="body" idx="1"/>
          </p:nvPr>
        </p:nvSpPr>
        <p:spPr>
          <a:xfrm>
            <a:off x="685800" y="1700213"/>
            <a:ext cx="7918450" cy="4465637"/>
          </a:xfrm>
        </p:spPr>
        <p:txBody>
          <a:bodyPr/>
          <a:lstStyle/>
          <a:p>
            <a:pPr eaLnBrk="1" hangingPunct="1">
              <a:lnSpc>
                <a:spcPct val="80000"/>
              </a:lnSpc>
            </a:pPr>
            <a:r>
              <a:rPr lang="es-ES" sz="2200" dirty="0" smtClean="0"/>
              <a:t>La distancia administrativa por defecto de un protocolo de </a:t>
            </a:r>
            <a:r>
              <a:rPr lang="es-ES" sz="2200" dirty="0" err="1" smtClean="0"/>
              <a:t>routing</a:t>
            </a:r>
            <a:r>
              <a:rPr lang="es-ES" sz="2200" dirty="0" smtClean="0"/>
              <a:t> o de una ruta estática se puede cambiar. La de una red directamente conectada no. </a:t>
            </a:r>
          </a:p>
          <a:p>
            <a:pPr eaLnBrk="1" hangingPunct="1">
              <a:lnSpc>
                <a:spcPct val="80000"/>
              </a:lnSpc>
            </a:pPr>
            <a:r>
              <a:rPr lang="es-ES" sz="2200" dirty="0" smtClean="0"/>
              <a:t>Por ejemplo si nos fiamos más de las rutas anunciadas por IS-IS que de las anunciadas por OSPF debemos darle a OSPF una distancia superior a 115 o darle a IS-IS una inferior a 110 </a:t>
            </a:r>
          </a:p>
          <a:p>
            <a:pPr eaLnBrk="1" hangingPunct="1">
              <a:lnSpc>
                <a:spcPct val="80000"/>
              </a:lnSpc>
            </a:pPr>
            <a:r>
              <a:rPr lang="es-ES" sz="2200" dirty="0" smtClean="0"/>
              <a:t>En las rutas estáticas el cambio se puede hacer individualmente, por ejemplo: </a:t>
            </a:r>
          </a:p>
          <a:p>
            <a:pPr lvl="2" eaLnBrk="1" hangingPunct="1">
              <a:lnSpc>
                <a:spcPct val="80000"/>
              </a:lnSpc>
              <a:buFontTx/>
              <a:buNone/>
            </a:pPr>
            <a:r>
              <a:rPr lang="es-ES" sz="2200" b="1" dirty="0" err="1" smtClean="0">
                <a:latin typeface="Courier New" pitchFamily="49" charset="0"/>
              </a:rPr>
              <a:t>ip</a:t>
            </a:r>
            <a:r>
              <a:rPr lang="es-ES" sz="2200" b="1" dirty="0" smtClean="0">
                <a:latin typeface="Courier New" pitchFamily="49" charset="0"/>
              </a:rPr>
              <a:t> </a:t>
            </a:r>
            <a:r>
              <a:rPr lang="es-ES" sz="2200" b="1" dirty="0" err="1" smtClean="0">
                <a:latin typeface="Courier New" pitchFamily="49" charset="0"/>
              </a:rPr>
              <a:t>route</a:t>
            </a:r>
            <a:r>
              <a:rPr lang="es-ES" sz="2200" b="1" dirty="0" smtClean="0">
                <a:latin typeface="Courier New" pitchFamily="49" charset="0"/>
              </a:rPr>
              <a:t> 0.0.0.0 0.0.0.0 10.0.0.1 201</a:t>
            </a:r>
          </a:p>
          <a:p>
            <a:pPr eaLnBrk="1" hangingPunct="1">
              <a:lnSpc>
                <a:spcPct val="80000"/>
              </a:lnSpc>
              <a:buFontTx/>
              <a:buNone/>
            </a:pPr>
            <a:r>
              <a:rPr lang="es-ES" sz="2200" dirty="0" smtClean="0"/>
              <a:t>	Aquí asignamos a la ruta por defecto una distancia administrativa de 201 para que se utilice solo cuando no se conozca una ruta por defecto por ningún otro mecanismo (todos los protocolos de </a:t>
            </a:r>
            <a:r>
              <a:rPr lang="es-ES" sz="2200" dirty="0" err="1" smtClean="0"/>
              <a:t>routing</a:t>
            </a:r>
            <a:r>
              <a:rPr lang="es-ES" sz="2200" dirty="0" smtClean="0"/>
              <a:t> tienen por defecto distancias administrativas de 200 o menos)</a:t>
            </a:r>
          </a:p>
        </p:txBody>
      </p:sp>
    </p:spTree>
  </p:cSld>
  <p:clrMapOvr>
    <a:masterClrMapping/>
  </p:clrMapOvr>
  <p:transition spd="med">
    <p:pull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14290"/>
            <a:ext cx="7772400" cy="1143000"/>
          </a:xfrm>
        </p:spPr>
        <p:txBody>
          <a:bodyPr/>
          <a:lstStyle/>
          <a:p>
            <a:pPr eaLnBrk="1" hangingPunct="1"/>
            <a:r>
              <a:rPr lang="es-ES" sz="4000" smtClean="0"/>
              <a:t>Métrica menor</a:t>
            </a:r>
          </a:p>
        </p:txBody>
      </p:sp>
      <p:sp>
        <p:nvSpPr>
          <p:cNvPr id="62467" name="Rectangle 3"/>
          <p:cNvSpPr>
            <a:spLocks noGrp="1" noChangeArrowheads="1"/>
          </p:cNvSpPr>
          <p:nvPr>
            <p:ph type="body" idx="1"/>
          </p:nvPr>
        </p:nvSpPr>
        <p:spPr>
          <a:xfrm>
            <a:off x="685800" y="1390616"/>
            <a:ext cx="8062913" cy="4114800"/>
          </a:xfrm>
        </p:spPr>
        <p:txBody>
          <a:bodyPr/>
          <a:lstStyle/>
          <a:p>
            <a:pPr eaLnBrk="1" hangingPunct="1">
              <a:lnSpc>
                <a:spcPct val="80000"/>
              </a:lnSpc>
            </a:pPr>
            <a:r>
              <a:rPr lang="es-ES" sz="2400" dirty="0" smtClean="0"/>
              <a:t>Cuando dos rutas están empatadas en longitud de máscara y distancia administrativa se elige la de métrica más baja.</a:t>
            </a:r>
          </a:p>
          <a:p>
            <a:pPr eaLnBrk="1" hangingPunct="1">
              <a:lnSpc>
                <a:spcPct val="80000"/>
              </a:lnSpc>
            </a:pPr>
            <a:r>
              <a:rPr lang="es-ES" sz="2400" dirty="0" smtClean="0"/>
              <a:t>Cuando dos rutas tienen exactamente la misma métrica normalmente se hace balanceo de tráfico entre ambas rutas (pero el balanceo puede hacerse de muchas formas, algunas de ellas muy desequilibradas)</a:t>
            </a:r>
          </a:p>
          <a:p>
            <a:pPr eaLnBrk="1" hangingPunct="1">
              <a:lnSpc>
                <a:spcPct val="80000"/>
              </a:lnSpc>
            </a:pPr>
            <a:r>
              <a:rPr lang="es-ES" sz="2400" dirty="0" smtClean="0"/>
              <a:t>La(s) ruta(s) de métrica mayor  no aparecen en la tabla de rutas, pero se tiene(n) en reserva por si falla la elegida</a:t>
            </a:r>
          </a:p>
          <a:p>
            <a:pPr eaLnBrk="1" hangingPunct="1">
              <a:lnSpc>
                <a:spcPct val="80000"/>
              </a:lnSpc>
            </a:pPr>
            <a:r>
              <a:rPr lang="es-ES" sz="2400" dirty="0" smtClean="0"/>
              <a:t>En principio cada protocolo de </a:t>
            </a:r>
            <a:r>
              <a:rPr lang="es-ES" sz="2400" dirty="0" err="1" smtClean="0"/>
              <a:t>routing</a:t>
            </a:r>
            <a:r>
              <a:rPr lang="es-ES" sz="2400" dirty="0" smtClean="0"/>
              <a:t> calcula las métricas de distinta forma, por lo que las métricas de diferentes protocolos en principio no son comparables. El uso de distancias administrativas diferentes asegura que las métricas solo se comparen entre rutas obtenidas por un mismo protocolo</a:t>
            </a:r>
          </a:p>
        </p:txBody>
      </p:sp>
    </p:spTree>
  </p:cSld>
  <p:clrMapOvr>
    <a:masterClrMapping/>
  </p:clrMapOvr>
  <p:transition spd="med">
    <p:pull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10"/>
          <p:cNvSpPr>
            <a:spLocks noChangeShapeType="1"/>
          </p:cNvSpPr>
          <p:nvPr/>
        </p:nvSpPr>
        <p:spPr bwMode="auto">
          <a:xfrm flipV="1">
            <a:off x="6978663" y="2190029"/>
            <a:ext cx="1030303" cy="17458"/>
          </a:xfrm>
          <a:prstGeom prst="line">
            <a:avLst/>
          </a:prstGeom>
          <a:noFill/>
          <a:ln w="38100">
            <a:solidFill>
              <a:schemeClr val="accent2"/>
            </a:solidFill>
            <a:round/>
            <a:headEnd/>
            <a:tailEnd/>
          </a:ln>
        </p:spPr>
        <p:txBody>
          <a:bodyPr/>
          <a:lstStyle/>
          <a:p>
            <a:endParaRPr lang="es-ES"/>
          </a:p>
        </p:txBody>
      </p:sp>
      <p:sp>
        <p:nvSpPr>
          <p:cNvPr id="17" name="Line 10"/>
          <p:cNvSpPr>
            <a:spLocks noChangeShapeType="1"/>
          </p:cNvSpPr>
          <p:nvPr/>
        </p:nvSpPr>
        <p:spPr bwMode="auto">
          <a:xfrm flipV="1">
            <a:off x="1393783" y="2213831"/>
            <a:ext cx="958865" cy="17459"/>
          </a:xfrm>
          <a:prstGeom prst="line">
            <a:avLst/>
          </a:prstGeom>
          <a:noFill/>
          <a:ln w="38100">
            <a:solidFill>
              <a:schemeClr val="accent2"/>
            </a:solidFill>
            <a:round/>
            <a:headEnd/>
            <a:tailEnd/>
          </a:ln>
        </p:spPr>
        <p:txBody>
          <a:bodyPr/>
          <a:lstStyle/>
          <a:p>
            <a:endParaRPr lang="es-ES" sz="1400"/>
          </a:p>
        </p:txBody>
      </p:sp>
      <p:sp>
        <p:nvSpPr>
          <p:cNvPr id="61442" name="Rectangle 2"/>
          <p:cNvSpPr>
            <a:spLocks noGrp="1" noChangeArrowheads="1"/>
          </p:cNvSpPr>
          <p:nvPr>
            <p:ph type="title"/>
          </p:nvPr>
        </p:nvSpPr>
        <p:spPr>
          <a:xfrm>
            <a:off x="1714480" y="285728"/>
            <a:ext cx="6072230" cy="792163"/>
          </a:xfrm>
        </p:spPr>
        <p:txBody>
          <a:bodyPr/>
          <a:lstStyle/>
          <a:p>
            <a:pPr eaLnBrk="1" hangingPunct="1"/>
            <a:r>
              <a:rPr lang="es-ES" sz="3200" dirty="0" smtClean="0">
                <a:latin typeface="Arial" pitchFamily="34" charset="0"/>
                <a:cs typeface="Arial" pitchFamily="34" charset="0"/>
              </a:rPr>
              <a:t>Redes directamente conectadas y rutas estáticas</a:t>
            </a:r>
          </a:p>
        </p:txBody>
      </p:sp>
      <p:sp>
        <p:nvSpPr>
          <p:cNvPr id="61443" name="Rectangle 3"/>
          <p:cNvSpPr>
            <a:spLocks noGrp="1" noChangeArrowheads="1"/>
          </p:cNvSpPr>
          <p:nvPr>
            <p:ph type="body" idx="1"/>
          </p:nvPr>
        </p:nvSpPr>
        <p:spPr>
          <a:xfrm>
            <a:off x="642910" y="2541608"/>
            <a:ext cx="8072494" cy="3173408"/>
          </a:xfrm>
        </p:spPr>
        <p:txBody>
          <a:bodyPr/>
          <a:lstStyle/>
          <a:p>
            <a:pPr>
              <a:spcBef>
                <a:spcPts val="0"/>
              </a:spcBef>
              <a:buNone/>
            </a:pPr>
            <a:r>
              <a:rPr lang="en-GB" sz="1400" b="1" dirty="0" err="1" smtClean="0">
                <a:latin typeface="Courier New" pitchFamily="49" charset="0"/>
                <a:cs typeface="Courier New" pitchFamily="49" charset="0"/>
              </a:rPr>
              <a:t>RS#CONFigure</a:t>
            </a:r>
            <a:r>
              <a:rPr lang="en-GB" sz="1400" b="1" dirty="0" smtClean="0">
                <a:latin typeface="Courier New" pitchFamily="49" charset="0"/>
                <a:cs typeface="Courier New" pitchFamily="49" charset="0"/>
              </a:rPr>
              <a:t> Terminal</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a:t>
            </a:r>
            <a:r>
              <a:rPr lang="en-GB" sz="1400" b="1" dirty="0" err="1" smtClean="0">
                <a:latin typeface="Courier New" pitchFamily="49" charset="0"/>
                <a:cs typeface="Courier New" pitchFamily="49" charset="0"/>
              </a:rPr>
              <a:t>INterface</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Fastethernet</a:t>
            </a:r>
            <a:r>
              <a:rPr lang="en-GB" sz="1400" b="1" dirty="0" smtClean="0">
                <a:latin typeface="Courier New" pitchFamily="49" charset="0"/>
                <a:cs typeface="Courier New" pitchFamily="49" charset="0"/>
              </a:rPr>
              <a:t> 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-if)#</a:t>
            </a:r>
            <a:r>
              <a:rPr lang="en-GB" sz="1400" b="1" dirty="0" err="1" smtClean="0">
                <a:latin typeface="Courier New" pitchFamily="49" charset="0"/>
                <a:cs typeface="Courier New" pitchFamily="49" charset="0"/>
              </a:rPr>
              <a:t>Ip</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ADdress</a:t>
            </a:r>
            <a:r>
              <a:rPr lang="en-GB" sz="1400" b="1" dirty="0" smtClean="0">
                <a:latin typeface="Courier New" pitchFamily="49" charset="0"/>
                <a:cs typeface="Courier New" pitchFamily="49" charset="0"/>
              </a:rPr>
              <a:t> 10.0.3.1 255.255.255.0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a:t>
            </a:r>
            <a:r>
              <a:rPr lang="en-GB" sz="1400" b="1" dirty="0" err="1" smtClean="0">
                <a:latin typeface="Courier New" pitchFamily="49" charset="0"/>
                <a:cs typeface="Courier New" pitchFamily="49" charset="0"/>
              </a:rPr>
              <a:t>INterface</a:t>
            </a:r>
            <a:r>
              <a:rPr lang="en-GB" sz="1400" b="1" dirty="0" smtClean="0">
                <a:latin typeface="Courier New" pitchFamily="49" charset="0"/>
                <a:cs typeface="Courier New" pitchFamily="49" charset="0"/>
              </a:rPr>
              <a:t> Serial 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-if)#</a:t>
            </a:r>
            <a:r>
              <a:rPr lang="en-GB" sz="1400" b="1" dirty="0" err="1" smtClean="0">
                <a:latin typeface="Courier New" pitchFamily="49" charset="0"/>
                <a:cs typeface="Courier New" pitchFamily="49" charset="0"/>
              </a:rPr>
              <a:t>Ip</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ADdress</a:t>
            </a:r>
            <a:r>
              <a:rPr lang="en-GB" sz="1400" b="1" dirty="0" smtClean="0">
                <a:latin typeface="Courier New" pitchFamily="49" charset="0"/>
                <a:cs typeface="Courier New" pitchFamily="49" charset="0"/>
              </a:rPr>
              <a:t> 10.0.4.6 255.255.255.252</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)#IP </a:t>
            </a:r>
            <a:r>
              <a:rPr lang="en-GB" sz="1400" b="1" dirty="0" err="1" smtClean="0">
                <a:latin typeface="Courier New" pitchFamily="49" charset="0"/>
                <a:cs typeface="Courier New" pitchFamily="49" charset="0"/>
              </a:rPr>
              <a:t>ROute</a:t>
            </a:r>
            <a:r>
              <a:rPr lang="en-GB" sz="1400" b="1" dirty="0" smtClean="0">
                <a:latin typeface="Courier New" pitchFamily="49" charset="0"/>
                <a:cs typeface="Courier New" pitchFamily="49" charset="0"/>
              </a:rPr>
              <a:t> 0.0.0.0 0.0.0.0 10.0.4.5 201</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)#Exit</a:t>
            </a:r>
            <a:endParaRPr lang="es-ES" sz="1400" b="1" dirty="0" smtClean="0">
              <a:latin typeface="Courier New" pitchFamily="49" charset="0"/>
              <a:cs typeface="Courier New" pitchFamily="49" charset="0"/>
            </a:endParaRPr>
          </a:p>
          <a:p>
            <a:pPr>
              <a:spcBef>
                <a:spcPts val="0"/>
              </a:spcBef>
              <a:buNone/>
            </a:pPr>
            <a:r>
              <a:rPr lang="en-GB" sz="1400" b="1" dirty="0" err="1" smtClean="0">
                <a:latin typeface="Courier New" pitchFamily="49" charset="0"/>
                <a:cs typeface="Courier New" pitchFamily="49" charset="0"/>
              </a:rPr>
              <a:t>RS#Show</a:t>
            </a:r>
            <a:r>
              <a:rPr lang="en-GB" sz="1400" b="1" dirty="0" smtClean="0">
                <a:latin typeface="Courier New" pitchFamily="49" charset="0"/>
                <a:cs typeface="Courier New" pitchFamily="49" charset="0"/>
              </a:rPr>
              <a:t> IP </a:t>
            </a:r>
            <a:r>
              <a:rPr lang="en-GB" sz="1400" b="1" dirty="0" err="1" smtClean="0">
                <a:latin typeface="Courier New" pitchFamily="49" charset="0"/>
                <a:cs typeface="Courier New" pitchFamily="49" charset="0"/>
              </a:rPr>
              <a:t>ROute</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 </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Codes: C - connected, S - static, R - RIP, O – OSPF,* - candidate default</a:t>
            </a:r>
            <a:endParaRPr lang="es-ES" sz="1400" b="1" dirty="0" smtClean="0">
              <a:latin typeface="Courier New" pitchFamily="49" charset="0"/>
              <a:cs typeface="Courier New" pitchFamily="49" charset="0"/>
            </a:endParaRPr>
          </a:p>
          <a:p>
            <a:pPr>
              <a:spcBef>
                <a:spcPts val="0"/>
              </a:spcBef>
              <a:buNone/>
            </a:pPr>
            <a:endParaRPr lang="en-GB"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Gateway of last resort is 10.0.4.5 to network 0.0.0.0</a:t>
            </a:r>
            <a:endParaRPr lang="es-ES" sz="1400" b="1" dirty="0" smtClean="0">
              <a:latin typeface="Courier New" pitchFamily="49" charset="0"/>
              <a:cs typeface="Courier New" pitchFamily="49" charset="0"/>
            </a:endParaRPr>
          </a:p>
          <a:p>
            <a:pPr>
              <a:spcBef>
                <a:spcPts val="0"/>
              </a:spcBef>
              <a:buNone/>
            </a:pP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     10.0.0.0/8 is variably </a:t>
            </a:r>
            <a:r>
              <a:rPr lang="en-GB" sz="1400" b="1" dirty="0" err="1" smtClean="0">
                <a:latin typeface="Courier New" pitchFamily="49" charset="0"/>
                <a:cs typeface="Courier New" pitchFamily="49" charset="0"/>
              </a:rPr>
              <a:t>subnetted</a:t>
            </a:r>
            <a:r>
              <a:rPr lang="en-GB" sz="1400" b="1" dirty="0" smtClean="0">
                <a:latin typeface="Courier New" pitchFamily="49" charset="0"/>
                <a:cs typeface="Courier New" pitchFamily="49" charset="0"/>
              </a:rPr>
              <a:t>, 2 subnets, 2 masks</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    10.0.3.0/24 is directly connected, FastEthernet0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    10.0.4.4/30 is directly connected, Serial0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S*   0.0.0.0/0 [201/0] via 10.0.4.5</a:t>
            </a:r>
            <a:endParaRPr lang="es-ES" sz="1400" b="1" dirty="0" smtClean="0">
              <a:latin typeface="Courier New" pitchFamily="49" charset="0"/>
              <a:cs typeface="Courier New" pitchFamily="49" charset="0"/>
            </a:endParaRPr>
          </a:p>
          <a:p>
            <a:pPr>
              <a:spcBef>
                <a:spcPts val="0"/>
              </a:spcBef>
              <a:buNone/>
            </a:pPr>
            <a:r>
              <a:rPr lang="es-ES" sz="1400" b="1" dirty="0" smtClean="0">
                <a:latin typeface="Courier New" pitchFamily="49" charset="0"/>
                <a:cs typeface="Courier New" pitchFamily="49" charset="0"/>
              </a:rPr>
              <a:t>RS#</a:t>
            </a:r>
          </a:p>
          <a:p>
            <a:pPr>
              <a:spcBef>
                <a:spcPts val="0"/>
              </a:spcBef>
              <a:buNone/>
            </a:pPr>
            <a:endParaRPr lang="es-ES_tradnl" sz="1400" b="1" dirty="0" smtClean="0">
              <a:latin typeface="Courier New" pitchFamily="49" charset="0"/>
              <a:cs typeface="Courier New" pitchFamily="49" charset="0"/>
            </a:endParaRPr>
          </a:p>
          <a:p>
            <a:pPr>
              <a:spcBef>
                <a:spcPts val="0"/>
              </a:spcBef>
              <a:buNone/>
            </a:pPr>
            <a:endParaRPr lang="es-ES_tradnl" sz="1400" b="1" dirty="0" smtClean="0">
              <a:latin typeface="Courier New" pitchFamily="49" charset="0"/>
              <a:cs typeface="Courier New" pitchFamily="49" charset="0"/>
            </a:endParaRPr>
          </a:p>
          <a:p>
            <a:pPr>
              <a:spcBef>
                <a:spcPts val="0"/>
              </a:spcBef>
              <a:buNone/>
            </a:pPr>
            <a:r>
              <a:rPr lang="es-ES_tradnl" sz="1400" b="1" dirty="0" smtClean="0">
                <a:latin typeface="Courier New" pitchFamily="49" charset="0"/>
                <a:cs typeface="Courier New" pitchFamily="49" charset="0"/>
              </a:rPr>
              <a:t> </a:t>
            </a:r>
            <a:endParaRPr lang="es-ES" sz="1400" b="1" dirty="0" smtClean="0">
              <a:latin typeface="Courier New" pitchFamily="49" charset="0"/>
              <a:cs typeface="Courier New" pitchFamily="49" charset="0"/>
            </a:endParaRPr>
          </a:p>
        </p:txBody>
      </p:sp>
      <p:sp>
        <p:nvSpPr>
          <p:cNvPr id="4" name="Line 10"/>
          <p:cNvSpPr>
            <a:spLocks noChangeShapeType="1"/>
          </p:cNvSpPr>
          <p:nvPr/>
        </p:nvSpPr>
        <p:spPr bwMode="auto">
          <a:xfrm flipV="1">
            <a:off x="5251435" y="2214553"/>
            <a:ext cx="1749457" cy="16736"/>
          </a:xfrm>
          <a:prstGeom prst="line">
            <a:avLst/>
          </a:prstGeom>
          <a:noFill/>
          <a:ln w="38100">
            <a:solidFill>
              <a:schemeClr val="accent2"/>
            </a:solidFill>
            <a:round/>
            <a:headEnd/>
            <a:tailEnd/>
          </a:ln>
        </p:spPr>
        <p:txBody>
          <a:bodyPr/>
          <a:lstStyle/>
          <a:p>
            <a:endParaRPr lang="es-ES" sz="1400"/>
          </a:p>
        </p:txBody>
      </p:sp>
      <p:sp>
        <p:nvSpPr>
          <p:cNvPr id="5" name="Freeform 13"/>
          <p:cNvSpPr>
            <a:spLocks/>
          </p:cNvSpPr>
          <p:nvPr/>
        </p:nvSpPr>
        <p:spPr bwMode="auto">
          <a:xfrm>
            <a:off x="2786050" y="2143115"/>
            <a:ext cx="1920865" cy="142153"/>
          </a:xfrm>
          <a:custGeom>
            <a:avLst/>
            <a:gdLst>
              <a:gd name="T0" fmla="*/ 0 w 1452"/>
              <a:gd name="T1" fmla="*/ 0 h 45"/>
              <a:gd name="T2" fmla="*/ 744 w 1452"/>
              <a:gd name="T3" fmla="*/ 0 h 45"/>
              <a:gd name="T4" fmla="*/ 664 w 1452"/>
              <a:gd name="T5" fmla="*/ 44 h 45"/>
              <a:gd name="T6" fmla="*/ 1451 w 1452"/>
              <a:gd name="T7" fmla="*/ 44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rgbClr val="FF0000"/>
            </a:solidFill>
            <a:round/>
            <a:headEnd/>
            <a:tailEnd/>
          </a:ln>
        </p:spPr>
        <p:txBody>
          <a:bodyPr/>
          <a:lstStyle/>
          <a:p>
            <a:endParaRPr lang="es-ES" sz="1400"/>
          </a:p>
        </p:txBody>
      </p:sp>
      <p:pic>
        <p:nvPicPr>
          <p:cNvPr id="6" name="Picture 16"/>
          <p:cNvPicPr>
            <a:picLocks noChangeArrowheads="1"/>
          </p:cNvPicPr>
          <p:nvPr/>
        </p:nvPicPr>
        <p:blipFill>
          <a:blip r:embed="rId3" cstate="print"/>
          <a:srcRect/>
          <a:stretch>
            <a:fillRect/>
          </a:stretch>
        </p:blipFill>
        <p:spPr bwMode="auto">
          <a:xfrm>
            <a:off x="4498975" y="1937605"/>
            <a:ext cx="925507" cy="704854"/>
          </a:xfrm>
          <a:prstGeom prst="rect">
            <a:avLst/>
          </a:prstGeom>
          <a:noFill/>
          <a:ln w="12700">
            <a:noFill/>
            <a:miter lim="800000"/>
            <a:headEnd/>
            <a:tailEnd/>
          </a:ln>
        </p:spPr>
      </p:pic>
      <p:pic>
        <p:nvPicPr>
          <p:cNvPr id="7" name="Picture 19"/>
          <p:cNvPicPr>
            <a:picLocks noChangeArrowheads="1"/>
          </p:cNvPicPr>
          <p:nvPr/>
        </p:nvPicPr>
        <p:blipFill>
          <a:blip r:embed="rId4" cstate="print"/>
          <a:srcRect/>
          <a:stretch>
            <a:fillRect/>
          </a:stretch>
        </p:blipFill>
        <p:spPr bwMode="auto">
          <a:xfrm>
            <a:off x="7723214" y="1701076"/>
            <a:ext cx="635000" cy="720725"/>
          </a:xfrm>
          <a:prstGeom prst="rect">
            <a:avLst/>
          </a:prstGeom>
          <a:noFill/>
          <a:ln w="12700">
            <a:noFill/>
            <a:miter lim="800000"/>
            <a:headEnd/>
            <a:tailEnd/>
          </a:ln>
        </p:spPr>
      </p:pic>
      <p:pic>
        <p:nvPicPr>
          <p:cNvPr id="8" name="Picture 16"/>
          <p:cNvPicPr>
            <a:picLocks noChangeArrowheads="1"/>
          </p:cNvPicPr>
          <p:nvPr/>
        </p:nvPicPr>
        <p:blipFill>
          <a:blip r:embed="rId3" cstate="print"/>
          <a:srcRect/>
          <a:stretch>
            <a:fillRect/>
          </a:stretch>
        </p:blipFill>
        <p:spPr bwMode="auto">
          <a:xfrm>
            <a:off x="1995458" y="1856641"/>
            <a:ext cx="925507" cy="704854"/>
          </a:xfrm>
          <a:prstGeom prst="rect">
            <a:avLst/>
          </a:prstGeom>
          <a:noFill/>
          <a:ln w="12700">
            <a:noFill/>
            <a:miter lim="800000"/>
            <a:headEnd/>
            <a:tailEnd/>
          </a:ln>
        </p:spPr>
      </p:pic>
      <p:sp>
        <p:nvSpPr>
          <p:cNvPr id="10" name="9 CuadroTexto"/>
          <p:cNvSpPr txBox="1"/>
          <p:nvPr/>
        </p:nvSpPr>
        <p:spPr>
          <a:xfrm>
            <a:off x="3428992" y="2285269"/>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10.0.4.6/30</a:t>
            </a:r>
            <a:endParaRPr lang="es-ES" sz="1400" b="1" dirty="0">
              <a:latin typeface="Arial" pitchFamily="34" charset="0"/>
              <a:cs typeface="Arial" pitchFamily="34" charset="0"/>
            </a:endParaRPr>
          </a:p>
        </p:txBody>
      </p:sp>
      <p:sp>
        <p:nvSpPr>
          <p:cNvPr id="11" name="10 CuadroTexto"/>
          <p:cNvSpPr txBox="1"/>
          <p:nvPr/>
        </p:nvSpPr>
        <p:spPr>
          <a:xfrm>
            <a:off x="2857488" y="1785926"/>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10.0.4.5/30</a:t>
            </a:r>
            <a:endParaRPr lang="es-ES" sz="1400" b="1" dirty="0">
              <a:latin typeface="Arial" pitchFamily="34" charset="0"/>
              <a:cs typeface="Arial" pitchFamily="34" charset="0"/>
            </a:endParaRPr>
          </a:p>
        </p:txBody>
      </p:sp>
      <p:sp>
        <p:nvSpPr>
          <p:cNvPr id="12" name="11 CuadroTexto"/>
          <p:cNvSpPr txBox="1"/>
          <p:nvPr/>
        </p:nvSpPr>
        <p:spPr>
          <a:xfrm>
            <a:off x="5350246" y="1930488"/>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10.0.3.1/30</a:t>
            </a:r>
            <a:endParaRPr lang="es-ES" sz="1400" b="1" dirty="0">
              <a:latin typeface="Arial" pitchFamily="34" charset="0"/>
              <a:cs typeface="Arial" pitchFamily="34" charset="0"/>
            </a:endParaRPr>
          </a:p>
        </p:txBody>
      </p:sp>
      <p:pic>
        <p:nvPicPr>
          <p:cNvPr id="13" name="Picture 81"/>
          <p:cNvPicPr>
            <a:picLocks noChangeArrowheads="1"/>
          </p:cNvPicPr>
          <p:nvPr/>
        </p:nvPicPr>
        <p:blipFill>
          <a:blip r:embed="rId5" cstate="print"/>
          <a:srcRect/>
          <a:stretch>
            <a:fillRect/>
          </a:stretch>
        </p:blipFill>
        <p:spPr bwMode="auto">
          <a:xfrm>
            <a:off x="6542098" y="1928079"/>
            <a:ext cx="819152" cy="428628"/>
          </a:xfrm>
          <a:prstGeom prst="rect">
            <a:avLst/>
          </a:prstGeom>
          <a:noFill/>
          <a:ln w="12700">
            <a:noFill/>
            <a:miter lim="800000"/>
            <a:headEnd/>
            <a:tailEnd/>
          </a:ln>
        </p:spPr>
      </p:pic>
      <p:sp>
        <p:nvSpPr>
          <p:cNvPr id="14" name="13 CuadroTexto"/>
          <p:cNvSpPr txBox="1"/>
          <p:nvPr/>
        </p:nvSpPr>
        <p:spPr>
          <a:xfrm>
            <a:off x="3571868" y="1357298"/>
            <a:ext cx="2911118" cy="307777"/>
          </a:xfrm>
          <a:prstGeom prst="rect">
            <a:avLst/>
          </a:prstGeom>
          <a:noFill/>
          <a:ln>
            <a:solidFill>
              <a:schemeClr val="tx1"/>
            </a:solidFill>
          </a:ln>
        </p:spPr>
        <p:txBody>
          <a:bodyPr wrap="none" rtlCol="0">
            <a:spAutoFit/>
          </a:bodyPr>
          <a:lstStyle/>
          <a:p>
            <a:r>
              <a:rPr lang="es-ES" sz="1400" b="1" dirty="0" smtClean="0">
                <a:latin typeface="Arial" pitchFamily="34" charset="0"/>
                <a:cs typeface="Arial" pitchFamily="34" charset="0"/>
              </a:rPr>
              <a:t>A 0.0.0.0/0 por 10.0.4.5 (</a:t>
            </a:r>
            <a:r>
              <a:rPr lang="es-ES" sz="1400" b="1" dirty="0" err="1" smtClean="0">
                <a:latin typeface="Arial" pitchFamily="34" charset="0"/>
                <a:cs typeface="Arial" pitchFamily="34" charset="0"/>
              </a:rPr>
              <a:t>d.a.</a:t>
            </a:r>
            <a:r>
              <a:rPr lang="es-ES" sz="1400" b="1" dirty="0" smtClean="0">
                <a:latin typeface="Arial" pitchFamily="34" charset="0"/>
                <a:cs typeface="Arial" pitchFamily="34" charset="0"/>
              </a:rPr>
              <a:t> 201)</a:t>
            </a:r>
            <a:endParaRPr lang="es-ES" sz="1400" b="1" dirty="0">
              <a:latin typeface="Arial" pitchFamily="34" charset="0"/>
              <a:cs typeface="Arial" pitchFamily="34" charset="0"/>
            </a:endParaRPr>
          </a:p>
        </p:txBody>
      </p:sp>
      <p:cxnSp>
        <p:nvCxnSpPr>
          <p:cNvPr id="16" name="15 Conector recto de flecha"/>
          <p:cNvCxnSpPr/>
          <p:nvPr/>
        </p:nvCxnSpPr>
        <p:spPr>
          <a:xfrm rot="16200000" flipH="1">
            <a:off x="4805635" y="1760646"/>
            <a:ext cx="192916" cy="17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14"/>
          <p:cNvPicPr>
            <a:picLocks noChangeArrowheads="1"/>
          </p:cNvPicPr>
          <p:nvPr/>
        </p:nvPicPr>
        <p:blipFill>
          <a:blip r:embed="rId6" cstate="print"/>
          <a:srcRect/>
          <a:stretch>
            <a:fillRect/>
          </a:stretch>
        </p:blipFill>
        <p:spPr bwMode="auto">
          <a:xfrm>
            <a:off x="642910" y="1642327"/>
            <a:ext cx="1566862" cy="1077912"/>
          </a:xfrm>
          <a:prstGeom prst="rect">
            <a:avLst/>
          </a:prstGeom>
          <a:noFill/>
          <a:ln w="12700">
            <a:noFill/>
            <a:miter lim="800000"/>
            <a:headEnd/>
            <a:tailEnd/>
          </a:ln>
        </p:spPr>
      </p:pic>
      <p:sp>
        <p:nvSpPr>
          <p:cNvPr id="19" name="Text Box 28"/>
          <p:cNvSpPr txBox="1">
            <a:spLocks noChangeArrowheads="1"/>
          </p:cNvSpPr>
          <p:nvPr/>
        </p:nvSpPr>
        <p:spPr bwMode="auto">
          <a:xfrm>
            <a:off x="4759316" y="2136049"/>
            <a:ext cx="322772" cy="251795"/>
          </a:xfrm>
          <a:prstGeom prst="rect">
            <a:avLst/>
          </a:prstGeom>
          <a:solidFill>
            <a:schemeClr val="bg1"/>
          </a:solidFill>
          <a:ln w="9525">
            <a:noFill/>
            <a:miter lim="800000"/>
            <a:headEnd/>
            <a:tailEnd/>
          </a:ln>
          <a:effectLst/>
        </p:spPr>
        <p:txBody>
          <a:bodyPr wrap="none" lIns="36000" tIns="18000" rIns="36000" bIns="18000">
            <a:spAutoFit/>
          </a:bodyPr>
          <a:lstStyle/>
          <a:p>
            <a:r>
              <a:rPr lang="es-ES_tradnl" sz="1400" b="1" dirty="0" smtClean="0">
                <a:latin typeface="Arial" pitchFamily="34" charset="0"/>
                <a:cs typeface="Arial" pitchFamily="34" charset="0"/>
              </a:rPr>
              <a:t>RS</a:t>
            </a:r>
            <a:endParaRPr lang="es-ES" sz="1400" b="1" dirty="0">
              <a:latin typeface="Arial" pitchFamily="34" charset="0"/>
              <a:cs typeface="Arial" pitchFamily="34" charset="0"/>
            </a:endParaRPr>
          </a:p>
        </p:txBody>
      </p:sp>
      <p:sp>
        <p:nvSpPr>
          <p:cNvPr id="21" name="Rectangle 4"/>
          <p:cNvSpPr>
            <a:spLocks noChangeArrowheads="1"/>
          </p:cNvSpPr>
          <p:nvPr/>
        </p:nvSpPr>
        <p:spPr bwMode="auto">
          <a:xfrm>
            <a:off x="5500694" y="3638919"/>
            <a:ext cx="357190" cy="204793"/>
          </a:xfrm>
          <a:prstGeom prst="rect">
            <a:avLst/>
          </a:prstGeom>
          <a:noFill/>
          <a:ln w="19050">
            <a:solidFill>
              <a:srgbClr val="FF0000"/>
            </a:solidFill>
            <a:miter lim="800000"/>
            <a:headEnd/>
            <a:tailEnd/>
          </a:ln>
        </p:spPr>
        <p:txBody>
          <a:bodyPr wrap="none" anchor="ctr"/>
          <a:lstStyle/>
          <a:p>
            <a:endParaRPr lang="es-ES"/>
          </a:p>
        </p:txBody>
      </p:sp>
      <p:sp>
        <p:nvSpPr>
          <p:cNvPr id="22" name="21 CuadroTexto"/>
          <p:cNvSpPr txBox="1"/>
          <p:nvPr/>
        </p:nvSpPr>
        <p:spPr>
          <a:xfrm>
            <a:off x="5410195" y="2263967"/>
            <a:ext cx="393056" cy="307777"/>
          </a:xfrm>
          <a:prstGeom prst="rect">
            <a:avLst/>
          </a:prstGeom>
          <a:noFill/>
        </p:spPr>
        <p:txBody>
          <a:bodyPr wrap="none" rtlCol="0">
            <a:spAutoFit/>
          </a:bodyPr>
          <a:lstStyle/>
          <a:p>
            <a:r>
              <a:rPr lang="es-ES" sz="1400" b="1" dirty="0" smtClean="0">
                <a:latin typeface="Arial" pitchFamily="34" charset="0"/>
                <a:cs typeface="Arial" pitchFamily="34" charset="0"/>
              </a:rPr>
              <a:t>F0</a:t>
            </a:r>
            <a:endParaRPr lang="es-ES" sz="1400" b="1" dirty="0">
              <a:latin typeface="Arial" pitchFamily="34" charset="0"/>
              <a:cs typeface="Arial" pitchFamily="34" charset="0"/>
            </a:endParaRPr>
          </a:p>
        </p:txBody>
      </p:sp>
      <p:sp>
        <p:nvSpPr>
          <p:cNvPr id="23" name="22 CuadroTexto"/>
          <p:cNvSpPr txBox="1"/>
          <p:nvPr/>
        </p:nvSpPr>
        <p:spPr>
          <a:xfrm>
            <a:off x="4071934" y="1928802"/>
            <a:ext cx="404278" cy="307777"/>
          </a:xfrm>
          <a:prstGeom prst="rect">
            <a:avLst/>
          </a:prstGeom>
          <a:noFill/>
        </p:spPr>
        <p:txBody>
          <a:bodyPr wrap="none" rtlCol="0">
            <a:spAutoFit/>
          </a:bodyPr>
          <a:lstStyle/>
          <a:p>
            <a:r>
              <a:rPr lang="es-ES" sz="1400" b="1" dirty="0" smtClean="0">
                <a:latin typeface="Arial" pitchFamily="34" charset="0"/>
                <a:cs typeface="Arial" pitchFamily="34" charset="0"/>
              </a:rPr>
              <a:t>S0</a:t>
            </a:r>
            <a:endParaRPr lang="es-ES" sz="1400" b="1" dirty="0">
              <a:latin typeface="Arial" pitchFamily="34" charset="0"/>
              <a:cs typeface="Arial" pitchFamily="34" charset="0"/>
            </a:endParaRPr>
          </a:p>
        </p:txBody>
      </p:sp>
      <p:cxnSp>
        <p:nvCxnSpPr>
          <p:cNvPr id="27" name="26 Conector recto de flecha"/>
          <p:cNvCxnSpPr/>
          <p:nvPr/>
        </p:nvCxnSpPr>
        <p:spPr>
          <a:xfrm rot="10800000">
            <a:off x="5929322" y="3762577"/>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27 CuadroTexto"/>
          <p:cNvSpPr txBox="1"/>
          <p:nvPr/>
        </p:nvSpPr>
        <p:spPr>
          <a:xfrm>
            <a:off x="6429388" y="3621289"/>
            <a:ext cx="2242922" cy="307777"/>
          </a:xfrm>
          <a:prstGeom prst="rect">
            <a:avLst/>
          </a:prstGeom>
          <a:noFill/>
        </p:spPr>
        <p:txBody>
          <a:bodyPr wrap="none" rtlCol="0">
            <a:spAutoFit/>
          </a:bodyPr>
          <a:lstStyle/>
          <a:p>
            <a:r>
              <a:rPr lang="es-ES" sz="1400" b="1" dirty="0" smtClean="0">
                <a:latin typeface="Arial" pitchFamily="34" charset="0"/>
                <a:cs typeface="Arial" pitchFamily="34" charset="0"/>
              </a:rPr>
              <a:t>Distancia administrativa</a:t>
            </a:r>
            <a:endParaRPr lang="es-ES" sz="1400" b="1" dirty="0">
              <a:latin typeface="Arial" pitchFamily="34" charset="0"/>
              <a:cs typeface="Arial" pitchFamily="34" charset="0"/>
            </a:endParaRPr>
          </a:p>
        </p:txBody>
      </p:sp>
      <p:sp>
        <p:nvSpPr>
          <p:cNvPr id="29" name="Rectangle 4"/>
          <p:cNvSpPr>
            <a:spLocks noChangeArrowheads="1"/>
          </p:cNvSpPr>
          <p:nvPr/>
        </p:nvSpPr>
        <p:spPr bwMode="auto">
          <a:xfrm>
            <a:off x="2428860" y="6000768"/>
            <a:ext cx="319103" cy="214314"/>
          </a:xfrm>
          <a:prstGeom prst="rect">
            <a:avLst/>
          </a:prstGeom>
          <a:noFill/>
          <a:ln w="19050">
            <a:solidFill>
              <a:srgbClr val="FF0000"/>
            </a:solidFill>
            <a:miter lim="800000"/>
            <a:headEnd/>
            <a:tailEnd/>
          </a:ln>
        </p:spPr>
        <p:txBody>
          <a:bodyPr wrap="none" anchor="ctr"/>
          <a:lstStyle/>
          <a:p>
            <a:endParaRPr lang="es-ES"/>
          </a:p>
        </p:txBody>
      </p:sp>
      <p:cxnSp>
        <p:nvCxnSpPr>
          <p:cNvPr id="31" name="30 Conector recto"/>
          <p:cNvCxnSpPr>
            <a:stCxn id="28" idx="3"/>
          </p:cNvCxnSpPr>
          <p:nvPr/>
        </p:nvCxnSpPr>
        <p:spPr>
          <a:xfrm flipV="1">
            <a:off x="8672310" y="3764166"/>
            <a:ext cx="257408" cy="11012"/>
          </a:xfrm>
          <a:prstGeom prst="line">
            <a:avLst/>
          </a:prstGeom>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rot="5400000">
            <a:off x="7579718" y="5136190"/>
            <a:ext cx="2700000" cy="0"/>
          </a:xfrm>
          <a:prstGeom prst="line">
            <a:avLst/>
          </a:prstGeom>
        </p:spPr>
        <p:style>
          <a:lnRef idx="1">
            <a:schemeClr val="dk1"/>
          </a:lnRef>
          <a:fillRef idx="0">
            <a:schemeClr val="dk1"/>
          </a:fillRef>
          <a:effectRef idx="0">
            <a:schemeClr val="dk1"/>
          </a:effectRef>
          <a:fontRef idx="minor">
            <a:schemeClr val="tx1"/>
          </a:fontRef>
        </p:style>
      </p:cxnSp>
      <p:cxnSp>
        <p:nvCxnSpPr>
          <p:cNvPr id="35" name="34 Conector recto"/>
          <p:cNvCxnSpPr/>
          <p:nvPr/>
        </p:nvCxnSpPr>
        <p:spPr>
          <a:xfrm rot="10800000">
            <a:off x="2571736" y="6500833"/>
            <a:ext cx="6357982" cy="0"/>
          </a:xfrm>
          <a:prstGeom prst="line">
            <a:avLst/>
          </a:prstGeom>
        </p:spPr>
        <p:style>
          <a:lnRef idx="1">
            <a:schemeClr val="dk1"/>
          </a:lnRef>
          <a:fillRef idx="0">
            <a:schemeClr val="dk1"/>
          </a:fillRef>
          <a:effectRef idx="0">
            <a:schemeClr val="dk1"/>
          </a:effectRef>
          <a:fontRef idx="minor">
            <a:schemeClr val="tx1"/>
          </a:fontRef>
        </p:style>
      </p:cxnSp>
      <p:cxnSp>
        <p:nvCxnSpPr>
          <p:cNvPr id="37" name="36 Conector recto de flecha"/>
          <p:cNvCxnSpPr/>
          <p:nvPr/>
        </p:nvCxnSpPr>
        <p:spPr>
          <a:xfrm rot="16200000" flipV="1">
            <a:off x="2444305" y="6373401"/>
            <a:ext cx="252000" cy="28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4"/>
          <p:cNvSpPr>
            <a:spLocks noChangeArrowheads="1"/>
          </p:cNvSpPr>
          <p:nvPr/>
        </p:nvSpPr>
        <p:spPr bwMode="auto">
          <a:xfrm>
            <a:off x="2855697" y="6000768"/>
            <a:ext cx="124035" cy="214314"/>
          </a:xfrm>
          <a:prstGeom prst="rect">
            <a:avLst/>
          </a:prstGeom>
          <a:noFill/>
          <a:ln w="19050">
            <a:solidFill>
              <a:srgbClr val="FF0000"/>
            </a:solidFill>
            <a:miter lim="800000"/>
            <a:headEnd/>
            <a:tailEnd/>
          </a:ln>
        </p:spPr>
        <p:txBody>
          <a:bodyPr wrap="none" anchor="ctr"/>
          <a:lstStyle/>
          <a:p>
            <a:endParaRPr lang="es-ES"/>
          </a:p>
        </p:txBody>
      </p:sp>
      <p:cxnSp>
        <p:nvCxnSpPr>
          <p:cNvPr id="40" name="39 Conector recto de flecha"/>
          <p:cNvCxnSpPr/>
          <p:nvPr/>
        </p:nvCxnSpPr>
        <p:spPr>
          <a:xfrm rot="16200000" flipV="1">
            <a:off x="2855493" y="6285650"/>
            <a:ext cx="144000" cy="28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40 Conector recto"/>
          <p:cNvCxnSpPr/>
          <p:nvPr/>
        </p:nvCxnSpPr>
        <p:spPr>
          <a:xfrm rot="10800000">
            <a:off x="2928926" y="6357958"/>
            <a:ext cx="720000" cy="0"/>
          </a:xfrm>
          <a:prstGeom prst="line">
            <a:avLst/>
          </a:prstGeom>
        </p:spPr>
        <p:style>
          <a:lnRef idx="1">
            <a:schemeClr val="dk1"/>
          </a:lnRef>
          <a:fillRef idx="0">
            <a:schemeClr val="dk1"/>
          </a:fillRef>
          <a:effectRef idx="0">
            <a:schemeClr val="dk1"/>
          </a:effectRef>
          <a:fontRef idx="minor">
            <a:schemeClr val="tx1"/>
          </a:fontRef>
        </p:style>
      </p:cxnSp>
      <p:sp>
        <p:nvSpPr>
          <p:cNvPr id="42" name="41 CuadroTexto"/>
          <p:cNvSpPr txBox="1"/>
          <p:nvPr/>
        </p:nvSpPr>
        <p:spPr>
          <a:xfrm>
            <a:off x="3643306" y="6193057"/>
            <a:ext cx="4790094" cy="307777"/>
          </a:xfrm>
          <a:prstGeom prst="rect">
            <a:avLst/>
          </a:prstGeom>
          <a:noFill/>
        </p:spPr>
        <p:txBody>
          <a:bodyPr wrap="none" rtlCol="0">
            <a:spAutoFit/>
          </a:bodyPr>
          <a:lstStyle/>
          <a:p>
            <a:r>
              <a:rPr lang="es-ES" sz="1400" b="1" dirty="0" smtClean="0">
                <a:latin typeface="Arial" pitchFamily="34" charset="0"/>
                <a:cs typeface="Arial" pitchFamily="34" charset="0"/>
              </a:rPr>
              <a:t>Métrica (en rutas estáticas la métrica siempre es cero)</a:t>
            </a:r>
            <a:endParaRPr lang="es-ES" sz="1400" b="1" dirty="0">
              <a:latin typeface="Arial" pitchFamily="34" charset="0"/>
              <a:cs typeface="Arial" pitchFamily="34" charset="0"/>
            </a:endParaRPr>
          </a:p>
        </p:txBody>
      </p:sp>
      <p:cxnSp>
        <p:nvCxnSpPr>
          <p:cNvPr id="44" name="43 Conector recto de flecha"/>
          <p:cNvCxnSpPr/>
          <p:nvPr/>
        </p:nvCxnSpPr>
        <p:spPr>
          <a:xfrm>
            <a:off x="412622" y="5643578"/>
            <a:ext cx="21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47 Conector recto"/>
          <p:cNvCxnSpPr/>
          <p:nvPr/>
        </p:nvCxnSpPr>
        <p:spPr>
          <a:xfrm>
            <a:off x="400020" y="3071810"/>
            <a:ext cx="288000" cy="0"/>
          </a:xfrm>
          <a:prstGeom prst="line">
            <a:avLst/>
          </a:prstGeom>
        </p:spPr>
        <p:style>
          <a:lnRef idx="1">
            <a:schemeClr val="dk1"/>
          </a:lnRef>
          <a:fillRef idx="0">
            <a:schemeClr val="dk1"/>
          </a:fillRef>
          <a:effectRef idx="0">
            <a:schemeClr val="dk1"/>
          </a:effectRef>
          <a:fontRef idx="minor">
            <a:schemeClr val="tx1"/>
          </a:fontRef>
        </p:style>
      </p:cxnSp>
      <p:sp>
        <p:nvSpPr>
          <p:cNvPr id="50" name="Rectangle 4"/>
          <p:cNvSpPr>
            <a:spLocks noChangeArrowheads="1"/>
          </p:cNvSpPr>
          <p:nvPr/>
        </p:nvSpPr>
        <p:spPr bwMode="auto">
          <a:xfrm>
            <a:off x="691763" y="3000372"/>
            <a:ext cx="5094683" cy="198782"/>
          </a:xfrm>
          <a:prstGeom prst="rect">
            <a:avLst/>
          </a:prstGeom>
          <a:noFill/>
          <a:ln w="19050">
            <a:solidFill>
              <a:srgbClr val="FF0000"/>
            </a:solidFill>
            <a:miter lim="800000"/>
            <a:headEnd/>
            <a:tailEnd/>
          </a:ln>
        </p:spPr>
        <p:txBody>
          <a:bodyPr wrap="none" anchor="ctr"/>
          <a:lstStyle/>
          <a:p>
            <a:endParaRPr lang="es-ES"/>
          </a:p>
        </p:txBody>
      </p:sp>
      <p:cxnSp>
        <p:nvCxnSpPr>
          <p:cNvPr id="52" name="51 Conector recto"/>
          <p:cNvCxnSpPr/>
          <p:nvPr/>
        </p:nvCxnSpPr>
        <p:spPr>
          <a:xfrm rot="16200000" flipH="1">
            <a:off x="-873202" y="4370310"/>
            <a:ext cx="2556000" cy="30"/>
          </a:xfrm>
          <a:prstGeom prst="line">
            <a:avLst/>
          </a:prstGeom>
        </p:spPr>
        <p:style>
          <a:lnRef idx="1">
            <a:schemeClr val="dk1"/>
          </a:lnRef>
          <a:fillRef idx="0">
            <a:schemeClr val="dk1"/>
          </a:fillRef>
          <a:effectRef idx="0">
            <a:schemeClr val="dk1"/>
          </a:effectRef>
          <a:fontRef idx="minor">
            <a:schemeClr val="tx1"/>
          </a:fontRef>
        </p:style>
      </p:cxnSp>
      <p:sp>
        <p:nvSpPr>
          <p:cNvPr id="54" name="Rectangle 4"/>
          <p:cNvSpPr>
            <a:spLocks noChangeArrowheads="1"/>
          </p:cNvSpPr>
          <p:nvPr/>
        </p:nvSpPr>
        <p:spPr bwMode="auto">
          <a:xfrm>
            <a:off x="714348" y="3430617"/>
            <a:ext cx="5286412" cy="198782"/>
          </a:xfrm>
          <a:prstGeom prst="rect">
            <a:avLst/>
          </a:prstGeom>
          <a:noFill/>
          <a:ln w="19050">
            <a:solidFill>
              <a:srgbClr val="FF0000"/>
            </a:solidFill>
            <a:miter lim="800000"/>
            <a:headEnd/>
            <a:tailEnd/>
          </a:ln>
        </p:spPr>
        <p:txBody>
          <a:bodyPr wrap="none" anchor="ctr"/>
          <a:lstStyle/>
          <a:p>
            <a:endParaRPr lang="es-ES"/>
          </a:p>
        </p:txBody>
      </p:sp>
      <p:cxnSp>
        <p:nvCxnSpPr>
          <p:cNvPr id="55" name="54 Conector recto"/>
          <p:cNvCxnSpPr/>
          <p:nvPr/>
        </p:nvCxnSpPr>
        <p:spPr>
          <a:xfrm>
            <a:off x="285720" y="3509963"/>
            <a:ext cx="432000" cy="0"/>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rot="16200000" flipH="1">
            <a:off x="-902265" y="4684489"/>
            <a:ext cx="2376000" cy="30"/>
          </a:xfrm>
          <a:prstGeom prst="line">
            <a:avLst/>
          </a:prstGeom>
        </p:spPr>
        <p:style>
          <a:lnRef idx="1">
            <a:schemeClr val="dk1"/>
          </a:lnRef>
          <a:fillRef idx="0">
            <a:schemeClr val="dk1"/>
          </a:fillRef>
          <a:effectRef idx="0">
            <a:schemeClr val="dk1"/>
          </a:effectRef>
          <a:fontRef idx="minor">
            <a:schemeClr val="tx1"/>
          </a:fontRef>
        </p:style>
      </p:cxnSp>
      <p:cxnSp>
        <p:nvCxnSpPr>
          <p:cNvPr id="57" name="56 Conector recto de flecha"/>
          <p:cNvCxnSpPr/>
          <p:nvPr/>
        </p:nvCxnSpPr>
        <p:spPr>
          <a:xfrm>
            <a:off x="285720" y="5872179"/>
            <a:ext cx="36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Rectangle 4"/>
          <p:cNvSpPr>
            <a:spLocks noChangeArrowheads="1"/>
          </p:cNvSpPr>
          <p:nvPr/>
        </p:nvSpPr>
        <p:spPr bwMode="auto">
          <a:xfrm>
            <a:off x="714348" y="5587672"/>
            <a:ext cx="5715040" cy="194003"/>
          </a:xfrm>
          <a:prstGeom prst="rect">
            <a:avLst/>
          </a:prstGeom>
          <a:noFill/>
          <a:ln w="19050">
            <a:solidFill>
              <a:srgbClr val="FF0000"/>
            </a:solidFill>
            <a:miter lim="800000"/>
            <a:headEnd/>
            <a:tailEnd/>
          </a:ln>
        </p:spPr>
        <p:txBody>
          <a:bodyPr wrap="none" anchor="ctr"/>
          <a:lstStyle/>
          <a:p>
            <a:endParaRPr lang="es-ES"/>
          </a:p>
        </p:txBody>
      </p:sp>
      <p:sp>
        <p:nvSpPr>
          <p:cNvPr id="59" name="Rectangle 4"/>
          <p:cNvSpPr>
            <a:spLocks noChangeArrowheads="1"/>
          </p:cNvSpPr>
          <p:nvPr/>
        </p:nvSpPr>
        <p:spPr bwMode="auto">
          <a:xfrm>
            <a:off x="714348" y="5786454"/>
            <a:ext cx="5715040" cy="194003"/>
          </a:xfrm>
          <a:prstGeom prst="rect">
            <a:avLst/>
          </a:prstGeom>
          <a:noFill/>
          <a:ln w="19050">
            <a:solidFill>
              <a:srgbClr val="FF0000"/>
            </a:solidFill>
            <a:miter lim="800000"/>
            <a:headEnd/>
            <a:tailEnd/>
          </a:ln>
        </p:spPr>
        <p:txBody>
          <a:bodyPr wrap="none" anchor="ctr"/>
          <a:lstStyle/>
          <a:p>
            <a:endParaRPr lang="es-ES"/>
          </a:p>
        </p:txBody>
      </p:sp>
      <p:cxnSp>
        <p:nvCxnSpPr>
          <p:cNvPr id="60" name="59 Conector recto"/>
          <p:cNvCxnSpPr/>
          <p:nvPr/>
        </p:nvCxnSpPr>
        <p:spPr>
          <a:xfrm flipV="1">
            <a:off x="153611" y="3697480"/>
            <a:ext cx="522438" cy="411"/>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rot="16200000" flipH="1">
            <a:off x="-1032072" y="4892027"/>
            <a:ext cx="2376000" cy="8834"/>
          </a:xfrm>
          <a:prstGeom prst="line">
            <a:avLst/>
          </a:prstGeom>
        </p:spPr>
        <p:style>
          <a:lnRef idx="1">
            <a:schemeClr val="dk1"/>
          </a:lnRef>
          <a:fillRef idx="0">
            <a:schemeClr val="dk1"/>
          </a:fillRef>
          <a:effectRef idx="0">
            <a:schemeClr val="dk1"/>
          </a:effectRef>
          <a:fontRef idx="minor">
            <a:schemeClr val="tx1"/>
          </a:fontRef>
        </p:style>
      </p:cxnSp>
      <p:cxnSp>
        <p:nvCxnSpPr>
          <p:cNvPr id="62" name="61 Conector recto de flecha"/>
          <p:cNvCxnSpPr/>
          <p:nvPr/>
        </p:nvCxnSpPr>
        <p:spPr>
          <a:xfrm>
            <a:off x="162579" y="6086587"/>
            <a:ext cx="478801" cy="2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up)">
                                      <p:cBhvr>
                                        <p:cTn id="14" dur="500"/>
                                        <p:tgtEl>
                                          <p:spTgt spid="5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par>
                          <p:cTn id="26" fill="hold">
                            <p:stCondLst>
                              <p:cond delay="0"/>
                            </p:stCondLst>
                            <p:childTnLst>
                              <p:par>
                                <p:cTn id="27" presetID="22" presetClass="entr" presetSubtype="2"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right)">
                                      <p:cBhvr>
                                        <p:cTn id="29" dur="500"/>
                                        <p:tgtEl>
                                          <p:spTgt spid="55"/>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right)">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up)">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par>
                          <p:cTn id="71" fill="hold">
                            <p:stCondLst>
                              <p:cond delay="500"/>
                            </p:stCondLst>
                            <p:childTnLst>
                              <p:par>
                                <p:cTn id="72" presetID="22" presetClass="entr" presetSubtype="1"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up)">
                                      <p:cBhvr>
                                        <p:cTn id="74" dur="500"/>
                                        <p:tgtEl>
                                          <p:spTgt spid="33"/>
                                        </p:tgtEl>
                                      </p:cBhvr>
                                    </p:animEffect>
                                  </p:childTnLst>
                                </p:cTn>
                              </p:par>
                            </p:childTnLst>
                          </p:cTn>
                        </p:par>
                        <p:par>
                          <p:cTn id="75" fill="hold">
                            <p:stCondLst>
                              <p:cond delay="1000"/>
                            </p:stCondLst>
                            <p:childTnLst>
                              <p:par>
                                <p:cTn id="76" presetID="22" presetClass="entr" presetSubtype="2"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right)">
                                      <p:cBhvr>
                                        <p:cTn id="78" dur="500"/>
                                        <p:tgtEl>
                                          <p:spTgt spid="35"/>
                                        </p:tgtEl>
                                      </p:cBhvr>
                                    </p:animEffect>
                                  </p:childTnLst>
                                </p:cTn>
                              </p:par>
                            </p:childTnLst>
                          </p:cTn>
                        </p:par>
                        <p:par>
                          <p:cTn id="79" fill="hold">
                            <p:stCondLst>
                              <p:cond delay="1500"/>
                            </p:stCondLst>
                            <p:childTnLst>
                              <p:par>
                                <p:cTn id="80" presetID="22" presetClass="entr" presetSubtype="4"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childTnLst>
                          </p:cTn>
                        </p:par>
                        <p:par>
                          <p:cTn id="83" fill="hold">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P spid="29" grpId="0" animBg="1"/>
      <p:bldP spid="39" grpId="0" animBg="1"/>
      <p:bldP spid="42" grpId="0"/>
      <p:bldP spid="50" grpId="0" animBg="1"/>
      <p:bldP spid="54" grpId="0" animBg="1"/>
      <p:bldP spid="58" grpId="0" animBg="1"/>
      <p:bldP spid="5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10"/>
          <p:cNvSpPr>
            <a:spLocks noChangeShapeType="1"/>
          </p:cNvSpPr>
          <p:nvPr/>
        </p:nvSpPr>
        <p:spPr bwMode="auto">
          <a:xfrm flipV="1">
            <a:off x="6978663" y="2047153"/>
            <a:ext cx="1030303" cy="17458"/>
          </a:xfrm>
          <a:prstGeom prst="line">
            <a:avLst/>
          </a:prstGeom>
          <a:noFill/>
          <a:ln w="38100">
            <a:solidFill>
              <a:schemeClr val="accent2"/>
            </a:solidFill>
            <a:round/>
            <a:headEnd/>
            <a:tailEnd/>
          </a:ln>
        </p:spPr>
        <p:txBody>
          <a:bodyPr/>
          <a:lstStyle/>
          <a:p>
            <a:endParaRPr lang="es-ES"/>
          </a:p>
        </p:txBody>
      </p:sp>
      <p:sp>
        <p:nvSpPr>
          <p:cNvPr id="17" name="Line 10"/>
          <p:cNvSpPr>
            <a:spLocks noChangeShapeType="1"/>
          </p:cNvSpPr>
          <p:nvPr/>
        </p:nvSpPr>
        <p:spPr bwMode="auto">
          <a:xfrm flipV="1">
            <a:off x="1393783" y="2070955"/>
            <a:ext cx="958865" cy="17459"/>
          </a:xfrm>
          <a:prstGeom prst="line">
            <a:avLst/>
          </a:prstGeom>
          <a:noFill/>
          <a:ln w="38100">
            <a:solidFill>
              <a:schemeClr val="accent2"/>
            </a:solidFill>
            <a:round/>
            <a:headEnd/>
            <a:tailEnd/>
          </a:ln>
        </p:spPr>
        <p:txBody>
          <a:bodyPr/>
          <a:lstStyle/>
          <a:p>
            <a:endParaRPr lang="es-ES" sz="1400"/>
          </a:p>
        </p:txBody>
      </p:sp>
      <p:sp>
        <p:nvSpPr>
          <p:cNvPr id="61442" name="Rectangle 2"/>
          <p:cNvSpPr>
            <a:spLocks noGrp="1" noChangeArrowheads="1"/>
          </p:cNvSpPr>
          <p:nvPr>
            <p:ph type="title"/>
          </p:nvPr>
        </p:nvSpPr>
        <p:spPr>
          <a:xfrm>
            <a:off x="857224" y="285728"/>
            <a:ext cx="7715304" cy="792163"/>
          </a:xfrm>
        </p:spPr>
        <p:txBody>
          <a:bodyPr/>
          <a:lstStyle/>
          <a:p>
            <a:pPr eaLnBrk="1" hangingPunct="1"/>
            <a:r>
              <a:rPr lang="es-ES" sz="3200" dirty="0" smtClean="0">
                <a:latin typeface="Arial" pitchFamily="34" charset="0"/>
                <a:cs typeface="Arial" pitchFamily="34" charset="0"/>
              </a:rPr>
              <a:t>Adición de OSPF al </a:t>
            </a:r>
            <a:r>
              <a:rPr lang="es-ES" sz="3200" dirty="0" err="1" smtClean="0">
                <a:latin typeface="Arial" pitchFamily="34" charset="0"/>
                <a:cs typeface="Arial" pitchFamily="34" charset="0"/>
              </a:rPr>
              <a:t>router</a:t>
            </a:r>
            <a:r>
              <a:rPr lang="es-ES" sz="3200" dirty="0" smtClean="0">
                <a:latin typeface="Arial" pitchFamily="34" charset="0"/>
                <a:cs typeface="Arial" pitchFamily="34" charset="0"/>
              </a:rPr>
              <a:t> anterior</a:t>
            </a:r>
          </a:p>
        </p:txBody>
      </p:sp>
      <p:sp>
        <p:nvSpPr>
          <p:cNvPr id="61443" name="Rectangle 3"/>
          <p:cNvSpPr>
            <a:spLocks noGrp="1" noChangeArrowheads="1"/>
          </p:cNvSpPr>
          <p:nvPr>
            <p:ph type="body" idx="1"/>
          </p:nvPr>
        </p:nvSpPr>
        <p:spPr>
          <a:xfrm>
            <a:off x="642910" y="2643182"/>
            <a:ext cx="8072494" cy="3173408"/>
          </a:xfrm>
        </p:spPr>
        <p:txBody>
          <a:bodyPr/>
          <a:lstStyle/>
          <a:p>
            <a:pPr>
              <a:spcBef>
                <a:spcPts val="0"/>
              </a:spcBef>
              <a:buNone/>
            </a:pPr>
            <a:r>
              <a:rPr lang="en-GB" sz="1400" b="1" dirty="0" err="1" smtClean="0">
                <a:latin typeface="Courier New" pitchFamily="49" charset="0"/>
                <a:cs typeface="Courier New" pitchFamily="49" charset="0"/>
              </a:rPr>
              <a:t>RS#CONFigure</a:t>
            </a:r>
            <a:r>
              <a:rPr lang="en-GB" sz="1400" b="1" dirty="0" smtClean="0">
                <a:latin typeface="Courier New" pitchFamily="49" charset="0"/>
                <a:cs typeface="Courier New" pitchFamily="49" charset="0"/>
              </a:rPr>
              <a:t> Terminal</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)#ROUTER OSPF 1</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-if)#</a:t>
            </a:r>
            <a:r>
              <a:rPr lang="en-GB" sz="1400" b="1" dirty="0" err="1" smtClean="0">
                <a:latin typeface="Courier New" pitchFamily="49" charset="0"/>
                <a:cs typeface="Courier New" pitchFamily="49" charset="0"/>
              </a:rPr>
              <a:t>NETwork</a:t>
            </a:r>
            <a:r>
              <a:rPr lang="en-GB" sz="1400" b="1" dirty="0" smtClean="0">
                <a:latin typeface="Courier New" pitchFamily="49" charset="0"/>
                <a:cs typeface="Courier New" pitchFamily="49" charset="0"/>
              </a:rPr>
              <a:t> 0.0.0.0 255.255.255.255 area 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RS(</a:t>
            </a:r>
            <a:r>
              <a:rPr lang="en-GB" sz="1400" b="1" dirty="0" err="1" smtClean="0">
                <a:latin typeface="Courier New" pitchFamily="49" charset="0"/>
                <a:cs typeface="Courier New" pitchFamily="49" charset="0"/>
              </a:rPr>
              <a:t>config</a:t>
            </a:r>
            <a:r>
              <a:rPr lang="en-GB" sz="1400" b="1" dirty="0" smtClean="0">
                <a:latin typeface="Courier New" pitchFamily="49" charset="0"/>
                <a:cs typeface="Courier New" pitchFamily="49" charset="0"/>
              </a:rPr>
              <a:t>)#Exit</a:t>
            </a:r>
            <a:endParaRPr lang="es-ES" sz="1400" b="1" dirty="0" smtClean="0">
              <a:latin typeface="Courier New" pitchFamily="49" charset="0"/>
              <a:cs typeface="Courier New" pitchFamily="49" charset="0"/>
            </a:endParaRPr>
          </a:p>
          <a:p>
            <a:pPr>
              <a:spcBef>
                <a:spcPts val="0"/>
              </a:spcBef>
              <a:buNone/>
            </a:pPr>
            <a:r>
              <a:rPr lang="en-GB" sz="1400" b="1" dirty="0" err="1" smtClean="0">
                <a:latin typeface="Courier New" pitchFamily="49" charset="0"/>
                <a:cs typeface="Courier New" pitchFamily="49" charset="0"/>
              </a:rPr>
              <a:t>RS#Show</a:t>
            </a:r>
            <a:r>
              <a:rPr lang="en-GB" sz="1400" b="1" dirty="0" smtClean="0">
                <a:latin typeface="Courier New" pitchFamily="49" charset="0"/>
                <a:cs typeface="Courier New" pitchFamily="49" charset="0"/>
              </a:rPr>
              <a:t> IP Route</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Codes: C – connected, S – static, O – OSPF,</a:t>
            </a:r>
            <a:r>
              <a:rPr lang="es-ES" sz="1400" b="1" dirty="0" smtClean="0">
                <a:latin typeface="Courier New" pitchFamily="49" charset="0"/>
                <a:cs typeface="Courier New" pitchFamily="49" charset="0"/>
              </a:rPr>
              <a:t> </a:t>
            </a:r>
            <a:r>
              <a:rPr lang="en-GB" sz="1400" b="1" dirty="0" smtClean="0">
                <a:latin typeface="Courier New" pitchFamily="49" charset="0"/>
                <a:cs typeface="Courier New" pitchFamily="49" charset="0"/>
              </a:rPr>
              <a:t>* - candidate default</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 </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Gateway of last resort is 10.0.4.5 to network 0.0.0.0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 </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    10.0.0.0/8 is variably </a:t>
            </a:r>
            <a:r>
              <a:rPr lang="en-GB" sz="1400" b="1" dirty="0" err="1" smtClean="0">
                <a:latin typeface="Courier New" pitchFamily="49" charset="0"/>
                <a:cs typeface="Courier New" pitchFamily="49" charset="0"/>
              </a:rPr>
              <a:t>subnetted</a:t>
            </a:r>
            <a:r>
              <a:rPr lang="en-GB" sz="1400" b="1" dirty="0" smtClean="0">
                <a:latin typeface="Courier New" pitchFamily="49" charset="0"/>
                <a:cs typeface="Courier New" pitchFamily="49" charset="0"/>
              </a:rPr>
              <a:t>, 6 subnets, 2 masks</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O      10.0.2.0/24 [110/1563] via 10.0.4.5, 00:01:59, Serial0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      10.0.3.0/24 is directly connected, FastEthernet0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O      10.0.0.0/24 [110/782] via 10.0.4.5,  00:01:59, Serial0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C      10.0.4.4/30 is directly connected, Serial0</a:t>
            </a:r>
            <a:endParaRPr lang="es-ES" sz="1400" b="1" dirty="0" smtClean="0">
              <a:latin typeface="Courier New" pitchFamily="49" charset="0"/>
              <a:cs typeface="Courier New" pitchFamily="49" charset="0"/>
            </a:endParaRPr>
          </a:p>
          <a:p>
            <a:pPr>
              <a:spcBef>
                <a:spcPts val="0"/>
              </a:spcBef>
              <a:buNone/>
            </a:pPr>
            <a:r>
              <a:rPr lang="en-GB" sz="1400" b="1" dirty="0" smtClean="0">
                <a:latin typeface="Courier New" pitchFamily="49" charset="0"/>
                <a:cs typeface="Courier New" pitchFamily="49" charset="0"/>
              </a:rPr>
              <a:t>O      10.0.1.0/24 [110/791] via 10.0.4.5, 00:01:59, Serial0</a:t>
            </a:r>
            <a:endParaRPr lang="es-ES" sz="1400" b="1" dirty="0" smtClean="0">
              <a:latin typeface="Courier New" pitchFamily="49" charset="0"/>
              <a:cs typeface="Courier New" pitchFamily="49" charset="0"/>
            </a:endParaRPr>
          </a:p>
          <a:p>
            <a:pPr>
              <a:spcBef>
                <a:spcPts val="0"/>
              </a:spcBef>
              <a:buNone/>
            </a:pPr>
            <a:r>
              <a:rPr lang="es-ES" sz="1400" b="1" dirty="0" smtClean="0">
                <a:latin typeface="Courier New" pitchFamily="49" charset="0"/>
                <a:cs typeface="Courier New" pitchFamily="49" charset="0"/>
              </a:rPr>
              <a:t>O      10.0.4.0/30 [110/1562] </a:t>
            </a:r>
            <a:r>
              <a:rPr lang="es-ES" sz="1400" b="1" dirty="0" err="1" smtClean="0">
                <a:latin typeface="Courier New" pitchFamily="49" charset="0"/>
                <a:cs typeface="Courier New" pitchFamily="49" charset="0"/>
              </a:rPr>
              <a:t>via</a:t>
            </a:r>
            <a:r>
              <a:rPr lang="es-ES" sz="1400" b="1" dirty="0" smtClean="0">
                <a:latin typeface="Courier New" pitchFamily="49" charset="0"/>
                <a:cs typeface="Courier New" pitchFamily="49" charset="0"/>
              </a:rPr>
              <a:t> 10.0.4.5, 00:01:59, Serial0</a:t>
            </a:r>
          </a:p>
          <a:p>
            <a:pPr>
              <a:spcBef>
                <a:spcPts val="0"/>
              </a:spcBef>
              <a:buNone/>
            </a:pPr>
            <a:r>
              <a:rPr lang="es-ES" sz="1400" b="1" dirty="0" smtClean="0">
                <a:latin typeface="Courier New" pitchFamily="49" charset="0"/>
                <a:cs typeface="Courier New" pitchFamily="49" charset="0"/>
              </a:rPr>
              <a:t>S*  0.0.0.0/0 [201/0] </a:t>
            </a:r>
            <a:r>
              <a:rPr lang="es-ES" sz="1400" b="1" dirty="0" err="1" smtClean="0">
                <a:latin typeface="Courier New" pitchFamily="49" charset="0"/>
                <a:cs typeface="Courier New" pitchFamily="49" charset="0"/>
              </a:rPr>
              <a:t>via</a:t>
            </a:r>
            <a:r>
              <a:rPr lang="es-ES" sz="1400" b="1" dirty="0" smtClean="0">
                <a:latin typeface="Courier New" pitchFamily="49" charset="0"/>
                <a:cs typeface="Courier New" pitchFamily="49" charset="0"/>
              </a:rPr>
              <a:t> 10.0.4.5</a:t>
            </a:r>
          </a:p>
          <a:p>
            <a:pPr>
              <a:spcBef>
                <a:spcPts val="0"/>
              </a:spcBef>
              <a:buNone/>
            </a:pPr>
            <a:r>
              <a:rPr lang="es-ES" sz="1400" b="1" dirty="0" smtClean="0">
                <a:latin typeface="Courier New" pitchFamily="49" charset="0"/>
                <a:cs typeface="Courier New" pitchFamily="49" charset="0"/>
              </a:rPr>
              <a:t>RS#</a:t>
            </a:r>
          </a:p>
          <a:p>
            <a:pPr>
              <a:spcBef>
                <a:spcPts val="0"/>
              </a:spcBef>
              <a:buNone/>
            </a:pPr>
            <a:endParaRPr lang="es-ES_tradnl" sz="1400" b="1" dirty="0" smtClean="0">
              <a:latin typeface="Courier New" pitchFamily="49" charset="0"/>
              <a:cs typeface="Courier New" pitchFamily="49" charset="0"/>
            </a:endParaRPr>
          </a:p>
          <a:p>
            <a:pPr>
              <a:spcBef>
                <a:spcPts val="0"/>
              </a:spcBef>
              <a:buNone/>
            </a:pPr>
            <a:endParaRPr lang="es-ES_tradnl" sz="1400" b="1" dirty="0" smtClean="0">
              <a:latin typeface="Courier New" pitchFamily="49" charset="0"/>
              <a:cs typeface="Courier New" pitchFamily="49" charset="0"/>
            </a:endParaRPr>
          </a:p>
          <a:p>
            <a:pPr>
              <a:spcBef>
                <a:spcPts val="0"/>
              </a:spcBef>
              <a:buNone/>
            </a:pPr>
            <a:r>
              <a:rPr lang="es-ES_tradnl" sz="1400" b="1" dirty="0" smtClean="0">
                <a:latin typeface="Courier New" pitchFamily="49" charset="0"/>
                <a:cs typeface="Courier New" pitchFamily="49" charset="0"/>
              </a:rPr>
              <a:t> </a:t>
            </a:r>
            <a:endParaRPr lang="es-ES" sz="1400" b="1" dirty="0" smtClean="0">
              <a:latin typeface="Courier New" pitchFamily="49" charset="0"/>
              <a:cs typeface="Courier New" pitchFamily="49" charset="0"/>
            </a:endParaRPr>
          </a:p>
        </p:txBody>
      </p:sp>
      <p:sp>
        <p:nvSpPr>
          <p:cNvPr id="4" name="Line 10"/>
          <p:cNvSpPr>
            <a:spLocks noChangeShapeType="1"/>
          </p:cNvSpPr>
          <p:nvPr/>
        </p:nvSpPr>
        <p:spPr bwMode="auto">
          <a:xfrm flipV="1">
            <a:off x="5251435" y="2071677"/>
            <a:ext cx="1749457" cy="16736"/>
          </a:xfrm>
          <a:prstGeom prst="line">
            <a:avLst/>
          </a:prstGeom>
          <a:noFill/>
          <a:ln w="38100">
            <a:solidFill>
              <a:schemeClr val="accent2"/>
            </a:solidFill>
            <a:round/>
            <a:headEnd/>
            <a:tailEnd/>
          </a:ln>
        </p:spPr>
        <p:txBody>
          <a:bodyPr/>
          <a:lstStyle/>
          <a:p>
            <a:endParaRPr lang="es-ES" sz="1400"/>
          </a:p>
        </p:txBody>
      </p:sp>
      <p:sp>
        <p:nvSpPr>
          <p:cNvPr id="5" name="Freeform 13"/>
          <p:cNvSpPr>
            <a:spLocks/>
          </p:cNvSpPr>
          <p:nvPr/>
        </p:nvSpPr>
        <p:spPr bwMode="auto">
          <a:xfrm>
            <a:off x="2786050" y="2000239"/>
            <a:ext cx="1920865" cy="142153"/>
          </a:xfrm>
          <a:custGeom>
            <a:avLst/>
            <a:gdLst>
              <a:gd name="T0" fmla="*/ 0 w 1452"/>
              <a:gd name="T1" fmla="*/ 0 h 45"/>
              <a:gd name="T2" fmla="*/ 744 w 1452"/>
              <a:gd name="T3" fmla="*/ 0 h 45"/>
              <a:gd name="T4" fmla="*/ 664 w 1452"/>
              <a:gd name="T5" fmla="*/ 44 h 45"/>
              <a:gd name="T6" fmla="*/ 1451 w 1452"/>
              <a:gd name="T7" fmla="*/ 44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rgbClr val="FF0000"/>
            </a:solidFill>
            <a:round/>
            <a:headEnd/>
            <a:tailEnd/>
          </a:ln>
        </p:spPr>
        <p:txBody>
          <a:bodyPr/>
          <a:lstStyle/>
          <a:p>
            <a:endParaRPr lang="es-ES" sz="1400"/>
          </a:p>
        </p:txBody>
      </p:sp>
      <p:pic>
        <p:nvPicPr>
          <p:cNvPr id="6" name="Picture 16"/>
          <p:cNvPicPr>
            <a:picLocks noChangeArrowheads="1"/>
          </p:cNvPicPr>
          <p:nvPr/>
        </p:nvPicPr>
        <p:blipFill>
          <a:blip r:embed="rId3" cstate="print"/>
          <a:srcRect/>
          <a:stretch>
            <a:fillRect/>
          </a:stretch>
        </p:blipFill>
        <p:spPr bwMode="auto">
          <a:xfrm>
            <a:off x="4498975" y="1794729"/>
            <a:ext cx="925507" cy="704854"/>
          </a:xfrm>
          <a:prstGeom prst="rect">
            <a:avLst/>
          </a:prstGeom>
          <a:noFill/>
          <a:ln w="12700">
            <a:noFill/>
            <a:miter lim="800000"/>
            <a:headEnd/>
            <a:tailEnd/>
          </a:ln>
        </p:spPr>
      </p:pic>
      <p:pic>
        <p:nvPicPr>
          <p:cNvPr id="7" name="Picture 19"/>
          <p:cNvPicPr>
            <a:picLocks noChangeArrowheads="1"/>
          </p:cNvPicPr>
          <p:nvPr/>
        </p:nvPicPr>
        <p:blipFill>
          <a:blip r:embed="rId4" cstate="print"/>
          <a:srcRect/>
          <a:stretch>
            <a:fillRect/>
          </a:stretch>
        </p:blipFill>
        <p:spPr bwMode="auto">
          <a:xfrm>
            <a:off x="7723214" y="1558200"/>
            <a:ext cx="635000" cy="720725"/>
          </a:xfrm>
          <a:prstGeom prst="rect">
            <a:avLst/>
          </a:prstGeom>
          <a:noFill/>
          <a:ln w="12700">
            <a:noFill/>
            <a:miter lim="800000"/>
            <a:headEnd/>
            <a:tailEnd/>
          </a:ln>
        </p:spPr>
      </p:pic>
      <p:pic>
        <p:nvPicPr>
          <p:cNvPr id="8" name="Picture 16"/>
          <p:cNvPicPr>
            <a:picLocks noChangeArrowheads="1"/>
          </p:cNvPicPr>
          <p:nvPr/>
        </p:nvPicPr>
        <p:blipFill>
          <a:blip r:embed="rId3" cstate="print"/>
          <a:srcRect/>
          <a:stretch>
            <a:fillRect/>
          </a:stretch>
        </p:blipFill>
        <p:spPr bwMode="auto">
          <a:xfrm>
            <a:off x="1995458" y="1713765"/>
            <a:ext cx="925507" cy="704854"/>
          </a:xfrm>
          <a:prstGeom prst="rect">
            <a:avLst/>
          </a:prstGeom>
          <a:noFill/>
          <a:ln w="12700">
            <a:noFill/>
            <a:miter lim="800000"/>
            <a:headEnd/>
            <a:tailEnd/>
          </a:ln>
        </p:spPr>
      </p:pic>
      <p:sp>
        <p:nvSpPr>
          <p:cNvPr id="10" name="9 CuadroTexto"/>
          <p:cNvSpPr txBox="1"/>
          <p:nvPr/>
        </p:nvSpPr>
        <p:spPr>
          <a:xfrm>
            <a:off x="3428992" y="2142393"/>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10.0.4.6/30</a:t>
            </a:r>
            <a:endParaRPr lang="es-ES" sz="1400" b="1" dirty="0">
              <a:latin typeface="Arial" pitchFamily="34" charset="0"/>
              <a:cs typeface="Arial" pitchFamily="34" charset="0"/>
            </a:endParaRPr>
          </a:p>
        </p:txBody>
      </p:sp>
      <p:sp>
        <p:nvSpPr>
          <p:cNvPr id="11" name="10 CuadroTexto"/>
          <p:cNvSpPr txBox="1"/>
          <p:nvPr/>
        </p:nvSpPr>
        <p:spPr>
          <a:xfrm>
            <a:off x="2857488" y="1643050"/>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10.0.4.5/30</a:t>
            </a:r>
            <a:endParaRPr lang="es-ES" sz="1400" b="1" dirty="0">
              <a:latin typeface="Arial" pitchFamily="34" charset="0"/>
              <a:cs typeface="Arial" pitchFamily="34" charset="0"/>
            </a:endParaRPr>
          </a:p>
        </p:txBody>
      </p:sp>
      <p:sp>
        <p:nvSpPr>
          <p:cNvPr id="12" name="11 CuadroTexto"/>
          <p:cNvSpPr txBox="1"/>
          <p:nvPr/>
        </p:nvSpPr>
        <p:spPr>
          <a:xfrm>
            <a:off x="5350246" y="1787612"/>
            <a:ext cx="1079142" cy="307777"/>
          </a:xfrm>
          <a:prstGeom prst="rect">
            <a:avLst/>
          </a:prstGeom>
          <a:noFill/>
        </p:spPr>
        <p:txBody>
          <a:bodyPr wrap="none" rtlCol="0">
            <a:spAutoFit/>
          </a:bodyPr>
          <a:lstStyle/>
          <a:p>
            <a:r>
              <a:rPr lang="es-ES" sz="1400" b="1" dirty="0" smtClean="0">
                <a:latin typeface="Arial" pitchFamily="34" charset="0"/>
                <a:cs typeface="Arial" pitchFamily="34" charset="0"/>
              </a:rPr>
              <a:t>10.0.3.1/30</a:t>
            </a:r>
            <a:endParaRPr lang="es-ES" sz="1400" b="1" dirty="0">
              <a:latin typeface="Arial" pitchFamily="34" charset="0"/>
              <a:cs typeface="Arial" pitchFamily="34" charset="0"/>
            </a:endParaRPr>
          </a:p>
        </p:txBody>
      </p:sp>
      <p:pic>
        <p:nvPicPr>
          <p:cNvPr id="13" name="Picture 81"/>
          <p:cNvPicPr>
            <a:picLocks noChangeArrowheads="1"/>
          </p:cNvPicPr>
          <p:nvPr/>
        </p:nvPicPr>
        <p:blipFill>
          <a:blip r:embed="rId5" cstate="print"/>
          <a:srcRect/>
          <a:stretch>
            <a:fillRect/>
          </a:stretch>
        </p:blipFill>
        <p:spPr bwMode="auto">
          <a:xfrm>
            <a:off x="6542098" y="1785203"/>
            <a:ext cx="819152" cy="428628"/>
          </a:xfrm>
          <a:prstGeom prst="rect">
            <a:avLst/>
          </a:prstGeom>
          <a:noFill/>
          <a:ln w="12700">
            <a:noFill/>
            <a:miter lim="800000"/>
            <a:headEnd/>
            <a:tailEnd/>
          </a:ln>
        </p:spPr>
      </p:pic>
      <p:sp>
        <p:nvSpPr>
          <p:cNvPr id="14" name="13 CuadroTexto"/>
          <p:cNvSpPr txBox="1"/>
          <p:nvPr/>
        </p:nvSpPr>
        <p:spPr>
          <a:xfrm>
            <a:off x="3571868" y="1214422"/>
            <a:ext cx="2911118" cy="307777"/>
          </a:xfrm>
          <a:prstGeom prst="rect">
            <a:avLst/>
          </a:prstGeom>
          <a:noFill/>
          <a:ln>
            <a:solidFill>
              <a:schemeClr val="tx1"/>
            </a:solidFill>
          </a:ln>
        </p:spPr>
        <p:txBody>
          <a:bodyPr wrap="none" rtlCol="0">
            <a:spAutoFit/>
          </a:bodyPr>
          <a:lstStyle/>
          <a:p>
            <a:r>
              <a:rPr lang="es-ES" sz="1400" b="1" dirty="0" smtClean="0">
                <a:latin typeface="Arial" pitchFamily="34" charset="0"/>
                <a:cs typeface="Arial" pitchFamily="34" charset="0"/>
              </a:rPr>
              <a:t>A 0.0.0.0/0 por 10.0.4.5 (</a:t>
            </a:r>
            <a:r>
              <a:rPr lang="es-ES" sz="1400" b="1" dirty="0" err="1" smtClean="0">
                <a:latin typeface="Arial" pitchFamily="34" charset="0"/>
                <a:cs typeface="Arial" pitchFamily="34" charset="0"/>
              </a:rPr>
              <a:t>d.a.</a:t>
            </a:r>
            <a:r>
              <a:rPr lang="es-ES" sz="1400" b="1" dirty="0" smtClean="0">
                <a:latin typeface="Arial" pitchFamily="34" charset="0"/>
                <a:cs typeface="Arial" pitchFamily="34" charset="0"/>
              </a:rPr>
              <a:t> 201)</a:t>
            </a:r>
            <a:endParaRPr lang="es-ES" sz="1400" b="1" dirty="0">
              <a:latin typeface="Arial" pitchFamily="34" charset="0"/>
              <a:cs typeface="Arial" pitchFamily="34" charset="0"/>
            </a:endParaRPr>
          </a:p>
        </p:txBody>
      </p:sp>
      <p:cxnSp>
        <p:nvCxnSpPr>
          <p:cNvPr id="16" name="15 Conector recto de flecha"/>
          <p:cNvCxnSpPr/>
          <p:nvPr/>
        </p:nvCxnSpPr>
        <p:spPr>
          <a:xfrm rot="16200000" flipH="1">
            <a:off x="4805635" y="1617770"/>
            <a:ext cx="192916" cy="17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14"/>
          <p:cNvPicPr>
            <a:picLocks noChangeArrowheads="1"/>
          </p:cNvPicPr>
          <p:nvPr/>
        </p:nvPicPr>
        <p:blipFill>
          <a:blip r:embed="rId6" cstate="print"/>
          <a:srcRect/>
          <a:stretch>
            <a:fillRect/>
          </a:stretch>
        </p:blipFill>
        <p:spPr bwMode="auto">
          <a:xfrm>
            <a:off x="642910" y="1499451"/>
            <a:ext cx="1566862" cy="1077912"/>
          </a:xfrm>
          <a:prstGeom prst="rect">
            <a:avLst/>
          </a:prstGeom>
          <a:noFill/>
          <a:ln w="12700">
            <a:noFill/>
            <a:miter lim="800000"/>
            <a:headEnd/>
            <a:tailEnd/>
          </a:ln>
        </p:spPr>
      </p:pic>
      <p:sp>
        <p:nvSpPr>
          <p:cNvPr id="19" name="Text Box 28"/>
          <p:cNvSpPr txBox="1">
            <a:spLocks noChangeArrowheads="1"/>
          </p:cNvSpPr>
          <p:nvPr/>
        </p:nvSpPr>
        <p:spPr bwMode="auto">
          <a:xfrm>
            <a:off x="4759316" y="1928802"/>
            <a:ext cx="322772" cy="251795"/>
          </a:xfrm>
          <a:prstGeom prst="rect">
            <a:avLst/>
          </a:prstGeom>
          <a:solidFill>
            <a:schemeClr val="bg1"/>
          </a:solidFill>
          <a:ln w="9525">
            <a:noFill/>
            <a:miter lim="800000"/>
            <a:headEnd/>
            <a:tailEnd/>
          </a:ln>
          <a:effectLst/>
        </p:spPr>
        <p:txBody>
          <a:bodyPr wrap="none" lIns="36000" tIns="18000" rIns="36000" bIns="18000">
            <a:spAutoFit/>
          </a:bodyPr>
          <a:lstStyle/>
          <a:p>
            <a:r>
              <a:rPr lang="es-ES_tradnl" sz="1400" b="1" dirty="0" smtClean="0">
                <a:latin typeface="Arial" pitchFamily="34" charset="0"/>
                <a:cs typeface="Arial" pitchFamily="34" charset="0"/>
              </a:rPr>
              <a:t>RS</a:t>
            </a:r>
          </a:p>
        </p:txBody>
      </p:sp>
      <p:sp>
        <p:nvSpPr>
          <p:cNvPr id="22" name="21 CuadroTexto"/>
          <p:cNvSpPr txBox="1"/>
          <p:nvPr/>
        </p:nvSpPr>
        <p:spPr>
          <a:xfrm>
            <a:off x="5410195" y="2121091"/>
            <a:ext cx="393056" cy="307777"/>
          </a:xfrm>
          <a:prstGeom prst="rect">
            <a:avLst/>
          </a:prstGeom>
          <a:noFill/>
        </p:spPr>
        <p:txBody>
          <a:bodyPr wrap="none" rtlCol="0">
            <a:spAutoFit/>
          </a:bodyPr>
          <a:lstStyle/>
          <a:p>
            <a:r>
              <a:rPr lang="es-ES" sz="1400" b="1" dirty="0" smtClean="0">
                <a:latin typeface="Arial" pitchFamily="34" charset="0"/>
                <a:cs typeface="Arial" pitchFamily="34" charset="0"/>
              </a:rPr>
              <a:t>F0</a:t>
            </a:r>
            <a:endParaRPr lang="es-ES" sz="1400" b="1" dirty="0">
              <a:latin typeface="Arial" pitchFamily="34" charset="0"/>
              <a:cs typeface="Arial" pitchFamily="34" charset="0"/>
            </a:endParaRPr>
          </a:p>
        </p:txBody>
      </p:sp>
      <p:sp>
        <p:nvSpPr>
          <p:cNvPr id="23" name="22 CuadroTexto"/>
          <p:cNvSpPr txBox="1"/>
          <p:nvPr/>
        </p:nvSpPr>
        <p:spPr>
          <a:xfrm>
            <a:off x="4071934" y="1785926"/>
            <a:ext cx="404278" cy="307777"/>
          </a:xfrm>
          <a:prstGeom prst="rect">
            <a:avLst/>
          </a:prstGeom>
          <a:noFill/>
        </p:spPr>
        <p:txBody>
          <a:bodyPr wrap="none" rtlCol="0">
            <a:spAutoFit/>
          </a:bodyPr>
          <a:lstStyle/>
          <a:p>
            <a:r>
              <a:rPr lang="es-ES" sz="1400" b="1" dirty="0" smtClean="0">
                <a:latin typeface="Arial" pitchFamily="34" charset="0"/>
                <a:cs typeface="Arial" pitchFamily="34" charset="0"/>
              </a:rPr>
              <a:t>S0</a:t>
            </a:r>
            <a:endParaRPr lang="es-ES" sz="1400" b="1" dirty="0">
              <a:latin typeface="Arial" pitchFamily="34" charset="0"/>
              <a:cs typeface="Arial" pitchFamily="34" charset="0"/>
            </a:endParaRPr>
          </a:p>
        </p:txBody>
      </p:sp>
      <p:sp>
        <p:nvSpPr>
          <p:cNvPr id="28" name="27 CuadroTexto"/>
          <p:cNvSpPr txBox="1"/>
          <p:nvPr/>
        </p:nvSpPr>
        <p:spPr>
          <a:xfrm>
            <a:off x="6000760" y="6335933"/>
            <a:ext cx="2242922" cy="307777"/>
          </a:xfrm>
          <a:prstGeom prst="rect">
            <a:avLst/>
          </a:prstGeom>
          <a:noFill/>
        </p:spPr>
        <p:txBody>
          <a:bodyPr wrap="none" rtlCol="0">
            <a:spAutoFit/>
          </a:bodyPr>
          <a:lstStyle/>
          <a:p>
            <a:r>
              <a:rPr lang="es-ES" sz="1400" b="1" dirty="0" smtClean="0">
                <a:latin typeface="Arial" pitchFamily="34" charset="0"/>
                <a:cs typeface="Arial" pitchFamily="34" charset="0"/>
              </a:rPr>
              <a:t>Distancia administrativa</a:t>
            </a:r>
            <a:endParaRPr lang="es-ES" sz="1400" b="1" dirty="0">
              <a:latin typeface="Arial" pitchFamily="34" charset="0"/>
              <a:cs typeface="Arial" pitchFamily="34" charset="0"/>
            </a:endParaRPr>
          </a:p>
        </p:txBody>
      </p:sp>
      <p:sp>
        <p:nvSpPr>
          <p:cNvPr id="29" name="Rectangle 4"/>
          <p:cNvSpPr>
            <a:spLocks noChangeArrowheads="1"/>
          </p:cNvSpPr>
          <p:nvPr/>
        </p:nvSpPr>
        <p:spPr bwMode="auto">
          <a:xfrm>
            <a:off x="2857488" y="5893286"/>
            <a:ext cx="319103" cy="178920"/>
          </a:xfrm>
          <a:prstGeom prst="rect">
            <a:avLst/>
          </a:prstGeom>
          <a:noFill/>
          <a:ln w="19050">
            <a:solidFill>
              <a:srgbClr val="FF0000"/>
            </a:solidFill>
            <a:miter lim="800000"/>
            <a:headEnd/>
            <a:tailEnd/>
          </a:ln>
        </p:spPr>
        <p:txBody>
          <a:bodyPr wrap="none" anchor="ctr"/>
          <a:lstStyle/>
          <a:p>
            <a:endParaRPr lang="es-ES"/>
          </a:p>
        </p:txBody>
      </p:sp>
      <p:cxnSp>
        <p:nvCxnSpPr>
          <p:cNvPr id="35" name="34 Conector recto"/>
          <p:cNvCxnSpPr/>
          <p:nvPr/>
        </p:nvCxnSpPr>
        <p:spPr>
          <a:xfrm rot="10800000">
            <a:off x="3000365" y="6500833"/>
            <a:ext cx="3024000" cy="0"/>
          </a:xfrm>
          <a:prstGeom prst="line">
            <a:avLst/>
          </a:prstGeom>
        </p:spPr>
        <p:style>
          <a:lnRef idx="1">
            <a:schemeClr val="dk1"/>
          </a:lnRef>
          <a:fillRef idx="0">
            <a:schemeClr val="dk1"/>
          </a:fillRef>
          <a:effectRef idx="0">
            <a:schemeClr val="dk1"/>
          </a:effectRef>
          <a:fontRef idx="minor">
            <a:schemeClr val="tx1"/>
          </a:fontRef>
        </p:style>
      </p:cxnSp>
      <p:cxnSp>
        <p:nvCxnSpPr>
          <p:cNvPr id="37" name="36 Conector recto de flecha"/>
          <p:cNvCxnSpPr/>
          <p:nvPr/>
        </p:nvCxnSpPr>
        <p:spPr>
          <a:xfrm rot="16200000" flipV="1">
            <a:off x="2818933" y="6319401"/>
            <a:ext cx="360000" cy="28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4"/>
          <p:cNvSpPr>
            <a:spLocks noChangeArrowheads="1"/>
          </p:cNvSpPr>
          <p:nvPr/>
        </p:nvSpPr>
        <p:spPr bwMode="auto">
          <a:xfrm>
            <a:off x="3284325" y="5893358"/>
            <a:ext cx="433565" cy="178848"/>
          </a:xfrm>
          <a:prstGeom prst="rect">
            <a:avLst/>
          </a:prstGeom>
          <a:noFill/>
          <a:ln w="19050">
            <a:solidFill>
              <a:srgbClr val="FF0000"/>
            </a:solidFill>
            <a:miter lim="800000"/>
            <a:headEnd/>
            <a:tailEnd/>
          </a:ln>
        </p:spPr>
        <p:txBody>
          <a:bodyPr wrap="none" anchor="ctr"/>
          <a:lstStyle/>
          <a:p>
            <a:endParaRPr lang="es-ES"/>
          </a:p>
        </p:txBody>
      </p:sp>
      <p:cxnSp>
        <p:nvCxnSpPr>
          <p:cNvPr id="40" name="39 Conector recto de flecha"/>
          <p:cNvCxnSpPr/>
          <p:nvPr/>
        </p:nvCxnSpPr>
        <p:spPr>
          <a:xfrm rot="16200000" flipV="1">
            <a:off x="3337559" y="6232212"/>
            <a:ext cx="180000" cy="28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40 Conector recto"/>
          <p:cNvCxnSpPr/>
          <p:nvPr/>
        </p:nvCxnSpPr>
        <p:spPr>
          <a:xfrm rot="10800000">
            <a:off x="3428992" y="6337861"/>
            <a:ext cx="1152000" cy="0"/>
          </a:xfrm>
          <a:prstGeom prst="line">
            <a:avLst/>
          </a:prstGeom>
        </p:spPr>
        <p:style>
          <a:lnRef idx="1">
            <a:schemeClr val="dk1"/>
          </a:lnRef>
          <a:fillRef idx="0">
            <a:schemeClr val="dk1"/>
          </a:fillRef>
          <a:effectRef idx="0">
            <a:schemeClr val="dk1"/>
          </a:effectRef>
          <a:fontRef idx="minor">
            <a:schemeClr val="tx1"/>
          </a:fontRef>
        </p:style>
      </p:cxnSp>
      <p:sp>
        <p:nvSpPr>
          <p:cNvPr id="42" name="41 CuadroTexto"/>
          <p:cNvSpPr txBox="1"/>
          <p:nvPr/>
        </p:nvSpPr>
        <p:spPr>
          <a:xfrm>
            <a:off x="4546377" y="6193057"/>
            <a:ext cx="811441" cy="307777"/>
          </a:xfrm>
          <a:prstGeom prst="rect">
            <a:avLst/>
          </a:prstGeom>
          <a:noFill/>
        </p:spPr>
        <p:txBody>
          <a:bodyPr wrap="none" rtlCol="0">
            <a:spAutoFit/>
          </a:bodyPr>
          <a:lstStyle/>
          <a:p>
            <a:r>
              <a:rPr lang="es-ES" sz="1400" b="1" dirty="0" smtClean="0">
                <a:latin typeface="Arial" pitchFamily="34" charset="0"/>
                <a:cs typeface="Arial" pitchFamily="34" charset="0"/>
              </a:rPr>
              <a:t>Métrica</a:t>
            </a:r>
            <a:endParaRPr lang="es-ES" sz="1400" b="1" dirty="0">
              <a:latin typeface="Arial" pitchFamily="34" charset="0"/>
              <a:cs typeface="Arial" pitchFamily="34" charset="0"/>
            </a:endParaRPr>
          </a:p>
        </p:txBody>
      </p:sp>
      <p:cxnSp>
        <p:nvCxnSpPr>
          <p:cNvPr id="44" name="43 Conector recto de flecha"/>
          <p:cNvCxnSpPr/>
          <p:nvPr/>
        </p:nvCxnSpPr>
        <p:spPr>
          <a:xfrm>
            <a:off x="357158" y="4927610"/>
            <a:ext cx="28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47 Conector recto"/>
          <p:cNvCxnSpPr/>
          <p:nvPr/>
        </p:nvCxnSpPr>
        <p:spPr>
          <a:xfrm>
            <a:off x="391353" y="3076572"/>
            <a:ext cx="288000" cy="0"/>
          </a:xfrm>
          <a:prstGeom prst="line">
            <a:avLst/>
          </a:prstGeom>
        </p:spPr>
        <p:style>
          <a:lnRef idx="1">
            <a:schemeClr val="dk1"/>
          </a:lnRef>
          <a:fillRef idx="0">
            <a:schemeClr val="dk1"/>
          </a:fillRef>
          <a:effectRef idx="0">
            <a:schemeClr val="dk1"/>
          </a:effectRef>
          <a:fontRef idx="minor">
            <a:schemeClr val="tx1"/>
          </a:fontRef>
        </p:style>
      </p:cxnSp>
      <p:sp>
        <p:nvSpPr>
          <p:cNvPr id="50" name="Rectangle 4"/>
          <p:cNvSpPr>
            <a:spLocks noChangeArrowheads="1"/>
          </p:cNvSpPr>
          <p:nvPr/>
        </p:nvSpPr>
        <p:spPr bwMode="auto">
          <a:xfrm>
            <a:off x="691763" y="2902226"/>
            <a:ext cx="5605670" cy="437322"/>
          </a:xfrm>
          <a:prstGeom prst="rect">
            <a:avLst/>
          </a:prstGeom>
          <a:noFill/>
          <a:ln w="19050">
            <a:solidFill>
              <a:srgbClr val="FF0000"/>
            </a:solidFill>
            <a:miter lim="800000"/>
            <a:headEnd/>
            <a:tailEnd/>
          </a:ln>
        </p:spPr>
        <p:txBody>
          <a:bodyPr wrap="none" anchor="ctr"/>
          <a:lstStyle/>
          <a:p>
            <a:endParaRPr lang="es-ES"/>
          </a:p>
        </p:txBody>
      </p:sp>
      <p:cxnSp>
        <p:nvCxnSpPr>
          <p:cNvPr id="52" name="51 Conector recto"/>
          <p:cNvCxnSpPr/>
          <p:nvPr/>
        </p:nvCxnSpPr>
        <p:spPr>
          <a:xfrm rot="16200000" flipH="1">
            <a:off x="-1100826" y="4529795"/>
            <a:ext cx="2916000" cy="30"/>
          </a:xfrm>
          <a:prstGeom prst="line">
            <a:avLst/>
          </a:prstGeom>
        </p:spPr>
        <p:style>
          <a:lnRef idx="1">
            <a:schemeClr val="dk1"/>
          </a:lnRef>
          <a:fillRef idx="0">
            <a:schemeClr val="dk1"/>
          </a:fillRef>
          <a:effectRef idx="0">
            <a:schemeClr val="dk1"/>
          </a:effectRef>
          <a:fontRef idx="minor">
            <a:schemeClr val="tx1"/>
          </a:fontRef>
        </p:style>
      </p:cxnSp>
      <p:sp>
        <p:nvSpPr>
          <p:cNvPr id="47" name="46 CuadroTexto"/>
          <p:cNvSpPr txBox="1"/>
          <p:nvPr/>
        </p:nvSpPr>
        <p:spPr>
          <a:xfrm>
            <a:off x="4612798" y="2357430"/>
            <a:ext cx="673582" cy="307777"/>
          </a:xfrm>
          <a:prstGeom prst="rect">
            <a:avLst/>
          </a:prstGeom>
          <a:noFill/>
        </p:spPr>
        <p:txBody>
          <a:bodyPr wrap="none" rtlCol="0">
            <a:spAutoFit/>
          </a:bodyPr>
          <a:lstStyle/>
          <a:p>
            <a:r>
              <a:rPr lang="es-ES" sz="1400" b="1" dirty="0" smtClean="0">
                <a:latin typeface="Arial" pitchFamily="34" charset="0"/>
                <a:cs typeface="Arial" pitchFamily="34" charset="0"/>
              </a:rPr>
              <a:t>OSPF</a:t>
            </a:r>
            <a:endParaRPr lang="es-ES" sz="1400" b="1" dirty="0">
              <a:latin typeface="Arial" pitchFamily="34" charset="0"/>
              <a:cs typeface="Arial" pitchFamily="34" charset="0"/>
            </a:endParaRPr>
          </a:p>
        </p:txBody>
      </p:sp>
      <p:cxnSp>
        <p:nvCxnSpPr>
          <p:cNvPr id="49" name="48 Conector recto de flecha"/>
          <p:cNvCxnSpPr/>
          <p:nvPr/>
        </p:nvCxnSpPr>
        <p:spPr>
          <a:xfrm>
            <a:off x="357158" y="5356238"/>
            <a:ext cx="28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50 Conector recto de flecha"/>
          <p:cNvCxnSpPr/>
          <p:nvPr/>
        </p:nvCxnSpPr>
        <p:spPr>
          <a:xfrm>
            <a:off x="354910" y="5784866"/>
            <a:ext cx="28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52 Conector recto de flecha"/>
          <p:cNvCxnSpPr/>
          <p:nvPr/>
        </p:nvCxnSpPr>
        <p:spPr>
          <a:xfrm>
            <a:off x="357158" y="5999180"/>
            <a:ext cx="28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up)">
                                      <p:cBhvr>
                                        <p:cTn id="14" dur="500"/>
                                        <p:tgtEl>
                                          <p:spTgt spid="5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9" grpId="0" animBg="1"/>
      <p:bldP spid="42" grpId="0"/>
      <p:bldP spid="5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AutoShape 2"/>
          <p:cNvSpPr>
            <a:spLocks noChangeArrowheads="1"/>
          </p:cNvSpPr>
          <p:nvPr/>
        </p:nvSpPr>
        <p:spPr bwMode="auto">
          <a:xfrm>
            <a:off x="8097838" y="3357563"/>
            <a:ext cx="576262" cy="2365375"/>
          </a:xfrm>
          <a:prstGeom prst="downArrow">
            <a:avLst>
              <a:gd name="adj1" fmla="val 50000"/>
              <a:gd name="adj2" fmla="val 102617"/>
            </a:avLst>
          </a:prstGeom>
          <a:solidFill>
            <a:schemeClr val="accent1"/>
          </a:solidFill>
          <a:ln w="9525">
            <a:solidFill>
              <a:schemeClr val="tx1"/>
            </a:solidFill>
            <a:miter lim="800000"/>
            <a:headEnd/>
            <a:tailEnd/>
          </a:ln>
        </p:spPr>
        <p:txBody>
          <a:bodyPr wrap="none" anchor="ctr"/>
          <a:lstStyle/>
          <a:p>
            <a:endParaRPr lang="es-ES"/>
          </a:p>
        </p:txBody>
      </p:sp>
      <p:sp>
        <p:nvSpPr>
          <p:cNvPr id="63491" name="Rectangle 3"/>
          <p:cNvSpPr>
            <a:spLocks noGrp="1" noChangeArrowheads="1"/>
          </p:cNvSpPr>
          <p:nvPr>
            <p:ph type="title"/>
          </p:nvPr>
        </p:nvSpPr>
        <p:spPr>
          <a:xfrm>
            <a:off x="755650" y="188913"/>
            <a:ext cx="7772400" cy="927100"/>
          </a:xfrm>
        </p:spPr>
        <p:txBody>
          <a:bodyPr/>
          <a:lstStyle/>
          <a:p>
            <a:pPr eaLnBrk="1" hangingPunct="1"/>
            <a:r>
              <a:rPr lang="es-ES" smtClean="0"/>
              <a:t>Mecanismo de enrutado: resumen</a:t>
            </a:r>
          </a:p>
        </p:txBody>
      </p:sp>
      <p:sp>
        <p:nvSpPr>
          <p:cNvPr id="1104900" name="Rectangle 4"/>
          <p:cNvSpPr>
            <a:spLocks noChangeArrowheads="1"/>
          </p:cNvSpPr>
          <p:nvPr/>
        </p:nvSpPr>
        <p:spPr bwMode="auto">
          <a:xfrm>
            <a:off x="1976438" y="3262313"/>
            <a:ext cx="1155700" cy="585787"/>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01" name="Rectangle 5"/>
          <p:cNvSpPr>
            <a:spLocks noChangeArrowheads="1"/>
          </p:cNvSpPr>
          <p:nvPr/>
        </p:nvSpPr>
        <p:spPr bwMode="auto">
          <a:xfrm>
            <a:off x="1976438" y="4362450"/>
            <a:ext cx="1155700" cy="795338"/>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02" name="Rectangle 6"/>
          <p:cNvSpPr>
            <a:spLocks noChangeArrowheads="1"/>
          </p:cNvSpPr>
          <p:nvPr/>
        </p:nvSpPr>
        <p:spPr bwMode="auto">
          <a:xfrm>
            <a:off x="1976438" y="5237163"/>
            <a:ext cx="1155700" cy="635000"/>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03" name="Text Box 7"/>
          <p:cNvSpPr txBox="1">
            <a:spLocks noChangeArrowheads="1"/>
          </p:cNvSpPr>
          <p:nvPr/>
        </p:nvSpPr>
        <p:spPr bwMode="auto">
          <a:xfrm>
            <a:off x="2005013" y="3241675"/>
            <a:ext cx="1098550" cy="304800"/>
          </a:xfrm>
          <a:prstGeom prst="rect">
            <a:avLst/>
          </a:prstGeom>
          <a:noFill/>
          <a:ln w="9525">
            <a:noFill/>
            <a:miter lim="800000"/>
            <a:headEnd/>
            <a:tailEnd/>
          </a:ln>
        </p:spPr>
        <p:txBody>
          <a:bodyPr wrap="none">
            <a:spAutoFit/>
          </a:bodyPr>
          <a:lstStyle/>
          <a:p>
            <a:r>
              <a:rPr lang="es-ES" sz="1400" b="1">
                <a:latin typeface="Arial" charset="0"/>
              </a:rPr>
              <a:t>RIP</a:t>
            </a:r>
            <a:r>
              <a:rPr lang="es-ES" sz="1200" b="1">
                <a:latin typeface="Arial" charset="0"/>
              </a:rPr>
              <a:t>(d.a.120)</a:t>
            </a:r>
          </a:p>
        </p:txBody>
      </p:sp>
      <p:sp>
        <p:nvSpPr>
          <p:cNvPr id="1104904" name="Text Box 8"/>
          <p:cNvSpPr txBox="1">
            <a:spLocks noChangeArrowheads="1"/>
          </p:cNvSpPr>
          <p:nvPr/>
        </p:nvSpPr>
        <p:spPr bwMode="auto">
          <a:xfrm>
            <a:off x="1908175" y="4343400"/>
            <a:ext cx="1285875" cy="304800"/>
          </a:xfrm>
          <a:prstGeom prst="rect">
            <a:avLst/>
          </a:prstGeom>
          <a:noFill/>
          <a:ln w="9525">
            <a:noFill/>
            <a:miter lim="800000"/>
            <a:headEnd/>
            <a:tailEnd/>
          </a:ln>
        </p:spPr>
        <p:txBody>
          <a:bodyPr wrap="none">
            <a:spAutoFit/>
          </a:bodyPr>
          <a:lstStyle/>
          <a:p>
            <a:r>
              <a:rPr lang="es-ES" sz="1400" b="1">
                <a:latin typeface="Arial" charset="0"/>
              </a:rPr>
              <a:t>OSPF</a:t>
            </a:r>
            <a:r>
              <a:rPr lang="es-ES" sz="1200" b="1">
                <a:latin typeface="Arial" charset="0"/>
              </a:rPr>
              <a:t>(d.a.110)</a:t>
            </a:r>
          </a:p>
        </p:txBody>
      </p:sp>
      <p:sp>
        <p:nvSpPr>
          <p:cNvPr id="1104906" name="AutoShape 10"/>
          <p:cNvSpPr>
            <a:spLocks noChangeArrowheads="1"/>
          </p:cNvSpPr>
          <p:nvPr/>
        </p:nvSpPr>
        <p:spPr bwMode="auto">
          <a:xfrm>
            <a:off x="3632200" y="4221163"/>
            <a:ext cx="1295400" cy="504825"/>
          </a:xfrm>
          <a:custGeom>
            <a:avLst/>
            <a:gdLst>
              <a:gd name="T0" fmla="*/ 58266006 w 21600"/>
              <a:gd name="T1" fmla="*/ 0 h 21600"/>
              <a:gd name="T2" fmla="*/ 0 w 21600"/>
              <a:gd name="T3" fmla="*/ 5899277 h 21600"/>
              <a:gd name="T4" fmla="*/ 58266006 w 21600"/>
              <a:gd name="T5" fmla="*/ 11798530 h 21600"/>
              <a:gd name="T6" fmla="*/ 77688019 w 21600"/>
              <a:gd name="T7" fmla="*/ 58992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104907" name="Text Box 11"/>
          <p:cNvSpPr txBox="1">
            <a:spLocks noChangeArrowheads="1"/>
          </p:cNvSpPr>
          <p:nvPr/>
        </p:nvSpPr>
        <p:spPr bwMode="auto">
          <a:xfrm>
            <a:off x="3324225" y="2698750"/>
            <a:ext cx="1676400" cy="942975"/>
          </a:xfrm>
          <a:prstGeom prst="rect">
            <a:avLst/>
          </a:prstGeom>
          <a:noFill/>
          <a:ln w="9525">
            <a:noFill/>
            <a:miter lim="800000"/>
            <a:headEnd/>
            <a:tailEnd/>
          </a:ln>
        </p:spPr>
        <p:txBody>
          <a:bodyPr>
            <a:spAutoFit/>
          </a:bodyPr>
          <a:lstStyle/>
          <a:p>
            <a:pPr algn="ctr"/>
            <a:r>
              <a:rPr lang="es-ES" sz="1400" b="1">
                <a:latin typeface="Arial" charset="0"/>
              </a:rPr>
              <a:t>Instalar rutas; elegir ganador en base a distancia administrativa</a:t>
            </a:r>
          </a:p>
        </p:txBody>
      </p:sp>
      <p:sp>
        <p:nvSpPr>
          <p:cNvPr id="1104908" name="Rectangle 12"/>
          <p:cNvSpPr>
            <a:spLocks noChangeArrowheads="1"/>
          </p:cNvSpPr>
          <p:nvPr/>
        </p:nvSpPr>
        <p:spPr bwMode="auto">
          <a:xfrm>
            <a:off x="5073650" y="4005263"/>
            <a:ext cx="1008063" cy="1008062"/>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09" name="Text Box 13"/>
          <p:cNvSpPr txBox="1">
            <a:spLocks noChangeArrowheads="1"/>
          </p:cNvSpPr>
          <p:nvPr/>
        </p:nvSpPr>
        <p:spPr bwMode="auto">
          <a:xfrm>
            <a:off x="5119688" y="4005263"/>
            <a:ext cx="901700" cy="517525"/>
          </a:xfrm>
          <a:prstGeom prst="rect">
            <a:avLst/>
          </a:prstGeom>
          <a:noFill/>
          <a:ln w="9525">
            <a:noFill/>
            <a:miter lim="800000"/>
            <a:headEnd/>
            <a:tailEnd/>
          </a:ln>
        </p:spPr>
        <p:txBody>
          <a:bodyPr wrap="none">
            <a:spAutoFit/>
          </a:bodyPr>
          <a:lstStyle/>
          <a:p>
            <a:pPr algn="ctr"/>
            <a:r>
              <a:rPr lang="es-ES" sz="1400" b="1">
                <a:latin typeface="Arial" charset="0"/>
              </a:rPr>
              <a:t>Tabla de</a:t>
            </a:r>
          </a:p>
          <a:p>
            <a:pPr algn="ctr"/>
            <a:r>
              <a:rPr lang="es-ES" sz="1400" b="1">
                <a:latin typeface="Arial" charset="0"/>
              </a:rPr>
              <a:t>rutas</a:t>
            </a:r>
          </a:p>
        </p:txBody>
      </p:sp>
      <p:sp>
        <p:nvSpPr>
          <p:cNvPr id="1104910" name="AutoShape 14"/>
          <p:cNvSpPr>
            <a:spLocks noChangeArrowheads="1"/>
          </p:cNvSpPr>
          <p:nvPr/>
        </p:nvSpPr>
        <p:spPr bwMode="auto">
          <a:xfrm>
            <a:off x="6316663" y="4221163"/>
            <a:ext cx="1295400" cy="504825"/>
          </a:xfrm>
          <a:custGeom>
            <a:avLst/>
            <a:gdLst>
              <a:gd name="T0" fmla="*/ 58266006 w 21600"/>
              <a:gd name="T1" fmla="*/ 0 h 21600"/>
              <a:gd name="T2" fmla="*/ 0 w 21600"/>
              <a:gd name="T3" fmla="*/ 5899277 h 21600"/>
              <a:gd name="T4" fmla="*/ 58266006 w 21600"/>
              <a:gd name="T5" fmla="*/ 11798530 h 21600"/>
              <a:gd name="T6" fmla="*/ 77688019 w 21600"/>
              <a:gd name="T7" fmla="*/ 58992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104911" name="Rectangle 15"/>
          <p:cNvSpPr>
            <a:spLocks noChangeArrowheads="1"/>
          </p:cNvSpPr>
          <p:nvPr/>
        </p:nvSpPr>
        <p:spPr bwMode="auto">
          <a:xfrm>
            <a:off x="7881938" y="4076700"/>
            <a:ext cx="1008062" cy="792163"/>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12" name="Text Box 16"/>
          <p:cNvSpPr txBox="1">
            <a:spLocks noChangeArrowheads="1"/>
          </p:cNvSpPr>
          <p:nvPr/>
        </p:nvSpPr>
        <p:spPr bwMode="auto">
          <a:xfrm>
            <a:off x="7808913" y="4221163"/>
            <a:ext cx="1139825" cy="517525"/>
          </a:xfrm>
          <a:prstGeom prst="rect">
            <a:avLst/>
          </a:prstGeom>
          <a:noFill/>
          <a:ln w="9525">
            <a:noFill/>
            <a:miter lim="800000"/>
            <a:headEnd/>
            <a:tailEnd/>
          </a:ln>
        </p:spPr>
        <p:txBody>
          <a:bodyPr wrap="none">
            <a:spAutoFit/>
          </a:bodyPr>
          <a:lstStyle/>
          <a:p>
            <a:pPr algn="ctr"/>
            <a:r>
              <a:rPr lang="es-ES" sz="1400" b="1">
                <a:latin typeface="Arial" charset="0"/>
              </a:rPr>
              <a:t>Proceso de</a:t>
            </a:r>
          </a:p>
          <a:p>
            <a:pPr algn="ctr"/>
            <a:r>
              <a:rPr lang="es-ES" sz="1400" b="1">
                <a:latin typeface="Arial" charset="0"/>
              </a:rPr>
              <a:t>enrutado</a:t>
            </a:r>
          </a:p>
        </p:txBody>
      </p:sp>
      <p:sp>
        <p:nvSpPr>
          <p:cNvPr id="1104913" name="Text Box 17"/>
          <p:cNvSpPr txBox="1">
            <a:spLocks noChangeArrowheads="1"/>
          </p:cNvSpPr>
          <p:nvPr/>
        </p:nvSpPr>
        <p:spPr bwMode="auto">
          <a:xfrm>
            <a:off x="6084888" y="2701925"/>
            <a:ext cx="1387475" cy="942975"/>
          </a:xfrm>
          <a:prstGeom prst="rect">
            <a:avLst/>
          </a:prstGeom>
          <a:noFill/>
          <a:ln w="9525">
            <a:noFill/>
            <a:miter lim="800000"/>
            <a:headEnd/>
            <a:tailEnd/>
          </a:ln>
        </p:spPr>
        <p:txBody>
          <a:bodyPr>
            <a:spAutoFit/>
          </a:bodyPr>
          <a:lstStyle/>
          <a:p>
            <a:pPr algn="ctr"/>
            <a:r>
              <a:rPr lang="es-ES" sz="1400" b="1">
                <a:latin typeface="Arial" charset="0"/>
              </a:rPr>
              <a:t>Utilizar la ruta</a:t>
            </a:r>
          </a:p>
          <a:p>
            <a:pPr algn="ctr"/>
            <a:r>
              <a:rPr lang="es-ES" sz="1400" b="1">
                <a:latin typeface="Arial" charset="0"/>
              </a:rPr>
              <a:t>aplicable  de máscara más larga</a:t>
            </a:r>
          </a:p>
        </p:txBody>
      </p:sp>
      <p:sp>
        <p:nvSpPr>
          <p:cNvPr id="1104914" name="AutoShape 18"/>
          <p:cNvSpPr>
            <a:spLocks/>
          </p:cNvSpPr>
          <p:nvPr/>
        </p:nvSpPr>
        <p:spPr bwMode="auto">
          <a:xfrm>
            <a:off x="3133725" y="2997200"/>
            <a:ext cx="358775" cy="3024188"/>
          </a:xfrm>
          <a:prstGeom prst="rightBrace">
            <a:avLst>
              <a:gd name="adj1" fmla="val 70243"/>
              <a:gd name="adj2" fmla="val 50000"/>
            </a:avLst>
          </a:prstGeom>
          <a:noFill/>
          <a:ln w="9525">
            <a:solidFill>
              <a:schemeClr val="tx1"/>
            </a:solidFill>
            <a:round/>
            <a:headEnd/>
            <a:tailEnd/>
          </a:ln>
        </p:spPr>
        <p:txBody>
          <a:bodyPr wrap="none" anchor="ctr"/>
          <a:lstStyle/>
          <a:p>
            <a:endParaRPr lang="es-ES"/>
          </a:p>
        </p:txBody>
      </p:sp>
      <p:sp>
        <p:nvSpPr>
          <p:cNvPr id="1104915" name="Rectangle 19"/>
          <p:cNvSpPr>
            <a:spLocks noChangeArrowheads="1"/>
          </p:cNvSpPr>
          <p:nvPr/>
        </p:nvSpPr>
        <p:spPr bwMode="auto">
          <a:xfrm>
            <a:off x="395288" y="2974975"/>
            <a:ext cx="1008062" cy="947738"/>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16" name="Rectangle 20"/>
          <p:cNvSpPr>
            <a:spLocks noChangeArrowheads="1"/>
          </p:cNvSpPr>
          <p:nvPr/>
        </p:nvSpPr>
        <p:spPr bwMode="auto">
          <a:xfrm>
            <a:off x="395288" y="4149725"/>
            <a:ext cx="1008062" cy="1079500"/>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1104917" name="Text Box 21"/>
          <p:cNvSpPr txBox="1">
            <a:spLocks noChangeArrowheads="1"/>
          </p:cNvSpPr>
          <p:nvPr/>
        </p:nvSpPr>
        <p:spPr bwMode="auto">
          <a:xfrm>
            <a:off x="635000" y="3046413"/>
            <a:ext cx="481013" cy="304800"/>
          </a:xfrm>
          <a:prstGeom prst="rect">
            <a:avLst/>
          </a:prstGeom>
          <a:noFill/>
          <a:ln w="9525">
            <a:noFill/>
            <a:miter lim="800000"/>
            <a:headEnd/>
            <a:tailEnd/>
          </a:ln>
        </p:spPr>
        <p:txBody>
          <a:bodyPr wrap="none">
            <a:spAutoFit/>
          </a:bodyPr>
          <a:lstStyle/>
          <a:p>
            <a:r>
              <a:rPr lang="es-ES" sz="1400" b="1">
                <a:latin typeface="Arial" charset="0"/>
              </a:rPr>
              <a:t>RIP</a:t>
            </a:r>
          </a:p>
        </p:txBody>
      </p:sp>
      <p:sp>
        <p:nvSpPr>
          <p:cNvPr id="1104918" name="Text Box 22"/>
          <p:cNvSpPr txBox="1">
            <a:spLocks noChangeArrowheads="1"/>
          </p:cNvSpPr>
          <p:nvPr/>
        </p:nvSpPr>
        <p:spPr bwMode="auto">
          <a:xfrm>
            <a:off x="611188" y="4149725"/>
            <a:ext cx="668337" cy="304800"/>
          </a:xfrm>
          <a:prstGeom prst="rect">
            <a:avLst/>
          </a:prstGeom>
          <a:noFill/>
          <a:ln w="9525">
            <a:noFill/>
            <a:miter lim="800000"/>
            <a:headEnd/>
            <a:tailEnd/>
          </a:ln>
        </p:spPr>
        <p:txBody>
          <a:bodyPr wrap="none">
            <a:spAutoFit/>
          </a:bodyPr>
          <a:lstStyle/>
          <a:p>
            <a:r>
              <a:rPr lang="es-ES" sz="1400" b="1">
                <a:latin typeface="Arial" charset="0"/>
              </a:rPr>
              <a:t>OSPF</a:t>
            </a:r>
          </a:p>
        </p:txBody>
      </p:sp>
      <p:sp>
        <p:nvSpPr>
          <p:cNvPr id="1104919" name="AutoShape 23"/>
          <p:cNvSpPr>
            <a:spLocks noChangeArrowheads="1"/>
          </p:cNvSpPr>
          <p:nvPr/>
        </p:nvSpPr>
        <p:spPr bwMode="auto">
          <a:xfrm>
            <a:off x="1474788" y="3489325"/>
            <a:ext cx="431800" cy="144463"/>
          </a:xfrm>
          <a:prstGeom prst="rightArrow">
            <a:avLst>
              <a:gd name="adj1" fmla="val 50000"/>
              <a:gd name="adj2" fmla="val 74725"/>
            </a:avLst>
          </a:prstGeom>
          <a:solidFill>
            <a:schemeClr val="accent1"/>
          </a:solidFill>
          <a:ln w="9525">
            <a:solidFill>
              <a:schemeClr val="tx1"/>
            </a:solidFill>
            <a:miter lim="800000"/>
            <a:headEnd/>
            <a:tailEnd/>
          </a:ln>
        </p:spPr>
        <p:txBody>
          <a:bodyPr wrap="none" anchor="ctr"/>
          <a:lstStyle/>
          <a:p>
            <a:endParaRPr lang="es-ES"/>
          </a:p>
        </p:txBody>
      </p:sp>
      <p:sp>
        <p:nvSpPr>
          <p:cNvPr id="1104920" name="AutoShape 24"/>
          <p:cNvSpPr>
            <a:spLocks noChangeArrowheads="1"/>
          </p:cNvSpPr>
          <p:nvPr/>
        </p:nvSpPr>
        <p:spPr bwMode="auto">
          <a:xfrm>
            <a:off x="1474788" y="4579938"/>
            <a:ext cx="431800" cy="144462"/>
          </a:xfrm>
          <a:prstGeom prst="rightArrow">
            <a:avLst>
              <a:gd name="adj1" fmla="val 50000"/>
              <a:gd name="adj2" fmla="val 74726"/>
            </a:avLst>
          </a:prstGeom>
          <a:solidFill>
            <a:schemeClr val="accent1"/>
          </a:solidFill>
          <a:ln w="9525">
            <a:solidFill>
              <a:schemeClr val="tx1"/>
            </a:solidFill>
            <a:miter lim="800000"/>
            <a:headEnd/>
            <a:tailEnd/>
          </a:ln>
        </p:spPr>
        <p:txBody>
          <a:bodyPr wrap="none" anchor="ctr"/>
          <a:lstStyle/>
          <a:p>
            <a:endParaRPr lang="es-ES"/>
          </a:p>
        </p:txBody>
      </p:sp>
      <p:sp>
        <p:nvSpPr>
          <p:cNvPr id="1104921" name="Text Box 25"/>
          <p:cNvSpPr txBox="1">
            <a:spLocks noChangeArrowheads="1"/>
          </p:cNvSpPr>
          <p:nvPr/>
        </p:nvSpPr>
        <p:spPr bwMode="auto">
          <a:xfrm>
            <a:off x="395288" y="2276475"/>
            <a:ext cx="1223962" cy="517525"/>
          </a:xfrm>
          <a:prstGeom prst="rect">
            <a:avLst/>
          </a:prstGeom>
          <a:noFill/>
          <a:ln w="9525">
            <a:noFill/>
            <a:miter lim="800000"/>
            <a:headEnd/>
            <a:tailEnd/>
          </a:ln>
        </p:spPr>
        <p:txBody>
          <a:bodyPr>
            <a:spAutoFit/>
          </a:bodyPr>
          <a:lstStyle/>
          <a:p>
            <a:r>
              <a:rPr lang="es-ES" sz="1400" b="1">
                <a:latin typeface="Arial" charset="0"/>
              </a:rPr>
              <a:t>Procesos de routing</a:t>
            </a:r>
          </a:p>
        </p:txBody>
      </p:sp>
      <p:sp>
        <p:nvSpPr>
          <p:cNvPr id="1104922" name="Text Box 26"/>
          <p:cNvSpPr txBox="1">
            <a:spLocks noChangeArrowheads="1"/>
          </p:cNvSpPr>
          <p:nvPr/>
        </p:nvSpPr>
        <p:spPr bwMode="auto">
          <a:xfrm>
            <a:off x="611188" y="1341438"/>
            <a:ext cx="2736850" cy="942975"/>
          </a:xfrm>
          <a:prstGeom prst="rect">
            <a:avLst/>
          </a:prstGeom>
          <a:noFill/>
          <a:ln w="9525">
            <a:noFill/>
            <a:miter lim="800000"/>
            <a:headEnd/>
            <a:tailEnd/>
          </a:ln>
        </p:spPr>
        <p:txBody>
          <a:bodyPr>
            <a:spAutoFit/>
          </a:bodyPr>
          <a:lstStyle/>
          <a:p>
            <a:pPr algn="ctr"/>
            <a:r>
              <a:rPr lang="es-ES" sz="1400" b="1">
                <a:latin typeface="Arial" charset="0"/>
              </a:rPr>
              <a:t>Seleccionar rutas óptimas en base a la métrica (aquí rutas con diferente máscara se consideran rutas diferentes)</a:t>
            </a:r>
          </a:p>
        </p:txBody>
      </p:sp>
      <p:sp>
        <p:nvSpPr>
          <p:cNvPr id="1104923" name="Line 27"/>
          <p:cNvSpPr>
            <a:spLocks noChangeShapeType="1"/>
          </p:cNvSpPr>
          <p:nvPr/>
        </p:nvSpPr>
        <p:spPr bwMode="auto">
          <a:xfrm>
            <a:off x="1619250" y="2349500"/>
            <a:ext cx="0" cy="1079500"/>
          </a:xfrm>
          <a:prstGeom prst="line">
            <a:avLst/>
          </a:prstGeom>
          <a:noFill/>
          <a:ln w="9525">
            <a:solidFill>
              <a:schemeClr val="tx1"/>
            </a:solidFill>
            <a:round/>
            <a:headEnd/>
            <a:tailEnd type="triangle" w="med" len="med"/>
          </a:ln>
        </p:spPr>
        <p:txBody>
          <a:bodyPr/>
          <a:lstStyle/>
          <a:p>
            <a:endParaRPr lang="es-ES"/>
          </a:p>
        </p:txBody>
      </p:sp>
      <p:sp>
        <p:nvSpPr>
          <p:cNvPr id="1104924" name="Text Box 28"/>
          <p:cNvSpPr txBox="1">
            <a:spLocks noChangeArrowheads="1"/>
          </p:cNvSpPr>
          <p:nvPr/>
        </p:nvSpPr>
        <p:spPr bwMode="auto">
          <a:xfrm>
            <a:off x="395288" y="5570538"/>
            <a:ext cx="1439862" cy="730250"/>
          </a:xfrm>
          <a:prstGeom prst="rect">
            <a:avLst/>
          </a:prstGeom>
          <a:noFill/>
          <a:ln w="9525">
            <a:noFill/>
            <a:miter lim="800000"/>
            <a:headEnd/>
            <a:tailEnd/>
          </a:ln>
        </p:spPr>
        <p:txBody>
          <a:bodyPr>
            <a:spAutoFit/>
          </a:bodyPr>
          <a:lstStyle/>
          <a:p>
            <a:pPr algn="ctr"/>
            <a:r>
              <a:rPr lang="es-ES" sz="1400" b="1">
                <a:latin typeface="Arial" charset="0"/>
              </a:rPr>
              <a:t>Configuración manual</a:t>
            </a:r>
          </a:p>
          <a:p>
            <a:pPr algn="ctr"/>
            <a:r>
              <a:rPr lang="es-ES" sz="1400" b="1">
                <a:latin typeface="Arial" charset="0"/>
              </a:rPr>
              <a:t>(d.a. 130)</a:t>
            </a:r>
          </a:p>
        </p:txBody>
      </p:sp>
      <p:sp>
        <p:nvSpPr>
          <p:cNvPr id="1104925" name="Line 29"/>
          <p:cNvSpPr>
            <a:spLocks noChangeShapeType="1"/>
          </p:cNvSpPr>
          <p:nvPr/>
        </p:nvSpPr>
        <p:spPr bwMode="auto">
          <a:xfrm flipV="1">
            <a:off x="1690688" y="5511800"/>
            <a:ext cx="215900" cy="144463"/>
          </a:xfrm>
          <a:prstGeom prst="line">
            <a:avLst/>
          </a:prstGeom>
          <a:noFill/>
          <a:ln w="9525">
            <a:solidFill>
              <a:schemeClr val="tx1"/>
            </a:solidFill>
            <a:round/>
            <a:headEnd/>
            <a:tailEnd type="triangle" w="med" len="med"/>
          </a:ln>
        </p:spPr>
        <p:txBody>
          <a:bodyPr/>
          <a:lstStyle/>
          <a:p>
            <a:endParaRPr lang="es-ES"/>
          </a:p>
        </p:txBody>
      </p:sp>
      <p:sp>
        <p:nvSpPr>
          <p:cNvPr id="1104926" name="Text Box 30"/>
          <p:cNvSpPr txBox="1">
            <a:spLocks noChangeArrowheads="1"/>
          </p:cNvSpPr>
          <p:nvPr/>
        </p:nvSpPr>
        <p:spPr bwMode="auto">
          <a:xfrm>
            <a:off x="7596188" y="1978025"/>
            <a:ext cx="1439862" cy="730250"/>
          </a:xfrm>
          <a:prstGeom prst="rect">
            <a:avLst/>
          </a:prstGeom>
          <a:noFill/>
          <a:ln w="9525">
            <a:noFill/>
            <a:miter lim="800000"/>
            <a:headEnd/>
            <a:tailEnd/>
          </a:ln>
        </p:spPr>
        <p:txBody>
          <a:bodyPr>
            <a:spAutoFit/>
          </a:bodyPr>
          <a:lstStyle/>
          <a:p>
            <a:pPr algn="ctr"/>
            <a:r>
              <a:rPr lang="es-ES" sz="1400" b="1">
                <a:latin typeface="Arial" charset="0"/>
              </a:rPr>
              <a:t>Flujo de paquetes</a:t>
            </a:r>
          </a:p>
          <a:p>
            <a:pPr algn="ctr"/>
            <a:r>
              <a:rPr lang="es-ES" sz="1400" b="1">
                <a:latin typeface="Arial" charset="0"/>
              </a:rPr>
              <a:t>entrantes</a:t>
            </a:r>
          </a:p>
        </p:txBody>
      </p:sp>
      <p:sp>
        <p:nvSpPr>
          <p:cNvPr id="1104927" name="Rectangle 31"/>
          <p:cNvSpPr>
            <a:spLocks noChangeArrowheads="1"/>
          </p:cNvSpPr>
          <p:nvPr/>
        </p:nvSpPr>
        <p:spPr bwMode="auto">
          <a:xfrm>
            <a:off x="8243888" y="3213100"/>
            <a:ext cx="215900" cy="73025"/>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04928" name="Rectangle 32"/>
          <p:cNvSpPr>
            <a:spLocks noChangeArrowheads="1"/>
          </p:cNvSpPr>
          <p:nvPr/>
        </p:nvSpPr>
        <p:spPr bwMode="auto">
          <a:xfrm>
            <a:off x="8243888" y="3068638"/>
            <a:ext cx="215900" cy="73025"/>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04929" name="Rectangle 33"/>
          <p:cNvSpPr>
            <a:spLocks noChangeArrowheads="1"/>
          </p:cNvSpPr>
          <p:nvPr/>
        </p:nvSpPr>
        <p:spPr bwMode="auto">
          <a:xfrm>
            <a:off x="8243888" y="2925763"/>
            <a:ext cx="215900" cy="73025"/>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04930" name="Rectangle 34"/>
          <p:cNvSpPr>
            <a:spLocks noChangeArrowheads="1"/>
          </p:cNvSpPr>
          <p:nvPr/>
        </p:nvSpPr>
        <p:spPr bwMode="auto">
          <a:xfrm>
            <a:off x="8243888" y="2781300"/>
            <a:ext cx="215900" cy="73025"/>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04931" name="Text Box 35"/>
          <p:cNvSpPr txBox="1">
            <a:spLocks noChangeArrowheads="1"/>
          </p:cNvSpPr>
          <p:nvPr/>
        </p:nvSpPr>
        <p:spPr bwMode="auto">
          <a:xfrm>
            <a:off x="7596188" y="5722938"/>
            <a:ext cx="1439862" cy="730250"/>
          </a:xfrm>
          <a:prstGeom prst="rect">
            <a:avLst/>
          </a:prstGeom>
          <a:noFill/>
          <a:ln w="9525">
            <a:noFill/>
            <a:miter lim="800000"/>
            <a:headEnd/>
            <a:tailEnd/>
          </a:ln>
        </p:spPr>
        <p:txBody>
          <a:bodyPr>
            <a:spAutoFit/>
          </a:bodyPr>
          <a:lstStyle/>
          <a:p>
            <a:pPr algn="ctr"/>
            <a:r>
              <a:rPr lang="es-ES" sz="1400" b="1">
                <a:latin typeface="Arial" charset="0"/>
              </a:rPr>
              <a:t>A la cola de la interfaz de salida</a:t>
            </a:r>
          </a:p>
        </p:txBody>
      </p:sp>
      <p:sp>
        <p:nvSpPr>
          <p:cNvPr id="1104932" name="Line 36"/>
          <p:cNvSpPr>
            <a:spLocks noChangeShapeType="1"/>
          </p:cNvSpPr>
          <p:nvPr/>
        </p:nvSpPr>
        <p:spPr bwMode="auto">
          <a:xfrm>
            <a:off x="4140200" y="3635375"/>
            <a:ext cx="0" cy="647700"/>
          </a:xfrm>
          <a:prstGeom prst="line">
            <a:avLst/>
          </a:prstGeom>
          <a:noFill/>
          <a:ln w="9525">
            <a:solidFill>
              <a:schemeClr val="tx1"/>
            </a:solidFill>
            <a:round/>
            <a:headEnd/>
            <a:tailEnd type="triangle" w="med" len="med"/>
          </a:ln>
        </p:spPr>
        <p:txBody>
          <a:bodyPr/>
          <a:lstStyle/>
          <a:p>
            <a:endParaRPr lang="es-ES"/>
          </a:p>
        </p:txBody>
      </p:sp>
      <p:sp>
        <p:nvSpPr>
          <p:cNvPr id="1104933" name="Line 37"/>
          <p:cNvSpPr>
            <a:spLocks noChangeShapeType="1"/>
          </p:cNvSpPr>
          <p:nvPr/>
        </p:nvSpPr>
        <p:spPr bwMode="auto">
          <a:xfrm>
            <a:off x="6804025" y="3635375"/>
            <a:ext cx="0" cy="647700"/>
          </a:xfrm>
          <a:prstGeom prst="line">
            <a:avLst/>
          </a:prstGeom>
          <a:noFill/>
          <a:ln w="9525">
            <a:solidFill>
              <a:schemeClr val="tx1"/>
            </a:solidFill>
            <a:round/>
            <a:headEnd/>
            <a:tailEnd type="triangle" w="med" len="med"/>
          </a:ln>
        </p:spPr>
        <p:txBody>
          <a:bodyPr/>
          <a:lstStyle/>
          <a:p>
            <a:endParaRPr lang="es-ES"/>
          </a:p>
        </p:txBody>
      </p:sp>
      <p:sp>
        <p:nvSpPr>
          <p:cNvPr id="1104934" name="Text Box 38"/>
          <p:cNvSpPr txBox="1">
            <a:spLocks noChangeArrowheads="1"/>
          </p:cNvSpPr>
          <p:nvPr/>
        </p:nvSpPr>
        <p:spPr bwMode="auto">
          <a:xfrm>
            <a:off x="323850" y="3262313"/>
            <a:ext cx="1008063" cy="701675"/>
          </a:xfrm>
          <a:prstGeom prst="rect">
            <a:avLst/>
          </a:prstGeom>
          <a:noFill/>
          <a:ln w="9525">
            <a:noFill/>
            <a:miter lim="800000"/>
            <a:headEnd/>
            <a:tailEnd/>
          </a:ln>
        </p:spPr>
        <p:txBody>
          <a:bodyPr wrap="none">
            <a:spAutoFit/>
          </a:bodyPr>
          <a:lstStyle/>
          <a:p>
            <a:r>
              <a:rPr lang="es-ES" sz="1000" b="1">
                <a:latin typeface="Arial" charset="0"/>
              </a:rPr>
              <a:t>R1 L:24 Met:2</a:t>
            </a:r>
          </a:p>
          <a:p>
            <a:r>
              <a:rPr lang="es-ES" sz="1000" b="1">
                <a:latin typeface="Arial" charset="0"/>
              </a:rPr>
              <a:t>R2 L:24 Met:5</a:t>
            </a:r>
          </a:p>
          <a:p>
            <a:r>
              <a:rPr lang="es-ES" sz="1000" b="1">
                <a:latin typeface="Arial" charset="0"/>
              </a:rPr>
              <a:t>R3 L:16 Met:2</a:t>
            </a:r>
          </a:p>
          <a:p>
            <a:r>
              <a:rPr lang="es-ES" sz="1000" b="1">
                <a:latin typeface="Arial" charset="0"/>
              </a:rPr>
              <a:t>R4 L:16 Met:4</a:t>
            </a:r>
          </a:p>
        </p:txBody>
      </p:sp>
      <p:sp>
        <p:nvSpPr>
          <p:cNvPr id="1104935" name="Text Box 39"/>
          <p:cNvSpPr txBox="1">
            <a:spLocks noChangeArrowheads="1"/>
          </p:cNvSpPr>
          <p:nvPr/>
        </p:nvSpPr>
        <p:spPr bwMode="auto">
          <a:xfrm>
            <a:off x="328613" y="4384675"/>
            <a:ext cx="1147762" cy="854075"/>
          </a:xfrm>
          <a:prstGeom prst="rect">
            <a:avLst/>
          </a:prstGeom>
          <a:noFill/>
          <a:ln w="9525">
            <a:noFill/>
            <a:miter lim="800000"/>
            <a:headEnd/>
            <a:tailEnd/>
          </a:ln>
        </p:spPr>
        <p:txBody>
          <a:bodyPr wrap="none">
            <a:spAutoFit/>
          </a:bodyPr>
          <a:lstStyle/>
          <a:p>
            <a:r>
              <a:rPr lang="es-ES" sz="1000" b="1">
                <a:latin typeface="Arial" charset="0"/>
              </a:rPr>
              <a:t>R5 L:24 Met:234</a:t>
            </a:r>
          </a:p>
          <a:p>
            <a:r>
              <a:rPr lang="es-ES" sz="1000" b="1">
                <a:latin typeface="Arial" charset="0"/>
              </a:rPr>
              <a:t>R6 L:24 Met:357</a:t>
            </a:r>
          </a:p>
          <a:p>
            <a:r>
              <a:rPr lang="es-ES" sz="1000" b="1">
                <a:latin typeface="Arial" charset="0"/>
              </a:rPr>
              <a:t>R7 L:16 Met:135</a:t>
            </a:r>
          </a:p>
          <a:p>
            <a:r>
              <a:rPr lang="es-ES" sz="1000" b="1">
                <a:latin typeface="Arial" charset="0"/>
              </a:rPr>
              <a:t>R8 L:16 Met:234</a:t>
            </a:r>
          </a:p>
          <a:p>
            <a:r>
              <a:rPr lang="es-ES" sz="1000" b="1">
                <a:latin typeface="Arial" charset="0"/>
              </a:rPr>
              <a:t>R9 L:16 Met:135</a:t>
            </a:r>
          </a:p>
        </p:txBody>
      </p:sp>
      <p:sp>
        <p:nvSpPr>
          <p:cNvPr id="1104936" name="Text Box 40"/>
          <p:cNvSpPr txBox="1">
            <a:spLocks noChangeArrowheads="1"/>
          </p:cNvSpPr>
          <p:nvPr/>
        </p:nvSpPr>
        <p:spPr bwMode="auto">
          <a:xfrm>
            <a:off x="2195513" y="3484563"/>
            <a:ext cx="641350" cy="396875"/>
          </a:xfrm>
          <a:prstGeom prst="rect">
            <a:avLst/>
          </a:prstGeom>
          <a:noFill/>
          <a:ln w="9525">
            <a:noFill/>
            <a:miter lim="800000"/>
            <a:headEnd/>
            <a:tailEnd/>
          </a:ln>
        </p:spPr>
        <p:txBody>
          <a:bodyPr wrap="none">
            <a:spAutoFit/>
          </a:bodyPr>
          <a:lstStyle/>
          <a:p>
            <a:r>
              <a:rPr lang="es-ES" sz="1000" b="1">
                <a:latin typeface="Arial" charset="0"/>
              </a:rPr>
              <a:t>R1 L:24</a:t>
            </a:r>
          </a:p>
          <a:p>
            <a:r>
              <a:rPr lang="es-ES" sz="1000" b="1">
                <a:latin typeface="Arial" charset="0"/>
              </a:rPr>
              <a:t>R3 L:16</a:t>
            </a:r>
          </a:p>
        </p:txBody>
      </p:sp>
      <p:sp>
        <p:nvSpPr>
          <p:cNvPr id="1104937" name="Text Box 41"/>
          <p:cNvSpPr txBox="1">
            <a:spLocks noChangeArrowheads="1"/>
          </p:cNvSpPr>
          <p:nvPr/>
        </p:nvSpPr>
        <p:spPr bwMode="auto">
          <a:xfrm>
            <a:off x="2195513" y="4614863"/>
            <a:ext cx="641350" cy="549275"/>
          </a:xfrm>
          <a:prstGeom prst="rect">
            <a:avLst/>
          </a:prstGeom>
          <a:noFill/>
          <a:ln w="9525">
            <a:noFill/>
            <a:miter lim="800000"/>
            <a:headEnd/>
            <a:tailEnd/>
          </a:ln>
        </p:spPr>
        <p:txBody>
          <a:bodyPr wrap="none">
            <a:spAutoFit/>
          </a:bodyPr>
          <a:lstStyle/>
          <a:p>
            <a:r>
              <a:rPr lang="es-ES" sz="1000" b="1">
                <a:latin typeface="Arial" charset="0"/>
              </a:rPr>
              <a:t>R5 L:24</a:t>
            </a:r>
          </a:p>
          <a:p>
            <a:r>
              <a:rPr lang="es-ES" sz="1000" b="1">
                <a:latin typeface="Arial" charset="0"/>
              </a:rPr>
              <a:t>R7 L:16</a:t>
            </a:r>
          </a:p>
          <a:p>
            <a:r>
              <a:rPr lang="es-ES" sz="1000" b="1">
                <a:latin typeface="Arial" charset="0"/>
              </a:rPr>
              <a:t>R9 L:16</a:t>
            </a:r>
          </a:p>
        </p:txBody>
      </p:sp>
      <p:sp>
        <p:nvSpPr>
          <p:cNvPr id="1104939" name="Text Box 43"/>
          <p:cNvSpPr txBox="1">
            <a:spLocks noChangeArrowheads="1"/>
          </p:cNvSpPr>
          <p:nvPr/>
        </p:nvSpPr>
        <p:spPr bwMode="auto">
          <a:xfrm>
            <a:off x="1979613" y="5229225"/>
            <a:ext cx="1046162" cy="274638"/>
          </a:xfrm>
          <a:prstGeom prst="rect">
            <a:avLst/>
          </a:prstGeom>
          <a:noFill/>
          <a:ln w="9525">
            <a:noFill/>
            <a:miter lim="800000"/>
            <a:headEnd/>
            <a:tailEnd/>
          </a:ln>
        </p:spPr>
        <p:txBody>
          <a:bodyPr wrap="none">
            <a:spAutoFit/>
          </a:bodyPr>
          <a:lstStyle/>
          <a:p>
            <a:r>
              <a:rPr lang="es-ES" sz="1200" b="1">
                <a:latin typeface="Arial" charset="0"/>
              </a:rPr>
              <a:t>R. Estáticas</a:t>
            </a:r>
          </a:p>
        </p:txBody>
      </p:sp>
      <p:sp>
        <p:nvSpPr>
          <p:cNvPr id="1104940" name="Text Box 44"/>
          <p:cNvSpPr txBox="1">
            <a:spLocks noChangeArrowheads="1"/>
          </p:cNvSpPr>
          <p:nvPr/>
        </p:nvSpPr>
        <p:spPr bwMode="auto">
          <a:xfrm>
            <a:off x="1941513" y="5481638"/>
            <a:ext cx="1258887" cy="396875"/>
          </a:xfrm>
          <a:prstGeom prst="rect">
            <a:avLst/>
          </a:prstGeom>
          <a:noFill/>
          <a:ln w="9525">
            <a:noFill/>
            <a:miter lim="800000"/>
            <a:headEnd/>
            <a:tailEnd/>
          </a:ln>
        </p:spPr>
        <p:txBody>
          <a:bodyPr wrap="none">
            <a:spAutoFit/>
          </a:bodyPr>
          <a:lstStyle/>
          <a:p>
            <a:r>
              <a:rPr lang="es-ES" sz="1000" b="1">
                <a:latin typeface="Arial" charset="0"/>
              </a:rPr>
              <a:t>R10 L:24 (d.a.130)</a:t>
            </a:r>
          </a:p>
          <a:p>
            <a:r>
              <a:rPr lang="es-ES" sz="1000" b="1">
                <a:latin typeface="Arial" charset="0"/>
              </a:rPr>
              <a:t>R11 L:16 (d.a.130)</a:t>
            </a:r>
          </a:p>
        </p:txBody>
      </p:sp>
      <p:sp>
        <p:nvSpPr>
          <p:cNvPr id="1104941" name="Text Box 45"/>
          <p:cNvSpPr txBox="1">
            <a:spLocks noChangeArrowheads="1"/>
          </p:cNvSpPr>
          <p:nvPr/>
        </p:nvSpPr>
        <p:spPr bwMode="auto">
          <a:xfrm>
            <a:off x="5219700" y="4508500"/>
            <a:ext cx="641350" cy="549275"/>
          </a:xfrm>
          <a:prstGeom prst="rect">
            <a:avLst/>
          </a:prstGeom>
          <a:noFill/>
          <a:ln w="9525">
            <a:noFill/>
            <a:miter lim="800000"/>
            <a:headEnd/>
            <a:tailEnd/>
          </a:ln>
        </p:spPr>
        <p:txBody>
          <a:bodyPr wrap="none">
            <a:spAutoFit/>
          </a:bodyPr>
          <a:lstStyle/>
          <a:p>
            <a:r>
              <a:rPr lang="es-ES" sz="1000" b="1">
                <a:latin typeface="Arial" charset="0"/>
              </a:rPr>
              <a:t>R5 L:24</a:t>
            </a:r>
          </a:p>
          <a:p>
            <a:r>
              <a:rPr lang="es-ES" sz="1000" b="1">
                <a:latin typeface="Arial" charset="0"/>
              </a:rPr>
              <a:t>R7 L:16</a:t>
            </a:r>
          </a:p>
          <a:p>
            <a:r>
              <a:rPr lang="es-ES" sz="1000" b="1">
                <a:latin typeface="Arial" charset="0"/>
              </a:rPr>
              <a:t>R9 L:16</a:t>
            </a:r>
          </a:p>
        </p:txBody>
      </p:sp>
      <p:sp>
        <p:nvSpPr>
          <p:cNvPr id="1104942" name="Text Box 46"/>
          <p:cNvSpPr txBox="1">
            <a:spLocks noChangeArrowheads="1"/>
          </p:cNvSpPr>
          <p:nvPr/>
        </p:nvSpPr>
        <p:spPr bwMode="auto">
          <a:xfrm>
            <a:off x="3708400" y="5616575"/>
            <a:ext cx="1933575" cy="549275"/>
          </a:xfrm>
          <a:prstGeom prst="rect">
            <a:avLst/>
          </a:prstGeom>
          <a:noFill/>
          <a:ln w="9525">
            <a:noFill/>
            <a:miter lim="800000"/>
            <a:headEnd/>
            <a:tailEnd/>
          </a:ln>
        </p:spPr>
        <p:txBody>
          <a:bodyPr wrap="none">
            <a:spAutoFit/>
          </a:bodyPr>
          <a:lstStyle/>
          <a:p>
            <a:r>
              <a:rPr lang="es-ES" sz="1000" b="1">
                <a:latin typeface="Arial" charset="0"/>
              </a:rPr>
              <a:t>L: longitud de máscara</a:t>
            </a:r>
          </a:p>
          <a:p>
            <a:r>
              <a:rPr lang="es-ES" sz="1000" b="1">
                <a:latin typeface="Arial" charset="0"/>
              </a:rPr>
              <a:t>Met: Métrica</a:t>
            </a:r>
          </a:p>
          <a:p>
            <a:r>
              <a:rPr lang="es-ES" sz="1000" b="1">
                <a:latin typeface="Arial" charset="0"/>
              </a:rPr>
              <a:t>d.a.: Distancia administrativa</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49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49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49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49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4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49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494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049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04922"/>
                                        </p:tgtEl>
                                        <p:attrNameLst>
                                          <p:attrName>style.visibility</p:attrName>
                                        </p:attrNameLst>
                                      </p:cBhvr>
                                      <p:to>
                                        <p:strVal val="visible"/>
                                      </p:to>
                                    </p:set>
                                    <p:animEffect transition="in" filter="wipe(up)">
                                      <p:cBhvr>
                                        <p:cTn id="26" dur="500"/>
                                        <p:tgtEl>
                                          <p:spTgt spid="110492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104923"/>
                                        </p:tgtEl>
                                        <p:attrNameLst>
                                          <p:attrName>style.visibility</p:attrName>
                                        </p:attrNameLst>
                                      </p:cBhvr>
                                      <p:to>
                                        <p:strVal val="visible"/>
                                      </p:to>
                                    </p:set>
                                    <p:animEffect transition="in" filter="wipe(up)">
                                      <p:cBhvr>
                                        <p:cTn id="30" dur="500"/>
                                        <p:tgtEl>
                                          <p:spTgt spid="1104923"/>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104919"/>
                                        </p:tgtEl>
                                        <p:attrNameLst>
                                          <p:attrName>style.visibility</p:attrName>
                                        </p:attrNameLst>
                                      </p:cBhvr>
                                      <p:to>
                                        <p:strVal val="visible"/>
                                      </p:to>
                                    </p:set>
                                    <p:animEffect transition="in" filter="wipe(left)">
                                      <p:cBhvr>
                                        <p:cTn id="34" dur="500"/>
                                        <p:tgtEl>
                                          <p:spTgt spid="1104919"/>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104920"/>
                                        </p:tgtEl>
                                        <p:attrNameLst>
                                          <p:attrName>style.visibility</p:attrName>
                                        </p:attrNameLst>
                                      </p:cBhvr>
                                      <p:to>
                                        <p:strVal val="visible"/>
                                      </p:to>
                                    </p:set>
                                    <p:animEffect transition="in" filter="wipe(left)">
                                      <p:cBhvr>
                                        <p:cTn id="38" dur="500"/>
                                        <p:tgtEl>
                                          <p:spTgt spid="1104920"/>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110490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0490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049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0490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0490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049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0490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0492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1049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0493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0494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04914"/>
                                        </p:tgtEl>
                                        <p:attrNameLst>
                                          <p:attrName>style.visibility</p:attrName>
                                        </p:attrNameLst>
                                      </p:cBhvr>
                                      <p:to>
                                        <p:strVal val="visible"/>
                                      </p:to>
                                    </p:set>
                                    <p:animEffect transition="in" filter="wipe(left)">
                                      <p:cBhvr>
                                        <p:cTn id="68" dur="500"/>
                                        <p:tgtEl>
                                          <p:spTgt spid="1104914"/>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04906"/>
                                        </p:tgtEl>
                                        <p:attrNameLst>
                                          <p:attrName>style.visibility</p:attrName>
                                        </p:attrNameLst>
                                      </p:cBhvr>
                                      <p:to>
                                        <p:strVal val="visible"/>
                                      </p:to>
                                    </p:set>
                                    <p:animEffect transition="in" filter="wipe(left)">
                                      <p:cBhvr>
                                        <p:cTn id="72" dur="500"/>
                                        <p:tgtEl>
                                          <p:spTgt spid="110490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104907"/>
                                        </p:tgtEl>
                                        <p:attrNameLst>
                                          <p:attrName>style.visibility</p:attrName>
                                        </p:attrNameLst>
                                      </p:cBhvr>
                                      <p:to>
                                        <p:strVal val="visible"/>
                                      </p:to>
                                    </p:set>
                                    <p:animEffect transition="in" filter="wipe(up)">
                                      <p:cBhvr>
                                        <p:cTn id="75" dur="500"/>
                                        <p:tgtEl>
                                          <p:spTgt spid="1104907"/>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1104932"/>
                                        </p:tgtEl>
                                        <p:attrNameLst>
                                          <p:attrName>style.visibility</p:attrName>
                                        </p:attrNameLst>
                                      </p:cBhvr>
                                      <p:to>
                                        <p:strVal val="visible"/>
                                      </p:to>
                                    </p:set>
                                    <p:animEffect transition="in" filter="wipe(up)">
                                      <p:cBhvr>
                                        <p:cTn id="79" dur="500"/>
                                        <p:tgtEl>
                                          <p:spTgt spid="1104932"/>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104908"/>
                                        </p:tgtEl>
                                        <p:attrNameLst>
                                          <p:attrName>style.visibility</p:attrName>
                                        </p:attrNameLst>
                                      </p:cBhvr>
                                      <p:to>
                                        <p:strVal val="visible"/>
                                      </p:to>
                                    </p:set>
                                    <p:animEffect transition="in" filter="wipe(left)">
                                      <p:cBhvr>
                                        <p:cTn id="83" dur="500"/>
                                        <p:tgtEl>
                                          <p:spTgt spid="11049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04909"/>
                                        </p:tgtEl>
                                        <p:attrNameLst>
                                          <p:attrName>style.visibility</p:attrName>
                                        </p:attrNameLst>
                                      </p:cBhvr>
                                      <p:to>
                                        <p:strVal val="visible"/>
                                      </p:to>
                                    </p:set>
                                    <p:animEffect transition="in" filter="wipe(left)">
                                      <p:cBhvr>
                                        <p:cTn id="86" dur="500"/>
                                        <p:tgtEl>
                                          <p:spTgt spid="1104909"/>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110494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104913"/>
                                        </p:tgtEl>
                                        <p:attrNameLst>
                                          <p:attrName>style.visibility</p:attrName>
                                        </p:attrNameLst>
                                      </p:cBhvr>
                                      <p:to>
                                        <p:strVal val="visible"/>
                                      </p:to>
                                    </p:set>
                                    <p:animEffect transition="in" filter="wipe(up)">
                                      <p:cBhvr>
                                        <p:cTn id="93" dur="500"/>
                                        <p:tgtEl>
                                          <p:spTgt spid="1104913"/>
                                        </p:tgtEl>
                                      </p:cBhvr>
                                    </p:animEffect>
                                  </p:childTnLst>
                                </p:cTn>
                              </p:par>
                            </p:childTnLst>
                          </p:cTn>
                        </p:par>
                        <p:par>
                          <p:cTn id="94" fill="hold">
                            <p:stCondLst>
                              <p:cond delay="500"/>
                            </p:stCondLst>
                            <p:childTnLst>
                              <p:par>
                                <p:cTn id="95" presetID="22" presetClass="entr" presetSubtype="1" fill="hold" grpId="0" nodeType="afterEffect">
                                  <p:stCondLst>
                                    <p:cond delay="0"/>
                                  </p:stCondLst>
                                  <p:childTnLst>
                                    <p:set>
                                      <p:cBhvr>
                                        <p:cTn id="96" dur="1" fill="hold">
                                          <p:stCondLst>
                                            <p:cond delay="0"/>
                                          </p:stCondLst>
                                        </p:cTn>
                                        <p:tgtEl>
                                          <p:spTgt spid="1104933"/>
                                        </p:tgtEl>
                                        <p:attrNameLst>
                                          <p:attrName>style.visibility</p:attrName>
                                        </p:attrNameLst>
                                      </p:cBhvr>
                                      <p:to>
                                        <p:strVal val="visible"/>
                                      </p:to>
                                    </p:set>
                                    <p:animEffect transition="in" filter="wipe(up)">
                                      <p:cBhvr>
                                        <p:cTn id="97" dur="500"/>
                                        <p:tgtEl>
                                          <p:spTgt spid="110493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04910"/>
                                        </p:tgtEl>
                                        <p:attrNameLst>
                                          <p:attrName>style.visibility</p:attrName>
                                        </p:attrNameLst>
                                      </p:cBhvr>
                                      <p:to>
                                        <p:strVal val="visible"/>
                                      </p:to>
                                    </p:set>
                                    <p:animEffect transition="in" filter="wipe(left)">
                                      <p:cBhvr>
                                        <p:cTn id="100" dur="500"/>
                                        <p:tgtEl>
                                          <p:spTgt spid="110491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049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0491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104926"/>
                                        </p:tgtEl>
                                        <p:attrNameLst>
                                          <p:attrName>style.visibility</p:attrName>
                                        </p:attrNameLst>
                                      </p:cBhvr>
                                      <p:to>
                                        <p:strVal val="visible"/>
                                      </p:to>
                                    </p:set>
                                    <p:animEffect transition="in" filter="wipe(up)">
                                      <p:cBhvr>
                                        <p:cTn id="111" dur="500"/>
                                        <p:tgtEl>
                                          <p:spTgt spid="1104926"/>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1104930"/>
                                        </p:tgtEl>
                                        <p:attrNameLst>
                                          <p:attrName>style.visibility</p:attrName>
                                        </p:attrNameLst>
                                      </p:cBhvr>
                                      <p:to>
                                        <p:strVal val="visible"/>
                                      </p:to>
                                    </p:set>
                                    <p:animEffect transition="in" filter="wipe(up)">
                                      <p:cBhvr>
                                        <p:cTn id="115" dur="500"/>
                                        <p:tgtEl>
                                          <p:spTgt spid="1104930"/>
                                        </p:tgtEl>
                                      </p:cBhvr>
                                    </p:animEffect>
                                  </p:childTnLst>
                                </p:cTn>
                              </p:par>
                            </p:childTnLst>
                          </p:cTn>
                        </p:par>
                        <p:par>
                          <p:cTn id="116" fill="hold">
                            <p:stCondLst>
                              <p:cond delay="1000"/>
                            </p:stCondLst>
                            <p:childTnLst>
                              <p:par>
                                <p:cTn id="117" presetID="22" presetClass="entr" presetSubtype="1" fill="hold" grpId="0" nodeType="afterEffect">
                                  <p:stCondLst>
                                    <p:cond delay="0"/>
                                  </p:stCondLst>
                                  <p:childTnLst>
                                    <p:set>
                                      <p:cBhvr>
                                        <p:cTn id="118" dur="1" fill="hold">
                                          <p:stCondLst>
                                            <p:cond delay="0"/>
                                          </p:stCondLst>
                                        </p:cTn>
                                        <p:tgtEl>
                                          <p:spTgt spid="1104929"/>
                                        </p:tgtEl>
                                        <p:attrNameLst>
                                          <p:attrName>style.visibility</p:attrName>
                                        </p:attrNameLst>
                                      </p:cBhvr>
                                      <p:to>
                                        <p:strVal val="visible"/>
                                      </p:to>
                                    </p:set>
                                    <p:animEffect transition="in" filter="wipe(up)">
                                      <p:cBhvr>
                                        <p:cTn id="119" dur="500"/>
                                        <p:tgtEl>
                                          <p:spTgt spid="1104929"/>
                                        </p:tgtEl>
                                      </p:cBhvr>
                                    </p:animEffect>
                                  </p:childTnLst>
                                </p:cTn>
                              </p:par>
                            </p:childTnLst>
                          </p:cTn>
                        </p:par>
                        <p:par>
                          <p:cTn id="120" fill="hold">
                            <p:stCondLst>
                              <p:cond delay="1500"/>
                            </p:stCondLst>
                            <p:childTnLst>
                              <p:par>
                                <p:cTn id="121" presetID="22" presetClass="entr" presetSubtype="1" fill="hold" grpId="0" nodeType="afterEffect">
                                  <p:stCondLst>
                                    <p:cond delay="0"/>
                                  </p:stCondLst>
                                  <p:childTnLst>
                                    <p:set>
                                      <p:cBhvr>
                                        <p:cTn id="122" dur="1" fill="hold">
                                          <p:stCondLst>
                                            <p:cond delay="0"/>
                                          </p:stCondLst>
                                        </p:cTn>
                                        <p:tgtEl>
                                          <p:spTgt spid="1104928"/>
                                        </p:tgtEl>
                                        <p:attrNameLst>
                                          <p:attrName>style.visibility</p:attrName>
                                        </p:attrNameLst>
                                      </p:cBhvr>
                                      <p:to>
                                        <p:strVal val="visible"/>
                                      </p:to>
                                    </p:set>
                                    <p:animEffect transition="in" filter="wipe(up)">
                                      <p:cBhvr>
                                        <p:cTn id="123" dur="500"/>
                                        <p:tgtEl>
                                          <p:spTgt spid="1104928"/>
                                        </p:tgtEl>
                                      </p:cBhvr>
                                    </p:animEffect>
                                  </p:childTnLst>
                                </p:cTn>
                              </p:par>
                            </p:childTnLst>
                          </p:cTn>
                        </p:par>
                        <p:par>
                          <p:cTn id="124" fill="hold">
                            <p:stCondLst>
                              <p:cond delay="2000"/>
                            </p:stCondLst>
                            <p:childTnLst>
                              <p:par>
                                <p:cTn id="125" presetID="22" presetClass="entr" presetSubtype="1" fill="hold" grpId="0" nodeType="afterEffect">
                                  <p:stCondLst>
                                    <p:cond delay="0"/>
                                  </p:stCondLst>
                                  <p:childTnLst>
                                    <p:set>
                                      <p:cBhvr>
                                        <p:cTn id="126" dur="1" fill="hold">
                                          <p:stCondLst>
                                            <p:cond delay="0"/>
                                          </p:stCondLst>
                                        </p:cTn>
                                        <p:tgtEl>
                                          <p:spTgt spid="1104927"/>
                                        </p:tgtEl>
                                        <p:attrNameLst>
                                          <p:attrName>style.visibility</p:attrName>
                                        </p:attrNameLst>
                                      </p:cBhvr>
                                      <p:to>
                                        <p:strVal val="visible"/>
                                      </p:to>
                                    </p:set>
                                    <p:animEffect transition="in" filter="wipe(up)">
                                      <p:cBhvr>
                                        <p:cTn id="127" dur="500"/>
                                        <p:tgtEl>
                                          <p:spTgt spid="1104927"/>
                                        </p:tgtEl>
                                      </p:cBhvr>
                                    </p:animEffect>
                                  </p:childTnLst>
                                </p:cTn>
                              </p:par>
                            </p:childTnLst>
                          </p:cTn>
                        </p:par>
                        <p:par>
                          <p:cTn id="128" fill="hold">
                            <p:stCondLst>
                              <p:cond delay="2500"/>
                            </p:stCondLst>
                            <p:childTnLst>
                              <p:par>
                                <p:cTn id="129" presetID="22" presetClass="entr" presetSubtype="1" fill="hold" grpId="0" nodeType="afterEffect">
                                  <p:stCondLst>
                                    <p:cond delay="0"/>
                                  </p:stCondLst>
                                  <p:childTnLst>
                                    <p:set>
                                      <p:cBhvr>
                                        <p:cTn id="130" dur="1" fill="hold">
                                          <p:stCondLst>
                                            <p:cond delay="0"/>
                                          </p:stCondLst>
                                        </p:cTn>
                                        <p:tgtEl>
                                          <p:spTgt spid="1104898"/>
                                        </p:tgtEl>
                                        <p:attrNameLst>
                                          <p:attrName>style.visibility</p:attrName>
                                        </p:attrNameLst>
                                      </p:cBhvr>
                                      <p:to>
                                        <p:strVal val="visible"/>
                                      </p:to>
                                    </p:set>
                                    <p:animEffect transition="in" filter="wipe(up)">
                                      <p:cBhvr>
                                        <p:cTn id="131" dur="500"/>
                                        <p:tgtEl>
                                          <p:spTgt spid="1104898"/>
                                        </p:tgtEl>
                                      </p:cBhvr>
                                    </p:animEffect>
                                  </p:childTnLst>
                                </p:cTn>
                              </p:par>
                            </p:childTnLst>
                          </p:cTn>
                        </p:par>
                        <p:par>
                          <p:cTn id="132" fill="hold">
                            <p:stCondLst>
                              <p:cond delay="3000"/>
                            </p:stCondLst>
                            <p:childTnLst>
                              <p:par>
                                <p:cTn id="133" presetID="22" presetClass="entr" presetSubtype="1" fill="hold" grpId="0" nodeType="afterEffect">
                                  <p:stCondLst>
                                    <p:cond delay="0"/>
                                  </p:stCondLst>
                                  <p:childTnLst>
                                    <p:set>
                                      <p:cBhvr>
                                        <p:cTn id="134" dur="1" fill="hold">
                                          <p:stCondLst>
                                            <p:cond delay="0"/>
                                          </p:stCondLst>
                                        </p:cTn>
                                        <p:tgtEl>
                                          <p:spTgt spid="1104931"/>
                                        </p:tgtEl>
                                        <p:attrNameLst>
                                          <p:attrName>style.visibility</p:attrName>
                                        </p:attrNameLst>
                                      </p:cBhvr>
                                      <p:to>
                                        <p:strVal val="visible"/>
                                      </p:to>
                                    </p:set>
                                    <p:animEffect transition="in" filter="wipe(up)">
                                      <p:cBhvr>
                                        <p:cTn id="135" dur="500"/>
                                        <p:tgtEl>
                                          <p:spTgt spid="110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898" grpId="0" animBg="1"/>
      <p:bldP spid="1104900" grpId="0" animBg="1"/>
      <p:bldP spid="1104901" grpId="0" animBg="1"/>
      <p:bldP spid="1104902" grpId="0" animBg="1"/>
      <p:bldP spid="1104903" grpId="0"/>
      <p:bldP spid="1104904" grpId="0"/>
      <p:bldP spid="1104906" grpId="0" animBg="1"/>
      <p:bldP spid="1104907" grpId="0"/>
      <p:bldP spid="1104908" grpId="0" animBg="1"/>
      <p:bldP spid="1104909" grpId="0"/>
      <p:bldP spid="1104910" grpId="0" animBg="1"/>
      <p:bldP spid="1104911" grpId="0" animBg="1"/>
      <p:bldP spid="1104912" grpId="0"/>
      <p:bldP spid="1104913" grpId="0"/>
      <p:bldP spid="1104914" grpId="0" animBg="1"/>
      <p:bldP spid="1104915" grpId="0" animBg="1"/>
      <p:bldP spid="1104916" grpId="0" animBg="1"/>
      <p:bldP spid="1104917" grpId="0"/>
      <p:bldP spid="1104918" grpId="0"/>
      <p:bldP spid="1104919" grpId="0" animBg="1"/>
      <p:bldP spid="1104920" grpId="0" animBg="1"/>
      <p:bldP spid="1104921" grpId="0"/>
      <p:bldP spid="1104922" grpId="0"/>
      <p:bldP spid="1104923" grpId="0" animBg="1"/>
      <p:bldP spid="1104924" grpId="0"/>
      <p:bldP spid="1104925" grpId="0" animBg="1"/>
      <p:bldP spid="1104926" grpId="0"/>
      <p:bldP spid="1104927" grpId="0" animBg="1"/>
      <p:bldP spid="1104928" grpId="0" animBg="1"/>
      <p:bldP spid="1104929" grpId="0" animBg="1"/>
      <p:bldP spid="1104930" grpId="0" animBg="1"/>
      <p:bldP spid="1104931" grpId="0"/>
      <p:bldP spid="1104932" grpId="0" animBg="1"/>
      <p:bldP spid="1104933" grpId="0" animBg="1"/>
      <p:bldP spid="1104934" grpId="0"/>
      <p:bldP spid="1104935" grpId="0"/>
      <p:bldP spid="1104936" grpId="0"/>
      <p:bldP spid="1104937" grpId="0"/>
      <p:bldP spid="1104939" grpId="0"/>
      <p:bldP spid="1104940" grpId="0"/>
      <p:bldP spid="1104941" grpId="0"/>
      <p:bldP spid="11049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28604"/>
            <a:ext cx="7772400" cy="838200"/>
          </a:xfrm>
        </p:spPr>
        <p:txBody>
          <a:bodyPr/>
          <a:lstStyle/>
          <a:p>
            <a:pPr eaLnBrk="1" hangingPunct="1"/>
            <a:r>
              <a:rPr lang="es-ES_tradnl" dirty="0" smtClean="0"/>
              <a:t>BOOTP (</a:t>
            </a:r>
            <a:r>
              <a:rPr lang="es-ES_tradnl" dirty="0" err="1" smtClean="0"/>
              <a:t>Bootstrap</a:t>
            </a:r>
            <a:r>
              <a:rPr lang="es-ES_tradnl" dirty="0" smtClean="0"/>
              <a:t> </a:t>
            </a:r>
            <a:r>
              <a:rPr lang="es-ES_tradnl" dirty="0" err="1" smtClean="0"/>
              <a:t>Protocol</a:t>
            </a:r>
            <a:r>
              <a:rPr lang="es-ES_tradnl" dirty="0" smtClean="0"/>
              <a:t>)</a:t>
            </a:r>
            <a:endParaRPr lang="es-ES" dirty="0" smtClean="0"/>
          </a:p>
        </p:txBody>
      </p:sp>
      <p:sp>
        <p:nvSpPr>
          <p:cNvPr id="11267" name="Rectangle 3"/>
          <p:cNvSpPr>
            <a:spLocks noGrp="1" noChangeArrowheads="1"/>
          </p:cNvSpPr>
          <p:nvPr>
            <p:ph type="body" idx="1"/>
          </p:nvPr>
        </p:nvSpPr>
        <p:spPr>
          <a:xfrm>
            <a:off x="685800" y="1571644"/>
            <a:ext cx="7772400" cy="4572000"/>
          </a:xfrm>
        </p:spPr>
        <p:txBody>
          <a:bodyPr/>
          <a:lstStyle/>
          <a:p>
            <a:pPr eaLnBrk="1" hangingPunct="1">
              <a:lnSpc>
                <a:spcPct val="80000"/>
              </a:lnSpc>
            </a:pPr>
            <a:r>
              <a:rPr lang="es-ES_tradnl" sz="2400" dirty="0" smtClean="0"/>
              <a:t>Desempeña la misma función que RARP, pero resuelve sus dos problemas principales:</a:t>
            </a:r>
          </a:p>
          <a:p>
            <a:pPr lvl="1" eaLnBrk="1" hangingPunct="1">
              <a:lnSpc>
                <a:spcPct val="80000"/>
              </a:lnSpc>
            </a:pPr>
            <a:r>
              <a:rPr lang="es-ES_tradnl" sz="2400" dirty="0" smtClean="0"/>
              <a:t>Permite suministrar al cliente todos los parámetros de configuración, no solo la dirección IP</a:t>
            </a:r>
          </a:p>
          <a:p>
            <a:pPr lvl="1" eaLnBrk="1" hangingPunct="1">
              <a:lnSpc>
                <a:spcPct val="80000"/>
              </a:lnSpc>
            </a:pPr>
            <a:r>
              <a:rPr lang="es-ES_tradnl" sz="2400" dirty="0" smtClean="0"/>
              <a:t>El servidor y el cliente pueden estar en redes diferentes, ya que los mensajes BOOTP pueden atravesar los </a:t>
            </a:r>
            <a:r>
              <a:rPr lang="es-ES_tradnl" sz="2400" dirty="0" err="1" smtClean="0"/>
              <a:t>routers</a:t>
            </a:r>
            <a:r>
              <a:rPr lang="es-ES_tradnl" sz="2400" dirty="0" smtClean="0"/>
              <a:t>. </a:t>
            </a:r>
          </a:p>
          <a:p>
            <a:pPr eaLnBrk="1" hangingPunct="1">
              <a:lnSpc>
                <a:spcPct val="80000"/>
              </a:lnSpc>
            </a:pPr>
            <a:r>
              <a:rPr lang="es-ES_tradnl" sz="2400" dirty="0" smtClean="0"/>
              <a:t>Si el servidor no está en la misma red que el cliente debe haber un agente en la red del cliente que se encargue de capturar la ‘BOOTP </a:t>
            </a:r>
            <a:r>
              <a:rPr lang="es-ES_tradnl" sz="2400" dirty="0" err="1" smtClean="0"/>
              <a:t>Request</a:t>
            </a:r>
            <a:r>
              <a:rPr lang="es-ES_tradnl" sz="2400" dirty="0" smtClean="0"/>
              <a:t>’ para reenviarla al servidor remoto</a:t>
            </a:r>
          </a:p>
          <a:p>
            <a:pPr eaLnBrk="1" hangingPunct="1">
              <a:lnSpc>
                <a:spcPct val="80000"/>
              </a:lnSpc>
            </a:pPr>
            <a:r>
              <a:rPr lang="es-ES_tradnl" sz="2400" dirty="0" smtClean="0"/>
              <a:t>Es importante recordar que los mensajes BOOTP viajan siempre en datagramas IP </a:t>
            </a:r>
          </a:p>
        </p:txBody>
      </p:sp>
    </p:spTree>
  </p:cSld>
  <p:clrMapOvr>
    <a:masterClrMapping/>
  </p:clrMapOvr>
  <p:transition spd="med">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60350"/>
            <a:ext cx="7772400" cy="1143000"/>
          </a:xfrm>
        </p:spPr>
        <p:txBody>
          <a:bodyPr/>
          <a:lstStyle/>
          <a:p>
            <a:pPr eaLnBrk="1" hangingPunct="1"/>
            <a:r>
              <a:rPr lang="es-ES_tradnl" smtClean="0"/>
              <a:t>Sumario</a:t>
            </a:r>
            <a:endParaRPr lang="es-ES" smtClean="0"/>
          </a:p>
        </p:txBody>
      </p:sp>
      <p:sp>
        <p:nvSpPr>
          <p:cNvPr id="64515" name="Rectangle 3"/>
          <p:cNvSpPr>
            <a:spLocks noGrp="1" noChangeArrowheads="1"/>
          </p:cNvSpPr>
          <p:nvPr>
            <p:ph type="body" idx="1"/>
          </p:nvPr>
        </p:nvSpPr>
        <p:spPr>
          <a:xfrm>
            <a:off x="685800" y="1357313"/>
            <a:ext cx="7772400" cy="4681537"/>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b="1" dirty="0" smtClean="0">
                <a:solidFill>
                  <a:srgbClr val="FF0000"/>
                </a:solidFill>
              </a:rPr>
              <a:t>Concepto de Sistema Autónomo y protocolos de </a:t>
            </a:r>
            <a:r>
              <a:rPr lang="es-ES_tradnl" sz="2800" b="1" dirty="0" err="1" smtClean="0">
                <a:solidFill>
                  <a:srgbClr val="FF0000"/>
                </a:solidFill>
              </a:rPr>
              <a:t>routing</a:t>
            </a:r>
            <a:r>
              <a:rPr lang="es-ES_tradnl" sz="2800" b="1" dirty="0" smtClean="0">
                <a:solidFill>
                  <a:srgbClr val="FF0000"/>
                </a:solidFill>
              </a:rPr>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428604"/>
            <a:ext cx="7772400" cy="533400"/>
          </a:xfrm>
          <a:prstGeom prst="rect">
            <a:avLst/>
          </a:prstGeom>
          <a:noFill/>
          <a:ln w="9525">
            <a:noFill/>
            <a:miter lim="800000"/>
            <a:headEnd/>
            <a:tailEnd/>
          </a:ln>
        </p:spPr>
        <p:txBody>
          <a:bodyPr anchor="ctr"/>
          <a:lstStyle/>
          <a:p>
            <a:pPr algn="ctr"/>
            <a:r>
              <a:rPr lang="es-ES_tradnl" sz="4000" dirty="0">
                <a:solidFill>
                  <a:schemeClr val="tx2"/>
                </a:solidFill>
              </a:rPr>
              <a:t>Sistema Autónomo</a:t>
            </a:r>
            <a:endParaRPr lang="es-ES" sz="4000" dirty="0">
              <a:solidFill>
                <a:schemeClr val="tx2"/>
              </a:solidFill>
            </a:endParaRPr>
          </a:p>
        </p:txBody>
      </p:sp>
      <p:sp>
        <p:nvSpPr>
          <p:cNvPr id="65539" name="Rectangle 3"/>
          <p:cNvSpPr>
            <a:spLocks noChangeArrowheads="1"/>
          </p:cNvSpPr>
          <p:nvPr/>
        </p:nvSpPr>
        <p:spPr bwMode="auto">
          <a:xfrm>
            <a:off x="685800" y="1246205"/>
            <a:ext cx="7989888" cy="4683125"/>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200" dirty="0"/>
              <a:t>Un Sistema Autónomo (AS) es un conjunto de </a:t>
            </a:r>
            <a:r>
              <a:rPr lang="es-ES_tradnl" sz="2200" dirty="0" err="1"/>
              <a:t>routers</a:t>
            </a:r>
            <a:r>
              <a:rPr lang="es-ES_tradnl" sz="2200" dirty="0"/>
              <a:t> IP que tienen:</a:t>
            </a:r>
          </a:p>
          <a:p>
            <a:pPr marL="742950" lvl="1" indent="-285750">
              <a:lnSpc>
                <a:spcPct val="90000"/>
              </a:lnSpc>
              <a:spcBef>
                <a:spcPct val="20000"/>
              </a:spcBef>
              <a:buFontTx/>
              <a:buChar char="–"/>
            </a:pPr>
            <a:r>
              <a:rPr lang="es-ES_tradnl" sz="2200" dirty="0"/>
              <a:t>Un protocolo de </a:t>
            </a:r>
            <a:r>
              <a:rPr lang="es-ES_tradnl" sz="2200" dirty="0" err="1"/>
              <a:t>routing</a:t>
            </a:r>
            <a:r>
              <a:rPr lang="es-ES_tradnl" sz="2200" dirty="0"/>
              <a:t> común (posiblemente también rutas estáticas)</a:t>
            </a:r>
          </a:p>
          <a:p>
            <a:pPr marL="742950" lvl="1" indent="-285750">
              <a:lnSpc>
                <a:spcPct val="90000"/>
              </a:lnSpc>
              <a:spcBef>
                <a:spcPct val="20000"/>
              </a:spcBef>
              <a:buFontTx/>
              <a:buChar char="–"/>
            </a:pPr>
            <a:r>
              <a:rPr lang="es-ES_tradnl" sz="2200" dirty="0"/>
              <a:t>Una gestión </a:t>
            </a:r>
            <a:r>
              <a:rPr lang="es-ES_tradnl" sz="2200" dirty="0" smtClean="0"/>
              <a:t>y política de enrutamiento comunes </a:t>
            </a:r>
            <a:endParaRPr lang="es-ES_tradnl" sz="2200" dirty="0"/>
          </a:p>
          <a:p>
            <a:pPr marL="342900" indent="-342900">
              <a:lnSpc>
                <a:spcPct val="90000"/>
              </a:lnSpc>
              <a:spcBef>
                <a:spcPct val="20000"/>
              </a:spcBef>
              <a:buFontTx/>
              <a:buChar char="•"/>
            </a:pPr>
            <a:r>
              <a:rPr lang="es-ES_tradnl" sz="2200" dirty="0" smtClean="0"/>
              <a:t>Los AS son como los ‘países’ de Internet </a:t>
            </a:r>
          </a:p>
          <a:p>
            <a:pPr marL="342900" indent="-342900">
              <a:lnSpc>
                <a:spcPct val="90000"/>
              </a:lnSpc>
              <a:spcBef>
                <a:spcPct val="20000"/>
              </a:spcBef>
              <a:buFontTx/>
              <a:buChar char="•"/>
            </a:pPr>
            <a:r>
              <a:rPr lang="es-ES_tradnl" sz="2200" dirty="0" smtClean="0"/>
              <a:t>Normalmente </a:t>
            </a:r>
            <a:r>
              <a:rPr lang="es-ES_tradnl" sz="2200" dirty="0"/>
              <a:t>cada ISP (Internet </a:t>
            </a:r>
            <a:r>
              <a:rPr lang="es-ES_tradnl" sz="2200" dirty="0" err="1"/>
              <a:t>Service</a:t>
            </a:r>
            <a:r>
              <a:rPr lang="es-ES_tradnl" sz="2200" dirty="0"/>
              <a:t> </a:t>
            </a:r>
            <a:r>
              <a:rPr lang="es-ES_tradnl" sz="2200" dirty="0" err="1"/>
              <a:t>Provider</a:t>
            </a:r>
            <a:r>
              <a:rPr lang="es-ES_tradnl" sz="2200" dirty="0"/>
              <a:t>) tiene un sistema autónomo (a veces </a:t>
            </a:r>
            <a:r>
              <a:rPr lang="es-ES_tradnl" sz="2200" dirty="0" smtClean="0"/>
              <a:t>varios cuando un ISP ha absorbido a otro, por ejemplo).</a:t>
            </a:r>
            <a:r>
              <a:rPr lang="es-ES_tradnl" sz="2200" dirty="0"/>
              <a:t> </a:t>
            </a:r>
            <a:r>
              <a:rPr lang="es-ES_tradnl" sz="2200" dirty="0" smtClean="0"/>
              <a:t>También </a:t>
            </a:r>
            <a:r>
              <a:rPr lang="es-ES_tradnl" sz="2200" dirty="0"/>
              <a:t>las grandes </a:t>
            </a:r>
            <a:r>
              <a:rPr lang="es-ES_tradnl" sz="2200" dirty="0" smtClean="0"/>
              <a:t>organizaciones, especialmente </a:t>
            </a:r>
            <a:r>
              <a:rPr lang="es-ES_tradnl" sz="2200" dirty="0"/>
              <a:t>si </a:t>
            </a:r>
            <a:r>
              <a:rPr lang="es-ES_tradnl" sz="2200" dirty="0" smtClean="0"/>
              <a:t>están conectadas a más de un ISP</a:t>
            </a:r>
            <a:endParaRPr lang="es-ES_tradnl" sz="2200" dirty="0"/>
          </a:p>
          <a:p>
            <a:pPr marL="342900" indent="-342900">
              <a:lnSpc>
                <a:spcPct val="90000"/>
              </a:lnSpc>
              <a:spcBef>
                <a:spcPct val="20000"/>
              </a:spcBef>
              <a:buFontTx/>
              <a:buChar char="•"/>
            </a:pPr>
            <a:r>
              <a:rPr lang="es-ES_tradnl" sz="2200" dirty="0"/>
              <a:t>Dentro de un AS se utilizan protocolos de </a:t>
            </a:r>
            <a:r>
              <a:rPr lang="es-ES_tradnl" sz="2200" dirty="0" err="1"/>
              <a:t>routing</a:t>
            </a:r>
            <a:r>
              <a:rPr lang="es-ES_tradnl" sz="2200" dirty="0"/>
              <a:t> </a:t>
            </a:r>
            <a:r>
              <a:rPr lang="es-ES_tradnl" sz="2200" dirty="0" err="1"/>
              <a:t>intra</a:t>
            </a:r>
            <a:r>
              <a:rPr lang="es-ES_tradnl" sz="2200" dirty="0"/>
              <a:t>-AS o interiores</a:t>
            </a:r>
          </a:p>
          <a:p>
            <a:pPr marL="342900" indent="-342900">
              <a:lnSpc>
                <a:spcPct val="90000"/>
              </a:lnSpc>
              <a:spcBef>
                <a:spcPct val="20000"/>
              </a:spcBef>
              <a:buFontTx/>
              <a:buChar char="•"/>
            </a:pPr>
            <a:r>
              <a:rPr lang="es-ES_tradnl" sz="2200" dirty="0"/>
              <a:t>Entre </a:t>
            </a:r>
            <a:r>
              <a:rPr lang="es-ES_tradnl" sz="2200" dirty="0" err="1"/>
              <a:t>ASes</a:t>
            </a:r>
            <a:r>
              <a:rPr lang="es-ES_tradnl" sz="2200" dirty="0"/>
              <a:t> se utilizan protocolos de </a:t>
            </a:r>
            <a:r>
              <a:rPr lang="es-ES_tradnl" sz="2200" dirty="0" err="1"/>
              <a:t>routing</a:t>
            </a:r>
            <a:r>
              <a:rPr lang="es-ES_tradnl" sz="2200" dirty="0"/>
              <a:t> inter-AS o </a:t>
            </a:r>
            <a:r>
              <a:rPr lang="es-ES_tradnl" sz="2200" dirty="0" smtClean="0"/>
              <a:t>exteriores</a:t>
            </a:r>
          </a:p>
          <a:p>
            <a:pPr marL="342900" indent="-342900">
              <a:lnSpc>
                <a:spcPct val="90000"/>
              </a:lnSpc>
              <a:spcBef>
                <a:spcPct val="20000"/>
              </a:spcBef>
              <a:buFontTx/>
              <a:buChar char="•"/>
            </a:pPr>
            <a:endParaRPr lang="es-ES_tradnl" sz="2200" dirty="0"/>
          </a:p>
        </p:txBody>
      </p:sp>
    </p:spTree>
  </p:cSld>
  <p:clrMapOvr>
    <a:masterClrMapping/>
  </p:clrMapOvr>
  <p:transition spd="med">
    <p:pull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803275"/>
          </a:xfrm>
        </p:spPr>
        <p:txBody>
          <a:bodyPr/>
          <a:lstStyle/>
          <a:p>
            <a:pPr eaLnBrk="1" hangingPunct="1"/>
            <a:r>
              <a:rPr lang="es-ES" smtClean="0"/>
              <a:t>Identificación de los ASes</a:t>
            </a:r>
          </a:p>
        </p:txBody>
      </p:sp>
      <p:sp>
        <p:nvSpPr>
          <p:cNvPr id="66563" name="Rectangle 3"/>
          <p:cNvSpPr>
            <a:spLocks noGrp="1" noChangeArrowheads="1"/>
          </p:cNvSpPr>
          <p:nvPr>
            <p:ph type="body" idx="1"/>
          </p:nvPr>
        </p:nvSpPr>
        <p:spPr>
          <a:xfrm>
            <a:off x="685800" y="1700213"/>
            <a:ext cx="7772400" cy="4395787"/>
          </a:xfrm>
        </p:spPr>
        <p:txBody>
          <a:bodyPr/>
          <a:lstStyle/>
          <a:p>
            <a:pPr eaLnBrk="1" hangingPunct="1">
              <a:lnSpc>
                <a:spcPct val="80000"/>
              </a:lnSpc>
            </a:pPr>
            <a:r>
              <a:rPr lang="es-ES" sz="2400" dirty="0" smtClean="0"/>
              <a:t>Cada AS se identifica por un número entero de 16 bits</a:t>
            </a:r>
          </a:p>
          <a:p>
            <a:pPr eaLnBrk="1" hangingPunct="1">
              <a:lnSpc>
                <a:spcPct val="80000"/>
              </a:lnSpc>
            </a:pPr>
            <a:r>
              <a:rPr lang="es-ES" sz="2400" dirty="0" smtClean="0"/>
              <a:t>Hay tres tipos de </a:t>
            </a:r>
            <a:r>
              <a:rPr lang="es-ES" sz="2400" dirty="0" err="1" smtClean="0"/>
              <a:t>ASes</a:t>
            </a:r>
            <a:r>
              <a:rPr lang="es-ES" sz="2400" dirty="0" smtClean="0"/>
              <a:t>:</a:t>
            </a:r>
          </a:p>
          <a:p>
            <a:pPr lvl="1" eaLnBrk="1" hangingPunct="1">
              <a:lnSpc>
                <a:spcPct val="80000"/>
              </a:lnSpc>
            </a:pPr>
            <a:r>
              <a:rPr lang="es-ES" sz="2000" b="1" dirty="0" smtClean="0"/>
              <a:t>Públicos: del 1 al 49151</a:t>
            </a:r>
          </a:p>
          <a:p>
            <a:pPr lvl="1" eaLnBrk="1" hangingPunct="1">
              <a:lnSpc>
                <a:spcPct val="80000"/>
              </a:lnSpc>
            </a:pPr>
            <a:r>
              <a:rPr lang="es-ES" sz="2000" b="1" dirty="0" smtClean="0"/>
              <a:t>Privados: del 64512 al 65534</a:t>
            </a:r>
            <a:r>
              <a:rPr lang="es-ES" sz="2000" dirty="0" smtClean="0"/>
              <a:t>. Nunca intercambian información con los </a:t>
            </a:r>
            <a:r>
              <a:rPr lang="es-ES" sz="2000" dirty="0" err="1" smtClean="0"/>
              <a:t>ASes</a:t>
            </a:r>
            <a:r>
              <a:rPr lang="es-ES" sz="2000" dirty="0" smtClean="0"/>
              <a:t> públicos</a:t>
            </a:r>
          </a:p>
          <a:p>
            <a:pPr lvl="1" eaLnBrk="1" hangingPunct="1">
              <a:lnSpc>
                <a:spcPct val="80000"/>
              </a:lnSpc>
            </a:pPr>
            <a:r>
              <a:rPr lang="es-ES" sz="2000" b="1" dirty="0" smtClean="0"/>
              <a:t>Reservados: el 0, del 49152 al 64511 y el 65535</a:t>
            </a:r>
          </a:p>
          <a:p>
            <a:pPr eaLnBrk="1" hangingPunct="1">
              <a:lnSpc>
                <a:spcPct val="80000"/>
              </a:lnSpc>
            </a:pPr>
            <a:r>
              <a:rPr lang="es-ES" sz="2400" dirty="0" smtClean="0"/>
              <a:t>Los </a:t>
            </a:r>
            <a:r>
              <a:rPr lang="es-ES" sz="2400" dirty="0" err="1" smtClean="0"/>
              <a:t>ASes</a:t>
            </a:r>
            <a:r>
              <a:rPr lang="es-ES" sz="2400" dirty="0" smtClean="0"/>
              <a:t> públicos los asignan los RIR, que a su vez reciben asignaciones de la IANA (Internet </a:t>
            </a:r>
            <a:r>
              <a:rPr lang="es-ES" sz="2400" dirty="0" err="1" smtClean="0"/>
              <a:t>Assigned</a:t>
            </a:r>
            <a:r>
              <a:rPr lang="es-ES" sz="2400" dirty="0" smtClean="0"/>
              <a:t> </a:t>
            </a:r>
            <a:r>
              <a:rPr lang="es-ES" sz="2400" dirty="0" err="1" smtClean="0"/>
              <a:t>Numbers</a:t>
            </a:r>
            <a:r>
              <a:rPr lang="es-ES" sz="2400" dirty="0" smtClean="0"/>
              <a:t> </a:t>
            </a:r>
            <a:r>
              <a:rPr lang="es-ES" sz="2400" dirty="0" err="1" smtClean="0"/>
              <a:t>Authority</a:t>
            </a:r>
            <a:r>
              <a:rPr lang="es-ES" sz="2400" dirty="0" smtClean="0"/>
              <a:t>)</a:t>
            </a:r>
          </a:p>
          <a:p>
            <a:pPr eaLnBrk="1" hangingPunct="1">
              <a:lnSpc>
                <a:spcPct val="80000"/>
              </a:lnSpc>
            </a:pPr>
            <a:r>
              <a:rPr lang="es-ES" sz="2400" dirty="0" smtClean="0"/>
              <a:t>El RFC 4893 (5/2007) introdujo números de AS de 32 bits, que se representan en dos grupos de 16 separados por un punto, por ejemplo 12345.54321. Con el nuevo sistema los </a:t>
            </a:r>
            <a:r>
              <a:rPr lang="es-ES" sz="2400" dirty="0" err="1" smtClean="0"/>
              <a:t>ASes</a:t>
            </a:r>
            <a:r>
              <a:rPr lang="es-ES" sz="2400" dirty="0" smtClean="0"/>
              <a:t> antiguos se representan poniendo a 0 los primeros 16 bits (por ejemplo 0.766 para el AS 766)</a:t>
            </a:r>
          </a:p>
          <a:p>
            <a:pPr eaLnBrk="1" hangingPunct="1">
              <a:lnSpc>
                <a:spcPct val="80000"/>
              </a:lnSpc>
            </a:pPr>
            <a:endParaRPr lang="es-ES" sz="2400" dirty="0" smtClean="0"/>
          </a:p>
        </p:txBody>
      </p:sp>
    </p:spTree>
  </p:cSld>
  <p:clrMapOvr>
    <a:masterClrMapping/>
  </p:clrMapOvr>
  <p:transition spd="med">
    <p:pull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76250"/>
            <a:ext cx="7772400" cy="1143000"/>
          </a:xfrm>
        </p:spPr>
        <p:txBody>
          <a:bodyPr/>
          <a:lstStyle/>
          <a:p>
            <a:pPr eaLnBrk="1" hangingPunct="1"/>
            <a:r>
              <a:rPr lang="es-ES" smtClean="0"/>
              <a:t>Tipos de ASes</a:t>
            </a:r>
          </a:p>
        </p:txBody>
      </p:sp>
      <p:sp>
        <p:nvSpPr>
          <p:cNvPr id="67587" name="Rectangle 3"/>
          <p:cNvSpPr>
            <a:spLocks noGrp="1" noChangeArrowheads="1"/>
          </p:cNvSpPr>
          <p:nvPr>
            <p:ph type="body" idx="1"/>
          </p:nvPr>
        </p:nvSpPr>
        <p:spPr>
          <a:xfrm>
            <a:off x="685800" y="1700213"/>
            <a:ext cx="7772400" cy="4395787"/>
          </a:xfrm>
        </p:spPr>
        <p:txBody>
          <a:bodyPr/>
          <a:lstStyle/>
          <a:p>
            <a:pPr eaLnBrk="1" hangingPunct="1">
              <a:lnSpc>
                <a:spcPct val="90000"/>
              </a:lnSpc>
            </a:pPr>
            <a:r>
              <a:rPr lang="es-ES" sz="2400" b="1" dirty="0" smtClean="0"/>
              <a:t>AS de tránsito</a:t>
            </a:r>
            <a:r>
              <a:rPr lang="es-ES" sz="2400" dirty="0" smtClean="0"/>
              <a:t>: el que mantienen conexiones con dos o más </a:t>
            </a:r>
            <a:r>
              <a:rPr lang="es-ES" sz="2400" dirty="0" err="1" smtClean="0"/>
              <a:t>ASes</a:t>
            </a:r>
            <a:r>
              <a:rPr lang="es-ES" sz="2400" dirty="0" smtClean="0"/>
              <a:t> y permite tráfico de tránsito de otros </a:t>
            </a:r>
            <a:r>
              <a:rPr lang="es-ES" sz="2400" dirty="0" err="1" smtClean="0"/>
              <a:t>ASes</a:t>
            </a:r>
            <a:r>
              <a:rPr lang="es-ES" sz="2400" dirty="0" smtClean="0"/>
              <a:t>. Este es el que tienen normalmente los </a:t>
            </a:r>
            <a:r>
              <a:rPr lang="es-ES" sz="2400" dirty="0" err="1" smtClean="0"/>
              <a:t>ISPs</a:t>
            </a:r>
            <a:endParaRPr lang="es-ES" sz="2400" dirty="0" smtClean="0"/>
          </a:p>
          <a:p>
            <a:pPr eaLnBrk="1" hangingPunct="1">
              <a:lnSpc>
                <a:spcPct val="90000"/>
              </a:lnSpc>
            </a:pPr>
            <a:r>
              <a:rPr lang="es-ES" sz="2400" b="1" dirty="0" smtClean="0"/>
              <a:t>AS </a:t>
            </a:r>
            <a:r>
              <a:rPr lang="es-ES" sz="2400" b="1" dirty="0" err="1" smtClean="0"/>
              <a:t>multihomed</a:t>
            </a:r>
            <a:r>
              <a:rPr lang="es-ES" sz="2400" dirty="0" smtClean="0"/>
              <a:t>: el que mantiene conexiones con dos o más </a:t>
            </a:r>
            <a:r>
              <a:rPr lang="es-ES" sz="2400" dirty="0" err="1" smtClean="0"/>
              <a:t>ASes</a:t>
            </a:r>
            <a:r>
              <a:rPr lang="es-ES" sz="2400" dirty="0" smtClean="0"/>
              <a:t>, pero no permite tráfico de tránsito. Es el que tienen normalmente las grandes organizaciones que se conectan a más de un ISP</a:t>
            </a:r>
          </a:p>
          <a:p>
            <a:pPr eaLnBrk="1" hangingPunct="1">
              <a:lnSpc>
                <a:spcPct val="90000"/>
              </a:lnSpc>
            </a:pPr>
            <a:r>
              <a:rPr lang="es-ES" sz="2400" b="1" dirty="0" smtClean="0"/>
              <a:t>AS ‘</a:t>
            </a:r>
            <a:r>
              <a:rPr lang="es-ES" sz="2400" b="1" dirty="0" err="1" smtClean="0"/>
              <a:t>stub</a:t>
            </a:r>
            <a:r>
              <a:rPr lang="es-ES" sz="2400" b="1" dirty="0" smtClean="0"/>
              <a:t>’ (colilla)</a:t>
            </a:r>
            <a:r>
              <a:rPr lang="es-ES" sz="2400" dirty="0" smtClean="0"/>
              <a:t>: el que solo se conecta a otro AS. Se utiliza cuando en un conjunto de </a:t>
            </a:r>
            <a:r>
              <a:rPr lang="es-ES" sz="2400" dirty="0" err="1" smtClean="0"/>
              <a:t>routers</a:t>
            </a:r>
            <a:r>
              <a:rPr lang="es-ES" sz="2400" dirty="0" smtClean="0"/>
              <a:t> se quiere definir una política de difusión de rutas (‘</a:t>
            </a:r>
            <a:r>
              <a:rPr lang="es-ES" sz="2400" dirty="0" err="1" smtClean="0"/>
              <a:t>peering</a:t>
            </a:r>
            <a:r>
              <a:rPr lang="es-ES" sz="2400" dirty="0" smtClean="0"/>
              <a:t>’) especial, por ejemplo para montar una red privada. </a:t>
            </a:r>
          </a:p>
        </p:txBody>
      </p:sp>
    </p:spTree>
  </p:cSld>
  <p:clrMapOvr>
    <a:masterClrMapping/>
  </p:clrMapOvr>
  <p:transition spd="med">
    <p:pull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3"/>
          <p:cNvSpPr>
            <a:spLocks noChangeShapeType="1"/>
          </p:cNvSpPr>
          <p:nvPr/>
        </p:nvSpPr>
        <p:spPr bwMode="auto">
          <a:xfrm>
            <a:off x="2000231" y="3529003"/>
            <a:ext cx="1" cy="1257319"/>
          </a:xfrm>
          <a:prstGeom prst="line">
            <a:avLst/>
          </a:prstGeom>
          <a:noFill/>
          <a:ln w="25400">
            <a:solidFill>
              <a:srgbClr val="0000FF"/>
            </a:solidFill>
            <a:round/>
            <a:headEnd/>
            <a:tailEnd/>
          </a:ln>
        </p:spPr>
        <p:txBody>
          <a:bodyPr/>
          <a:lstStyle/>
          <a:p>
            <a:endParaRPr lang="es-ES"/>
          </a:p>
        </p:txBody>
      </p:sp>
      <p:sp>
        <p:nvSpPr>
          <p:cNvPr id="29" name="Line 13"/>
          <p:cNvSpPr>
            <a:spLocks noChangeShapeType="1"/>
          </p:cNvSpPr>
          <p:nvPr/>
        </p:nvSpPr>
        <p:spPr bwMode="auto">
          <a:xfrm flipV="1">
            <a:off x="2500299" y="4786320"/>
            <a:ext cx="3571900" cy="71439"/>
          </a:xfrm>
          <a:prstGeom prst="line">
            <a:avLst/>
          </a:prstGeom>
          <a:noFill/>
          <a:ln w="25400">
            <a:solidFill>
              <a:srgbClr val="0000FF"/>
            </a:solidFill>
            <a:round/>
            <a:headEnd/>
            <a:tailEnd/>
          </a:ln>
        </p:spPr>
        <p:txBody>
          <a:bodyPr/>
          <a:lstStyle/>
          <a:p>
            <a:endParaRPr lang="es-ES"/>
          </a:p>
        </p:txBody>
      </p:sp>
      <p:sp>
        <p:nvSpPr>
          <p:cNvPr id="30" name="Line 13"/>
          <p:cNvSpPr>
            <a:spLocks noChangeShapeType="1"/>
          </p:cNvSpPr>
          <p:nvPr/>
        </p:nvSpPr>
        <p:spPr bwMode="auto">
          <a:xfrm flipH="1">
            <a:off x="6643701" y="3578218"/>
            <a:ext cx="71437" cy="1279541"/>
          </a:xfrm>
          <a:prstGeom prst="line">
            <a:avLst/>
          </a:prstGeom>
          <a:noFill/>
          <a:ln w="25400">
            <a:solidFill>
              <a:srgbClr val="0000FF"/>
            </a:solidFill>
            <a:round/>
            <a:headEnd/>
            <a:tailEnd/>
          </a:ln>
        </p:spPr>
        <p:txBody>
          <a:bodyPr/>
          <a:lstStyle/>
          <a:p>
            <a:endParaRPr lang="es-ES"/>
          </a:p>
        </p:txBody>
      </p:sp>
      <p:sp>
        <p:nvSpPr>
          <p:cNvPr id="68610" name="Rectangle 2"/>
          <p:cNvSpPr>
            <a:spLocks noGrp="1" noChangeArrowheads="1"/>
          </p:cNvSpPr>
          <p:nvPr>
            <p:ph type="title"/>
          </p:nvPr>
        </p:nvSpPr>
        <p:spPr>
          <a:xfrm>
            <a:off x="642910" y="285728"/>
            <a:ext cx="8077200" cy="1143000"/>
          </a:xfrm>
        </p:spPr>
        <p:txBody>
          <a:bodyPr/>
          <a:lstStyle/>
          <a:p>
            <a:pPr eaLnBrk="1" hangingPunct="1"/>
            <a:r>
              <a:rPr lang="es-ES_tradnl" sz="3600" dirty="0" err="1" smtClean="0">
                <a:latin typeface="Arial" pitchFamily="34" charset="0"/>
                <a:cs typeface="Arial" pitchFamily="34" charset="0"/>
              </a:rPr>
              <a:t>Routing</a:t>
            </a:r>
            <a:r>
              <a:rPr lang="es-ES_tradnl" sz="3600" dirty="0" smtClean="0">
                <a:latin typeface="Arial" pitchFamily="34" charset="0"/>
                <a:cs typeface="Arial" pitchFamily="34" charset="0"/>
              </a:rPr>
              <a:t> entre sistemas autónomos</a:t>
            </a:r>
            <a:endParaRPr lang="es-ES" sz="3600" dirty="0" smtClean="0">
              <a:latin typeface="Arial" pitchFamily="34" charset="0"/>
              <a:cs typeface="Arial" pitchFamily="34" charset="0"/>
            </a:endParaRPr>
          </a:p>
        </p:txBody>
      </p:sp>
      <p:sp>
        <p:nvSpPr>
          <p:cNvPr id="4" name="Line 13"/>
          <p:cNvSpPr>
            <a:spLocks noChangeShapeType="1"/>
          </p:cNvSpPr>
          <p:nvPr/>
        </p:nvSpPr>
        <p:spPr bwMode="auto">
          <a:xfrm flipV="1">
            <a:off x="2133599" y="3435343"/>
            <a:ext cx="4581540" cy="22222"/>
          </a:xfrm>
          <a:prstGeom prst="line">
            <a:avLst/>
          </a:prstGeom>
          <a:noFill/>
          <a:ln w="25400">
            <a:solidFill>
              <a:srgbClr val="0000FF"/>
            </a:solidFill>
            <a:round/>
            <a:headEnd/>
            <a:tailEnd/>
          </a:ln>
        </p:spPr>
        <p:txBody>
          <a:bodyPr/>
          <a:lstStyle/>
          <a:p>
            <a:endParaRPr lang="es-ES"/>
          </a:p>
        </p:txBody>
      </p:sp>
      <p:grpSp>
        <p:nvGrpSpPr>
          <p:cNvPr id="5" name="Group 88"/>
          <p:cNvGrpSpPr>
            <a:grpSpLocks/>
          </p:cNvGrpSpPr>
          <p:nvPr/>
        </p:nvGrpSpPr>
        <p:grpSpPr bwMode="auto">
          <a:xfrm>
            <a:off x="1066799" y="2935277"/>
            <a:ext cx="1566863" cy="1077913"/>
            <a:chOff x="528" y="606"/>
            <a:chExt cx="987" cy="679"/>
          </a:xfrm>
        </p:grpSpPr>
        <p:pic>
          <p:nvPicPr>
            <p:cNvPr id="6"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7" name="Picture 75"/>
            <p:cNvPicPr>
              <a:picLocks noChangeArrowheads="1"/>
            </p:cNvPicPr>
            <p:nvPr/>
          </p:nvPicPr>
          <p:blipFill>
            <a:blip r:embed="rId4" cstate="print"/>
            <a:srcRect/>
            <a:stretch>
              <a:fillRect/>
            </a:stretch>
          </p:blipFill>
          <p:spPr bwMode="auto">
            <a:xfrm>
              <a:off x="853" y="798"/>
              <a:ext cx="491" cy="408"/>
            </a:xfrm>
            <a:prstGeom prst="rect">
              <a:avLst/>
            </a:prstGeom>
            <a:noFill/>
            <a:ln w="12700">
              <a:noFill/>
              <a:miter lim="800000"/>
              <a:headEnd/>
              <a:tailEnd/>
            </a:ln>
          </p:spPr>
        </p:pic>
      </p:grpSp>
      <p:grpSp>
        <p:nvGrpSpPr>
          <p:cNvPr id="11" name="Group 88"/>
          <p:cNvGrpSpPr>
            <a:grpSpLocks/>
          </p:cNvGrpSpPr>
          <p:nvPr/>
        </p:nvGrpSpPr>
        <p:grpSpPr bwMode="auto">
          <a:xfrm>
            <a:off x="3428991" y="2935277"/>
            <a:ext cx="1566863" cy="1077913"/>
            <a:chOff x="528" y="606"/>
            <a:chExt cx="987" cy="679"/>
          </a:xfrm>
        </p:grpSpPr>
        <p:pic>
          <p:nvPicPr>
            <p:cNvPr id="12"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13" name="Picture 75"/>
            <p:cNvPicPr>
              <a:picLocks noChangeArrowheads="1"/>
            </p:cNvPicPr>
            <p:nvPr/>
          </p:nvPicPr>
          <p:blipFill>
            <a:blip r:embed="rId4" cstate="print"/>
            <a:srcRect/>
            <a:stretch>
              <a:fillRect/>
            </a:stretch>
          </p:blipFill>
          <p:spPr bwMode="auto">
            <a:xfrm>
              <a:off x="853" y="798"/>
              <a:ext cx="491" cy="408"/>
            </a:xfrm>
            <a:prstGeom prst="rect">
              <a:avLst/>
            </a:prstGeom>
            <a:noFill/>
            <a:ln w="12700">
              <a:noFill/>
              <a:miter lim="800000"/>
              <a:headEnd/>
              <a:tailEnd/>
            </a:ln>
          </p:spPr>
        </p:pic>
      </p:grpSp>
      <p:grpSp>
        <p:nvGrpSpPr>
          <p:cNvPr id="15" name="Group 88"/>
          <p:cNvGrpSpPr>
            <a:grpSpLocks/>
          </p:cNvGrpSpPr>
          <p:nvPr/>
        </p:nvGrpSpPr>
        <p:grpSpPr bwMode="auto">
          <a:xfrm>
            <a:off x="5857883" y="2928934"/>
            <a:ext cx="1566863" cy="1077913"/>
            <a:chOff x="528" y="606"/>
            <a:chExt cx="987" cy="679"/>
          </a:xfrm>
        </p:grpSpPr>
        <p:pic>
          <p:nvPicPr>
            <p:cNvPr id="16"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17" name="Picture 75"/>
            <p:cNvPicPr>
              <a:picLocks noChangeArrowheads="1"/>
            </p:cNvPicPr>
            <p:nvPr/>
          </p:nvPicPr>
          <p:blipFill>
            <a:blip r:embed="rId4" cstate="print"/>
            <a:srcRect/>
            <a:stretch>
              <a:fillRect/>
            </a:stretch>
          </p:blipFill>
          <p:spPr bwMode="auto">
            <a:xfrm>
              <a:off x="853" y="798"/>
              <a:ext cx="491" cy="408"/>
            </a:xfrm>
            <a:prstGeom prst="rect">
              <a:avLst/>
            </a:prstGeom>
            <a:noFill/>
            <a:ln w="12700">
              <a:noFill/>
              <a:miter lim="800000"/>
              <a:headEnd/>
              <a:tailEnd/>
            </a:ln>
          </p:spPr>
        </p:pic>
      </p:grpSp>
      <p:grpSp>
        <p:nvGrpSpPr>
          <p:cNvPr id="19" name="Group 88"/>
          <p:cNvGrpSpPr>
            <a:grpSpLocks/>
          </p:cNvGrpSpPr>
          <p:nvPr/>
        </p:nvGrpSpPr>
        <p:grpSpPr bwMode="auto">
          <a:xfrm>
            <a:off x="1214414" y="4286256"/>
            <a:ext cx="1566863" cy="1077913"/>
            <a:chOff x="528" y="606"/>
            <a:chExt cx="987" cy="679"/>
          </a:xfrm>
        </p:grpSpPr>
        <p:pic>
          <p:nvPicPr>
            <p:cNvPr id="20"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21" name="Picture 75"/>
            <p:cNvPicPr>
              <a:picLocks noChangeArrowheads="1"/>
            </p:cNvPicPr>
            <p:nvPr/>
          </p:nvPicPr>
          <p:blipFill>
            <a:blip r:embed="rId4" cstate="print"/>
            <a:srcRect/>
            <a:stretch>
              <a:fillRect/>
            </a:stretch>
          </p:blipFill>
          <p:spPr bwMode="auto">
            <a:xfrm>
              <a:off x="853" y="741"/>
              <a:ext cx="491" cy="408"/>
            </a:xfrm>
            <a:prstGeom prst="rect">
              <a:avLst/>
            </a:prstGeom>
            <a:noFill/>
            <a:ln w="12700">
              <a:noFill/>
              <a:miter lim="800000"/>
              <a:headEnd/>
              <a:tailEnd/>
            </a:ln>
          </p:spPr>
        </p:pic>
      </p:grpSp>
      <p:grpSp>
        <p:nvGrpSpPr>
          <p:cNvPr id="23" name="Group 88"/>
          <p:cNvGrpSpPr>
            <a:grpSpLocks/>
          </p:cNvGrpSpPr>
          <p:nvPr/>
        </p:nvGrpSpPr>
        <p:grpSpPr bwMode="auto">
          <a:xfrm>
            <a:off x="3428992" y="4292599"/>
            <a:ext cx="1566863" cy="1077913"/>
            <a:chOff x="528" y="606"/>
            <a:chExt cx="987" cy="679"/>
          </a:xfrm>
        </p:grpSpPr>
        <p:pic>
          <p:nvPicPr>
            <p:cNvPr id="24"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25" name="Picture 75"/>
            <p:cNvPicPr>
              <a:picLocks noChangeArrowheads="1"/>
            </p:cNvPicPr>
            <p:nvPr/>
          </p:nvPicPr>
          <p:blipFill>
            <a:blip r:embed="rId4" cstate="print"/>
            <a:srcRect/>
            <a:stretch>
              <a:fillRect/>
            </a:stretch>
          </p:blipFill>
          <p:spPr bwMode="auto">
            <a:xfrm>
              <a:off x="853" y="737"/>
              <a:ext cx="491" cy="408"/>
            </a:xfrm>
            <a:prstGeom prst="rect">
              <a:avLst/>
            </a:prstGeom>
            <a:noFill/>
            <a:ln w="12700">
              <a:noFill/>
              <a:miter lim="800000"/>
              <a:headEnd/>
              <a:tailEnd/>
            </a:ln>
          </p:spPr>
        </p:pic>
      </p:grpSp>
      <p:sp>
        <p:nvSpPr>
          <p:cNvPr id="31" name="30 CuadroTexto"/>
          <p:cNvSpPr txBox="1"/>
          <p:nvPr/>
        </p:nvSpPr>
        <p:spPr>
          <a:xfrm>
            <a:off x="571472" y="5500702"/>
            <a:ext cx="8143932" cy="923330"/>
          </a:xfrm>
          <a:prstGeom prst="rect">
            <a:avLst/>
          </a:prstGeom>
          <a:noFill/>
        </p:spPr>
        <p:txBody>
          <a:bodyPr wrap="square" rtlCol="0">
            <a:spAutoFit/>
          </a:bodyPr>
          <a:lstStyle/>
          <a:p>
            <a:r>
              <a:rPr lang="es-ES" sz="1800" dirty="0" smtClean="0">
                <a:latin typeface="Arial" pitchFamily="34" charset="0"/>
                <a:cs typeface="Arial" pitchFamily="34" charset="0"/>
              </a:rPr>
              <a:t>AS1 y AS3 pueden intercambiar tráfico con AS2, pero AS2 no les deja comunicarse a través de él, para lo cual deben usar la ruta AS4-AS5-AS6. Esto no es posible con IS-IS u OSPF</a:t>
            </a:r>
            <a:endParaRPr lang="es-ES" sz="1800" dirty="0">
              <a:latin typeface="Arial" pitchFamily="34" charset="0"/>
              <a:cs typeface="Arial" pitchFamily="34" charset="0"/>
            </a:endParaRPr>
          </a:p>
        </p:txBody>
      </p:sp>
      <p:sp>
        <p:nvSpPr>
          <p:cNvPr id="32" name="31 CuadroTexto"/>
          <p:cNvSpPr txBox="1"/>
          <p:nvPr/>
        </p:nvSpPr>
        <p:spPr>
          <a:xfrm>
            <a:off x="642911" y="1285860"/>
            <a:ext cx="7786741" cy="1200329"/>
          </a:xfrm>
          <a:prstGeom prst="rect">
            <a:avLst/>
          </a:prstGeom>
          <a:noFill/>
        </p:spPr>
        <p:txBody>
          <a:bodyPr wrap="square" rtlCol="0">
            <a:spAutoFit/>
          </a:bodyPr>
          <a:lstStyle/>
          <a:p>
            <a:r>
              <a:rPr lang="es-ES" sz="1800" dirty="0" smtClean="0">
                <a:latin typeface="Arial" pitchFamily="34" charset="0"/>
                <a:cs typeface="Arial" pitchFamily="34" charset="0"/>
              </a:rPr>
              <a:t>Los </a:t>
            </a:r>
            <a:r>
              <a:rPr lang="es-ES_tradnl" sz="1800" dirty="0" smtClean="0">
                <a:latin typeface="Arial" pitchFamily="34" charset="0"/>
                <a:cs typeface="Arial" pitchFamily="34" charset="0"/>
              </a:rPr>
              <a:t>Sistemas Autónomos son como los ‘países’ de Internet. A menudo el enrutamiento entre ellos requiere incluir restricciones de tipo ‘político’, lo cual no es posible con los protocolos de </a:t>
            </a:r>
            <a:r>
              <a:rPr lang="es-ES_tradnl" sz="1800" dirty="0" err="1" smtClean="0">
                <a:latin typeface="Arial" pitchFamily="34" charset="0"/>
                <a:cs typeface="Arial" pitchFamily="34" charset="0"/>
              </a:rPr>
              <a:t>routing</a:t>
            </a:r>
            <a:r>
              <a:rPr lang="es-ES_tradnl" sz="1800" dirty="0" smtClean="0">
                <a:latin typeface="Arial" pitchFamily="34" charset="0"/>
                <a:cs typeface="Arial" pitchFamily="34" charset="0"/>
              </a:rPr>
              <a:t> normales. Supongamos una red de sistemas autónomos con métrica número de saltos:</a:t>
            </a:r>
            <a:endParaRPr lang="es-ES" sz="1800" dirty="0">
              <a:latin typeface="Arial" pitchFamily="34" charset="0"/>
              <a:cs typeface="Arial" pitchFamily="34" charset="0"/>
            </a:endParaRPr>
          </a:p>
        </p:txBody>
      </p:sp>
      <p:grpSp>
        <p:nvGrpSpPr>
          <p:cNvPr id="34" name="Group 88"/>
          <p:cNvGrpSpPr>
            <a:grpSpLocks/>
          </p:cNvGrpSpPr>
          <p:nvPr/>
        </p:nvGrpSpPr>
        <p:grpSpPr bwMode="auto">
          <a:xfrm>
            <a:off x="5862657" y="4214818"/>
            <a:ext cx="1566863" cy="1077913"/>
            <a:chOff x="528" y="606"/>
            <a:chExt cx="987" cy="679"/>
          </a:xfrm>
        </p:grpSpPr>
        <p:pic>
          <p:nvPicPr>
            <p:cNvPr id="35"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36" name="Picture 75"/>
            <p:cNvPicPr>
              <a:picLocks noChangeArrowheads="1"/>
            </p:cNvPicPr>
            <p:nvPr/>
          </p:nvPicPr>
          <p:blipFill>
            <a:blip r:embed="rId4" cstate="print"/>
            <a:srcRect/>
            <a:stretch>
              <a:fillRect/>
            </a:stretch>
          </p:blipFill>
          <p:spPr bwMode="auto">
            <a:xfrm>
              <a:off x="795" y="745"/>
              <a:ext cx="491" cy="408"/>
            </a:xfrm>
            <a:prstGeom prst="rect">
              <a:avLst/>
            </a:prstGeom>
            <a:noFill/>
            <a:ln w="12700">
              <a:noFill/>
              <a:miter lim="800000"/>
              <a:headEnd/>
              <a:tailEnd/>
            </a:ln>
          </p:spPr>
        </p:pic>
      </p:grpSp>
      <p:sp>
        <p:nvSpPr>
          <p:cNvPr id="38" name="Text Box 30"/>
          <p:cNvSpPr txBox="1">
            <a:spLocks noChangeArrowheads="1"/>
          </p:cNvSpPr>
          <p:nvPr/>
        </p:nvSpPr>
        <p:spPr bwMode="auto">
          <a:xfrm>
            <a:off x="1635109" y="2981324"/>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AS1</a:t>
            </a:r>
            <a:endParaRPr lang="es-ES" sz="1400" b="1" dirty="0">
              <a:latin typeface="Arial" charset="0"/>
            </a:endParaRPr>
          </a:p>
        </p:txBody>
      </p:sp>
      <p:sp>
        <p:nvSpPr>
          <p:cNvPr id="39" name="Text Box 30"/>
          <p:cNvSpPr txBox="1">
            <a:spLocks noChangeArrowheads="1"/>
          </p:cNvSpPr>
          <p:nvPr/>
        </p:nvSpPr>
        <p:spPr bwMode="auto">
          <a:xfrm>
            <a:off x="3992563" y="2981324"/>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AS2</a:t>
            </a:r>
            <a:endParaRPr lang="es-ES" sz="1400" b="1" dirty="0">
              <a:latin typeface="Arial" charset="0"/>
            </a:endParaRPr>
          </a:p>
        </p:txBody>
      </p:sp>
      <p:sp>
        <p:nvSpPr>
          <p:cNvPr id="40" name="Text Box 30"/>
          <p:cNvSpPr txBox="1">
            <a:spLocks noChangeArrowheads="1"/>
          </p:cNvSpPr>
          <p:nvPr/>
        </p:nvSpPr>
        <p:spPr bwMode="auto">
          <a:xfrm>
            <a:off x="6429388" y="2981324"/>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AS3</a:t>
            </a:r>
            <a:endParaRPr lang="es-ES" sz="1400" b="1" dirty="0">
              <a:latin typeface="Arial" charset="0"/>
            </a:endParaRPr>
          </a:p>
        </p:txBody>
      </p:sp>
      <p:sp>
        <p:nvSpPr>
          <p:cNvPr id="41" name="Text Box 30"/>
          <p:cNvSpPr txBox="1">
            <a:spLocks noChangeArrowheads="1"/>
          </p:cNvSpPr>
          <p:nvPr/>
        </p:nvSpPr>
        <p:spPr bwMode="auto">
          <a:xfrm>
            <a:off x="1785918" y="4286256"/>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AS4</a:t>
            </a:r>
            <a:endParaRPr lang="es-ES" sz="1400" b="1" dirty="0">
              <a:latin typeface="Arial" charset="0"/>
            </a:endParaRPr>
          </a:p>
        </p:txBody>
      </p:sp>
      <p:sp>
        <p:nvSpPr>
          <p:cNvPr id="42" name="Text Box 30"/>
          <p:cNvSpPr txBox="1">
            <a:spLocks noChangeArrowheads="1"/>
          </p:cNvSpPr>
          <p:nvPr/>
        </p:nvSpPr>
        <p:spPr bwMode="auto">
          <a:xfrm>
            <a:off x="4000496" y="4286256"/>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AS5</a:t>
            </a:r>
            <a:endParaRPr lang="es-ES" sz="1400" b="1" dirty="0">
              <a:latin typeface="Arial" charset="0"/>
            </a:endParaRPr>
          </a:p>
        </p:txBody>
      </p:sp>
      <p:sp>
        <p:nvSpPr>
          <p:cNvPr id="43" name="Text Box 30"/>
          <p:cNvSpPr txBox="1">
            <a:spLocks noChangeArrowheads="1"/>
          </p:cNvSpPr>
          <p:nvPr/>
        </p:nvSpPr>
        <p:spPr bwMode="auto">
          <a:xfrm>
            <a:off x="6395333" y="4214818"/>
            <a:ext cx="534121" cy="307777"/>
          </a:xfrm>
          <a:prstGeom prst="rect">
            <a:avLst/>
          </a:prstGeom>
          <a:noFill/>
          <a:ln w="9525">
            <a:noFill/>
            <a:miter lim="800000"/>
            <a:headEnd/>
            <a:tailEnd/>
          </a:ln>
        </p:spPr>
        <p:txBody>
          <a:bodyPr wrap="none">
            <a:spAutoFit/>
          </a:bodyPr>
          <a:lstStyle/>
          <a:p>
            <a:r>
              <a:rPr lang="es-ES_tradnl" sz="1400" b="1" dirty="0" smtClean="0">
                <a:latin typeface="Arial" charset="0"/>
              </a:rPr>
              <a:t>AS6</a:t>
            </a:r>
            <a:endParaRPr lang="es-ES" sz="1400" b="1" dirty="0">
              <a:latin typeface="Arial" charset="0"/>
            </a:endParaRPr>
          </a:p>
        </p:txBody>
      </p:sp>
      <p:cxnSp>
        <p:nvCxnSpPr>
          <p:cNvPr id="45" name="44 Conector recto de flecha"/>
          <p:cNvCxnSpPr/>
          <p:nvPr/>
        </p:nvCxnSpPr>
        <p:spPr>
          <a:xfrm>
            <a:off x="2714612" y="3286124"/>
            <a:ext cx="571504" cy="158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46" name="45 Conector recto de flecha"/>
          <p:cNvCxnSpPr/>
          <p:nvPr/>
        </p:nvCxnSpPr>
        <p:spPr>
          <a:xfrm>
            <a:off x="5143504" y="3286124"/>
            <a:ext cx="571504" cy="158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48" name="47 Conector recto de flecha"/>
          <p:cNvCxnSpPr/>
          <p:nvPr/>
        </p:nvCxnSpPr>
        <p:spPr>
          <a:xfrm rot="10800000">
            <a:off x="2673555" y="3071810"/>
            <a:ext cx="6840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0" name="49 Conector recto de flecha"/>
          <p:cNvCxnSpPr/>
          <p:nvPr/>
        </p:nvCxnSpPr>
        <p:spPr>
          <a:xfrm>
            <a:off x="5072066" y="3071810"/>
            <a:ext cx="6840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1" name="50 Arco"/>
          <p:cNvSpPr/>
          <p:nvPr/>
        </p:nvSpPr>
        <p:spPr>
          <a:xfrm>
            <a:off x="3357554" y="2745000"/>
            <a:ext cx="1714512" cy="68400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54" name="53 Arco"/>
          <p:cNvSpPr/>
          <p:nvPr/>
        </p:nvSpPr>
        <p:spPr>
          <a:xfrm rot="10800000" flipV="1">
            <a:off x="3358466" y="2750058"/>
            <a:ext cx="1713600" cy="68400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grpSp>
        <p:nvGrpSpPr>
          <p:cNvPr id="69" name="68 Grupo"/>
          <p:cNvGrpSpPr/>
          <p:nvPr/>
        </p:nvGrpSpPr>
        <p:grpSpPr>
          <a:xfrm>
            <a:off x="3929058" y="2622711"/>
            <a:ext cx="571504" cy="285752"/>
            <a:chOff x="3929058" y="2571744"/>
            <a:chExt cx="571504" cy="285752"/>
          </a:xfrm>
        </p:grpSpPr>
        <p:cxnSp>
          <p:nvCxnSpPr>
            <p:cNvPr id="56" name="55 Conector recto"/>
            <p:cNvCxnSpPr/>
            <p:nvPr/>
          </p:nvCxnSpPr>
          <p:spPr>
            <a:xfrm>
              <a:off x="3929058" y="2571744"/>
              <a:ext cx="571504" cy="2857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10800000" flipV="1">
              <a:off x="3929058" y="2571744"/>
              <a:ext cx="500066" cy="2857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0" name="59 Conector recto"/>
          <p:cNvCxnSpPr/>
          <p:nvPr/>
        </p:nvCxnSpPr>
        <p:spPr>
          <a:xfrm rot="5400000">
            <a:off x="642910" y="4286256"/>
            <a:ext cx="1714512" cy="0"/>
          </a:xfrm>
          <a:prstGeom prst="line">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2" name="61 Conector recto"/>
          <p:cNvCxnSpPr/>
          <p:nvPr/>
        </p:nvCxnSpPr>
        <p:spPr>
          <a:xfrm rot="10800000" flipV="1">
            <a:off x="1509690" y="5072073"/>
            <a:ext cx="5705516" cy="71437"/>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63 Conector recto"/>
          <p:cNvCxnSpPr/>
          <p:nvPr/>
        </p:nvCxnSpPr>
        <p:spPr>
          <a:xfrm rot="5400000">
            <a:off x="6357949" y="4214820"/>
            <a:ext cx="1714515" cy="0"/>
          </a:xfrm>
          <a:prstGeom prst="line">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up)">
                                      <p:cBhvr>
                                        <p:cTn id="26" dur="500"/>
                                        <p:tgtEl>
                                          <p:spTgt spid="6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28604"/>
            <a:ext cx="8077200" cy="1143000"/>
          </a:xfrm>
        </p:spPr>
        <p:txBody>
          <a:bodyPr/>
          <a:lstStyle/>
          <a:p>
            <a:pPr eaLnBrk="1" hangingPunct="1"/>
            <a:r>
              <a:rPr lang="es-ES_tradnl" sz="3600" dirty="0" smtClean="0"/>
              <a:t>Protocolos de </a:t>
            </a:r>
            <a:r>
              <a:rPr lang="es-ES_tradnl" sz="3600" dirty="0" err="1" smtClean="0"/>
              <a:t>routing</a:t>
            </a:r>
            <a:r>
              <a:rPr lang="es-ES_tradnl" sz="3600" dirty="0" smtClean="0"/>
              <a:t> entre Sistemas Autónomos</a:t>
            </a:r>
            <a:endParaRPr lang="es-ES" sz="3600" dirty="0" smtClean="0"/>
          </a:p>
        </p:txBody>
      </p:sp>
      <p:sp>
        <p:nvSpPr>
          <p:cNvPr id="68611" name="Rectangle 3"/>
          <p:cNvSpPr>
            <a:spLocks noGrp="1" noChangeArrowheads="1"/>
          </p:cNvSpPr>
          <p:nvPr>
            <p:ph type="body" idx="1"/>
          </p:nvPr>
        </p:nvSpPr>
        <p:spPr>
          <a:xfrm>
            <a:off x="685800" y="1800204"/>
            <a:ext cx="7772400" cy="4114800"/>
          </a:xfrm>
        </p:spPr>
        <p:txBody>
          <a:bodyPr/>
          <a:lstStyle/>
          <a:p>
            <a:pPr eaLnBrk="1" hangingPunct="1">
              <a:lnSpc>
                <a:spcPct val="80000"/>
              </a:lnSpc>
            </a:pPr>
            <a:r>
              <a:rPr lang="es-ES_tradnl" sz="2800" dirty="0" smtClean="0"/>
              <a:t>La necesidad de fijar reglas ‘políticas’ obliga a crear nuevos protocolos de </a:t>
            </a:r>
            <a:r>
              <a:rPr lang="es-ES_tradnl" sz="2800" dirty="0" err="1" smtClean="0"/>
              <a:t>routing</a:t>
            </a:r>
            <a:endParaRPr lang="es-ES_tradnl" sz="2800" dirty="0" smtClean="0"/>
          </a:p>
          <a:p>
            <a:pPr eaLnBrk="1" hangingPunct="1">
              <a:lnSpc>
                <a:spcPct val="80000"/>
              </a:lnSpc>
            </a:pPr>
            <a:r>
              <a:rPr lang="es-ES_tradnl" sz="2800" dirty="0" smtClean="0"/>
              <a:t> Hasta 1990 se usaba EGP (Exterior Gateway </a:t>
            </a:r>
            <a:r>
              <a:rPr lang="es-ES_tradnl" sz="2800" dirty="0" err="1" smtClean="0"/>
              <a:t>Protocol</a:t>
            </a:r>
            <a:r>
              <a:rPr lang="es-ES_tradnl" sz="2800" dirty="0" smtClean="0"/>
              <a:t>). </a:t>
            </a:r>
          </a:p>
          <a:p>
            <a:pPr eaLnBrk="1" hangingPunct="1">
              <a:lnSpc>
                <a:spcPct val="80000"/>
              </a:lnSpc>
            </a:pPr>
            <a:r>
              <a:rPr lang="es-ES_tradnl" sz="2800" dirty="0" smtClean="0"/>
              <a:t>En 1989 se desarrolló BGP. En 1995 se aprobó la versión 4 (BGP-4) que incluye soporte de CIDR y </a:t>
            </a:r>
            <a:r>
              <a:rPr lang="es-ES_tradnl" sz="2800" dirty="0" err="1" smtClean="0"/>
              <a:t>sumarización</a:t>
            </a:r>
            <a:r>
              <a:rPr lang="es-ES_tradnl" sz="2800" dirty="0" smtClean="0"/>
              <a:t> de rutas</a:t>
            </a:r>
          </a:p>
          <a:p>
            <a:pPr eaLnBrk="1" hangingPunct="1">
              <a:lnSpc>
                <a:spcPct val="80000"/>
              </a:lnSpc>
            </a:pPr>
            <a:r>
              <a:rPr lang="es-ES_tradnl" sz="2800" dirty="0" smtClean="0"/>
              <a:t>BGP-4 es usado actualmente por prácticamente todos los </a:t>
            </a:r>
            <a:r>
              <a:rPr lang="es-ES_tradnl" sz="2800" dirty="0" err="1" smtClean="0"/>
              <a:t>ISPs</a:t>
            </a:r>
            <a:r>
              <a:rPr lang="es-ES_tradnl" sz="2800" dirty="0" smtClean="0"/>
              <a:t> para el intercambio de rutas entre </a:t>
            </a:r>
            <a:r>
              <a:rPr lang="es-ES_tradnl" sz="2800" dirty="0" err="1" smtClean="0"/>
              <a:t>ASes</a:t>
            </a:r>
            <a:endParaRPr lang="es-ES_tradnl" sz="2800" dirty="0" smtClean="0"/>
          </a:p>
        </p:txBody>
      </p:sp>
    </p:spTree>
  </p:cSld>
  <p:clrMapOvr>
    <a:masterClrMapping/>
  </p:clrMapOvr>
  <p:transition spd="med">
    <p:pull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609600"/>
            <a:ext cx="8077200" cy="762000"/>
          </a:xfrm>
        </p:spPr>
        <p:txBody>
          <a:bodyPr/>
          <a:lstStyle/>
          <a:p>
            <a:pPr eaLnBrk="1" hangingPunct="1"/>
            <a:r>
              <a:rPr lang="es-ES_tradnl" sz="3600" smtClean="0"/>
              <a:t>BGP (Border Gateway Protocol)</a:t>
            </a:r>
            <a:endParaRPr lang="es-ES" sz="3600" smtClean="0"/>
          </a:p>
        </p:txBody>
      </p:sp>
      <p:sp>
        <p:nvSpPr>
          <p:cNvPr id="69635" name="Rectangle 3"/>
          <p:cNvSpPr>
            <a:spLocks noGrp="1" noChangeArrowheads="1"/>
          </p:cNvSpPr>
          <p:nvPr>
            <p:ph type="body" idx="1"/>
          </p:nvPr>
        </p:nvSpPr>
        <p:spPr>
          <a:xfrm>
            <a:off x="685800" y="1844675"/>
            <a:ext cx="7772400" cy="4114800"/>
          </a:xfrm>
        </p:spPr>
        <p:txBody>
          <a:bodyPr/>
          <a:lstStyle/>
          <a:p>
            <a:pPr eaLnBrk="1" hangingPunct="1">
              <a:lnSpc>
                <a:spcPct val="80000"/>
              </a:lnSpc>
            </a:pPr>
            <a:r>
              <a:rPr lang="es-ES_tradnl" sz="2800" dirty="0" smtClean="0"/>
              <a:t>Algoritmo de vector distancia modificado: además de la interfaz y el costo se incluye el itinerario completo de cada ruta</a:t>
            </a:r>
          </a:p>
          <a:p>
            <a:pPr eaLnBrk="1" hangingPunct="1">
              <a:lnSpc>
                <a:spcPct val="80000"/>
              </a:lnSpc>
            </a:pPr>
            <a:r>
              <a:rPr lang="es-ES_tradnl" sz="2800" dirty="0" smtClean="0"/>
              <a:t>El </a:t>
            </a:r>
            <a:r>
              <a:rPr lang="es-ES_tradnl" sz="2800" dirty="0" err="1" smtClean="0"/>
              <a:t>router</a:t>
            </a:r>
            <a:r>
              <a:rPr lang="es-ES_tradnl" sz="2800" dirty="0" smtClean="0"/>
              <a:t> descubre y descarta las rutas que pasan por él mismo. Así se evita el problema de la cuenta a infinito.  </a:t>
            </a:r>
          </a:p>
          <a:p>
            <a:pPr eaLnBrk="1" hangingPunct="1">
              <a:lnSpc>
                <a:spcPct val="80000"/>
              </a:lnSpc>
            </a:pPr>
            <a:r>
              <a:rPr lang="es-ES_tradnl" sz="2800" dirty="0" smtClean="0"/>
              <a:t>La métrica suele ser número de saltos.</a:t>
            </a:r>
          </a:p>
          <a:p>
            <a:pPr eaLnBrk="1" hangingPunct="1">
              <a:lnSpc>
                <a:spcPct val="80000"/>
              </a:lnSpc>
            </a:pPr>
            <a:r>
              <a:rPr lang="es-ES_tradnl" sz="2800" dirty="0" smtClean="0"/>
              <a:t>Permite introducir restricciones o reglas ‘políticas’. Una ruta que viola estas reglas recibe una distancia infinito.</a:t>
            </a:r>
            <a:endParaRPr lang="es-ES" sz="2800" dirty="0" smtClean="0"/>
          </a:p>
        </p:txBody>
      </p:sp>
    </p:spTree>
  </p:cSld>
  <p:clrMapOvr>
    <a:masterClrMapping/>
  </p:clrMapOvr>
  <p:transition spd="med">
    <p:pull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106"/>
          <p:cNvSpPr>
            <a:spLocks noChangeShapeType="1"/>
          </p:cNvSpPr>
          <p:nvPr/>
        </p:nvSpPr>
        <p:spPr bwMode="auto">
          <a:xfrm flipV="1">
            <a:off x="5854700" y="1484313"/>
            <a:ext cx="1958975" cy="0"/>
          </a:xfrm>
          <a:prstGeom prst="line">
            <a:avLst/>
          </a:prstGeom>
          <a:noFill/>
          <a:ln w="25400">
            <a:solidFill>
              <a:schemeClr val="accent2"/>
            </a:solidFill>
            <a:round/>
            <a:headEnd/>
            <a:tailEnd/>
          </a:ln>
        </p:spPr>
        <p:txBody>
          <a:bodyPr/>
          <a:lstStyle/>
          <a:p>
            <a:endParaRPr lang="es-ES"/>
          </a:p>
        </p:txBody>
      </p:sp>
      <p:sp>
        <p:nvSpPr>
          <p:cNvPr id="70659" name="Line 105"/>
          <p:cNvSpPr>
            <a:spLocks noChangeShapeType="1"/>
          </p:cNvSpPr>
          <p:nvPr/>
        </p:nvSpPr>
        <p:spPr bwMode="auto">
          <a:xfrm flipV="1">
            <a:off x="4140200" y="3213100"/>
            <a:ext cx="1512888" cy="1439863"/>
          </a:xfrm>
          <a:prstGeom prst="line">
            <a:avLst/>
          </a:prstGeom>
          <a:noFill/>
          <a:ln w="25400">
            <a:solidFill>
              <a:schemeClr val="accent2"/>
            </a:solidFill>
            <a:round/>
            <a:headEnd/>
            <a:tailEnd/>
          </a:ln>
        </p:spPr>
        <p:txBody>
          <a:bodyPr/>
          <a:lstStyle/>
          <a:p>
            <a:endParaRPr lang="es-ES"/>
          </a:p>
        </p:txBody>
      </p:sp>
      <p:sp>
        <p:nvSpPr>
          <p:cNvPr id="70660" name="Line 12"/>
          <p:cNvSpPr>
            <a:spLocks noChangeShapeType="1"/>
          </p:cNvSpPr>
          <p:nvPr/>
        </p:nvSpPr>
        <p:spPr bwMode="auto">
          <a:xfrm flipH="1" flipV="1">
            <a:off x="1095375" y="1560513"/>
            <a:ext cx="20638" cy="3092450"/>
          </a:xfrm>
          <a:prstGeom prst="line">
            <a:avLst/>
          </a:prstGeom>
          <a:noFill/>
          <a:ln w="25400">
            <a:solidFill>
              <a:srgbClr val="0000FF"/>
            </a:solidFill>
            <a:round/>
            <a:headEnd/>
            <a:tailEnd/>
          </a:ln>
        </p:spPr>
        <p:txBody>
          <a:bodyPr/>
          <a:lstStyle/>
          <a:p>
            <a:endParaRPr lang="es-ES"/>
          </a:p>
        </p:txBody>
      </p:sp>
      <p:sp>
        <p:nvSpPr>
          <p:cNvPr id="70661" name="Line 13"/>
          <p:cNvSpPr>
            <a:spLocks noChangeShapeType="1"/>
          </p:cNvSpPr>
          <p:nvPr/>
        </p:nvSpPr>
        <p:spPr bwMode="auto">
          <a:xfrm flipV="1">
            <a:off x="1247775" y="1484313"/>
            <a:ext cx="2438400" cy="0"/>
          </a:xfrm>
          <a:prstGeom prst="line">
            <a:avLst/>
          </a:prstGeom>
          <a:noFill/>
          <a:ln w="25400">
            <a:solidFill>
              <a:srgbClr val="0000FF"/>
            </a:solidFill>
            <a:round/>
            <a:headEnd/>
            <a:tailEnd/>
          </a:ln>
        </p:spPr>
        <p:txBody>
          <a:bodyPr/>
          <a:lstStyle/>
          <a:p>
            <a:endParaRPr lang="es-ES"/>
          </a:p>
        </p:txBody>
      </p:sp>
      <p:sp>
        <p:nvSpPr>
          <p:cNvPr id="70662" name="Line 15"/>
          <p:cNvSpPr>
            <a:spLocks noChangeShapeType="1"/>
          </p:cNvSpPr>
          <p:nvPr/>
        </p:nvSpPr>
        <p:spPr bwMode="auto">
          <a:xfrm flipV="1">
            <a:off x="5653088" y="1484313"/>
            <a:ext cx="144462" cy="1439862"/>
          </a:xfrm>
          <a:prstGeom prst="line">
            <a:avLst/>
          </a:prstGeom>
          <a:noFill/>
          <a:ln w="25400">
            <a:solidFill>
              <a:schemeClr val="accent2"/>
            </a:solidFill>
            <a:round/>
            <a:headEnd/>
            <a:tailEnd/>
          </a:ln>
        </p:spPr>
        <p:txBody>
          <a:bodyPr/>
          <a:lstStyle/>
          <a:p>
            <a:endParaRPr lang="es-ES"/>
          </a:p>
        </p:txBody>
      </p:sp>
      <p:sp>
        <p:nvSpPr>
          <p:cNvPr id="70663" name="Line 16"/>
          <p:cNvSpPr>
            <a:spLocks noChangeShapeType="1"/>
          </p:cNvSpPr>
          <p:nvPr/>
        </p:nvSpPr>
        <p:spPr bwMode="auto">
          <a:xfrm flipV="1">
            <a:off x="3838575" y="1484313"/>
            <a:ext cx="1958975" cy="0"/>
          </a:xfrm>
          <a:prstGeom prst="line">
            <a:avLst/>
          </a:prstGeom>
          <a:noFill/>
          <a:ln w="25400">
            <a:solidFill>
              <a:schemeClr val="accent2"/>
            </a:solidFill>
            <a:round/>
            <a:headEnd/>
            <a:tailEnd/>
          </a:ln>
        </p:spPr>
        <p:txBody>
          <a:bodyPr/>
          <a:lstStyle/>
          <a:p>
            <a:endParaRPr lang="es-ES"/>
          </a:p>
        </p:txBody>
      </p:sp>
      <p:sp>
        <p:nvSpPr>
          <p:cNvPr id="70664" name="Line 26"/>
          <p:cNvSpPr>
            <a:spLocks noChangeShapeType="1"/>
          </p:cNvSpPr>
          <p:nvPr/>
        </p:nvSpPr>
        <p:spPr bwMode="auto">
          <a:xfrm>
            <a:off x="1476375" y="4724400"/>
            <a:ext cx="2663825" cy="0"/>
          </a:xfrm>
          <a:prstGeom prst="line">
            <a:avLst/>
          </a:prstGeom>
          <a:noFill/>
          <a:ln w="25400">
            <a:solidFill>
              <a:schemeClr val="accent2"/>
            </a:solidFill>
            <a:round/>
            <a:headEnd/>
            <a:tailEnd/>
          </a:ln>
        </p:spPr>
        <p:txBody>
          <a:bodyPr/>
          <a:lstStyle/>
          <a:p>
            <a:endParaRPr lang="es-ES"/>
          </a:p>
        </p:txBody>
      </p:sp>
      <p:sp>
        <p:nvSpPr>
          <p:cNvPr id="934939" name="Line 27"/>
          <p:cNvSpPr>
            <a:spLocks noChangeShapeType="1"/>
          </p:cNvSpPr>
          <p:nvPr/>
        </p:nvSpPr>
        <p:spPr bwMode="auto">
          <a:xfrm flipV="1">
            <a:off x="3565525" y="1412875"/>
            <a:ext cx="2654300" cy="1584325"/>
          </a:xfrm>
          <a:prstGeom prst="line">
            <a:avLst/>
          </a:prstGeom>
          <a:noFill/>
          <a:ln w="25400">
            <a:solidFill>
              <a:schemeClr val="accent2"/>
            </a:solidFill>
            <a:round/>
            <a:headEnd/>
            <a:tailEnd/>
          </a:ln>
        </p:spPr>
        <p:txBody>
          <a:bodyPr/>
          <a:lstStyle/>
          <a:p>
            <a:endParaRPr lang="es-ES"/>
          </a:p>
        </p:txBody>
      </p:sp>
      <p:sp>
        <p:nvSpPr>
          <p:cNvPr id="934940" name="Line 28"/>
          <p:cNvSpPr>
            <a:spLocks noChangeShapeType="1"/>
          </p:cNvSpPr>
          <p:nvPr/>
        </p:nvSpPr>
        <p:spPr bwMode="auto">
          <a:xfrm flipV="1">
            <a:off x="1116013" y="2997200"/>
            <a:ext cx="2449512" cy="1727200"/>
          </a:xfrm>
          <a:prstGeom prst="line">
            <a:avLst/>
          </a:prstGeom>
          <a:noFill/>
          <a:ln w="25400">
            <a:solidFill>
              <a:schemeClr val="accent2"/>
            </a:solidFill>
            <a:round/>
            <a:headEnd/>
            <a:tailEnd/>
          </a:ln>
        </p:spPr>
        <p:txBody>
          <a:bodyPr/>
          <a:lstStyle/>
          <a:p>
            <a:endParaRPr lang="es-ES"/>
          </a:p>
        </p:txBody>
      </p:sp>
      <p:sp>
        <p:nvSpPr>
          <p:cNvPr id="70667" name="Text Box 29"/>
          <p:cNvSpPr txBox="1">
            <a:spLocks noChangeArrowheads="1"/>
          </p:cNvSpPr>
          <p:nvPr/>
        </p:nvSpPr>
        <p:spPr bwMode="auto">
          <a:xfrm>
            <a:off x="2954338" y="188913"/>
            <a:ext cx="3552825" cy="641350"/>
          </a:xfrm>
          <a:prstGeom prst="rect">
            <a:avLst/>
          </a:prstGeom>
          <a:noFill/>
          <a:ln w="9525">
            <a:noFill/>
            <a:miter lim="800000"/>
            <a:headEnd/>
            <a:tailEnd/>
          </a:ln>
        </p:spPr>
        <p:txBody>
          <a:bodyPr>
            <a:spAutoFit/>
          </a:bodyPr>
          <a:lstStyle/>
          <a:p>
            <a:pPr>
              <a:spcBef>
                <a:spcPct val="50000"/>
              </a:spcBef>
            </a:pPr>
            <a:r>
              <a:rPr lang="es-ES_tradnl" sz="3600" b="1">
                <a:latin typeface="Arial" charset="0"/>
              </a:rPr>
              <a:t>Red con BGP</a:t>
            </a:r>
            <a:endParaRPr lang="es-ES" sz="3600" b="1">
              <a:latin typeface="Arial" charset="0"/>
            </a:endParaRPr>
          </a:p>
        </p:txBody>
      </p:sp>
      <p:graphicFrame>
        <p:nvGraphicFramePr>
          <p:cNvPr id="935029" name="Group 117"/>
          <p:cNvGraphicFramePr>
            <a:graphicFrameLocks noGrp="1"/>
          </p:cNvGraphicFramePr>
          <p:nvPr/>
        </p:nvGraphicFramePr>
        <p:xfrm>
          <a:off x="6589713" y="3284538"/>
          <a:ext cx="1897062" cy="1676400"/>
        </p:xfrm>
        <a:graphic>
          <a:graphicData uri="http://schemas.openxmlformats.org/drawingml/2006/table">
            <a:tbl>
              <a:tblPr/>
              <a:tblGrid>
                <a:gridCol w="490537"/>
                <a:gridCol w="625475"/>
                <a:gridCol w="781050"/>
              </a:tblGrid>
              <a:tr h="28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Int.</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Dist.</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Ruta</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i</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sym typeface="Symbol" pitchFamily="18" charset="2"/>
                        </a:rPr>
                        <a:t>3</a:t>
                      </a:r>
                      <a:endParaRPr kumimoji="0" lang="es-ES" sz="16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BAEH</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j</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4</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CGIH</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k</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sym typeface="Symbol" pitchFamily="18" charset="2"/>
                        </a:rPr>
                        <a:t>2</a:t>
                      </a:r>
                      <a:endParaRPr kumimoji="0" lang="es-ES" sz="16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GIH</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m</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4</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CGIH</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94" name="Text Box 67"/>
          <p:cNvSpPr txBox="1">
            <a:spLocks noChangeArrowheads="1"/>
          </p:cNvSpPr>
          <p:nvPr/>
        </p:nvSpPr>
        <p:spPr bwMode="auto">
          <a:xfrm>
            <a:off x="6443663" y="5037138"/>
            <a:ext cx="2089150" cy="336550"/>
          </a:xfrm>
          <a:prstGeom prst="rect">
            <a:avLst/>
          </a:prstGeom>
          <a:noFill/>
          <a:ln w="9525">
            <a:noFill/>
            <a:miter lim="800000"/>
            <a:headEnd/>
            <a:tailEnd/>
          </a:ln>
        </p:spPr>
        <p:txBody>
          <a:bodyPr>
            <a:spAutoFit/>
          </a:bodyPr>
          <a:lstStyle/>
          <a:p>
            <a:pPr>
              <a:spcBef>
                <a:spcPct val="50000"/>
              </a:spcBef>
            </a:pPr>
            <a:r>
              <a:rPr lang="es-ES_tradnl" sz="1600" b="1" dirty="0">
                <a:latin typeface="Arial" charset="0"/>
              </a:rPr>
              <a:t>Rutas descartadas</a:t>
            </a:r>
            <a:endParaRPr lang="es-ES" sz="1600" b="1" dirty="0">
              <a:latin typeface="Arial" charset="0"/>
            </a:endParaRPr>
          </a:p>
        </p:txBody>
      </p:sp>
      <p:grpSp>
        <p:nvGrpSpPr>
          <p:cNvPr id="70695" name="Group 90"/>
          <p:cNvGrpSpPr>
            <a:grpSpLocks/>
          </p:cNvGrpSpPr>
          <p:nvPr/>
        </p:nvGrpSpPr>
        <p:grpSpPr bwMode="auto">
          <a:xfrm>
            <a:off x="2468563" y="962025"/>
            <a:ext cx="1566862" cy="1077913"/>
            <a:chOff x="2326" y="606"/>
            <a:chExt cx="987" cy="679"/>
          </a:xfrm>
        </p:grpSpPr>
        <p:pic>
          <p:nvPicPr>
            <p:cNvPr id="70773" name="Picture 9"/>
            <p:cNvPicPr>
              <a:picLocks noChangeArrowheads="1"/>
            </p:cNvPicPr>
            <p:nvPr/>
          </p:nvPicPr>
          <p:blipFill>
            <a:blip r:embed="rId3" cstate="print"/>
            <a:srcRect/>
            <a:stretch>
              <a:fillRect/>
            </a:stretch>
          </p:blipFill>
          <p:spPr bwMode="auto">
            <a:xfrm>
              <a:off x="2326" y="606"/>
              <a:ext cx="987" cy="679"/>
            </a:xfrm>
            <a:prstGeom prst="rect">
              <a:avLst/>
            </a:prstGeom>
            <a:noFill/>
            <a:ln w="12700">
              <a:noFill/>
              <a:miter lim="800000"/>
              <a:headEnd/>
              <a:tailEnd/>
            </a:ln>
          </p:spPr>
        </p:pic>
        <p:pic>
          <p:nvPicPr>
            <p:cNvPr id="70774" name="Picture 74"/>
            <p:cNvPicPr>
              <a:picLocks noChangeArrowheads="1"/>
            </p:cNvPicPr>
            <p:nvPr/>
          </p:nvPicPr>
          <p:blipFill>
            <a:blip r:embed="rId4" cstate="print"/>
            <a:srcRect/>
            <a:stretch>
              <a:fillRect/>
            </a:stretch>
          </p:blipFill>
          <p:spPr bwMode="auto">
            <a:xfrm>
              <a:off x="2592" y="750"/>
              <a:ext cx="491" cy="408"/>
            </a:xfrm>
            <a:prstGeom prst="rect">
              <a:avLst/>
            </a:prstGeom>
            <a:noFill/>
            <a:ln w="12700">
              <a:noFill/>
              <a:miter lim="800000"/>
              <a:headEnd/>
              <a:tailEnd/>
            </a:ln>
          </p:spPr>
        </p:pic>
        <p:sp>
          <p:nvSpPr>
            <p:cNvPr id="70775" name="Text Box 80"/>
            <p:cNvSpPr txBox="1">
              <a:spLocks noChangeArrowheads="1"/>
            </p:cNvSpPr>
            <p:nvPr/>
          </p:nvSpPr>
          <p:spPr bwMode="auto">
            <a:xfrm>
              <a:off x="2749" y="849"/>
              <a:ext cx="19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B</a:t>
              </a:r>
              <a:endParaRPr lang="es-ES" sz="1400" b="1">
                <a:latin typeface="Arial" charset="0"/>
              </a:endParaRPr>
            </a:p>
          </p:txBody>
        </p:sp>
      </p:grpSp>
      <p:grpSp>
        <p:nvGrpSpPr>
          <p:cNvPr id="70696" name="Group 88"/>
          <p:cNvGrpSpPr>
            <a:grpSpLocks/>
          </p:cNvGrpSpPr>
          <p:nvPr/>
        </p:nvGrpSpPr>
        <p:grpSpPr bwMode="auto">
          <a:xfrm>
            <a:off x="180975" y="962025"/>
            <a:ext cx="1566863" cy="1077913"/>
            <a:chOff x="528" y="606"/>
            <a:chExt cx="987" cy="679"/>
          </a:xfrm>
        </p:grpSpPr>
        <p:pic>
          <p:nvPicPr>
            <p:cNvPr id="70770" name="Picture 5"/>
            <p:cNvPicPr>
              <a:picLocks noChangeArrowheads="1"/>
            </p:cNvPicPr>
            <p:nvPr/>
          </p:nvPicPr>
          <p:blipFill>
            <a:blip r:embed="rId3" cstate="print"/>
            <a:srcRect/>
            <a:stretch>
              <a:fillRect/>
            </a:stretch>
          </p:blipFill>
          <p:spPr bwMode="auto">
            <a:xfrm>
              <a:off x="528" y="606"/>
              <a:ext cx="987" cy="679"/>
            </a:xfrm>
            <a:prstGeom prst="rect">
              <a:avLst/>
            </a:prstGeom>
            <a:noFill/>
            <a:ln w="12700">
              <a:noFill/>
              <a:miter lim="800000"/>
              <a:headEnd/>
              <a:tailEnd/>
            </a:ln>
          </p:spPr>
        </p:pic>
        <p:pic>
          <p:nvPicPr>
            <p:cNvPr id="70771" name="Picture 75"/>
            <p:cNvPicPr>
              <a:picLocks noChangeArrowheads="1"/>
            </p:cNvPicPr>
            <p:nvPr/>
          </p:nvPicPr>
          <p:blipFill>
            <a:blip r:embed="rId4" cstate="print"/>
            <a:srcRect/>
            <a:stretch>
              <a:fillRect/>
            </a:stretch>
          </p:blipFill>
          <p:spPr bwMode="auto">
            <a:xfrm>
              <a:off x="853" y="798"/>
              <a:ext cx="491" cy="408"/>
            </a:xfrm>
            <a:prstGeom prst="rect">
              <a:avLst/>
            </a:prstGeom>
            <a:noFill/>
            <a:ln w="12700">
              <a:noFill/>
              <a:miter lim="800000"/>
              <a:headEnd/>
              <a:tailEnd/>
            </a:ln>
          </p:spPr>
        </p:pic>
        <p:sp>
          <p:nvSpPr>
            <p:cNvPr id="70772" name="Text Box 83"/>
            <p:cNvSpPr txBox="1">
              <a:spLocks noChangeArrowheads="1"/>
            </p:cNvSpPr>
            <p:nvPr/>
          </p:nvSpPr>
          <p:spPr bwMode="auto">
            <a:xfrm>
              <a:off x="961" y="849"/>
              <a:ext cx="19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A</a:t>
              </a:r>
              <a:endParaRPr lang="es-ES" sz="1400" b="1">
                <a:latin typeface="Arial" charset="0"/>
              </a:endParaRPr>
            </a:p>
          </p:txBody>
        </p:sp>
      </p:grpSp>
      <p:grpSp>
        <p:nvGrpSpPr>
          <p:cNvPr id="70697" name="Group 91"/>
          <p:cNvGrpSpPr>
            <a:grpSpLocks/>
          </p:cNvGrpSpPr>
          <p:nvPr/>
        </p:nvGrpSpPr>
        <p:grpSpPr bwMode="auto">
          <a:xfrm>
            <a:off x="5165725" y="982663"/>
            <a:ext cx="1566863" cy="1077912"/>
            <a:chOff x="3888" y="503"/>
            <a:chExt cx="987" cy="679"/>
          </a:xfrm>
        </p:grpSpPr>
        <p:pic>
          <p:nvPicPr>
            <p:cNvPr id="70767" name="Picture 10"/>
            <p:cNvPicPr>
              <a:picLocks noChangeArrowheads="1"/>
            </p:cNvPicPr>
            <p:nvPr/>
          </p:nvPicPr>
          <p:blipFill>
            <a:blip r:embed="rId3" cstate="print"/>
            <a:srcRect/>
            <a:stretch>
              <a:fillRect/>
            </a:stretch>
          </p:blipFill>
          <p:spPr bwMode="auto">
            <a:xfrm>
              <a:off x="3888" y="503"/>
              <a:ext cx="987" cy="679"/>
            </a:xfrm>
            <a:prstGeom prst="rect">
              <a:avLst/>
            </a:prstGeom>
            <a:noFill/>
            <a:ln w="12700">
              <a:noFill/>
              <a:miter lim="800000"/>
              <a:headEnd/>
              <a:tailEnd/>
            </a:ln>
          </p:spPr>
        </p:pic>
        <p:pic>
          <p:nvPicPr>
            <p:cNvPr id="70768" name="Picture 73"/>
            <p:cNvPicPr>
              <a:picLocks noChangeArrowheads="1"/>
            </p:cNvPicPr>
            <p:nvPr/>
          </p:nvPicPr>
          <p:blipFill>
            <a:blip r:embed="rId4" cstate="print"/>
            <a:srcRect/>
            <a:stretch>
              <a:fillRect/>
            </a:stretch>
          </p:blipFill>
          <p:spPr bwMode="auto">
            <a:xfrm>
              <a:off x="4128" y="678"/>
              <a:ext cx="491" cy="408"/>
            </a:xfrm>
            <a:prstGeom prst="rect">
              <a:avLst/>
            </a:prstGeom>
            <a:noFill/>
            <a:ln w="12700">
              <a:noFill/>
              <a:miter lim="800000"/>
              <a:headEnd/>
              <a:tailEnd/>
            </a:ln>
          </p:spPr>
        </p:pic>
        <p:sp>
          <p:nvSpPr>
            <p:cNvPr id="70769" name="Text Box 84"/>
            <p:cNvSpPr txBox="1">
              <a:spLocks noChangeArrowheads="1"/>
            </p:cNvSpPr>
            <p:nvPr/>
          </p:nvSpPr>
          <p:spPr bwMode="auto">
            <a:xfrm>
              <a:off x="4272" y="743"/>
              <a:ext cx="19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C</a:t>
              </a:r>
              <a:endParaRPr lang="es-ES" sz="1400" b="1">
                <a:latin typeface="Arial" charset="0"/>
              </a:endParaRPr>
            </a:p>
          </p:txBody>
        </p:sp>
      </p:grpSp>
      <p:grpSp>
        <p:nvGrpSpPr>
          <p:cNvPr id="70698" name="Group 93"/>
          <p:cNvGrpSpPr>
            <a:grpSpLocks/>
          </p:cNvGrpSpPr>
          <p:nvPr/>
        </p:nvGrpSpPr>
        <p:grpSpPr bwMode="auto">
          <a:xfrm>
            <a:off x="252413" y="2495550"/>
            <a:ext cx="1566862" cy="1077913"/>
            <a:chOff x="384" y="2855"/>
            <a:chExt cx="987" cy="679"/>
          </a:xfrm>
        </p:grpSpPr>
        <p:pic>
          <p:nvPicPr>
            <p:cNvPr id="70764" name="Picture 94"/>
            <p:cNvPicPr>
              <a:picLocks noChangeArrowheads="1"/>
            </p:cNvPicPr>
            <p:nvPr/>
          </p:nvPicPr>
          <p:blipFill>
            <a:blip r:embed="rId3" cstate="print"/>
            <a:srcRect/>
            <a:stretch>
              <a:fillRect/>
            </a:stretch>
          </p:blipFill>
          <p:spPr bwMode="auto">
            <a:xfrm>
              <a:off x="384" y="2855"/>
              <a:ext cx="987" cy="679"/>
            </a:xfrm>
            <a:prstGeom prst="rect">
              <a:avLst/>
            </a:prstGeom>
            <a:noFill/>
            <a:ln w="12700">
              <a:noFill/>
              <a:miter lim="800000"/>
              <a:headEnd/>
              <a:tailEnd/>
            </a:ln>
          </p:spPr>
        </p:pic>
        <p:pic>
          <p:nvPicPr>
            <p:cNvPr id="70765" name="Picture 95"/>
            <p:cNvPicPr>
              <a:picLocks noChangeArrowheads="1"/>
            </p:cNvPicPr>
            <p:nvPr/>
          </p:nvPicPr>
          <p:blipFill>
            <a:blip r:embed="rId4" cstate="print"/>
            <a:srcRect/>
            <a:stretch>
              <a:fillRect/>
            </a:stretch>
          </p:blipFill>
          <p:spPr bwMode="auto">
            <a:xfrm>
              <a:off x="720" y="3006"/>
              <a:ext cx="491" cy="408"/>
            </a:xfrm>
            <a:prstGeom prst="rect">
              <a:avLst/>
            </a:prstGeom>
            <a:noFill/>
            <a:ln w="12700">
              <a:noFill/>
              <a:miter lim="800000"/>
              <a:headEnd/>
              <a:tailEnd/>
            </a:ln>
          </p:spPr>
        </p:pic>
        <p:sp>
          <p:nvSpPr>
            <p:cNvPr id="70766" name="Text Box 96"/>
            <p:cNvSpPr txBox="1">
              <a:spLocks noChangeArrowheads="1"/>
            </p:cNvSpPr>
            <p:nvPr/>
          </p:nvSpPr>
          <p:spPr bwMode="auto">
            <a:xfrm>
              <a:off x="853" y="3095"/>
              <a:ext cx="191"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E</a:t>
              </a:r>
              <a:endParaRPr lang="es-ES" sz="1400" b="1">
                <a:latin typeface="Arial" charset="0"/>
              </a:endParaRPr>
            </a:p>
          </p:txBody>
        </p:sp>
      </p:grpSp>
      <p:sp>
        <p:nvSpPr>
          <p:cNvPr id="70699" name="Text Box 98"/>
          <p:cNvSpPr txBox="1">
            <a:spLocks noChangeArrowheads="1"/>
          </p:cNvSpPr>
          <p:nvPr/>
        </p:nvSpPr>
        <p:spPr bwMode="auto">
          <a:xfrm>
            <a:off x="4860925" y="1196975"/>
            <a:ext cx="241300" cy="336550"/>
          </a:xfrm>
          <a:prstGeom prst="rect">
            <a:avLst/>
          </a:prstGeom>
          <a:noFill/>
          <a:ln w="9525">
            <a:noFill/>
            <a:miter lim="800000"/>
            <a:headEnd/>
            <a:tailEnd/>
          </a:ln>
        </p:spPr>
        <p:txBody>
          <a:bodyPr wrap="none">
            <a:spAutoFit/>
          </a:bodyPr>
          <a:lstStyle/>
          <a:p>
            <a:r>
              <a:rPr lang="es-ES_tradnl" sz="1600" b="1">
                <a:latin typeface="Arial" charset="0"/>
              </a:rPr>
              <a:t>i</a:t>
            </a:r>
            <a:endParaRPr lang="es-ES" sz="1600" b="1">
              <a:latin typeface="Arial" charset="0"/>
            </a:endParaRPr>
          </a:p>
        </p:txBody>
      </p:sp>
      <p:sp>
        <p:nvSpPr>
          <p:cNvPr id="935011" name="Text Box 99"/>
          <p:cNvSpPr txBox="1">
            <a:spLocks noChangeArrowheads="1"/>
          </p:cNvSpPr>
          <p:nvPr/>
        </p:nvSpPr>
        <p:spPr bwMode="auto">
          <a:xfrm>
            <a:off x="5051425" y="1557338"/>
            <a:ext cx="241300" cy="336550"/>
          </a:xfrm>
          <a:prstGeom prst="rect">
            <a:avLst/>
          </a:prstGeom>
          <a:noFill/>
          <a:ln w="9525">
            <a:noFill/>
            <a:miter lim="800000"/>
            <a:headEnd/>
            <a:tailEnd/>
          </a:ln>
        </p:spPr>
        <p:txBody>
          <a:bodyPr wrap="none">
            <a:spAutoFit/>
          </a:bodyPr>
          <a:lstStyle/>
          <a:p>
            <a:r>
              <a:rPr lang="es-ES_tradnl" sz="1600" b="1">
                <a:latin typeface="Arial" charset="0"/>
              </a:rPr>
              <a:t>j</a:t>
            </a:r>
            <a:endParaRPr lang="es-ES" sz="1600" b="1">
              <a:latin typeface="Arial" charset="0"/>
            </a:endParaRPr>
          </a:p>
        </p:txBody>
      </p:sp>
      <p:sp>
        <p:nvSpPr>
          <p:cNvPr id="70701" name="Text Box 100"/>
          <p:cNvSpPr txBox="1">
            <a:spLocks noChangeArrowheads="1"/>
          </p:cNvSpPr>
          <p:nvPr/>
        </p:nvSpPr>
        <p:spPr bwMode="auto">
          <a:xfrm>
            <a:off x="5437188" y="1989138"/>
            <a:ext cx="296862" cy="336550"/>
          </a:xfrm>
          <a:prstGeom prst="rect">
            <a:avLst/>
          </a:prstGeom>
          <a:noFill/>
          <a:ln w="9525">
            <a:noFill/>
            <a:miter lim="800000"/>
            <a:headEnd/>
            <a:tailEnd/>
          </a:ln>
        </p:spPr>
        <p:txBody>
          <a:bodyPr wrap="none">
            <a:spAutoFit/>
          </a:bodyPr>
          <a:lstStyle/>
          <a:p>
            <a:r>
              <a:rPr lang="es-ES_tradnl" sz="1600" b="1">
                <a:latin typeface="Arial" charset="0"/>
              </a:rPr>
              <a:t>k</a:t>
            </a:r>
            <a:endParaRPr lang="es-ES" sz="1600" b="1">
              <a:latin typeface="Arial" charset="0"/>
            </a:endParaRPr>
          </a:p>
        </p:txBody>
      </p:sp>
      <p:grpSp>
        <p:nvGrpSpPr>
          <p:cNvPr id="70702" name="Group 101"/>
          <p:cNvGrpSpPr>
            <a:grpSpLocks/>
          </p:cNvGrpSpPr>
          <p:nvPr/>
        </p:nvGrpSpPr>
        <p:grpSpPr bwMode="auto">
          <a:xfrm>
            <a:off x="7254875" y="981075"/>
            <a:ext cx="1566863" cy="1077913"/>
            <a:chOff x="384" y="2855"/>
            <a:chExt cx="987" cy="679"/>
          </a:xfrm>
        </p:grpSpPr>
        <p:pic>
          <p:nvPicPr>
            <p:cNvPr id="70761" name="Picture 102"/>
            <p:cNvPicPr>
              <a:picLocks noChangeArrowheads="1"/>
            </p:cNvPicPr>
            <p:nvPr/>
          </p:nvPicPr>
          <p:blipFill>
            <a:blip r:embed="rId3" cstate="print"/>
            <a:srcRect/>
            <a:stretch>
              <a:fillRect/>
            </a:stretch>
          </p:blipFill>
          <p:spPr bwMode="auto">
            <a:xfrm>
              <a:off x="384" y="2855"/>
              <a:ext cx="987" cy="679"/>
            </a:xfrm>
            <a:prstGeom prst="rect">
              <a:avLst/>
            </a:prstGeom>
            <a:noFill/>
            <a:ln w="12700">
              <a:noFill/>
              <a:miter lim="800000"/>
              <a:headEnd/>
              <a:tailEnd/>
            </a:ln>
          </p:spPr>
        </p:pic>
        <p:pic>
          <p:nvPicPr>
            <p:cNvPr id="70762" name="Picture 103"/>
            <p:cNvPicPr>
              <a:picLocks noChangeArrowheads="1"/>
            </p:cNvPicPr>
            <p:nvPr/>
          </p:nvPicPr>
          <p:blipFill>
            <a:blip r:embed="rId4" cstate="print"/>
            <a:srcRect/>
            <a:stretch>
              <a:fillRect/>
            </a:stretch>
          </p:blipFill>
          <p:spPr bwMode="auto">
            <a:xfrm>
              <a:off x="720" y="3006"/>
              <a:ext cx="491" cy="408"/>
            </a:xfrm>
            <a:prstGeom prst="rect">
              <a:avLst/>
            </a:prstGeom>
            <a:noFill/>
            <a:ln w="12700">
              <a:noFill/>
              <a:miter lim="800000"/>
              <a:headEnd/>
              <a:tailEnd/>
            </a:ln>
          </p:spPr>
        </p:pic>
        <p:sp>
          <p:nvSpPr>
            <p:cNvPr id="70763" name="Text Box 104"/>
            <p:cNvSpPr txBox="1">
              <a:spLocks noChangeArrowheads="1"/>
            </p:cNvSpPr>
            <p:nvPr/>
          </p:nvSpPr>
          <p:spPr bwMode="auto">
            <a:xfrm>
              <a:off x="853" y="3095"/>
              <a:ext cx="19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D</a:t>
              </a:r>
              <a:endParaRPr lang="es-ES" sz="1400" b="1">
                <a:latin typeface="Arial" charset="0"/>
              </a:endParaRPr>
            </a:p>
          </p:txBody>
        </p:sp>
      </p:grpSp>
      <p:sp>
        <p:nvSpPr>
          <p:cNvPr id="70703" name="Text Box 30"/>
          <p:cNvSpPr txBox="1">
            <a:spLocks noChangeArrowheads="1"/>
          </p:cNvSpPr>
          <p:nvPr/>
        </p:nvSpPr>
        <p:spPr bwMode="auto">
          <a:xfrm>
            <a:off x="706415" y="1008063"/>
            <a:ext cx="579437" cy="304800"/>
          </a:xfrm>
          <a:prstGeom prst="rect">
            <a:avLst/>
          </a:prstGeom>
          <a:noFill/>
          <a:ln w="9525">
            <a:noFill/>
            <a:miter lim="800000"/>
            <a:headEnd/>
            <a:tailEnd/>
          </a:ln>
        </p:spPr>
        <p:txBody>
          <a:bodyPr wrap="none">
            <a:spAutoFit/>
          </a:bodyPr>
          <a:lstStyle/>
          <a:p>
            <a:r>
              <a:rPr lang="es-ES_tradnl" sz="1400" b="1" dirty="0">
                <a:latin typeface="Arial" charset="0"/>
              </a:rPr>
              <a:t>AS 1</a:t>
            </a:r>
            <a:endParaRPr lang="es-ES" sz="1400" b="1" dirty="0">
              <a:latin typeface="Arial" charset="0"/>
            </a:endParaRPr>
          </a:p>
        </p:txBody>
      </p:sp>
      <p:grpSp>
        <p:nvGrpSpPr>
          <p:cNvPr id="70704" name="Group 113"/>
          <p:cNvGrpSpPr>
            <a:grpSpLocks/>
          </p:cNvGrpSpPr>
          <p:nvPr/>
        </p:nvGrpSpPr>
        <p:grpSpPr bwMode="auto">
          <a:xfrm>
            <a:off x="323850" y="4149725"/>
            <a:ext cx="1566863" cy="1077913"/>
            <a:chOff x="308" y="2551"/>
            <a:chExt cx="987" cy="679"/>
          </a:xfrm>
        </p:grpSpPr>
        <p:grpSp>
          <p:nvGrpSpPr>
            <p:cNvPr id="70756" name="Group 86"/>
            <p:cNvGrpSpPr>
              <a:grpSpLocks/>
            </p:cNvGrpSpPr>
            <p:nvPr/>
          </p:nvGrpSpPr>
          <p:grpSpPr bwMode="auto">
            <a:xfrm>
              <a:off x="308" y="2551"/>
              <a:ext cx="987" cy="679"/>
              <a:chOff x="768" y="1751"/>
              <a:chExt cx="987" cy="679"/>
            </a:xfrm>
          </p:grpSpPr>
          <p:pic>
            <p:nvPicPr>
              <p:cNvPr id="70758" name="Picture 6"/>
              <p:cNvPicPr>
                <a:picLocks noChangeArrowheads="1"/>
              </p:cNvPicPr>
              <p:nvPr/>
            </p:nvPicPr>
            <p:blipFill>
              <a:blip r:embed="rId3" cstate="print"/>
              <a:srcRect/>
              <a:stretch>
                <a:fillRect/>
              </a:stretch>
            </p:blipFill>
            <p:spPr bwMode="auto">
              <a:xfrm>
                <a:off x="768" y="1751"/>
                <a:ext cx="987" cy="679"/>
              </a:xfrm>
              <a:prstGeom prst="rect">
                <a:avLst/>
              </a:prstGeom>
              <a:noFill/>
              <a:ln w="12700">
                <a:noFill/>
                <a:miter lim="800000"/>
                <a:headEnd/>
                <a:tailEnd/>
              </a:ln>
            </p:spPr>
          </p:pic>
          <p:pic>
            <p:nvPicPr>
              <p:cNvPr id="70759" name="Picture 76"/>
              <p:cNvPicPr>
                <a:picLocks noChangeArrowheads="1"/>
              </p:cNvPicPr>
              <p:nvPr/>
            </p:nvPicPr>
            <p:blipFill>
              <a:blip r:embed="rId4" cstate="print"/>
              <a:srcRect/>
              <a:stretch>
                <a:fillRect/>
              </a:stretch>
            </p:blipFill>
            <p:spPr bwMode="auto">
              <a:xfrm>
                <a:off x="1008" y="1950"/>
                <a:ext cx="491" cy="408"/>
              </a:xfrm>
              <a:prstGeom prst="rect">
                <a:avLst/>
              </a:prstGeom>
              <a:noFill/>
              <a:ln w="12700">
                <a:noFill/>
                <a:miter lim="800000"/>
                <a:headEnd/>
                <a:tailEnd/>
              </a:ln>
            </p:spPr>
          </p:pic>
          <p:sp>
            <p:nvSpPr>
              <p:cNvPr id="70760" name="Text Box 82"/>
              <p:cNvSpPr txBox="1">
                <a:spLocks noChangeArrowheads="1"/>
              </p:cNvSpPr>
              <p:nvPr/>
            </p:nvSpPr>
            <p:spPr bwMode="auto">
              <a:xfrm>
                <a:off x="1147" y="2039"/>
                <a:ext cx="19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H</a:t>
                </a:r>
                <a:endParaRPr lang="es-ES" sz="1400" b="1">
                  <a:latin typeface="Arial" charset="0"/>
                </a:endParaRPr>
              </a:p>
            </p:txBody>
          </p:sp>
        </p:grpSp>
        <p:sp>
          <p:nvSpPr>
            <p:cNvPr id="70757" name="Text Box 31"/>
            <p:cNvSpPr txBox="1">
              <a:spLocks noChangeArrowheads="1"/>
            </p:cNvSpPr>
            <p:nvPr/>
          </p:nvSpPr>
          <p:spPr bwMode="auto">
            <a:xfrm>
              <a:off x="657" y="2585"/>
              <a:ext cx="365" cy="192"/>
            </a:xfrm>
            <a:prstGeom prst="rect">
              <a:avLst/>
            </a:prstGeom>
            <a:noFill/>
            <a:ln w="9525">
              <a:noFill/>
              <a:miter lim="800000"/>
              <a:headEnd/>
              <a:tailEnd/>
            </a:ln>
          </p:spPr>
          <p:txBody>
            <a:bodyPr wrap="none">
              <a:spAutoFit/>
            </a:bodyPr>
            <a:lstStyle/>
            <a:p>
              <a:r>
                <a:rPr lang="es-ES_tradnl" sz="1400" b="1">
                  <a:latin typeface="Arial" charset="0"/>
                </a:rPr>
                <a:t>AS 8</a:t>
              </a:r>
              <a:endParaRPr lang="es-ES" sz="1400" b="1">
                <a:latin typeface="Arial" charset="0"/>
              </a:endParaRPr>
            </a:p>
          </p:txBody>
        </p:sp>
      </p:grpSp>
      <p:grpSp>
        <p:nvGrpSpPr>
          <p:cNvPr id="70705" name="Group 114"/>
          <p:cNvGrpSpPr>
            <a:grpSpLocks/>
          </p:cNvGrpSpPr>
          <p:nvPr/>
        </p:nvGrpSpPr>
        <p:grpSpPr bwMode="auto">
          <a:xfrm>
            <a:off x="3421063" y="4125913"/>
            <a:ext cx="1566862" cy="1103312"/>
            <a:chOff x="1674" y="2631"/>
            <a:chExt cx="987" cy="695"/>
          </a:xfrm>
        </p:grpSpPr>
        <p:grpSp>
          <p:nvGrpSpPr>
            <p:cNvPr id="70751" name="Group 89"/>
            <p:cNvGrpSpPr>
              <a:grpSpLocks/>
            </p:cNvGrpSpPr>
            <p:nvPr/>
          </p:nvGrpSpPr>
          <p:grpSpPr bwMode="auto">
            <a:xfrm>
              <a:off x="1674" y="2647"/>
              <a:ext cx="987" cy="679"/>
              <a:chOff x="2134" y="1847"/>
              <a:chExt cx="987" cy="679"/>
            </a:xfrm>
          </p:grpSpPr>
          <p:pic>
            <p:nvPicPr>
              <p:cNvPr id="70753" name="Picture 7"/>
              <p:cNvPicPr>
                <a:picLocks noChangeArrowheads="1"/>
              </p:cNvPicPr>
              <p:nvPr/>
            </p:nvPicPr>
            <p:blipFill>
              <a:blip r:embed="rId3" cstate="print"/>
              <a:srcRect/>
              <a:stretch>
                <a:fillRect/>
              </a:stretch>
            </p:blipFill>
            <p:spPr bwMode="auto">
              <a:xfrm>
                <a:off x="2134" y="1847"/>
                <a:ext cx="987" cy="679"/>
              </a:xfrm>
              <a:prstGeom prst="rect">
                <a:avLst/>
              </a:prstGeom>
              <a:noFill/>
              <a:ln w="12700">
                <a:noFill/>
                <a:miter lim="800000"/>
                <a:headEnd/>
                <a:tailEnd/>
              </a:ln>
            </p:spPr>
          </p:pic>
          <p:pic>
            <p:nvPicPr>
              <p:cNvPr id="70754" name="Picture 72"/>
              <p:cNvPicPr>
                <a:picLocks noChangeArrowheads="1"/>
              </p:cNvPicPr>
              <p:nvPr/>
            </p:nvPicPr>
            <p:blipFill>
              <a:blip r:embed="rId4" cstate="print"/>
              <a:srcRect/>
              <a:stretch>
                <a:fillRect/>
              </a:stretch>
            </p:blipFill>
            <p:spPr bwMode="auto">
              <a:xfrm>
                <a:off x="2352" y="1998"/>
                <a:ext cx="491" cy="408"/>
              </a:xfrm>
              <a:prstGeom prst="rect">
                <a:avLst/>
              </a:prstGeom>
              <a:noFill/>
              <a:ln w="12700">
                <a:noFill/>
                <a:miter lim="800000"/>
                <a:headEnd/>
                <a:tailEnd/>
              </a:ln>
            </p:spPr>
          </p:pic>
          <p:sp>
            <p:nvSpPr>
              <p:cNvPr id="70755" name="Text Box 79"/>
              <p:cNvSpPr txBox="1">
                <a:spLocks noChangeArrowheads="1"/>
              </p:cNvSpPr>
              <p:nvPr/>
            </p:nvSpPr>
            <p:spPr bwMode="auto">
              <a:xfrm>
                <a:off x="2496" y="2087"/>
                <a:ext cx="147"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I</a:t>
                </a:r>
                <a:endParaRPr lang="es-ES" sz="1400" b="1">
                  <a:latin typeface="Arial" charset="0"/>
                </a:endParaRPr>
              </a:p>
            </p:txBody>
          </p:sp>
        </p:grpSp>
        <p:sp>
          <p:nvSpPr>
            <p:cNvPr id="70752" name="Text Box 32"/>
            <p:cNvSpPr txBox="1">
              <a:spLocks noChangeArrowheads="1"/>
            </p:cNvSpPr>
            <p:nvPr/>
          </p:nvSpPr>
          <p:spPr bwMode="auto">
            <a:xfrm>
              <a:off x="2018" y="2631"/>
              <a:ext cx="365" cy="192"/>
            </a:xfrm>
            <a:prstGeom prst="rect">
              <a:avLst/>
            </a:prstGeom>
            <a:noFill/>
            <a:ln w="9525">
              <a:noFill/>
              <a:miter lim="800000"/>
              <a:headEnd/>
              <a:tailEnd/>
            </a:ln>
          </p:spPr>
          <p:txBody>
            <a:bodyPr wrap="none">
              <a:spAutoFit/>
            </a:bodyPr>
            <a:lstStyle/>
            <a:p>
              <a:r>
                <a:rPr lang="es-ES_tradnl" sz="1400" b="1">
                  <a:latin typeface="Arial" charset="0"/>
                </a:rPr>
                <a:t>AS 9</a:t>
              </a:r>
              <a:endParaRPr lang="es-ES" sz="1400" b="1">
                <a:latin typeface="Arial" charset="0"/>
              </a:endParaRPr>
            </a:p>
          </p:txBody>
        </p:sp>
      </p:grpSp>
      <p:sp>
        <p:nvSpPr>
          <p:cNvPr id="70706" name="Text Box 33"/>
          <p:cNvSpPr txBox="1">
            <a:spLocks noChangeArrowheads="1"/>
          </p:cNvSpPr>
          <p:nvPr/>
        </p:nvSpPr>
        <p:spPr bwMode="auto">
          <a:xfrm>
            <a:off x="3132138" y="935038"/>
            <a:ext cx="579437" cy="304800"/>
          </a:xfrm>
          <a:prstGeom prst="rect">
            <a:avLst/>
          </a:prstGeom>
          <a:noFill/>
          <a:ln w="9525">
            <a:noFill/>
            <a:miter lim="800000"/>
            <a:headEnd/>
            <a:tailEnd/>
          </a:ln>
        </p:spPr>
        <p:txBody>
          <a:bodyPr wrap="none">
            <a:spAutoFit/>
          </a:bodyPr>
          <a:lstStyle/>
          <a:p>
            <a:r>
              <a:rPr lang="es-ES_tradnl" sz="1400" b="1">
                <a:latin typeface="Arial" charset="0"/>
              </a:rPr>
              <a:t>AS 2</a:t>
            </a:r>
            <a:endParaRPr lang="es-ES" sz="1400" b="1">
              <a:latin typeface="Arial" charset="0"/>
            </a:endParaRPr>
          </a:p>
        </p:txBody>
      </p:sp>
      <p:grpSp>
        <p:nvGrpSpPr>
          <p:cNvPr id="11" name="Group 108"/>
          <p:cNvGrpSpPr>
            <a:grpSpLocks/>
          </p:cNvGrpSpPr>
          <p:nvPr/>
        </p:nvGrpSpPr>
        <p:grpSpPr bwMode="auto">
          <a:xfrm>
            <a:off x="2557463" y="2638425"/>
            <a:ext cx="1566862" cy="1077913"/>
            <a:chOff x="1740" y="1616"/>
            <a:chExt cx="987" cy="679"/>
          </a:xfrm>
        </p:grpSpPr>
        <p:grpSp>
          <p:nvGrpSpPr>
            <p:cNvPr id="70746" name="Group 85"/>
            <p:cNvGrpSpPr>
              <a:grpSpLocks/>
            </p:cNvGrpSpPr>
            <p:nvPr/>
          </p:nvGrpSpPr>
          <p:grpSpPr bwMode="auto">
            <a:xfrm>
              <a:off x="1740" y="1616"/>
              <a:ext cx="987" cy="679"/>
              <a:chOff x="384" y="2855"/>
              <a:chExt cx="987" cy="679"/>
            </a:xfrm>
          </p:grpSpPr>
          <p:pic>
            <p:nvPicPr>
              <p:cNvPr id="70748" name="Picture 4"/>
              <p:cNvPicPr>
                <a:picLocks noChangeArrowheads="1"/>
              </p:cNvPicPr>
              <p:nvPr/>
            </p:nvPicPr>
            <p:blipFill>
              <a:blip r:embed="rId3" cstate="print"/>
              <a:srcRect/>
              <a:stretch>
                <a:fillRect/>
              </a:stretch>
            </p:blipFill>
            <p:spPr bwMode="auto">
              <a:xfrm>
                <a:off x="384" y="2855"/>
                <a:ext cx="987" cy="679"/>
              </a:xfrm>
              <a:prstGeom prst="rect">
                <a:avLst/>
              </a:prstGeom>
              <a:noFill/>
              <a:ln w="12700">
                <a:noFill/>
                <a:miter lim="800000"/>
                <a:headEnd/>
                <a:tailEnd/>
              </a:ln>
            </p:spPr>
          </p:pic>
          <p:pic>
            <p:nvPicPr>
              <p:cNvPr id="70749" name="Picture 77"/>
              <p:cNvPicPr>
                <a:picLocks noChangeArrowheads="1"/>
              </p:cNvPicPr>
              <p:nvPr/>
            </p:nvPicPr>
            <p:blipFill>
              <a:blip r:embed="rId4" cstate="print"/>
              <a:srcRect/>
              <a:stretch>
                <a:fillRect/>
              </a:stretch>
            </p:blipFill>
            <p:spPr bwMode="auto">
              <a:xfrm>
                <a:off x="720" y="3006"/>
                <a:ext cx="491" cy="408"/>
              </a:xfrm>
              <a:prstGeom prst="rect">
                <a:avLst/>
              </a:prstGeom>
              <a:noFill/>
              <a:ln w="12700">
                <a:noFill/>
                <a:miter lim="800000"/>
                <a:headEnd/>
                <a:tailEnd/>
              </a:ln>
            </p:spPr>
          </p:pic>
          <p:sp>
            <p:nvSpPr>
              <p:cNvPr id="70750" name="Text Box 81"/>
              <p:cNvSpPr txBox="1">
                <a:spLocks noChangeArrowheads="1"/>
              </p:cNvSpPr>
              <p:nvPr/>
            </p:nvSpPr>
            <p:spPr bwMode="auto">
              <a:xfrm>
                <a:off x="853" y="3095"/>
                <a:ext cx="184" cy="192"/>
              </a:xfrm>
              <a:prstGeom prst="rect">
                <a:avLst/>
              </a:prstGeom>
              <a:solidFill>
                <a:schemeClr val="bg1"/>
              </a:solidFill>
              <a:ln w="9525">
                <a:noFill/>
                <a:miter lim="800000"/>
                <a:headEnd/>
                <a:tailEnd/>
              </a:ln>
            </p:spPr>
            <p:txBody>
              <a:bodyPr wrap="none">
                <a:spAutoFit/>
              </a:bodyPr>
              <a:lstStyle/>
              <a:p>
                <a:r>
                  <a:rPr lang="es-ES_tradnl" sz="1400" b="1">
                    <a:latin typeface="Arial" charset="0"/>
                  </a:rPr>
                  <a:t>F</a:t>
                </a:r>
                <a:endParaRPr lang="es-ES" sz="1400" b="1">
                  <a:latin typeface="Arial" charset="0"/>
                </a:endParaRPr>
              </a:p>
            </p:txBody>
          </p:sp>
        </p:grpSp>
        <p:sp>
          <p:nvSpPr>
            <p:cNvPr id="70747" name="Text Box 34"/>
            <p:cNvSpPr txBox="1">
              <a:spLocks noChangeArrowheads="1"/>
            </p:cNvSpPr>
            <p:nvPr/>
          </p:nvSpPr>
          <p:spPr bwMode="auto">
            <a:xfrm>
              <a:off x="2064" y="1633"/>
              <a:ext cx="365" cy="192"/>
            </a:xfrm>
            <a:prstGeom prst="rect">
              <a:avLst/>
            </a:prstGeom>
            <a:noFill/>
            <a:ln w="9525">
              <a:noFill/>
              <a:miter lim="800000"/>
              <a:headEnd/>
              <a:tailEnd/>
            </a:ln>
          </p:spPr>
          <p:txBody>
            <a:bodyPr wrap="none">
              <a:spAutoFit/>
            </a:bodyPr>
            <a:lstStyle/>
            <a:p>
              <a:r>
                <a:rPr lang="es-ES_tradnl" sz="1400" b="1">
                  <a:latin typeface="Arial" charset="0"/>
                </a:rPr>
                <a:t>AS 6</a:t>
              </a:r>
              <a:endParaRPr lang="es-ES" sz="1400" b="1">
                <a:latin typeface="Arial" charset="0"/>
              </a:endParaRPr>
            </a:p>
          </p:txBody>
        </p:sp>
      </p:grpSp>
      <p:sp>
        <p:nvSpPr>
          <p:cNvPr id="70708" name="Text Box 35"/>
          <p:cNvSpPr txBox="1">
            <a:spLocks noChangeArrowheads="1"/>
          </p:cNvSpPr>
          <p:nvPr/>
        </p:nvSpPr>
        <p:spPr bwMode="auto">
          <a:xfrm>
            <a:off x="5581650" y="1008063"/>
            <a:ext cx="579438" cy="304800"/>
          </a:xfrm>
          <a:prstGeom prst="rect">
            <a:avLst/>
          </a:prstGeom>
          <a:noFill/>
          <a:ln w="9525">
            <a:noFill/>
            <a:miter lim="800000"/>
            <a:headEnd/>
            <a:tailEnd/>
          </a:ln>
        </p:spPr>
        <p:txBody>
          <a:bodyPr wrap="none">
            <a:spAutoFit/>
          </a:bodyPr>
          <a:lstStyle/>
          <a:p>
            <a:r>
              <a:rPr lang="es-ES_tradnl" sz="1400" b="1">
                <a:latin typeface="Arial" charset="0"/>
              </a:rPr>
              <a:t>AS 3</a:t>
            </a:r>
            <a:endParaRPr lang="es-ES" sz="1400" b="1">
              <a:latin typeface="Arial" charset="0"/>
            </a:endParaRPr>
          </a:p>
        </p:txBody>
      </p:sp>
      <p:grpSp>
        <p:nvGrpSpPr>
          <p:cNvPr id="70709" name="Group 115"/>
          <p:cNvGrpSpPr>
            <a:grpSpLocks/>
          </p:cNvGrpSpPr>
          <p:nvPr/>
        </p:nvGrpSpPr>
        <p:grpSpPr bwMode="auto">
          <a:xfrm>
            <a:off x="4789488" y="2565400"/>
            <a:ext cx="1566862" cy="1077913"/>
            <a:chOff x="2925" y="2478"/>
            <a:chExt cx="987" cy="679"/>
          </a:xfrm>
        </p:grpSpPr>
        <p:grpSp>
          <p:nvGrpSpPr>
            <p:cNvPr id="70741" name="Group 92"/>
            <p:cNvGrpSpPr>
              <a:grpSpLocks/>
            </p:cNvGrpSpPr>
            <p:nvPr/>
          </p:nvGrpSpPr>
          <p:grpSpPr bwMode="auto">
            <a:xfrm>
              <a:off x="2925" y="2478"/>
              <a:ext cx="987" cy="679"/>
              <a:chOff x="3648" y="1806"/>
              <a:chExt cx="987" cy="679"/>
            </a:xfrm>
          </p:grpSpPr>
          <p:pic>
            <p:nvPicPr>
              <p:cNvPr id="70743" name="Picture 8"/>
              <p:cNvPicPr>
                <a:picLocks noChangeArrowheads="1"/>
              </p:cNvPicPr>
              <p:nvPr/>
            </p:nvPicPr>
            <p:blipFill>
              <a:blip r:embed="rId3" cstate="print"/>
              <a:srcRect/>
              <a:stretch>
                <a:fillRect/>
              </a:stretch>
            </p:blipFill>
            <p:spPr bwMode="auto">
              <a:xfrm>
                <a:off x="3648" y="1806"/>
                <a:ext cx="987" cy="679"/>
              </a:xfrm>
              <a:prstGeom prst="rect">
                <a:avLst/>
              </a:prstGeom>
              <a:noFill/>
              <a:ln w="12700">
                <a:noFill/>
                <a:miter lim="800000"/>
                <a:headEnd/>
                <a:tailEnd/>
              </a:ln>
            </p:spPr>
          </p:pic>
          <p:pic>
            <p:nvPicPr>
              <p:cNvPr id="70744" name="Picture 71"/>
              <p:cNvPicPr>
                <a:picLocks noChangeArrowheads="1"/>
              </p:cNvPicPr>
              <p:nvPr/>
            </p:nvPicPr>
            <p:blipFill>
              <a:blip r:embed="rId4" cstate="print"/>
              <a:srcRect/>
              <a:stretch>
                <a:fillRect/>
              </a:stretch>
            </p:blipFill>
            <p:spPr bwMode="auto">
              <a:xfrm>
                <a:off x="3984" y="1998"/>
                <a:ext cx="491" cy="408"/>
              </a:xfrm>
              <a:prstGeom prst="rect">
                <a:avLst/>
              </a:prstGeom>
              <a:noFill/>
              <a:ln w="12700">
                <a:noFill/>
                <a:miter lim="800000"/>
                <a:headEnd/>
                <a:tailEnd/>
              </a:ln>
            </p:spPr>
          </p:pic>
          <p:sp>
            <p:nvSpPr>
              <p:cNvPr id="70745" name="Text Box 78"/>
              <p:cNvSpPr txBox="1">
                <a:spLocks noChangeArrowheads="1"/>
              </p:cNvSpPr>
              <p:nvPr/>
            </p:nvSpPr>
            <p:spPr bwMode="auto">
              <a:xfrm>
                <a:off x="4136" y="2087"/>
                <a:ext cx="203" cy="192"/>
              </a:xfrm>
              <a:prstGeom prst="rect">
                <a:avLst/>
              </a:prstGeom>
              <a:solidFill>
                <a:schemeClr val="bg1"/>
              </a:solidFill>
              <a:ln w="9525">
                <a:noFill/>
                <a:miter lim="800000"/>
                <a:headEnd/>
                <a:tailEnd/>
              </a:ln>
            </p:spPr>
            <p:txBody>
              <a:bodyPr wrap="none">
                <a:spAutoFit/>
              </a:bodyPr>
              <a:lstStyle/>
              <a:p>
                <a:r>
                  <a:rPr lang="es-ES" sz="1400" b="1">
                    <a:latin typeface="Arial" charset="0"/>
                  </a:rPr>
                  <a:t>G</a:t>
                </a:r>
              </a:p>
            </p:txBody>
          </p:sp>
        </p:grpSp>
        <p:sp>
          <p:nvSpPr>
            <p:cNvPr id="70742" name="Text Box 36"/>
            <p:cNvSpPr txBox="1">
              <a:spLocks noChangeArrowheads="1"/>
            </p:cNvSpPr>
            <p:nvPr/>
          </p:nvSpPr>
          <p:spPr bwMode="auto">
            <a:xfrm>
              <a:off x="3252" y="2503"/>
              <a:ext cx="365" cy="192"/>
            </a:xfrm>
            <a:prstGeom prst="rect">
              <a:avLst/>
            </a:prstGeom>
            <a:noFill/>
            <a:ln w="9525">
              <a:noFill/>
              <a:miter lim="800000"/>
              <a:headEnd/>
              <a:tailEnd/>
            </a:ln>
          </p:spPr>
          <p:txBody>
            <a:bodyPr wrap="none">
              <a:spAutoFit/>
            </a:bodyPr>
            <a:lstStyle/>
            <a:p>
              <a:r>
                <a:rPr lang="es-ES_tradnl" sz="1400" b="1">
                  <a:latin typeface="Arial" charset="0"/>
                </a:rPr>
                <a:t>AS 7</a:t>
              </a:r>
              <a:endParaRPr lang="es-ES" sz="1400" b="1">
                <a:latin typeface="Arial" charset="0"/>
              </a:endParaRPr>
            </a:p>
          </p:txBody>
        </p:sp>
      </p:grpSp>
      <p:sp>
        <p:nvSpPr>
          <p:cNvPr id="70710" name="Text Box 97"/>
          <p:cNvSpPr txBox="1">
            <a:spLocks noChangeArrowheads="1"/>
          </p:cNvSpPr>
          <p:nvPr/>
        </p:nvSpPr>
        <p:spPr bwMode="auto">
          <a:xfrm>
            <a:off x="828675" y="2492375"/>
            <a:ext cx="579438" cy="304800"/>
          </a:xfrm>
          <a:prstGeom prst="rect">
            <a:avLst/>
          </a:prstGeom>
          <a:noFill/>
          <a:ln w="9525">
            <a:noFill/>
            <a:miter lim="800000"/>
            <a:headEnd/>
            <a:tailEnd/>
          </a:ln>
        </p:spPr>
        <p:txBody>
          <a:bodyPr wrap="none">
            <a:spAutoFit/>
          </a:bodyPr>
          <a:lstStyle/>
          <a:p>
            <a:r>
              <a:rPr lang="es-ES_tradnl" sz="1400" b="1">
                <a:latin typeface="Arial" charset="0"/>
              </a:rPr>
              <a:t>AS 5</a:t>
            </a:r>
            <a:endParaRPr lang="es-ES" sz="1400" b="1">
              <a:latin typeface="Arial" charset="0"/>
            </a:endParaRPr>
          </a:p>
        </p:txBody>
      </p:sp>
      <p:sp>
        <p:nvSpPr>
          <p:cNvPr id="70711" name="Text Box 107"/>
          <p:cNvSpPr txBox="1">
            <a:spLocks noChangeArrowheads="1"/>
          </p:cNvSpPr>
          <p:nvPr/>
        </p:nvSpPr>
        <p:spPr bwMode="auto">
          <a:xfrm>
            <a:off x="6661150" y="1147763"/>
            <a:ext cx="365125" cy="336550"/>
          </a:xfrm>
          <a:prstGeom prst="rect">
            <a:avLst/>
          </a:prstGeom>
          <a:noFill/>
          <a:ln w="9525">
            <a:noFill/>
            <a:miter lim="800000"/>
            <a:headEnd/>
            <a:tailEnd/>
          </a:ln>
        </p:spPr>
        <p:txBody>
          <a:bodyPr wrap="none">
            <a:spAutoFit/>
          </a:bodyPr>
          <a:lstStyle/>
          <a:p>
            <a:r>
              <a:rPr lang="es-ES_tradnl" sz="1600" b="1">
                <a:latin typeface="Arial" charset="0"/>
              </a:rPr>
              <a:t>m</a:t>
            </a:r>
            <a:endParaRPr lang="es-ES" sz="1600" b="1">
              <a:latin typeface="Arial" charset="0"/>
            </a:endParaRPr>
          </a:p>
        </p:txBody>
      </p:sp>
      <p:sp>
        <p:nvSpPr>
          <p:cNvPr id="70712" name="Text Box 109"/>
          <p:cNvSpPr txBox="1">
            <a:spLocks noChangeArrowheads="1"/>
          </p:cNvSpPr>
          <p:nvPr/>
        </p:nvSpPr>
        <p:spPr bwMode="auto">
          <a:xfrm>
            <a:off x="7810500" y="981075"/>
            <a:ext cx="579438" cy="304800"/>
          </a:xfrm>
          <a:prstGeom prst="rect">
            <a:avLst/>
          </a:prstGeom>
          <a:noFill/>
          <a:ln w="9525">
            <a:noFill/>
            <a:miter lim="800000"/>
            <a:headEnd/>
            <a:tailEnd/>
          </a:ln>
        </p:spPr>
        <p:txBody>
          <a:bodyPr wrap="none">
            <a:spAutoFit/>
          </a:bodyPr>
          <a:lstStyle/>
          <a:p>
            <a:r>
              <a:rPr lang="es-ES_tradnl" sz="1400" b="1">
                <a:latin typeface="Arial" charset="0"/>
              </a:rPr>
              <a:t>AS 4</a:t>
            </a:r>
            <a:endParaRPr lang="es-ES" sz="1400" b="1">
              <a:latin typeface="Arial" charset="0"/>
            </a:endParaRPr>
          </a:p>
        </p:txBody>
      </p:sp>
      <p:sp>
        <p:nvSpPr>
          <p:cNvPr id="70713" name="Text Box 112"/>
          <p:cNvSpPr txBox="1">
            <a:spLocks noChangeArrowheads="1"/>
          </p:cNvSpPr>
          <p:nvPr/>
        </p:nvSpPr>
        <p:spPr bwMode="auto">
          <a:xfrm>
            <a:off x="6372225" y="2387600"/>
            <a:ext cx="2667000" cy="825500"/>
          </a:xfrm>
          <a:prstGeom prst="rect">
            <a:avLst/>
          </a:prstGeom>
          <a:noFill/>
          <a:ln w="9525">
            <a:noFill/>
            <a:miter lim="800000"/>
            <a:headEnd/>
            <a:tailEnd/>
          </a:ln>
        </p:spPr>
        <p:txBody>
          <a:bodyPr>
            <a:spAutoFit/>
          </a:bodyPr>
          <a:lstStyle/>
          <a:p>
            <a:pPr algn="ctr"/>
            <a:r>
              <a:rPr lang="es-ES_tradnl" sz="1600" b="1">
                <a:latin typeface="Arial" charset="0"/>
              </a:rPr>
              <a:t>Ruta óptima de C a H. </a:t>
            </a:r>
          </a:p>
          <a:p>
            <a:pPr algn="ctr"/>
            <a:r>
              <a:rPr lang="es-ES_tradnl" sz="1600" b="1">
                <a:latin typeface="Arial" charset="0"/>
              </a:rPr>
              <a:t>Información recibida por C de sus vecinos:</a:t>
            </a:r>
            <a:endParaRPr lang="es-ES" sz="1600" b="1">
              <a:latin typeface="Arial" charset="0"/>
            </a:endParaRPr>
          </a:p>
        </p:txBody>
      </p:sp>
      <p:sp>
        <p:nvSpPr>
          <p:cNvPr id="935030" name="Line 118"/>
          <p:cNvSpPr>
            <a:spLocks noChangeShapeType="1"/>
          </p:cNvSpPr>
          <p:nvPr/>
        </p:nvSpPr>
        <p:spPr bwMode="auto">
          <a:xfrm flipH="1">
            <a:off x="8532813" y="4076700"/>
            <a:ext cx="288925" cy="0"/>
          </a:xfrm>
          <a:prstGeom prst="line">
            <a:avLst/>
          </a:prstGeom>
          <a:noFill/>
          <a:ln w="9525">
            <a:solidFill>
              <a:schemeClr val="tx1"/>
            </a:solidFill>
            <a:round/>
            <a:headEnd/>
            <a:tailEnd type="triangle" w="med" len="med"/>
          </a:ln>
        </p:spPr>
        <p:txBody>
          <a:bodyPr/>
          <a:lstStyle/>
          <a:p>
            <a:endParaRPr lang="es-ES"/>
          </a:p>
        </p:txBody>
      </p:sp>
      <p:sp>
        <p:nvSpPr>
          <p:cNvPr id="70715" name="Line 119"/>
          <p:cNvSpPr>
            <a:spLocks noChangeShapeType="1"/>
          </p:cNvSpPr>
          <p:nvPr/>
        </p:nvSpPr>
        <p:spPr bwMode="auto">
          <a:xfrm flipH="1">
            <a:off x="8532813" y="4797425"/>
            <a:ext cx="288925" cy="0"/>
          </a:xfrm>
          <a:prstGeom prst="line">
            <a:avLst/>
          </a:prstGeom>
          <a:noFill/>
          <a:ln w="9525">
            <a:solidFill>
              <a:schemeClr val="tx1"/>
            </a:solidFill>
            <a:round/>
            <a:headEnd/>
            <a:tailEnd type="triangle" w="med" len="med"/>
          </a:ln>
        </p:spPr>
        <p:txBody>
          <a:bodyPr/>
          <a:lstStyle/>
          <a:p>
            <a:endParaRPr lang="es-ES"/>
          </a:p>
        </p:txBody>
      </p:sp>
      <p:sp>
        <p:nvSpPr>
          <p:cNvPr id="70716" name="Line 120"/>
          <p:cNvSpPr>
            <a:spLocks noChangeShapeType="1"/>
          </p:cNvSpPr>
          <p:nvPr/>
        </p:nvSpPr>
        <p:spPr bwMode="auto">
          <a:xfrm flipH="1">
            <a:off x="8820150" y="4797425"/>
            <a:ext cx="0" cy="431800"/>
          </a:xfrm>
          <a:prstGeom prst="line">
            <a:avLst/>
          </a:prstGeom>
          <a:noFill/>
          <a:ln w="9525">
            <a:solidFill>
              <a:schemeClr val="tx1"/>
            </a:solidFill>
            <a:round/>
            <a:headEnd/>
            <a:tailEnd/>
          </a:ln>
        </p:spPr>
        <p:txBody>
          <a:bodyPr/>
          <a:lstStyle/>
          <a:p>
            <a:endParaRPr lang="es-ES"/>
          </a:p>
        </p:txBody>
      </p:sp>
      <p:sp>
        <p:nvSpPr>
          <p:cNvPr id="70717" name="Line 121"/>
          <p:cNvSpPr>
            <a:spLocks noChangeShapeType="1"/>
          </p:cNvSpPr>
          <p:nvPr/>
        </p:nvSpPr>
        <p:spPr bwMode="auto">
          <a:xfrm flipH="1">
            <a:off x="8389938" y="5229225"/>
            <a:ext cx="431800" cy="0"/>
          </a:xfrm>
          <a:prstGeom prst="line">
            <a:avLst/>
          </a:prstGeom>
          <a:noFill/>
          <a:ln w="9525">
            <a:solidFill>
              <a:schemeClr val="tx1"/>
            </a:solidFill>
            <a:round/>
            <a:headEnd/>
            <a:tailEnd/>
          </a:ln>
        </p:spPr>
        <p:txBody>
          <a:bodyPr/>
          <a:lstStyle/>
          <a:p>
            <a:endParaRPr lang="es-ES"/>
          </a:p>
        </p:txBody>
      </p:sp>
      <p:sp>
        <p:nvSpPr>
          <p:cNvPr id="70718" name="Line 122"/>
          <p:cNvSpPr>
            <a:spLocks noChangeShapeType="1"/>
          </p:cNvSpPr>
          <p:nvPr/>
        </p:nvSpPr>
        <p:spPr bwMode="auto">
          <a:xfrm>
            <a:off x="6300788" y="4437063"/>
            <a:ext cx="215900" cy="0"/>
          </a:xfrm>
          <a:prstGeom prst="line">
            <a:avLst/>
          </a:prstGeom>
          <a:noFill/>
          <a:ln w="9525">
            <a:solidFill>
              <a:schemeClr val="tx1"/>
            </a:solidFill>
            <a:round/>
            <a:headEnd/>
            <a:tailEnd type="triangle" w="med" len="med"/>
          </a:ln>
        </p:spPr>
        <p:txBody>
          <a:bodyPr/>
          <a:lstStyle/>
          <a:p>
            <a:endParaRPr lang="es-ES"/>
          </a:p>
        </p:txBody>
      </p:sp>
      <p:sp>
        <p:nvSpPr>
          <p:cNvPr id="70719" name="Text Box 124"/>
          <p:cNvSpPr txBox="1">
            <a:spLocks noChangeArrowheads="1"/>
          </p:cNvSpPr>
          <p:nvPr/>
        </p:nvSpPr>
        <p:spPr bwMode="auto">
          <a:xfrm>
            <a:off x="4987925" y="4244975"/>
            <a:ext cx="1384300" cy="336550"/>
          </a:xfrm>
          <a:prstGeom prst="rect">
            <a:avLst/>
          </a:prstGeom>
          <a:noFill/>
          <a:ln w="9525">
            <a:noFill/>
            <a:miter lim="800000"/>
            <a:headEnd/>
            <a:tailEnd/>
          </a:ln>
        </p:spPr>
        <p:txBody>
          <a:bodyPr>
            <a:spAutoFit/>
          </a:bodyPr>
          <a:lstStyle/>
          <a:p>
            <a:pPr>
              <a:spcBef>
                <a:spcPct val="50000"/>
              </a:spcBef>
            </a:pPr>
            <a:r>
              <a:rPr lang="es-ES_tradnl" sz="1600" b="1" dirty="0">
                <a:latin typeface="Arial" charset="0"/>
              </a:rPr>
              <a:t>Ruta óptima</a:t>
            </a:r>
            <a:endParaRPr lang="es-ES" sz="1600" b="1" dirty="0">
              <a:latin typeface="Arial" charset="0"/>
            </a:endParaRPr>
          </a:p>
        </p:txBody>
      </p:sp>
      <p:grpSp>
        <p:nvGrpSpPr>
          <p:cNvPr id="15" name="Group 126"/>
          <p:cNvGrpSpPr>
            <a:grpSpLocks/>
          </p:cNvGrpSpPr>
          <p:nvPr/>
        </p:nvGrpSpPr>
        <p:grpSpPr bwMode="auto">
          <a:xfrm>
            <a:off x="4932363" y="1916113"/>
            <a:ext cx="360362" cy="360362"/>
            <a:chOff x="3162" y="3456"/>
            <a:chExt cx="272" cy="272"/>
          </a:xfrm>
        </p:grpSpPr>
        <p:sp>
          <p:nvSpPr>
            <p:cNvPr id="70739" name="Oval 12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70740" name="Rectangle 12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grpSp>
        <p:nvGrpSpPr>
          <p:cNvPr id="16" name="Group 129"/>
          <p:cNvGrpSpPr>
            <a:grpSpLocks/>
          </p:cNvGrpSpPr>
          <p:nvPr/>
        </p:nvGrpSpPr>
        <p:grpSpPr bwMode="auto">
          <a:xfrm>
            <a:off x="1836738" y="3933825"/>
            <a:ext cx="360362" cy="360363"/>
            <a:chOff x="3162" y="3456"/>
            <a:chExt cx="272" cy="272"/>
          </a:xfrm>
        </p:grpSpPr>
        <p:sp>
          <p:nvSpPr>
            <p:cNvPr id="70737" name="Oval 130"/>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70738" name="Rectangle 131"/>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sp>
        <p:nvSpPr>
          <p:cNvPr id="935044" name="Text Box 132"/>
          <p:cNvSpPr txBox="1">
            <a:spLocks noChangeArrowheads="1"/>
          </p:cNvSpPr>
          <p:nvPr/>
        </p:nvSpPr>
        <p:spPr bwMode="auto">
          <a:xfrm>
            <a:off x="396875" y="5445125"/>
            <a:ext cx="5761038" cy="730250"/>
          </a:xfrm>
          <a:prstGeom prst="rect">
            <a:avLst/>
          </a:prstGeom>
          <a:noFill/>
          <a:ln w="9525">
            <a:noFill/>
            <a:miter lim="800000"/>
            <a:headEnd/>
            <a:tailEnd/>
          </a:ln>
        </p:spPr>
        <p:txBody>
          <a:bodyPr>
            <a:spAutoFit/>
          </a:bodyPr>
          <a:lstStyle/>
          <a:p>
            <a:pPr>
              <a:spcBef>
                <a:spcPct val="50000"/>
              </a:spcBef>
            </a:pPr>
            <a:r>
              <a:rPr lang="es-ES_tradnl" sz="1400" b="1">
                <a:latin typeface="Arial" charset="0"/>
              </a:rPr>
              <a:t>EL AS 6 intercambia tráfico con AS 3 y AS 8, pero no acepta tráfico de tránsito. Para ello F oculta su conexión con C cuando se anuncia a H y su conexión con H cuando se anuncia a C</a:t>
            </a:r>
            <a:endParaRPr lang="es-ES" sz="1400" b="1">
              <a:latin typeface="Arial" charset="0"/>
            </a:endParaRPr>
          </a:p>
        </p:txBody>
      </p:sp>
      <p:sp>
        <p:nvSpPr>
          <p:cNvPr id="935045" name="Text Box 133"/>
          <p:cNvSpPr txBox="1">
            <a:spLocks noChangeArrowheads="1"/>
          </p:cNvSpPr>
          <p:nvPr/>
        </p:nvSpPr>
        <p:spPr bwMode="auto">
          <a:xfrm>
            <a:off x="4948238" y="2065338"/>
            <a:ext cx="336550" cy="274637"/>
          </a:xfrm>
          <a:prstGeom prst="rect">
            <a:avLst/>
          </a:prstGeom>
          <a:noFill/>
          <a:ln w="9525">
            <a:noFill/>
            <a:miter lim="800000"/>
            <a:headEnd/>
            <a:tailEnd/>
          </a:ln>
        </p:spPr>
        <p:txBody>
          <a:bodyPr wrap="none">
            <a:spAutoFit/>
          </a:bodyPr>
          <a:lstStyle/>
          <a:p>
            <a:r>
              <a:rPr lang="es-ES_tradnl" sz="1200" b="1">
                <a:latin typeface="Arial" charset="0"/>
              </a:rPr>
              <a:t>Tr</a:t>
            </a:r>
            <a:endParaRPr lang="es-ES" sz="1200" b="1">
              <a:latin typeface="Arial" charset="0"/>
            </a:endParaRPr>
          </a:p>
        </p:txBody>
      </p:sp>
      <p:sp>
        <p:nvSpPr>
          <p:cNvPr id="935046" name="Text Box 134"/>
          <p:cNvSpPr txBox="1">
            <a:spLocks noChangeArrowheads="1"/>
          </p:cNvSpPr>
          <p:nvPr/>
        </p:nvSpPr>
        <p:spPr bwMode="auto">
          <a:xfrm>
            <a:off x="1854200" y="4071938"/>
            <a:ext cx="336550" cy="274637"/>
          </a:xfrm>
          <a:prstGeom prst="rect">
            <a:avLst/>
          </a:prstGeom>
          <a:noFill/>
          <a:ln w="9525">
            <a:noFill/>
            <a:miter lim="800000"/>
            <a:headEnd/>
            <a:tailEnd/>
          </a:ln>
        </p:spPr>
        <p:txBody>
          <a:bodyPr wrap="none">
            <a:spAutoFit/>
          </a:bodyPr>
          <a:lstStyle/>
          <a:p>
            <a:r>
              <a:rPr lang="es-ES_tradnl" sz="1200" b="1">
                <a:latin typeface="Arial" charset="0"/>
              </a:rPr>
              <a:t>Tr</a:t>
            </a:r>
            <a:endParaRPr lang="es-ES" sz="1200" b="1">
              <a:latin typeface="Arial" charset="0"/>
            </a:endParaRPr>
          </a:p>
        </p:txBody>
      </p:sp>
      <p:sp>
        <p:nvSpPr>
          <p:cNvPr id="70725" name="Text Box 135"/>
          <p:cNvSpPr txBox="1">
            <a:spLocks noChangeArrowheads="1"/>
          </p:cNvSpPr>
          <p:nvPr/>
        </p:nvSpPr>
        <p:spPr bwMode="auto">
          <a:xfrm>
            <a:off x="900113" y="244475"/>
            <a:ext cx="649287" cy="304800"/>
          </a:xfrm>
          <a:prstGeom prst="rect">
            <a:avLst/>
          </a:prstGeom>
          <a:noFill/>
          <a:ln w="9525">
            <a:noFill/>
            <a:miter lim="800000"/>
            <a:headEnd/>
            <a:tailEnd/>
          </a:ln>
        </p:spPr>
        <p:txBody>
          <a:bodyPr wrap="none">
            <a:spAutoFit/>
          </a:bodyPr>
          <a:lstStyle/>
          <a:p>
            <a:r>
              <a:rPr lang="es-ES" sz="1400" b="1">
                <a:latin typeface="Arial" charset="0"/>
              </a:rPr>
              <a:t>ISP U</a:t>
            </a:r>
          </a:p>
        </p:txBody>
      </p:sp>
      <p:sp>
        <p:nvSpPr>
          <p:cNvPr id="70726" name="Text Box 136"/>
          <p:cNvSpPr txBox="1">
            <a:spLocks noChangeArrowheads="1"/>
          </p:cNvSpPr>
          <p:nvPr/>
        </p:nvSpPr>
        <p:spPr bwMode="auto">
          <a:xfrm>
            <a:off x="4789488" y="2420938"/>
            <a:ext cx="639762" cy="304800"/>
          </a:xfrm>
          <a:prstGeom prst="rect">
            <a:avLst/>
          </a:prstGeom>
          <a:noFill/>
          <a:ln w="9525">
            <a:noFill/>
            <a:miter lim="800000"/>
            <a:headEnd/>
            <a:tailEnd/>
          </a:ln>
        </p:spPr>
        <p:txBody>
          <a:bodyPr wrap="none">
            <a:spAutoFit/>
          </a:bodyPr>
          <a:lstStyle/>
          <a:p>
            <a:r>
              <a:rPr lang="es-ES" sz="1400" b="1">
                <a:latin typeface="Arial" charset="0"/>
              </a:rPr>
              <a:t>ISP X</a:t>
            </a:r>
          </a:p>
        </p:txBody>
      </p:sp>
      <p:sp>
        <p:nvSpPr>
          <p:cNvPr id="70727" name="Text Box 137"/>
          <p:cNvSpPr txBox="1">
            <a:spLocks noChangeArrowheads="1"/>
          </p:cNvSpPr>
          <p:nvPr/>
        </p:nvSpPr>
        <p:spPr bwMode="auto">
          <a:xfrm>
            <a:off x="6877050" y="476250"/>
            <a:ext cx="639763" cy="304800"/>
          </a:xfrm>
          <a:prstGeom prst="rect">
            <a:avLst/>
          </a:prstGeom>
          <a:noFill/>
          <a:ln w="9525">
            <a:noFill/>
            <a:miter lim="800000"/>
            <a:headEnd/>
            <a:tailEnd/>
          </a:ln>
        </p:spPr>
        <p:txBody>
          <a:bodyPr wrap="none">
            <a:spAutoFit/>
          </a:bodyPr>
          <a:lstStyle/>
          <a:p>
            <a:r>
              <a:rPr lang="es-ES" sz="1400" b="1">
                <a:latin typeface="Arial" charset="0"/>
              </a:rPr>
              <a:t>ISP V</a:t>
            </a:r>
          </a:p>
        </p:txBody>
      </p:sp>
      <p:sp>
        <p:nvSpPr>
          <p:cNvPr id="935050" name="Text Box 138"/>
          <p:cNvSpPr txBox="1">
            <a:spLocks noChangeArrowheads="1"/>
          </p:cNvSpPr>
          <p:nvPr/>
        </p:nvSpPr>
        <p:spPr bwMode="auto">
          <a:xfrm>
            <a:off x="2557463" y="2492375"/>
            <a:ext cx="688975" cy="304800"/>
          </a:xfrm>
          <a:prstGeom prst="rect">
            <a:avLst/>
          </a:prstGeom>
          <a:noFill/>
          <a:ln w="9525">
            <a:noFill/>
            <a:miter lim="800000"/>
            <a:headEnd/>
            <a:tailEnd/>
          </a:ln>
        </p:spPr>
        <p:txBody>
          <a:bodyPr wrap="none">
            <a:spAutoFit/>
          </a:bodyPr>
          <a:lstStyle/>
          <a:p>
            <a:r>
              <a:rPr lang="es-ES" sz="1400" b="1">
                <a:latin typeface="Arial" charset="0"/>
              </a:rPr>
              <a:t>ISP W</a:t>
            </a:r>
          </a:p>
        </p:txBody>
      </p:sp>
      <p:sp>
        <p:nvSpPr>
          <p:cNvPr id="70729" name="Oval 140"/>
          <p:cNvSpPr>
            <a:spLocks noChangeArrowheads="1"/>
          </p:cNvSpPr>
          <p:nvPr/>
        </p:nvSpPr>
        <p:spPr bwMode="auto">
          <a:xfrm>
            <a:off x="5005388" y="765175"/>
            <a:ext cx="4032250" cy="1584325"/>
          </a:xfrm>
          <a:prstGeom prst="ellipse">
            <a:avLst/>
          </a:prstGeom>
          <a:noFill/>
          <a:ln w="15875">
            <a:solidFill>
              <a:schemeClr val="tx1"/>
            </a:solidFill>
            <a:prstDash val="sysDot"/>
            <a:round/>
            <a:headEnd/>
            <a:tailEnd/>
          </a:ln>
        </p:spPr>
        <p:txBody>
          <a:bodyPr wrap="none" anchor="ctr"/>
          <a:lstStyle/>
          <a:p>
            <a:endParaRPr lang="es-ES"/>
          </a:p>
        </p:txBody>
      </p:sp>
      <p:sp>
        <p:nvSpPr>
          <p:cNvPr id="70730" name="Text Box 141"/>
          <p:cNvSpPr txBox="1">
            <a:spLocks noChangeArrowheads="1"/>
          </p:cNvSpPr>
          <p:nvPr/>
        </p:nvSpPr>
        <p:spPr bwMode="auto">
          <a:xfrm>
            <a:off x="323850" y="4005263"/>
            <a:ext cx="639763" cy="304800"/>
          </a:xfrm>
          <a:prstGeom prst="rect">
            <a:avLst/>
          </a:prstGeom>
          <a:noFill/>
          <a:ln w="9525">
            <a:noFill/>
            <a:miter lim="800000"/>
            <a:headEnd/>
            <a:tailEnd/>
          </a:ln>
        </p:spPr>
        <p:txBody>
          <a:bodyPr wrap="none">
            <a:spAutoFit/>
          </a:bodyPr>
          <a:lstStyle/>
          <a:p>
            <a:r>
              <a:rPr lang="es-ES" sz="1400" b="1">
                <a:latin typeface="Arial" charset="0"/>
              </a:rPr>
              <a:t>ISP Y</a:t>
            </a:r>
          </a:p>
        </p:txBody>
      </p:sp>
      <p:sp>
        <p:nvSpPr>
          <p:cNvPr id="70731" name="Text Box 142"/>
          <p:cNvSpPr txBox="1">
            <a:spLocks noChangeArrowheads="1"/>
          </p:cNvSpPr>
          <p:nvPr/>
        </p:nvSpPr>
        <p:spPr bwMode="auto">
          <a:xfrm>
            <a:off x="3440113" y="4005263"/>
            <a:ext cx="628650" cy="304800"/>
          </a:xfrm>
          <a:prstGeom prst="rect">
            <a:avLst/>
          </a:prstGeom>
          <a:noFill/>
          <a:ln w="9525">
            <a:noFill/>
            <a:miter lim="800000"/>
            <a:headEnd/>
            <a:tailEnd/>
          </a:ln>
        </p:spPr>
        <p:txBody>
          <a:bodyPr wrap="none">
            <a:spAutoFit/>
          </a:bodyPr>
          <a:lstStyle/>
          <a:p>
            <a:r>
              <a:rPr lang="es-ES" sz="1400" b="1">
                <a:latin typeface="Arial" charset="0"/>
              </a:rPr>
              <a:t>ISP Z</a:t>
            </a:r>
          </a:p>
        </p:txBody>
      </p:sp>
      <p:sp>
        <p:nvSpPr>
          <p:cNvPr id="70732" name="Freeform 144"/>
          <p:cNvSpPr>
            <a:spLocks/>
          </p:cNvSpPr>
          <p:nvPr/>
        </p:nvSpPr>
        <p:spPr bwMode="auto">
          <a:xfrm>
            <a:off x="98425" y="482600"/>
            <a:ext cx="4168775" cy="3289300"/>
          </a:xfrm>
          <a:custGeom>
            <a:avLst/>
            <a:gdLst>
              <a:gd name="T0" fmla="*/ 3619500 w 2626"/>
              <a:gd name="T1" fmla="*/ 393700 h 2072"/>
              <a:gd name="T2" fmla="*/ 3111500 w 2626"/>
              <a:gd name="T3" fmla="*/ 304800 h 2072"/>
              <a:gd name="T4" fmla="*/ 2768600 w 2626"/>
              <a:gd name="T5" fmla="*/ 228600 h 2072"/>
              <a:gd name="T6" fmla="*/ 2095500 w 2626"/>
              <a:gd name="T7" fmla="*/ 38100 h 2072"/>
              <a:gd name="T8" fmla="*/ 1790700 w 2626"/>
              <a:gd name="T9" fmla="*/ 0 h 2072"/>
              <a:gd name="T10" fmla="*/ 952500 w 2626"/>
              <a:gd name="T11" fmla="*/ 25400 h 2072"/>
              <a:gd name="T12" fmla="*/ 495300 w 2626"/>
              <a:gd name="T13" fmla="*/ 190500 h 2072"/>
              <a:gd name="T14" fmla="*/ 381000 w 2626"/>
              <a:gd name="T15" fmla="*/ 266700 h 2072"/>
              <a:gd name="T16" fmla="*/ 304800 w 2626"/>
              <a:gd name="T17" fmla="*/ 330200 h 2072"/>
              <a:gd name="T18" fmla="*/ 254000 w 2626"/>
              <a:gd name="T19" fmla="*/ 393700 h 2072"/>
              <a:gd name="T20" fmla="*/ 241300 w 2626"/>
              <a:gd name="T21" fmla="*/ 431800 h 2072"/>
              <a:gd name="T22" fmla="*/ 203200 w 2626"/>
              <a:gd name="T23" fmla="*/ 469900 h 2072"/>
              <a:gd name="T24" fmla="*/ 114300 w 2626"/>
              <a:gd name="T25" fmla="*/ 660400 h 2072"/>
              <a:gd name="T26" fmla="*/ 50800 w 2626"/>
              <a:gd name="T27" fmla="*/ 889000 h 2072"/>
              <a:gd name="T28" fmla="*/ 38100 w 2626"/>
              <a:gd name="T29" fmla="*/ 965200 h 2072"/>
              <a:gd name="T30" fmla="*/ 12700 w 2626"/>
              <a:gd name="T31" fmla="*/ 1143000 h 2072"/>
              <a:gd name="T32" fmla="*/ 38100 w 2626"/>
              <a:gd name="T33" fmla="*/ 1892300 h 2072"/>
              <a:gd name="T34" fmla="*/ 25400 w 2626"/>
              <a:gd name="T35" fmla="*/ 2311400 h 2072"/>
              <a:gd name="T36" fmla="*/ 50800 w 2626"/>
              <a:gd name="T37" fmla="*/ 2781299 h 2072"/>
              <a:gd name="T38" fmla="*/ 215900 w 2626"/>
              <a:gd name="T39" fmla="*/ 3086099 h 2072"/>
              <a:gd name="T40" fmla="*/ 368300 w 2626"/>
              <a:gd name="T41" fmla="*/ 3149599 h 2072"/>
              <a:gd name="T42" fmla="*/ 406400 w 2626"/>
              <a:gd name="T43" fmla="*/ 3174999 h 2072"/>
              <a:gd name="T44" fmla="*/ 444500 w 2626"/>
              <a:gd name="T45" fmla="*/ 3187699 h 2072"/>
              <a:gd name="T46" fmla="*/ 977900 w 2626"/>
              <a:gd name="T47" fmla="*/ 3289300 h 2072"/>
              <a:gd name="T48" fmla="*/ 1409700 w 2626"/>
              <a:gd name="T49" fmla="*/ 3238499 h 2072"/>
              <a:gd name="T50" fmla="*/ 1460500 w 2626"/>
              <a:gd name="T51" fmla="*/ 3225799 h 2072"/>
              <a:gd name="T52" fmla="*/ 1524000 w 2626"/>
              <a:gd name="T53" fmla="*/ 3213099 h 2072"/>
              <a:gd name="T54" fmla="*/ 1600200 w 2626"/>
              <a:gd name="T55" fmla="*/ 3187699 h 2072"/>
              <a:gd name="T56" fmla="*/ 1638300 w 2626"/>
              <a:gd name="T57" fmla="*/ 3174999 h 2072"/>
              <a:gd name="T58" fmla="*/ 1739900 w 2626"/>
              <a:gd name="T59" fmla="*/ 3086099 h 2072"/>
              <a:gd name="T60" fmla="*/ 1854200 w 2626"/>
              <a:gd name="T61" fmla="*/ 2933699 h 2072"/>
              <a:gd name="T62" fmla="*/ 1892300 w 2626"/>
              <a:gd name="T63" fmla="*/ 2806699 h 2072"/>
              <a:gd name="T64" fmla="*/ 1905000 w 2626"/>
              <a:gd name="T65" fmla="*/ 2336800 h 2072"/>
              <a:gd name="T66" fmla="*/ 1993900 w 2626"/>
              <a:gd name="T67" fmla="*/ 2019300 h 2072"/>
              <a:gd name="T68" fmla="*/ 2260600 w 2626"/>
              <a:gd name="T69" fmla="*/ 1841500 h 2072"/>
              <a:gd name="T70" fmla="*/ 3581400 w 2626"/>
              <a:gd name="T71" fmla="*/ 1676400 h 2072"/>
              <a:gd name="T72" fmla="*/ 3721100 w 2626"/>
              <a:gd name="T73" fmla="*/ 1651000 h 2072"/>
              <a:gd name="T74" fmla="*/ 3822700 w 2626"/>
              <a:gd name="T75" fmla="*/ 1625600 h 2072"/>
              <a:gd name="T76" fmla="*/ 3860800 w 2626"/>
              <a:gd name="T77" fmla="*/ 1600200 h 2072"/>
              <a:gd name="T78" fmla="*/ 3937000 w 2626"/>
              <a:gd name="T79" fmla="*/ 1574800 h 2072"/>
              <a:gd name="T80" fmla="*/ 4140200 w 2626"/>
              <a:gd name="T81" fmla="*/ 1257300 h 2072"/>
              <a:gd name="T82" fmla="*/ 4102100 w 2626"/>
              <a:gd name="T83" fmla="*/ 838200 h 2072"/>
              <a:gd name="T84" fmla="*/ 4038600 w 2626"/>
              <a:gd name="T85" fmla="*/ 762000 h 2072"/>
              <a:gd name="T86" fmla="*/ 3949700 w 2626"/>
              <a:gd name="T87" fmla="*/ 660400 h 2072"/>
              <a:gd name="T88" fmla="*/ 3759200 w 2626"/>
              <a:gd name="T89" fmla="*/ 482600 h 2072"/>
              <a:gd name="T90" fmla="*/ 3644900 w 2626"/>
              <a:gd name="T91" fmla="*/ 419100 h 2072"/>
              <a:gd name="T92" fmla="*/ 3606800 w 2626"/>
              <a:gd name="T93" fmla="*/ 406400 h 2072"/>
              <a:gd name="T94" fmla="*/ 3619500 w 2626"/>
              <a:gd name="T95" fmla="*/ 393700 h 2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6"/>
              <a:gd name="T145" fmla="*/ 0 h 2072"/>
              <a:gd name="T146" fmla="*/ 2626 w 2626"/>
              <a:gd name="T147" fmla="*/ 2072 h 20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6" h="2072">
                <a:moveTo>
                  <a:pt x="2280" y="248"/>
                </a:moveTo>
                <a:cubicBezTo>
                  <a:pt x="2171" y="236"/>
                  <a:pt x="2066" y="216"/>
                  <a:pt x="1960" y="192"/>
                </a:cubicBezTo>
                <a:cubicBezTo>
                  <a:pt x="1888" y="176"/>
                  <a:pt x="1815" y="168"/>
                  <a:pt x="1744" y="144"/>
                </a:cubicBezTo>
                <a:cubicBezTo>
                  <a:pt x="1605" y="98"/>
                  <a:pt x="1465" y="45"/>
                  <a:pt x="1320" y="24"/>
                </a:cubicBezTo>
                <a:cubicBezTo>
                  <a:pt x="1259" y="4"/>
                  <a:pt x="1191" y="5"/>
                  <a:pt x="1128" y="0"/>
                </a:cubicBezTo>
                <a:cubicBezTo>
                  <a:pt x="952" y="6"/>
                  <a:pt x="776" y="7"/>
                  <a:pt x="600" y="16"/>
                </a:cubicBezTo>
                <a:cubicBezTo>
                  <a:pt x="494" y="21"/>
                  <a:pt x="407" y="88"/>
                  <a:pt x="312" y="120"/>
                </a:cubicBezTo>
                <a:cubicBezTo>
                  <a:pt x="287" y="145"/>
                  <a:pt x="266" y="146"/>
                  <a:pt x="240" y="168"/>
                </a:cubicBezTo>
                <a:cubicBezTo>
                  <a:pt x="178" y="219"/>
                  <a:pt x="252" y="168"/>
                  <a:pt x="192" y="208"/>
                </a:cubicBezTo>
                <a:cubicBezTo>
                  <a:pt x="172" y="268"/>
                  <a:pt x="201" y="196"/>
                  <a:pt x="160" y="248"/>
                </a:cubicBezTo>
                <a:cubicBezTo>
                  <a:pt x="155" y="255"/>
                  <a:pt x="157" y="265"/>
                  <a:pt x="152" y="272"/>
                </a:cubicBezTo>
                <a:cubicBezTo>
                  <a:pt x="146" y="281"/>
                  <a:pt x="136" y="288"/>
                  <a:pt x="128" y="296"/>
                </a:cubicBezTo>
                <a:cubicBezTo>
                  <a:pt x="114" y="338"/>
                  <a:pt x="90" y="376"/>
                  <a:pt x="72" y="416"/>
                </a:cubicBezTo>
                <a:cubicBezTo>
                  <a:pt x="52" y="461"/>
                  <a:pt x="42" y="512"/>
                  <a:pt x="32" y="560"/>
                </a:cubicBezTo>
                <a:cubicBezTo>
                  <a:pt x="29" y="576"/>
                  <a:pt x="26" y="592"/>
                  <a:pt x="24" y="608"/>
                </a:cubicBezTo>
                <a:cubicBezTo>
                  <a:pt x="18" y="645"/>
                  <a:pt x="8" y="720"/>
                  <a:pt x="8" y="720"/>
                </a:cubicBezTo>
                <a:cubicBezTo>
                  <a:pt x="0" y="880"/>
                  <a:pt x="16" y="1031"/>
                  <a:pt x="24" y="1192"/>
                </a:cubicBezTo>
                <a:cubicBezTo>
                  <a:pt x="21" y="1280"/>
                  <a:pt x="16" y="1368"/>
                  <a:pt x="16" y="1456"/>
                </a:cubicBezTo>
                <a:cubicBezTo>
                  <a:pt x="16" y="1466"/>
                  <a:pt x="12" y="1672"/>
                  <a:pt x="32" y="1752"/>
                </a:cubicBezTo>
                <a:cubicBezTo>
                  <a:pt x="52" y="1830"/>
                  <a:pt x="92" y="1878"/>
                  <a:pt x="136" y="1944"/>
                </a:cubicBezTo>
                <a:cubicBezTo>
                  <a:pt x="139" y="1949"/>
                  <a:pt x="232" y="1984"/>
                  <a:pt x="232" y="1984"/>
                </a:cubicBezTo>
                <a:cubicBezTo>
                  <a:pt x="241" y="1987"/>
                  <a:pt x="247" y="1996"/>
                  <a:pt x="256" y="2000"/>
                </a:cubicBezTo>
                <a:cubicBezTo>
                  <a:pt x="264" y="2004"/>
                  <a:pt x="272" y="2006"/>
                  <a:pt x="280" y="2008"/>
                </a:cubicBezTo>
                <a:cubicBezTo>
                  <a:pt x="392" y="2040"/>
                  <a:pt x="499" y="2062"/>
                  <a:pt x="616" y="2072"/>
                </a:cubicBezTo>
                <a:cubicBezTo>
                  <a:pt x="707" y="2066"/>
                  <a:pt x="800" y="2065"/>
                  <a:pt x="888" y="2040"/>
                </a:cubicBezTo>
                <a:cubicBezTo>
                  <a:pt x="899" y="2037"/>
                  <a:pt x="909" y="2034"/>
                  <a:pt x="920" y="2032"/>
                </a:cubicBezTo>
                <a:cubicBezTo>
                  <a:pt x="933" y="2029"/>
                  <a:pt x="947" y="2028"/>
                  <a:pt x="960" y="2024"/>
                </a:cubicBezTo>
                <a:cubicBezTo>
                  <a:pt x="976" y="2020"/>
                  <a:pt x="992" y="2013"/>
                  <a:pt x="1008" y="2008"/>
                </a:cubicBezTo>
                <a:cubicBezTo>
                  <a:pt x="1016" y="2005"/>
                  <a:pt x="1032" y="2000"/>
                  <a:pt x="1032" y="2000"/>
                </a:cubicBezTo>
                <a:cubicBezTo>
                  <a:pt x="1052" y="1970"/>
                  <a:pt x="1072" y="1972"/>
                  <a:pt x="1096" y="1944"/>
                </a:cubicBezTo>
                <a:cubicBezTo>
                  <a:pt x="1118" y="1918"/>
                  <a:pt x="1158" y="1879"/>
                  <a:pt x="1168" y="1848"/>
                </a:cubicBezTo>
                <a:cubicBezTo>
                  <a:pt x="1177" y="1821"/>
                  <a:pt x="1183" y="1795"/>
                  <a:pt x="1192" y="1768"/>
                </a:cubicBezTo>
                <a:cubicBezTo>
                  <a:pt x="1195" y="1669"/>
                  <a:pt x="1196" y="1571"/>
                  <a:pt x="1200" y="1472"/>
                </a:cubicBezTo>
                <a:cubicBezTo>
                  <a:pt x="1203" y="1401"/>
                  <a:pt x="1191" y="1315"/>
                  <a:pt x="1256" y="1272"/>
                </a:cubicBezTo>
                <a:cubicBezTo>
                  <a:pt x="1291" y="1220"/>
                  <a:pt x="1367" y="1188"/>
                  <a:pt x="1424" y="1160"/>
                </a:cubicBezTo>
                <a:cubicBezTo>
                  <a:pt x="1700" y="1022"/>
                  <a:pt x="1920" y="1061"/>
                  <a:pt x="2256" y="1056"/>
                </a:cubicBezTo>
                <a:cubicBezTo>
                  <a:pt x="2375" y="1041"/>
                  <a:pt x="2281" y="1057"/>
                  <a:pt x="2344" y="1040"/>
                </a:cubicBezTo>
                <a:cubicBezTo>
                  <a:pt x="2365" y="1034"/>
                  <a:pt x="2408" y="1024"/>
                  <a:pt x="2408" y="1024"/>
                </a:cubicBezTo>
                <a:cubicBezTo>
                  <a:pt x="2416" y="1019"/>
                  <a:pt x="2423" y="1012"/>
                  <a:pt x="2432" y="1008"/>
                </a:cubicBezTo>
                <a:cubicBezTo>
                  <a:pt x="2447" y="1001"/>
                  <a:pt x="2480" y="992"/>
                  <a:pt x="2480" y="992"/>
                </a:cubicBezTo>
                <a:cubicBezTo>
                  <a:pt x="2543" y="929"/>
                  <a:pt x="2561" y="862"/>
                  <a:pt x="2608" y="792"/>
                </a:cubicBezTo>
                <a:cubicBezTo>
                  <a:pt x="2626" y="718"/>
                  <a:pt x="2621" y="602"/>
                  <a:pt x="2584" y="528"/>
                </a:cubicBezTo>
                <a:cubicBezTo>
                  <a:pt x="2567" y="494"/>
                  <a:pt x="2569" y="512"/>
                  <a:pt x="2544" y="480"/>
                </a:cubicBezTo>
                <a:cubicBezTo>
                  <a:pt x="2494" y="415"/>
                  <a:pt x="2534" y="447"/>
                  <a:pt x="2488" y="416"/>
                </a:cubicBezTo>
                <a:cubicBezTo>
                  <a:pt x="2475" y="378"/>
                  <a:pt x="2405" y="316"/>
                  <a:pt x="2368" y="304"/>
                </a:cubicBezTo>
                <a:cubicBezTo>
                  <a:pt x="2326" y="290"/>
                  <a:pt x="2351" y="301"/>
                  <a:pt x="2296" y="264"/>
                </a:cubicBezTo>
                <a:cubicBezTo>
                  <a:pt x="2289" y="259"/>
                  <a:pt x="2278" y="262"/>
                  <a:pt x="2272" y="256"/>
                </a:cubicBezTo>
                <a:cubicBezTo>
                  <a:pt x="2269" y="253"/>
                  <a:pt x="2277" y="251"/>
                  <a:pt x="2280" y="248"/>
                </a:cubicBezTo>
                <a:close/>
              </a:path>
            </a:pathLst>
          </a:custGeom>
          <a:noFill/>
          <a:ln w="15875">
            <a:solidFill>
              <a:schemeClr val="tx1"/>
            </a:solidFill>
            <a:prstDash val="sysDot"/>
            <a:round/>
            <a:headEnd/>
            <a:tailEnd/>
          </a:ln>
        </p:spPr>
        <p:txBody>
          <a:bodyPr/>
          <a:lstStyle/>
          <a:p>
            <a:endParaRPr lang="es-ES"/>
          </a:p>
        </p:txBody>
      </p:sp>
      <p:sp>
        <p:nvSpPr>
          <p:cNvPr id="935057" name="Rectangle 145"/>
          <p:cNvSpPr>
            <a:spLocks noChangeArrowheads="1"/>
          </p:cNvSpPr>
          <p:nvPr/>
        </p:nvSpPr>
        <p:spPr bwMode="auto">
          <a:xfrm>
            <a:off x="6610350" y="3981450"/>
            <a:ext cx="409575" cy="285750"/>
          </a:xfrm>
          <a:prstGeom prst="rect">
            <a:avLst/>
          </a:prstGeom>
          <a:solidFill>
            <a:schemeClr val="bg1"/>
          </a:solidFill>
          <a:ln w="9525">
            <a:noFill/>
            <a:miter lim="800000"/>
            <a:headEnd/>
            <a:tailEnd/>
          </a:ln>
        </p:spPr>
        <p:txBody>
          <a:bodyPr wrap="none" anchor="ctr"/>
          <a:lstStyle/>
          <a:p>
            <a:endParaRPr lang="es-ES"/>
          </a:p>
        </p:txBody>
      </p:sp>
      <p:sp>
        <p:nvSpPr>
          <p:cNvPr id="935058" name="Rectangle 146"/>
          <p:cNvSpPr>
            <a:spLocks noChangeArrowheads="1"/>
          </p:cNvSpPr>
          <p:nvPr/>
        </p:nvSpPr>
        <p:spPr bwMode="auto">
          <a:xfrm>
            <a:off x="7159625" y="3978275"/>
            <a:ext cx="409575" cy="285750"/>
          </a:xfrm>
          <a:prstGeom prst="rect">
            <a:avLst/>
          </a:prstGeom>
          <a:solidFill>
            <a:schemeClr val="bg1"/>
          </a:solidFill>
          <a:ln w="9525">
            <a:noFill/>
            <a:miter lim="800000"/>
            <a:headEnd/>
            <a:tailEnd/>
          </a:ln>
        </p:spPr>
        <p:txBody>
          <a:bodyPr wrap="none" anchor="ctr"/>
          <a:lstStyle/>
          <a:p>
            <a:endParaRPr lang="es-ES"/>
          </a:p>
        </p:txBody>
      </p:sp>
      <p:sp>
        <p:nvSpPr>
          <p:cNvPr id="935059" name="Rectangle 147"/>
          <p:cNvSpPr>
            <a:spLocks noChangeArrowheads="1"/>
          </p:cNvSpPr>
          <p:nvPr/>
        </p:nvSpPr>
        <p:spPr bwMode="auto">
          <a:xfrm>
            <a:off x="7756525" y="3984625"/>
            <a:ext cx="676275" cy="285750"/>
          </a:xfrm>
          <a:prstGeom prst="rect">
            <a:avLst/>
          </a:prstGeom>
          <a:solidFill>
            <a:schemeClr val="bg1"/>
          </a:solidFill>
          <a:ln w="9525">
            <a:noFill/>
            <a:miter lim="800000"/>
            <a:headEnd/>
            <a:tailEnd/>
          </a:ln>
        </p:spPr>
        <p:txBody>
          <a:bodyPr wrap="none" anchor="ctr"/>
          <a:lstStyle/>
          <a:p>
            <a:endParaRPr lang="es-ES"/>
          </a:p>
        </p:txBody>
      </p:sp>
      <p:sp>
        <p:nvSpPr>
          <p:cNvPr id="935061" name="Line 149"/>
          <p:cNvSpPr>
            <a:spLocks noChangeShapeType="1"/>
          </p:cNvSpPr>
          <p:nvPr/>
        </p:nvSpPr>
        <p:spPr bwMode="auto">
          <a:xfrm flipH="1">
            <a:off x="8820150" y="4076700"/>
            <a:ext cx="0" cy="720725"/>
          </a:xfrm>
          <a:prstGeom prst="line">
            <a:avLst/>
          </a:prstGeom>
          <a:noFill/>
          <a:ln w="9525">
            <a:solidFill>
              <a:schemeClr val="tx1"/>
            </a:solidFill>
            <a:round/>
            <a:headEnd/>
            <a:tailEnd/>
          </a:ln>
        </p:spPr>
        <p:txBody>
          <a:bodyPr/>
          <a:lstStyle/>
          <a:p>
            <a:endParaRPr lang="es-E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5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49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49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50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3504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35046"/>
                                        </p:tgtEl>
                                        <p:attrNameLst>
                                          <p:attrName>style.visibility</p:attrName>
                                        </p:attrNameLst>
                                      </p:cBhvr>
                                      <p:to>
                                        <p:strVal val="visible"/>
                                      </p:to>
                                    </p:set>
                                  </p:childTnLst>
                                </p:cTn>
                              </p:par>
                            </p:childTnLst>
                          </p:cTn>
                        </p:par>
                        <p:par>
                          <p:cTn id="24" fill="hold">
                            <p:stCondLst>
                              <p:cond delay="0"/>
                            </p:stCondLst>
                            <p:childTnLst>
                              <p:par>
                                <p:cTn id="25" presetID="1" presetClass="exit" presetSubtype="0" fill="hold" grpId="0" nodeType="afterEffect">
                                  <p:stCondLst>
                                    <p:cond delay="0"/>
                                  </p:stCondLst>
                                  <p:childTnLst>
                                    <p:set>
                                      <p:cBhvr>
                                        <p:cTn id="26" dur="1" fill="hold">
                                          <p:stCondLst>
                                            <p:cond delay="0"/>
                                          </p:stCondLst>
                                        </p:cTn>
                                        <p:tgtEl>
                                          <p:spTgt spid="93505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93505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350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50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50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50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7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7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7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6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7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39" grpId="0" animBg="1"/>
      <p:bldP spid="934940" grpId="0" animBg="1"/>
      <p:bldP spid="70694" grpId="0"/>
      <p:bldP spid="935011" grpId="0"/>
      <p:bldP spid="935030" grpId="0" animBg="1"/>
      <p:bldP spid="70715" grpId="0" animBg="1"/>
      <p:bldP spid="70716" grpId="0" animBg="1"/>
      <p:bldP spid="70717" grpId="0" animBg="1"/>
      <p:bldP spid="70718" grpId="0" animBg="1"/>
      <p:bldP spid="70719" grpId="0"/>
      <p:bldP spid="935044" grpId="0"/>
      <p:bldP spid="935045" grpId="0"/>
      <p:bldP spid="935046" grpId="0"/>
      <p:bldP spid="935050" grpId="0"/>
      <p:bldP spid="935057" grpId="0" animBg="1"/>
      <p:bldP spid="935058" grpId="0" animBg="1"/>
      <p:bldP spid="935059" grpId="0" animBg="1"/>
      <p:bldP spid="93506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cstate="print"/>
          <a:srcRect/>
          <a:stretch>
            <a:fillRect/>
          </a:stretch>
        </p:blipFill>
        <p:spPr bwMode="auto">
          <a:xfrm>
            <a:off x="138113" y="506434"/>
            <a:ext cx="8624887" cy="5994400"/>
          </a:xfrm>
          <a:prstGeom prst="rect">
            <a:avLst/>
          </a:prstGeom>
          <a:noFill/>
          <a:ln w="9525">
            <a:noFill/>
            <a:miter lim="800000"/>
            <a:headEnd/>
            <a:tailEnd/>
          </a:ln>
        </p:spPr>
      </p:pic>
      <p:sp>
        <p:nvSpPr>
          <p:cNvPr id="3" name="2 CuadroTexto"/>
          <p:cNvSpPr txBox="1"/>
          <p:nvPr/>
        </p:nvSpPr>
        <p:spPr>
          <a:xfrm>
            <a:off x="571472" y="201610"/>
            <a:ext cx="8147936" cy="461665"/>
          </a:xfrm>
          <a:prstGeom prst="rect">
            <a:avLst/>
          </a:prstGeom>
          <a:noFill/>
        </p:spPr>
        <p:txBody>
          <a:bodyPr wrap="none" rtlCol="0">
            <a:spAutoFit/>
          </a:bodyPr>
          <a:lstStyle/>
          <a:p>
            <a:r>
              <a:rPr lang="es-ES" dirty="0" smtClean="0">
                <a:latin typeface="Arial" pitchFamily="34" charset="0"/>
                <a:cs typeface="Arial" pitchFamily="34" charset="0"/>
              </a:rPr>
              <a:t>Topología de la red académica europea en 1996 (TEN-34)</a:t>
            </a:r>
            <a:endParaRPr lang="es-ES" dirty="0">
              <a:latin typeface="Arial" pitchFamily="34" charset="0"/>
              <a:cs typeface="Arial" pitchFamily="34" charset="0"/>
            </a:endParaRPr>
          </a:p>
        </p:txBody>
      </p:sp>
      <p:sp>
        <p:nvSpPr>
          <p:cNvPr id="4" name="3 CuadroTexto"/>
          <p:cNvSpPr txBox="1"/>
          <p:nvPr/>
        </p:nvSpPr>
        <p:spPr>
          <a:xfrm>
            <a:off x="214282" y="6000768"/>
            <a:ext cx="8929718" cy="523220"/>
          </a:xfrm>
          <a:prstGeom prst="rect">
            <a:avLst/>
          </a:prstGeom>
          <a:solidFill>
            <a:schemeClr val="bg1"/>
          </a:solidFill>
        </p:spPr>
        <p:txBody>
          <a:bodyPr wrap="square" rtlCol="0">
            <a:spAutoFit/>
          </a:bodyPr>
          <a:lstStyle/>
          <a:p>
            <a:pPr algn="ctr"/>
            <a:r>
              <a:rPr lang="es-ES" sz="1400" dirty="0" smtClean="0">
                <a:latin typeface="Arial" pitchFamily="34" charset="0"/>
                <a:cs typeface="Arial" pitchFamily="34" charset="0"/>
              </a:rPr>
              <a:t>Los rectángulos grises representan </a:t>
            </a:r>
            <a:r>
              <a:rPr lang="es-ES" sz="1400" dirty="0" err="1" smtClean="0">
                <a:latin typeface="Arial" pitchFamily="34" charset="0"/>
                <a:cs typeface="Arial" pitchFamily="34" charset="0"/>
              </a:rPr>
              <a:t>routers</a:t>
            </a:r>
            <a:r>
              <a:rPr lang="es-ES" sz="1400" dirty="0" smtClean="0">
                <a:latin typeface="Arial" pitchFamily="34" charset="0"/>
                <a:cs typeface="Arial" pitchFamily="34" charset="0"/>
              </a:rPr>
              <a:t> del </a:t>
            </a:r>
            <a:r>
              <a:rPr lang="es-ES" sz="1400" dirty="0" err="1" smtClean="0">
                <a:latin typeface="Arial" pitchFamily="34" charset="0"/>
                <a:cs typeface="Arial" pitchFamily="34" charset="0"/>
              </a:rPr>
              <a:t>backbone</a:t>
            </a:r>
            <a:r>
              <a:rPr lang="es-ES" sz="1400" dirty="0" smtClean="0">
                <a:latin typeface="Arial" pitchFamily="34" charset="0"/>
                <a:cs typeface="Arial" pitchFamily="34" charset="0"/>
              </a:rPr>
              <a:t> de la red europea.</a:t>
            </a:r>
          </a:p>
          <a:p>
            <a:pPr algn="ctr"/>
            <a:r>
              <a:rPr lang="es-ES" sz="1400" dirty="0" smtClean="0">
                <a:latin typeface="Arial" pitchFamily="34" charset="0"/>
                <a:cs typeface="Arial" pitchFamily="34" charset="0"/>
              </a:rPr>
              <a:t>Los rectángulos blancos representan  los </a:t>
            </a:r>
            <a:r>
              <a:rPr lang="es-ES" sz="1400" dirty="0" err="1" smtClean="0">
                <a:latin typeface="Arial" pitchFamily="34" charset="0"/>
                <a:cs typeface="Arial" pitchFamily="34" charset="0"/>
              </a:rPr>
              <a:t>routers</a:t>
            </a:r>
            <a:r>
              <a:rPr lang="es-ES" sz="1400" dirty="0" smtClean="0">
                <a:latin typeface="Arial" pitchFamily="34" charset="0"/>
                <a:cs typeface="Arial" pitchFamily="34" charset="0"/>
              </a:rPr>
              <a:t> principales de conexión de las redes de los países</a:t>
            </a:r>
            <a:endParaRPr lang="es-ES" sz="1400" dirty="0">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3" cstate="print"/>
          <a:srcRect b="9441"/>
          <a:stretch>
            <a:fillRect/>
          </a:stretch>
        </p:blipFill>
        <p:spPr bwMode="auto">
          <a:xfrm>
            <a:off x="481013" y="876325"/>
            <a:ext cx="7748587" cy="5481633"/>
          </a:xfrm>
          <a:prstGeom prst="rect">
            <a:avLst/>
          </a:prstGeom>
          <a:noFill/>
          <a:ln w="9525">
            <a:noFill/>
            <a:miter lim="800000"/>
            <a:headEnd/>
            <a:tailEnd/>
          </a:ln>
        </p:spPr>
      </p:pic>
      <p:sp>
        <p:nvSpPr>
          <p:cNvPr id="72707" name="Oval 5"/>
          <p:cNvSpPr>
            <a:spLocks noChangeArrowheads="1"/>
          </p:cNvSpPr>
          <p:nvPr/>
        </p:nvSpPr>
        <p:spPr bwMode="auto">
          <a:xfrm>
            <a:off x="8001000" y="3843362"/>
            <a:ext cx="762000" cy="381000"/>
          </a:xfrm>
          <a:prstGeom prst="ellipse">
            <a:avLst/>
          </a:prstGeom>
          <a:noFill/>
          <a:ln w="25400">
            <a:solidFill>
              <a:schemeClr val="tx1"/>
            </a:solidFill>
            <a:round/>
            <a:headEnd/>
            <a:tailEnd/>
          </a:ln>
        </p:spPr>
        <p:txBody>
          <a:bodyPr wrap="none" anchor="ctr"/>
          <a:lstStyle/>
          <a:p>
            <a:endParaRPr lang="es-ES"/>
          </a:p>
        </p:txBody>
      </p:sp>
      <p:sp>
        <p:nvSpPr>
          <p:cNvPr id="72708" name="Text Box 6"/>
          <p:cNvSpPr txBox="1">
            <a:spLocks noChangeArrowheads="1"/>
          </p:cNvSpPr>
          <p:nvPr/>
        </p:nvSpPr>
        <p:spPr bwMode="auto">
          <a:xfrm>
            <a:off x="8083550" y="3898925"/>
            <a:ext cx="604838" cy="274637"/>
          </a:xfrm>
          <a:prstGeom prst="rect">
            <a:avLst/>
          </a:prstGeom>
          <a:noFill/>
          <a:ln w="9525">
            <a:noFill/>
            <a:miter lim="800000"/>
            <a:headEnd/>
            <a:tailEnd/>
          </a:ln>
        </p:spPr>
        <p:txBody>
          <a:bodyPr wrap="none">
            <a:spAutoFit/>
          </a:bodyPr>
          <a:lstStyle/>
          <a:p>
            <a:r>
              <a:rPr lang="es-ES_tradnl" sz="1200" b="1">
                <a:latin typeface="Arial" charset="0"/>
              </a:rPr>
              <a:t>65432</a:t>
            </a:r>
            <a:endParaRPr lang="es-ES" sz="1200" b="1">
              <a:latin typeface="Arial" charset="0"/>
            </a:endParaRPr>
          </a:p>
        </p:txBody>
      </p:sp>
      <p:sp>
        <p:nvSpPr>
          <p:cNvPr id="72709" name="Line 7"/>
          <p:cNvSpPr>
            <a:spLocks noChangeShapeType="1"/>
          </p:cNvSpPr>
          <p:nvPr/>
        </p:nvSpPr>
        <p:spPr bwMode="auto">
          <a:xfrm>
            <a:off x="7924800" y="3690962"/>
            <a:ext cx="152400" cy="228600"/>
          </a:xfrm>
          <a:prstGeom prst="line">
            <a:avLst/>
          </a:prstGeom>
          <a:noFill/>
          <a:ln w="25400">
            <a:solidFill>
              <a:schemeClr val="tx1"/>
            </a:solidFill>
            <a:round/>
            <a:headEnd/>
            <a:tailEnd/>
          </a:ln>
        </p:spPr>
        <p:txBody>
          <a:bodyPr/>
          <a:lstStyle/>
          <a:p>
            <a:endParaRPr lang="es-ES"/>
          </a:p>
        </p:txBody>
      </p:sp>
      <p:sp>
        <p:nvSpPr>
          <p:cNvPr id="72710" name="Text Box 8"/>
          <p:cNvSpPr txBox="1">
            <a:spLocks noChangeArrowheads="1"/>
          </p:cNvSpPr>
          <p:nvPr/>
        </p:nvSpPr>
        <p:spPr bwMode="auto">
          <a:xfrm>
            <a:off x="8153400" y="3560787"/>
            <a:ext cx="496888" cy="274638"/>
          </a:xfrm>
          <a:prstGeom prst="rect">
            <a:avLst/>
          </a:prstGeom>
          <a:noFill/>
          <a:ln w="9525">
            <a:noFill/>
            <a:miter lim="800000"/>
            <a:headEnd/>
            <a:tailEnd/>
          </a:ln>
        </p:spPr>
        <p:txBody>
          <a:bodyPr wrap="none">
            <a:spAutoFit/>
          </a:bodyPr>
          <a:lstStyle/>
          <a:p>
            <a:r>
              <a:rPr lang="es-ES_tradnl" sz="1200" b="1">
                <a:latin typeface="Arial" charset="0"/>
              </a:rPr>
              <a:t>(UV)</a:t>
            </a:r>
            <a:endParaRPr lang="es-ES" sz="1200" b="1">
              <a:latin typeface="Arial" charset="0"/>
            </a:endParaRPr>
          </a:p>
        </p:txBody>
      </p:sp>
      <p:sp>
        <p:nvSpPr>
          <p:cNvPr id="7" name="6 CuadroTexto"/>
          <p:cNvSpPr txBox="1"/>
          <p:nvPr/>
        </p:nvSpPr>
        <p:spPr>
          <a:xfrm>
            <a:off x="500034" y="214290"/>
            <a:ext cx="8109912" cy="646331"/>
          </a:xfrm>
          <a:prstGeom prst="rect">
            <a:avLst/>
          </a:prstGeom>
          <a:noFill/>
        </p:spPr>
        <p:txBody>
          <a:bodyPr wrap="none" rtlCol="0">
            <a:spAutoFit/>
          </a:bodyPr>
          <a:lstStyle/>
          <a:p>
            <a:r>
              <a:rPr lang="es-ES" sz="3600" dirty="0" smtClean="0">
                <a:latin typeface="Arial" pitchFamily="34" charset="0"/>
                <a:cs typeface="Arial" pitchFamily="34" charset="0"/>
              </a:rPr>
              <a:t>Sistemas autónomos de la red anterior</a:t>
            </a:r>
            <a:endParaRPr lang="es-ES" sz="3600" dirty="0">
              <a:latin typeface="Arial" pitchFamily="34" charset="0"/>
              <a:cs typeface="Arial" pitchFamily="34" charset="0"/>
            </a:endParaRPr>
          </a:p>
        </p:txBody>
      </p:sp>
      <p:sp>
        <p:nvSpPr>
          <p:cNvPr id="8" name="7 CuadroTexto"/>
          <p:cNvSpPr txBox="1"/>
          <p:nvPr/>
        </p:nvSpPr>
        <p:spPr>
          <a:xfrm>
            <a:off x="6780459" y="5715016"/>
            <a:ext cx="1678665" cy="461665"/>
          </a:xfrm>
          <a:prstGeom prst="rect">
            <a:avLst/>
          </a:prstGeom>
          <a:solidFill>
            <a:schemeClr val="bg1"/>
          </a:solidFill>
        </p:spPr>
        <p:txBody>
          <a:bodyPr wrap="none" rtlCol="0">
            <a:spAutoFit/>
          </a:bodyPr>
          <a:lstStyle/>
          <a:p>
            <a:r>
              <a:rPr lang="es-ES" sz="1200" b="1" dirty="0" smtClean="0">
                <a:latin typeface="Arial" pitchFamily="34" charset="0"/>
                <a:cs typeface="Arial" pitchFamily="34" charset="0"/>
              </a:rPr>
              <a:t>AS de una Red</a:t>
            </a:r>
          </a:p>
          <a:p>
            <a:r>
              <a:rPr lang="es-ES" sz="1200" b="1" dirty="0" smtClean="0">
                <a:latin typeface="Arial" pitchFamily="34" charset="0"/>
                <a:cs typeface="Arial" pitchFamily="34" charset="0"/>
              </a:rPr>
              <a:t>Académica Nacional</a:t>
            </a:r>
            <a:endParaRPr lang="es-ES" sz="1200" b="1" dirty="0">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14428" y="214290"/>
            <a:ext cx="6886596" cy="1143000"/>
          </a:xfrm>
        </p:spPr>
        <p:txBody>
          <a:bodyPr/>
          <a:lstStyle/>
          <a:p>
            <a:pPr eaLnBrk="1" hangingPunct="1"/>
            <a:r>
              <a:rPr lang="es-ES_tradnl" sz="3600" dirty="0" smtClean="0"/>
              <a:t>Funcionamiento de BOOTP:    cliente y servidor en la misma LAN</a:t>
            </a:r>
            <a:endParaRPr lang="es-ES" sz="3600" dirty="0" smtClean="0"/>
          </a:p>
        </p:txBody>
      </p:sp>
      <p:sp>
        <p:nvSpPr>
          <p:cNvPr id="12291" name="Rectangle 3"/>
          <p:cNvSpPr>
            <a:spLocks noGrp="1" noChangeArrowheads="1"/>
          </p:cNvSpPr>
          <p:nvPr>
            <p:ph type="body" idx="1"/>
          </p:nvPr>
        </p:nvSpPr>
        <p:spPr>
          <a:xfrm>
            <a:off x="571472" y="1785926"/>
            <a:ext cx="7958166" cy="4357718"/>
          </a:xfrm>
        </p:spPr>
        <p:txBody>
          <a:bodyPr/>
          <a:lstStyle/>
          <a:p>
            <a:pPr eaLnBrk="1" hangingPunct="1">
              <a:lnSpc>
                <a:spcPct val="80000"/>
              </a:lnSpc>
            </a:pPr>
            <a:r>
              <a:rPr lang="es-ES_tradnl" sz="2000" dirty="0" smtClean="0"/>
              <a:t>Cuando un cliente arranca envía un ‘BOOTP </a:t>
            </a:r>
            <a:r>
              <a:rPr lang="es-ES_tradnl" sz="2000" dirty="0" err="1" smtClean="0"/>
              <a:t>request</a:t>
            </a:r>
            <a:r>
              <a:rPr lang="es-ES_tradnl" sz="2000" dirty="0" smtClean="0"/>
              <a:t>’ </a:t>
            </a:r>
            <a:r>
              <a:rPr lang="es-ES_tradnl" sz="2000" dirty="0" err="1" smtClean="0"/>
              <a:t>broadcast</a:t>
            </a:r>
            <a:r>
              <a:rPr lang="es-ES_tradnl" sz="2000" dirty="0" smtClean="0"/>
              <a:t> (a la dirección 255.255.255.255) poniendo como IP de origen 0.0.0.0 (pues aun no sabe su propia IP)</a:t>
            </a:r>
          </a:p>
          <a:p>
            <a:pPr eaLnBrk="1" hangingPunct="1">
              <a:lnSpc>
                <a:spcPct val="80000"/>
              </a:lnSpc>
            </a:pPr>
            <a:r>
              <a:rPr lang="es-ES_tradnl" sz="2000" dirty="0" smtClean="0"/>
              <a:t>El servidor recibe el mensaje, busca en su tabla la MAC del solicitante y si la encuentra prepara el ‘BOOTP </a:t>
            </a:r>
            <a:r>
              <a:rPr lang="es-ES_tradnl" sz="2000" dirty="0" err="1" smtClean="0"/>
              <a:t>reply</a:t>
            </a:r>
            <a:r>
              <a:rPr lang="es-ES_tradnl" sz="2000" dirty="0" smtClean="0"/>
              <a:t>’. Dependiendo de implementaciones la respuesta puede enviarse de dos maneras diferentes:</a:t>
            </a:r>
          </a:p>
          <a:p>
            <a:pPr lvl="1" eaLnBrk="1" hangingPunct="1">
              <a:lnSpc>
                <a:spcPct val="80000"/>
              </a:lnSpc>
            </a:pPr>
            <a:r>
              <a:rPr lang="es-ES_tradnl" sz="2000" dirty="0" smtClean="0"/>
              <a:t>En un paquete IP </a:t>
            </a:r>
            <a:r>
              <a:rPr lang="es-ES_tradnl" sz="2000" dirty="0" err="1" smtClean="0"/>
              <a:t>broadcast</a:t>
            </a:r>
            <a:r>
              <a:rPr lang="es-ES_tradnl" sz="2000" dirty="0" smtClean="0"/>
              <a:t> (lo más habitual) </a:t>
            </a:r>
          </a:p>
          <a:p>
            <a:pPr lvl="1" eaLnBrk="1" hangingPunct="1">
              <a:lnSpc>
                <a:spcPct val="80000"/>
              </a:lnSpc>
            </a:pPr>
            <a:r>
              <a:rPr lang="es-ES_tradnl" sz="2000" dirty="0" smtClean="0"/>
              <a:t>En un paquete IP </a:t>
            </a:r>
            <a:r>
              <a:rPr lang="es-ES_tradnl" sz="2000" dirty="0" err="1" smtClean="0"/>
              <a:t>unicast</a:t>
            </a:r>
            <a:r>
              <a:rPr lang="es-ES_tradnl" sz="2000" dirty="0" smtClean="0"/>
              <a:t> dirigido a la MAC del cliente. Al ser un paquete IP la MAC se debería averiguar consultando la ARP cache, pero la MAC no esta allí pues es nueva. Mandar un ARP </a:t>
            </a:r>
            <a:r>
              <a:rPr lang="es-ES_tradnl" sz="2000" dirty="0" err="1" smtClean="0"/>
              <a:t>Request</a:t>
            </a:r>
            <a:r>
              <a:rPr lang="es-ES_tradnl" sz="2000" dirty="0" smtClean="0"/>
              <a:t> no serviría de nada pues el cliente aún no sabe su IP y no responderá. </a:t>
            </a:r>
            <a:r>
              <a:rPr lang="es-ES_tradnl" sz="2000" dirty="0"/>
              <a:t>Es </a:t>
            </a:r>
            <a:r>
              <a:rPr lang="es-ES_tradnl" sz="2000" dirty="0" smtClean="0"/>
              <a:t>el </a:t>
            </a:r>
            <a:r>
              <a:rPr lang="es-ES_tradnl" sz="2000" dirty="0"/>
              <a:t>problema del huevo y la </a:t>
            </a:r>
            <a:r>
              <a:rPr lang="es-ES_tradnl" sz="2000" dirty="0" smtClean="0"/>
              <a:t>gallina. La solución es permitir que el proceso BOOTP actualice ‘ilegalmente’ la ARP cache del servidor añadiendo la entrada necesaria sin que se haya recibido un ARP </a:t>
            </a:r>
            <a:r>
              <a:rPr lang="es-ES_tradnl" sz="2000" dirty="0" err="1" smtClean="0"/>
              <a:t>Reply</a:t>
            </a:r>
            <a:r>
              <a:rPr lang="es-ES_tradnl" sz="2000" dirty="0" smtClean="0"/>
              <a:t>.</a:t>
            </a:r>
          </a:p>
        </p:txBody>
      </p:sp>
    </p:spTree>
  </p:cSld>
  <p:clrMapOvr>
    <a:masterClrMapping/>
  </p:clrMapOvr>
  <p:transition spd="med">
    <p:pull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rrowheads="1"/>
          </p:cNvPicPr>
          <p:nvPr/>
        </p:nvPicPr>
        <p:blipFill>
          <a:blip r:embed="rId3" cstate="print"/>
          <a:srcRect/>
          <a:stretch>
            <a:fillRect/>
          </a:stretch>
        </p:blipFill>
        <p:spPr bwMode="auto">
          <a:xfrm>
            <a:off x="5810250" y="3876675"/>
            <a:ext cx="2895600" cy="2133600"/>
          </a:xfrm>
          <a:prstGeom prst="rect">
            <a:avLst/>
          </a:prstGeom>
          <a:noFill/>
          <a:ln w="12700">
            <a:noFill/>
            <a:miter lim="800000"/>
            <a:headEnd/>
            <a:tailEnd/>
          </a:ln>
        </p:spPr>
      </p:pic>
      <p:sp>
        <p:nvSpPr>
          <p:cNvPr id="73731" name="Line 6"/>
          <p:cNvSpPr>
            <a:spLocks noChangeShapeType="1"/>
          </p:cNvSpPr>
          <p:nvPr/>
        </p:nvSpPr>
        <p:spPr bwMode="auto">
          <a:xfrm flipV="1">
            <a:off x="6740525" y="4476750"/>
            <a:ext cx="398463" cy="466725"/>
          </a:xfrm>
          <a:prstGeom prst="line">
            <a:avLst/>
          </a:prstGeom>
          <a:noFill/>
          <a:ln w="25400">
            <a:solidFill>
              <a:schemeClr val="accent2"/>
            </a:solidFill>
            <a:round/>
            <a:headEnd/>
            <a:tailEnd/>
          </a:ln>
        </p:spPr>
        <p:txBody>
          <a:bodyPr/>
          <a:lstStyle/>
          <a:p>
            <a:endParaRPr lang="es-ES"/>
          </a:p>
        </p:txBody>
      </p:sp>
      <p:sp>
        <p:nvSpPr>
          <p:cNvPr id="73732" name="Line 7"/>
          <p:cNvSpPr>
            <a:spLocks noChangeShapeType="1"/>
          </p:cNvSpPr>
          <p:nvPr/>
        </p:nvSpPr>
        <p:spPr bwMode="auto">
          <a:xfrm>
            <a:off x="6940550" y="5210175"/>
            <a:ext cx="1003300" cy="114300"/>
          </a:xfrm>
          <a:prstGeom prst="line">
            <a:avLst/>
          </a:prstGeom>
          <a:noFill/>
          <a:ln w="25400">
            <a:solidFill>
              <a:schemeClr val="accent2"/>
            </a:solidFill>
            <a:round/>
            <a:headEnd/>
            <a:tailEnd/>
          </a:ln>
        </p:spPr>
        <p:txBody>
          <a:bodyPr/>
          <a:lstStyle/>
          <a:p>
            <a:endParaRPr lang="es-ES"/>
          </a:p>
        </p:txBody>
      </p:sp>
      <p:sp>
        <p:nvSpPr>
          <p:cNvPr id="73733" name="Line 8"/>
          <p:cNvSpPr>
            <a:spLocks noChangeShapeType="1"/>
          </p:cNvSpPr>
          <p:nvPr/>
        </p:nvSpPr>
        <p:spPr bwMode="auto">
          <a:xfrm>
            <a:off x="7670800" y="4476750"/>
            <a:ext cx="266700" cy="600075"/>
          </a:xfrm>
          <a:prstGeom prst="line">
            <a:avLst/>
          </a:prstGeom>
          <a:noFill/>
          <a:ln w="25400">
            <a:solidFill>
              <a:schemeClr val="accent2"/>
            </a:solidFill>
            <a:round/>
            <a:headEnd/>
            <a:tailEnd/>
          </a:ln>
        </p:spPr>
        <p:txBody>
          <a:bodyPr/>
          <a:lstStyle/>
          <a:p>
            <a:endParaRPr lang="es-ES"/>
          </a:p>
        </p:txBody>
      </p:sp>
      <p:pic>
        <p:nvPicPr>
          <p:cNvPr id="73734" name="Picture 9"/>
          <p:cNvPicPr>
            <a:picLocks noChangeArrowheads="1"/>
          </p:cNvPicPr>
          <p:nvPr/>
        </p:nvPicPr>
        <p:blipFill>
          <a:blip r:embed="rId4" cstate="print"/>
          <a:srcRect/>
          <a:stretch>
            <a:fillRect/>
          </a:stretch>
        </p:blipFill>
        <p:spPr bwMode="auto">
          <a:xfrm>
            <a:off x="6208713" y="4876800"/>
            <a:ext cx="812800" cy="633413"/>
          </a:xfrm>
          <a:prstGeom prst="rect">
            <a:avLst/>
          </a:prstGeom>
          <a:noFill/>
          <a:ln w="12700">
            <a:noFill/>
            <a:miter lim="800000"/>
            <a:headEnd/>
            <a:tailEnd/>
          </a:ln>
        </p:spPr>
      </p:pic>
      <p:pic>
        <p:nvPicPr>
          <p:cNvPr id="73735" name="Picture 10"/>
          <p:cNvPicPr>
            <a:picLocks noChangeArrowheads="1"/>
          </p:cNvPicPr>
          <p:nvPr/>
        </p:nvPicPr>
        <p:blipFill>
          <a:blip r:embed="rId4" cstate="print"/>
          <a:srcRect/>
          <a:stretch>
            <a:fillRect/>
          </a:stretch>
        </p:blipFill>
        <p:spPr bwMode="auto">
          <a:xfrm>
            <a:off x="7670800" y="5010150"/>
            <a:ext cx="812800" cy="633413"/>
          </a:xfrm>
          <a:prstGeom prst="rect">
            <a:avLst/>
          </a:prstGeom>
          <a:noFill/>
          <a:ln w="12700">
            <a:noFill/>
            <a:miter lim="800000"/>
            <a:headEnd/>
            <a:tailEnd/>
          </a:ln>
        </p:spPr>
      </p:pic>
      <p:pic>
        <p:nvPicPr>
          <p:cNvPr id="73736" name="Picture 11"/>
          <p:cNvPicPr>
            <a:picLocks noChangeArrowheads="1"/>
          </p:cNvPicPr>
          <p:nvPr/>
        </p:nvPicPr>
        <p:blipFill>
          <a:blip r:embed="rId4" cstate="print"/>
          <a:srcRect/>
          <a:stretch>
            <a:fillRect/>
          </a:stretch>
        </p:blipFill>
        <p:spPr bwMode="auto">
          <a:xfrm>
            <a:off x="7007225" y="4010025"/>
            <a:ext cx="812800" cy="633413"/>
          </a:xfrm>
          <a:prstGeom prst="rect">
            <a:avLst/>
          </a:prstGeom>
          <a:noFill/>
          <a:ln w="12700">
            <a:noFill/>
            <a:miter lim="800000"/>
            <a:headEnd/>
            <a:tailEnd/>
          </a:ln>
        </p:spPr>
      </p:pic>
      <p:pic>
        <p:nvPicPr>
          <p:cNvPr id="73737" name="Picture 13"/>
          <p:cNvPicPr>
            <a:picLocks noChangeArrowheads="1"/>
          </p:cNvPicPr>
          <p:nvPr/>
        </p:nvPicPr>
        <p:blipFill>
          <a:blip r:embed="rId3" cstate="print"/>
          <a:srcRect/>
          <a:stretch>
            <a:fillRect/>
          </a:stretch>
        </p:blipFill>
        <p:spPr bwMode="auto">
          <a:xfrm>
            <a:off x="552450" y="3876675"/>
            <a:ext cx="2895600" cy="2133600"/>
          </a:xfrm>
          <a:prstGeom prst="rect">
            <a:avLst/>
          </a:prstGeom>
          <a:noFill/>
          <a:ln w="12700">
            <a:noFill/>
            <a:miter lim="800000"/>
            <a:headEnd/>
            <a:tailEnd/>
          </a:ln>
        </p:spPr>
      </p:pic>
      <p:sp>
        <p:nvSpPr>
          <p:cNvPr id="73738" name="Line 14"/>
          <p:cNvSpPr>
            <a:spLocks noChangeShapeType="1"/>
          </p:cNvSpPr>
          <p:nvPr/>
        </p:nvSpPr>
        <p:spPr bwMode="auto">
          <a:xfrm flipV="1">
            <a:off x="1482725" y="4476750"/>
            <a:ext cx="398463" cy="466725"/>
          </a:xfrm>
          <a:prstGeom prst="line">
            <a:avLst/>
          </a:prstGeom>
          <a:noFill/>
          <a:ln w="25400">
            <a:solidFill>
              <a:schemeClr val="accent2"/>
            </a:solidFill>
            <a:round/>
            <a:headEnd/>
            <a:tailEnd/>
          </a:ln>
        </p:spPr>
        <p:txBody>
          <a:bodyPr/>
          <a:lstStyle/>
          <a:p>
            <a:endParaRPr lang="es-ES"/>
          </a:p>
        </p:txBody>
      </p:sp>
      <p:sp>
        <p:nvSpPr>
          <p:cNvPr id="73739" name="Line 15"/>
          <p:cNvSpPr>
            <a:spLocks noChangeShapeType="1"/>
          </p:cNvSpPr>
          <p:nvPr/>
        </p:nvSpPr>
        <p:spPr bwMode="auto">
          <a:xfrm>
            <a:off x="1682750" y="5210175"/>
            <a:ext cx="927100" cy="114300"/>
          </a:xfrm>
          <a:prstGeom prst="line">
            <a:avLst/>
          </a:prstGeom>
          <a:noFill/>
          <a:ln w="25400">
            <a:solidFill>
              <a:schemeClr val="accent2"/>
            </a:solidFill>
            <a:round/>
            <a:headEnd/>
            <a:tailEnd/>
          </a:ln>
        </p:spPr>
        <p:txBody>
          <a:bodyPr/>
          <a:lstStyle/>
          <a:p>
            <a:endParaRPr lang="es-ES"/>
          </a:p>
        </p:txBody>
      </p:sp>
      <p:sp>
        <p:nvSpPr>
          <p:cNvPr id="73740" name="Line 16"/>
          <p:cNvSpPr>
            <a:spLocks noChangeShapeType="1"/>
          </p:cNvSpPr>
          <p:nvPr/>
        </p:nvSpPr>
        <p:spPr bwMode="auto">
          <a:xfrm>
            <a:off x="2413000" y="4476750"/>
            <a:ext cx="266700" cy="600075"/>
          </a:xfrm>
          <a:prstGeom prst="line">
            <a:avLst/>
          </a:prstGeom>
          <a:noFill/>
          <a:ln w="25400">
            <a:solidFill>
              <a:schemeClr val="accent2"/>
            </a:solidFill>
            <a:round/>
            <a:headEnd/>
            <a:tailEnd/>
          </a:ln>
        </p:spPr>
        <p:txBody>
          <a:bodyPr/>
          <a:lstStyle/>
          <a:p>
            <a:endParaRPr lang="es-ES"/>
          </a:p>
        </p:txBody>
      </p:sp>
      <p:pic>
        <p:nvPicPr>
          <p:cNvPr id="73741" name="Picture 17"/>
          <p:cNvPicPr>
            <a:picLocks noChangeArrowheads="1"/>
          </p:cNvPicPr>
          <p:nvPr/>
        </p:nvPicPr>
        <p:blipFill>
          <a:blip r:embed="rId4" cstate="print"/>
          <a:srcRect/>
          <a:stretch>
            <a:fillRect/>
          </a:stretch>
        </p:blipFill>
        <p:spPr bwMode="auto">
          <a:xfrm>
            <a:off x="950913" y="4876800"/>
            <a:ext cx="812800" cy="633413"/>
          </a:xfrm>
          <a:prstGeom prst="rect">
            <a:avLst/>
          </a:prstGeom>
          <a:noFill/>
          <a:ln w="12700">
            <a:noFill/>
            <a:miter lim="800000"/>
            <a:headEnd/>
            <a:tailEnd/>
          </a:ln>
        </p:spPr>
      </p:pic>
      <p:pic>
        <p:nvPicPr>
          <p:cNvPr id="73742" name="Picture 18"/>
          <p:cNvPicPr>
            <a:picLocks noChangeArrowheads="1"/>
          </p:cNvPicPr>
          <p:nvPr/>
        </p:nvPicPr>
        <p:blipFill>
          <a:blip r:embed="rId4" cstate="print"/>
          <a:srcRect/>
          <a:stretch>
            <a:fillRect/>
          </a:stretch>
        </p:blipFill>
        <p:spPr bwMode="auto">
          <a:xfrm>
            <a:off x="2413000" y="5010150"/>
            <a:ext cx="812800" cy="633413"/>
          </a:xfrm>
          <a:prstGeom prst="rect">
            <a:avLst/>
          </a:prstGeom>
          <a:noFill/>
          <a:ln w="12700">
            <a:noFill/>
            <a:miter lim="800000"/>
            <a:headEnd/>
            <a:tailEnd/>
          </a:ln>
        </p:spPr>
      </p:pic>
      <p:pic>
        <p:nvPicPr>
          <p:cNvPr id="73743" name="Picture 19"/>
          <p:cNvPicPr>
            <a:picLocks noChangeArrowheads="1"/>
          </p:cNvPicPr>
          <p:nvPr/>
        </p:nvPicPr>
        <p:blipFill>
          <a:blip r:embed="rId4" cstate="print"/>
          <a:srcRect/>
          <a:stretch>
            <a:fillRect/>
          </a:stretch>
        </p:blipFill>
        <p:spPr bwMode="auto">
          <a:xfrm>
            <a:off x="1749425" y="4010025"/>
            <a:ext cx="812800" cy="633413"/>
          </a:xfrm>
          <a:prstGeom prst="rect">
            <a:avLst/>
          </a:prstGeom>
          <a:noFill/>
          <a:ln w="12700">
            <a:noFill/>
            <a:miter lim="800000"/>
            <a:headEnd/>
            <a:tailEnd/>
          </a:ln>
        </p:spPr>
      </p:pic>
      <p:pic>
        <p:nvPicPr>
          <p:cNvPr id="73744" name="Picture 21"/>
          <p:cNvPicPr>
            <a:picLocks noChangeArrowheads="1"/>
          </p:cNvPicPr>
          <p:nvPr/>
        </p:nvPicPr>
        <p:blipFill>
          <a:blip r:embed="rId3" cstate="print"/>
          <a:srcRect/>
          <a:stretch>
            <a:fillRect/>
          </a:stretch>
        </p:blipFill>
        <p:spPr bwMode="auto">
          <a:xfrm>
            <a:off x="3059113" y="1684338"/>
            <a:ext cx="2952750" cy="2133600"/>
          </a:xfrm>
          <a:prstGeom prst="rect">
            <a:avLst/>
          </a:prstGeom>
          <a:noFill/>
          <a:ln w="12700">
            <a:noFill/>
            <a:miter lim="800000"/>
            <a:headEnd/>
            <a:tailEnd/>
          </a:ln>
        </p:spPr>
      </p:pic>
      <p:sp>
        <p:nvSpPr>
          <p:cNvPr id="73745" name="Line 22"/>
          <p:cNvSpPr>
            <a:spLocks noChangeShapeType="1"/>
          </p:cNvSpPr>
          <p:nvPr/>
        </p:nvSpPr>
        <p:spPr bwMode="auto">
          <a:xfrm flipV="1">
            <a:off x="3989388" y="2427288"/>
            <a:ext cx="398462" cy="466725"/>
          </a:xfrm>
          <a:prstGeom prst="line">
            <a:avLst/>
          </a:prstGeom>
          <a:noFill/>
          <a:ln w="25400">
            <a:solidFill>
              <a:schemeClr val="accent2"/>
            </a:solidFill>
            <a:round/>
            <a:headEnd/>
            <a:tailEnd/>
          </a:ln>
        </p:spPr>
        <p:txBody>
          <a:bodyPr/>
          <a:lstStyle/>
          <a:p>
            <a:endParaRPr lang="es-ES"/>
          </a:p>
        </p:txBody>
      </p:sp>
      <p:sp>
        <p:nvSpPr>
          <p:cNvPr id="73746" name="Line 23"/>
          <p:cNvSpPr>
            <a:spLocks noChangeShapeType="1"/>
          </p:cNvSpPr>
          <p:nvPr/>
        </p:nvSpPr>
        <p:spPr bwMode="auto">
          <a:xfrm>
            <a:off x="4189413" y="3160713"/>
            <a:ext cx="927100" cy="114300"/>
          </a:xfrm>
          <a:prstGeom prst="line">
            <a:avLst/>
          </a:prstGeom>
          <a:noFill/>
          <a:ln w="25400">
            <a:solidFill>
              <a:schemeClr val="accent2"/>
            </a:solidFill>
            <a:round/>
            <a:headEnd/>
            <a:tailEnd/>
          </a:ln>
        </p:spPr>
        <p:txBody>
          <a:bodyPr/>
          <a:lstStyle/>
          <a:p>
            <a:endParaRPr lang="es-ES"/>
          </a:p>
        </p:txBody>
      </p:sp>
      <p:sp>
        <p:nvSpPr>
          <p:cNvPr id="73747" name="Line 24"/>
          <p:cNvSpPr>
            <a:spLocks noChangeShapeType="1"/>
          </p:cNvSpPr>
          <p:nvPr/>
        </p:nvSpPr>
        <p:spPr bwMode="auto">
          <a:xfrm>
            <a:off x="4919663" y="2427288"/>
            <a:ext cx="266700" cy="600075"/>
          </a:xfrm>
          <a:prstGeom prst="line">
            <a:avLst/>
          </a:prstGeom>
          <a:noFill/>
          <a:ln w="25400">
            <a:solidFill>
              <a:schemeClr val="accent2"/>
            </a:solidFill>
            <a:round/>
            <a:headEnd/>
            <a:tailEnd/>
          </a:ln>
        </p:spPr>
        <p:txBody>
          <a:bodyPr/>
          <a:lstStyle/>
          <a:p>
            <a:endParaRPr lang="es-ES"/>
          </a:p>
        </p:txBody>
      </p:sp>
      <p:pic>
        <p:nvPicPr>
          <p:cNvPr id="73748" name="Picture 25"/>
          <p:cNvPicPr>
            <a:picLocks noChangeArrowheads="1"/>
          </p:cNvPicPr>
          <p:nvPr/>
        </p:nvPicPr>
        <p:blipFill>
          <a:blip r:embed="rId4" cstate="print"/>
          <a:srcRect/>
          <a:stretch>
            <a:fillRect/>
          </a:stretch>
        </p:blipFill>
        <p:spPr bwMode="auto">
          <a:xfrm>
            <a:off x="3457575" y="2827338"/>
            <a:ext cx="812800" cy="633412"/>
          </a:xfrm>
          <a:prstGeom prst="rect">
            <a:avLst/>
          </a:prstGeom>
          <a:noFill/>
          <a:ln w="12700">
            <a:noFill/>
            <a:miter lim="800000"/>
            <a:headEnd/>
            <a:tailEnd/>
          </a:ln>
        </p:spPr>
      </p:pic>
      <p:pic>
        <p:nvPicPr>
          <p:cNvPr id="73749" name="Picture 26"/>
          <p:cNvPicPr>
            <a:picLocks noChangeArrowheads="1"/>
          </p:cNvPicPr>
          <p:nvPr/>
        </p:nvPicPr>
        <p:blipFill>
          <a:blip r:embed="rId4" cstate="print"/>
          <a:srcRect/>
          <a:stretch>
            <a:fillRect/>
          </a:stretch>
        </p:blipFill>
        <p:spPr bwMode="auto">
          <a:xfrm>
            <a:off x="4919663" y="2960688"/>
            <a:ext cx="812800" cy="633412"/>
          </a:xfrm>
          <a:prstGeom prst="rect">
            <a:avLst/>
          </a:prstGeom>
          <a:noFill/>
          <a:ln w="12700">
            <a:noFill/>
            <a:miter lim="800000"/>
            <a:headEnd/>
            <a:tailEnd/>
          </a:ln>
        </p:spPr>
      </p:pic>
      <p:pic>
        <p:nvPicPr>
          <p:cNvPr id="73750" name="Picture 27"/>
          <p:cNvPicPr>
            <a:picLocks noChangeArrowheads="1"/>
          </p:cNvPicPr>
          <p:nvPr/>
        </p:nvPicPr>
        <p:blipFill>
          <a:blip r:embed="rId4" cstate="print"/>
          <a:srcRect/>
          <a:stretch>
            <a:fillRect/>
          </a:stretch>
        </p:blipFill>
        <p:spPr bwMode="auto">
          <a:xfrm>
            <a:off x="4256088" y="1960563"/>
            <a:ext cx="812800" cy="633412"/>
          </a:xfrm>
          <a:prstGeom prst="rect">
            <a:avLst/>
          </a:prstGeom>
          <a:noFill/>
          <a:ln w="12700">
            <a:noFill/>
            <a:miter lim="800000"/>
            <a:headEnd/>
            <a:tailEnd/>
          </a:ln>
        </p:spPr>
      </p:pic>
      <p:sp>
        <p:nvSpPr>
          <p:cNvPr id="73751" name="Text Box 30"/>
          <p:cNvSpPr txBox="1">
            <a:spLocks noChangeArrowheads="1"/>
          </p:cNvSpPr>
          <p:nvPr/>
        </p:nvSpPr>
        <p:spPr bwMode="auto">
          <a:xfrm>
            <a:off x="1238250" y="6086475"/>
            <a:ext cx="17526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Proveedor Y</a:t>
            </a:r>
            <a:endParaRPr lang="es-ES" sz="1800" b="1">
              <a:latin typeface="Arial" charset="0"/>
            </a:endParaRPr>
          </a:p>
        </p:txBody>
      </p:sp>
      <p:sp>
        <p:nvSpPr>
          <p:cNvPr id="73752" name="Text Box 31"/>
          <p:cNvSpPr txBox="1">
            <a:spLocks noChangeArrowheads="1"/>
          </p:cNvSpPr>
          <p:nvPr/>
        </p:nvSpPr>
        <p:spPr bwMode="auto">
          <a:xfrm>
            <a:off x="6724650" y="6086475"/>
            <a:ext cx="17526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Proveedor Z</a:t>
            </a:r>
            <a:endParaRPr lang="es-ES" sz="1800" b="1">
              <a:latin typeface="Arial" charset="0"/>
            </a:endParaRPr>
          </a:p>
        </p:txBody>
      </p:sp>
      <p:sp>
        <p:nvSpPr>
          <p:cNvPr id="73753" name="Text Box 32"/>
          <p:cNvSpPr txBox="1">
            <a:spLocks noChangeArrowheads="1"/>
          </p:cNvSpPr>
          <p:nvPr/>
        </p:nvSpPr>
        <p:spPr bwMode="auto">
          <a:xfrm>
            <a:off x="3905250" y="3890963"/>
            <a:ext cx="2035175" cy="366712"/>
          </a:xfrm>
          <a:prstGeom prst="rect">
            <a:avLst/>
          </a:prstGeom>
          <a:noFill/>
          <a:ln w="9525">
            <a:noFill/>
            <a:miter lim="800000"/>
            <a:headEnd/>
            <a:tailEnd/>
          </a:ln>
        </p:spPr>
        <p:txBody>
          <a:bodyPr>
            <a:spAutoFit/>
          </a:bodyPr>
          <a:lstStyle/>
          <a:p>
            <a:pPr>
              <a:spcBef>
                <a:spcPct val="50000"/>
              </a:spcBef>
            </a:pPr>
            <a:r>
              <a:rPr lang="es-ES_tradnl" sz="1800" b="1">
                <a:latin typeface="Arial" charset="0"/>
              </a:rPr>
              <a:t>Organización X</a:t>
            </a:r>
            <a:endParaRPr lang="es-ES" sz="1800" b="1">
              <a:latin typeface="Arial" charset="0"/>
            </a:endParaRPr>
          </a:p>
        </p:txBody>
      </p:sp>
      <p:sp>
        <p:nvSpPr>
          <p:cNvPr id="73754" name="Text Box 33"/>
          <p:cNvSpPr txBox="1">
            <a:spLocks noChangeArrowheads="1"/>
          </p:cNvSpPr>
          <p:nvPr/>
        </p:nvSpPr>
        <p:spPr bwMode="auto">
          <a:xfrm>
            <a:off x="1619250" y="4638675"/>
            <a:ext cx="11430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AS 147</a:t>
            </a:r>
            <a:endParaRPr lang="es-ES" sz="1800" b="1">
              <a:latin typeface="Arial" charset="0"/>
            </a:endParaRPr>
          </a:p>
        </p:txBody>
      </p:sp>
      <p:sp>
        <p:nvSpPr>
          <p:cNvPr id="73755" name="Text Box 34"/>
          <p:cNvSpPr txBox="1">
            <a:spLocks noChangeArrowheads="1"/>
          </p:cNvSpPr>
          <p:nvPr/>
        </p:nvSpPr>
        <p:spPr bwMode="auto">
          <a:xfrm>
            <a:off x="6877050" y="4638675"/>
            <a:ext cx="11430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AS 504</a:t>
            </a:r>
            <a:endParaRPr lang="es-ES" sz="1800" b="1">
              <a:latin typeface="Arial" charset="0"/>
            </a:endParaRPr>
          </a:p>
        </p:txBody>
      </p:sp>
      <p:sp>
        <p:nvSpPr>
          <p:cNvPr id="73756" name="Line 36"/>
          <p:cNvSpPr>
            <a:spLocks noChangeShapeType="1"/>
          </p:cNvSpPr>
          <p:nvPr/>
        </p:nvSpPr>
        <p:spPr bwMode="auto">
          <a:xfrm flipV="1">
            <a:off x="2333625" y="3224213"/>
            <a:ext cx="1185863" cy="842962"/>
          </a:xfrm>
          <a:prstGeom prst="line">
            <a:avLst/>
          </a:prstGeom>
          <a:noFill/>
          <a:ln w="25400">
            <a:solidFill>
              <a:schemeClr val="accent2"/>
            </a:solidFill>
            <a:round/>
            <a:headEnd/>
            <a:tailEnd/>
          </a:ln>
        </p:spPr>
        <p:txBody>
          <a:bodyPr/>
          <a:lstStyle/>
          <a:p>
            <a:endParaRPr lang="es-ES"/>
          </a:p>
        </p:txBody>
      </p:sp>
      <p:sp>
        <p:nvSpPr>
          <p:cNvPr id="73757" name="Line 37"/>
          <p:cNvSpPr>
            <a:spLocks noChangeShapeType="1"/>
          </p:cNvSpPr>
          <p:nvPr/>
        </p:nvSpPr>
        <p:spPr bwMode="auto">
          <a:xfrm flipH="1" flipV="1">
            <a:off x="5667375" y="3371850"/>
            <a:ext cx="1514475" cy="733425"/>
          </a:xfrm>
          <a:prstGeom prst="line">
            <a:avLst/>
          </a:prstGeom>
          <a:noFill/>
          <a:ln w="25400">
            <a:solidFill>
              <a:schemeClr val="accent2"/>
            </a:solidFill>
            <a:round/>
            <a:headEnd/>
            <a:tailEnd/>
          </a:ln>
        </p:spPr>
        <p:txBody>
          <a:bodyPr/>
          <a:lstStyle/>
          <a:p>
            <a:endParaRPr lang="es-ES"/>
          </a:p>
        </p:txBody>
      </p:sp>
      <p:sp>
        <p:nvSpPr>
          <p:cNvPr id="73758" name="Line 38"/>
          <p:cNvSpPr>
            <a:spLocks noChangeShapeType="1"/>
          </p:cNvSpPr>
          <p:nvPr/>
        </p:nvSpPr>
        <p:spPr bwMode="auto">
          <a:xfrm>
            <a:off x="3143250" y="5400675"/>
            <a:ext cx="1141413" cy="242888"/>
          </a:xfrm>
          <a:prstGeom prst="line">
            <a:avLst/>
          </a:prstGeom>
          <a:noFill/>
          <a:ln w="25400">
            <a:solidFill>
              <a:schemeClr val="accent2"/>
            </a:solidFill>
            <a:round/>
            <a:headEnd/>
            <a:tailEnd/>
          </a:ln>
        </p:spPr>
        <p:txBody>
          <a:bodyPr/>
          <a:lstStyle/>
          <a:p>
            <a:endParaRPr lang="es-ES"/>
          </a:p>
        </p:txBody>
      </p:sp>
      <p:sp>
        <p:nvSpPr>
          <p:cNvPr id="73759" name="Line 39"/>
          <p:cNvSpPr>
            <a:spLocks noChangeShapeType="1"/>
          </p:cNvSpPr>
          <p:nvPr/>
        </p:nvSpPr>
        <p:spPr bwMode="auto">
          <a:xfrm flipH="1">
            <a:off x="5292725" y="5272088"/>
            <a:ext cx="950913" cy="300037"/>
          </a:xfrm>
          <a:prstGeom prst="line">
            <a:avLst/>
          </a:prstGeom>
          <a:noFill/>
          <a:ln w="25400">
            <a:solidFill>
              <a:schemeClr val="accent2"/>
            </a:solidFill>
            <a:round/>
            <a:headEnd/>
            <a:tailEnd/>
          </a:ln>
        </p:spPr>
        <p:txBody>
          <a:bodyPr/>
          <a:lstStyle/>
          <a:p>
            <a:endParaRPr lang="es-ES"/>
          </a:p>
        </p:txBody>
      </p:sp>
      <p:sp>
        <p:nvSpPr>
          <p:cNvPr id="73760" name="Rectangle 41"/>
          <p:cNvSpPr>
            <a:spLocks noChangeArrowheads="1"/>
          </p:cNvSpPr>
          <p:nvPr/>
        </p:nvSpPr>
        <p:spPr bwMode="auto">
          <a:xfrm>
            <a:off x="82550" y="260350"/>
            <a:ext cx="8953500" cy="762000"/>
          </a:xfrm>
          <a:prstGeom prst="rect">
            <a:avLst/>
          </a:prstGeom>
          <a:noFill/>
          <a:ln w="9525">
            <a:noFill/>
            <a:miter lim="800000"/>
            <a:headEnd/>
            <a:tailEnd/>
          </a:ln>
        </p:spPr>
        <p:txBody>
          <a:bodyPr anchor="ctr"/>
          <a:lstStyle/>
          <a:p>
            <a:pPr algn="ctr"/>
            <a:r>
              <a:rPr lang="es-ES" sz="2800" dirty="0">
                <a:solidFill>
                  <a:schemeClr val="tx2"/>
                </a:solidFill>
                <a:latin typeface="Arial" charset="0"/>
              </a:rPr>
              <a:t>Organización </a:t>
            </a:r>
            <a:r>
              <a:rPr lang="es-ES" sz="2800" dirty="0" smtClean="0">
                <a:solidFill>
                  <a:schemeClr val="tx2"/>
                </a:solidFill>
                <a:latin typeface="Arial" charset="0"/>
              </a:rPr>
              <a:t>sin AS propio conectada </a:t>
            </a:r>
            <a:r>
              <a:rPr lang="es-ES" sz="2800" dirty="0">
                <a:solidFill>
                  <a:schemeClr val="tx2"/>
                </a:solidFill>
                <a:latin typeface="Arial" charset="0"/>
              </a:rPr>
              <a:t>a dos </a:t>
            </a:r>
            <a:r>
              <a:rPr lang="es-ES" sz="2800" dirty="0" err="1">
                <a:solidFill>
                  <a:schemeClr val="tx2"/>
                </a:solidFill>
                <a:latin typeface="Arial" charset="0"/>
              </a:rPr>
              <a:t>ISPs</a:t>
            </a:r>
            <a:endParaRPr lang="es-ES" sz="2800" dirty="0">
              <a:solidFill>
                <a:schemeClr val="tx2"/>
              </a:solidFill>
              <a:latin typeface="Arial" charset="0"/>
            </a:endParaRPr>
          </a:p>
        </p:txBody>
      </p:sp>
      <p:sp>
        <p:nvSpPr>
          <p:cNvPr id="73761" name="Text Box 42"/>
          <p:cNvSpPr txBox="1">
            <a:spLocks noChangeArrowheads="1"/>
          </p:cNvSpPr>
          <p:nvPr/>
        </p:nvSpPr>
        <p:spPr bwMode="auto">
          <a:xfrm>
            <a:off x="5580063" y="1125538"/>
            <a:ext cx="3384550" cy="825500"/>
          </a:xfrm>
          <a:prstGeom prst="rect">
            <a:avLst/>
          </a:prstGeom>
          <a:noFill/>
          <a:ln w="9525">
            <a:noFill/>
            <a:miter lim="800000"/>
            <a:headEnd/>
            <a:tailEnd/>
          </a:ln>
        </p:spPr>
        <p:txBody>
          <a:bodyPr>
            <a:spAutoFit/>
          </a:bodyPr>
          <a:lstStyle/>
          <a:p>
            <a:pPr>
              <a:spcBef>
                <a:spcPct val="50000"/>
              </a:spcBef>
            </a:pPr>
            <a:r>
              <a:rPr lang="es-ES_tradnl" sz="1600" b="1">
                <a:latin typeface="Arial" charset="0"/>
              </a:rPr>
              <a:t>En caso de fallo de un proveedor los ordenadores que salen por él quedan sin servicio</a:t>
            </a:r>
            <a:endParaRPr lang="es-ES" sz="1600" b="1">
              <a:latin typeface="Arial" charset="0"/>
            </a:endParaRPr>
          </a:p>
        </p:txBody>
      </p:sp>
      <p:sp>
        <p:nvSpPr>
          <p:cNvPr id="73762" name="Text Box 43"/>
          <p:cNvSpPr txBox="1">
            <a:spLocks noChangeArrowheads="1"/>
          </p:cNvSpPr>
          <p:nvPr/>
        </p:nvSpPr>
        <p:spPr bwMode="auto">
          <a:xfrm>
            <a:off x="755650" y="3340100"/>
            <a:ext cx="1871663"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A 20.0.0.0/24 por </a:t>
            </a:r>
            <a:r>
              <a:rPr lang="es-ES_tradnl" sz="1400" b="1">
                <a:latin typeface="Arial" charset="0"/>
                <a:sym typeface="Symbol" pitchFamily="18" charset="2"/>
              </a:rPr>
              <a:t></a:t>
            </a:r>
          </a:p>
        </p:txBody>
      </p:sp>
      <p:sp>
        <p:nvSpPr>
          <p:cNvPr id="73763" name="Line 44"/>
          <p:cNvSpPr>
            <a:spLocks noChangeShapeType="1"/>
          </p:cNvSpPr>
          <p:nvPr/>
        </p:nvSpPr>
        <p:spPr bwMode="auto">
          <a:xfrm>
            <a:off x="2124075" y="3573463"/>
            <a:ext cx="0" cy="269875"/>
          </a:xfrm>
          <a:prstGeom prst="line">
            <a:avLst/>
          </a:prstGeom>
          <a:noFill/>
          <a:ln w="9525">
            <a:solidFill>
              <a:schemeClr val="tx1"/>
            </a:solidFill>
            <a:round/>
            <a:headEnd/>
            <a:tailEnd type="triangle" w="med" len="med"/>
          </a:ln>
        </p:spPr>
        <p:txBody>
          <a:bodyPr/>
          <a:lstStyle/>
          <a:p>
            <a:endParaRPr lang="es-ES"/>
          </a:p>
        </p:txBody>
      </p:sp>
      <p:sp>
        <p:nvSpPr>
          <p:cNvPr id="73764" name="Text Box 45"/>
          <p:cNvSpPr txBox="1">
            <a:spLocks noChangeArrowheads="1"/>
          </p:cNvSpPr>
          <p:nvPr/>
        </p:nvSpPr>
        <p:spPr bwMode="auto">
          <a:xfrm>
            <a:off x="2700338" y="3629025"/>
            <a:ext cx="358775" cy="304800"/>
          </a:xfrm>
          <a:prstGeom prst="rect">
            <a:avLst/>
          </a:prstGeom>
          <a:noFill/>
          <a:ln w="9525">
            <a:noFill/>
            <a:miter lim="800000"/>
            <a:headEnd/>
            <a:tailEnd/>
          </a:ln>
        </p:spPr>
        <p:txBody>
          <a:bodyPr>
            <a:spAutoFit/>
          </a:bodyPr>
          <a:lstStyle/>
          <a:p>
            <a:pPr>
              <a:spcBef>
                <a:spcPct val="50000"/>
              </a:spcBef>
            </a:pPr>
            <a:r>
              <a:rPr lang="es-ES_tradnl" sz="1400" b="1">
                <a:latin typeface="Arial" charset="0"/>
                <a:sym typeface="Symbol" pitchFamily="18" charset="2"/>
              </a:rPr>
              <a:t></a:t>
            </a:r>
          </a:p>
        </p:txBody>
      </p:sp>
      <p:sp>
        <p:nvSpPr>
          <p:cNvPr id="73765" name="Text Box 46"/>
          <p:cNvSpPr txBox="1">
            <a:spLocks noChangeArrowheads="1"/>
          </p:cNvSpPr>
          <p:nvPr/>
        </p:nvSpPr>
        <p:spPr bwMode="auto">
          <a:xfrm>
            <a:off x="6516688" y="3284538"/>
            <a:ext cx="1727200" cy="517525"/>
          </a:xfrm>
          <a:prstGeom prst="rect">
            <a:avLst/>
          </a:prstGeom>
          <a:noFill/>
          <a:ln w="9525">
            <a:noFill/>
            <a:miter lim="800000"/>
            <a:headEnd/>
            <a:tailEnd/>
          </a:ln>
        </p:spPr>
        <p:txBody>
          <a:bodyPr>
            <a:spAutoFit/>
          </a:bodyPr>
          <a:lstStyle/>
          <a:p>
            <a:pPr>
              <a:spcBef>
                <a:spcPct val="50000"/>
              </a:spcBef>
            </a:pPr>
            <a:r>
              <a:rPr lang="es-ES_tradnl" sz="1400" b="1">
                <a:latin typeface="Arial" charset="0"/>
              </a:rPr>
              <a:t>A 30.0.0.0/24 por </a:t>
            </a:r>
            <a:r>
              <a:rPr lang="es-ES_tradnl" sz="1400" b="1">
                <a:latin typeface="Arial" charset="0"/>
                <a:sym typeface="Symbol" pitchFamily="18" charset="2"/>
              </a:rPr>
              <a:t></a:t>
            </a:r>
          </a:p>
        </p:txBody>
      </p:sp>
      <p:sp>
        <p:nvSpPr>
          <p:cNvPr id="73766" name="Text Box 48"/>
          <p:cNvSpPr txBox="1">
            <a:spLocks noChangeArrowheads="1"/>
          </p:cNvSpPr>
          <p:nvPr/>
        </p:nvSpPr>
        <p:spPr bwMode="auto">
          <a:xfrm>
            <a:off x="6300788" y="3700463"/>
            <a:ext cx="358775" cy="304800"/>
          </a:xfrm>
          <a:prstGeom prst="rect">
            <a:avLst/>
          </a:prstGeom>
          <a:noFill/>
          <a:ln w="9525">
            <a:noFill/>
            <a:miter lim="800000"/>
            <a:headEnd/>
            <a:tailEnd/>
          </a:ln>
        </p:spPr>
        <p:txBody>
          <a:bodyPr>
            <a:spAutoFit/>
          </a:bodyPr>
          <a:lstStyle/>
          <a:p>
            <a:pPr>
              <a:spcBef>
                <a:spcPct val="50000"/>
              </a:spcBef>
            </a:pPr>
            <a:r>
              <a:rPr lang="es-ES_tradnl" sz="1400" b="1">
                <a:latin typeface="Arial" charset="0"/>
                <a:sym typeface="Symbol" pitchFamily="18" charset="2"/>
              </a:rPr>
              <a:t></a:t>
            </a:r>
            <a:r>
              <a:rPr lang="es-ES_tradnl" sz="1400">
                <a:latin typeface="Arial" charset="0"/>
                <a:sym typeface="Symbol" pitchFamily="18" charset="2"/>
              </a:rPr>
              <a:t> </a:t>
            </a:r>
            <a:endParaRPr lang="es-ES_tradnl" sz="1400" b="1">
              <a:latin typeface="Arial" charset="0"/>
              <a:sym typeface="Symbol" pitchFamily="18" charset="2"/>
            </a:endParaRPr>
          </a:p>
        </p:txBody>
      </p:sp>
      <p:sp>
        <p:nvSpPr>
          <p:cNvPr id="73767" name="Text Box 50"/>
          <p:cNvSpPr txBox="1">
            <a:spLocks noChangeArrowheads="1"/>
          </p:cNvSpPr>
          <p:nvPr/>
        </p:nvSpPr>
        <p:spPr bwMode="auto">
          <a:xfrm>
            <a:off x="395288" y="1196975"/>
            <a:ext cx="3816350" cy="825500"/>
          </a:xfrm>
          <a:prstGeom prst="rect">
            <a:avLst/>
          </a:prstGeom>
          <a:noFill/>
          <a:ln w="9525">
            <a:noFill/>
            <a:miter lim="800000"/>
            <a:headEnd/>
            <a:tailEnd/>
          </a:ln>
        </p:spPr>
        <p:txBody>
          <a:bodyPr>
            <a:spAutoFit/>
          </a:bodyPr>
          <a:lstStyle/>
          <a:p>
            <a:pPr>
              <a:spcBef>
                <a:spcPct val="50000"/>
              </a:spcBef>
            </a:pPr>
            <a:r>
              <a:rPr lang="es-ES_tradnl" sz="1600" b="1">
                <a:latin typeface="Arial" charset="0"/>
              </a:rPr>
              <a:t>Los ordenadores de la organización X se han de configurar con una IP de Y o de Z</a:t>
            </a:r>
            <a:endParaRPr lang="es-ES" sz="1600" b="1">
              <a:latin typeface="Arial" charset="0"/>
            </a:endParaRPr>
          </a:p>
        </p:txBody>
      </p:sp>
      <p:pic>
        <p:nvPicPr>
          <p:cNvPr id="73768" name="Picture 28"/>
          <p:cNvPicPr>
            <a:picLocks noChangeArrowheads="1"/>
          </p:cNvPicPr>
          <p:nvPr/>
        </p:nvPicPr>
        <p:blipFill>
          <a:blip r:embed="rId3" cstate="print"/>
          <a:srcRect/>
          <a:stretch>
            <a:fillRect/>
          </a:stretch>
        </p:blipFill>
        <p:spPr bwMode="auto">
          <a:xfrm>
            <a:off x="4016375" y="4995863"/>
            <a:ext cx="1566863" cy="1077912"/>
          </a:xfrm>
          <a:prstGeom prst="rect">
            <a:avLst/>
          </a:prstGeom>
          <a:noFill/>
          <a:ln w="12700">
            <a:noFill/>
            <a:miter lim="800000"/>
            <a:headEnd/>
            <a:tailEnd/>
          </a:ln>
        </p:spPr>
      </p:pic>
      <p:sp>
        <p:nvSpPr>
          <p:cNvPr id="73769" name="Text Box 29"/>
          <p:cNvSpPr txBox="1">
            <a:spLocks noChangeArrowheads="1"/>
          </p:cNvSpPr>
          <p:nvPr/>
        </p:nvSpPr>
        <p:spPr bwMode="auto">
          <a:xfrm>
            <a:off x="4210050" y="5311775"/>
            <a:ext cx="12954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Internet</a:t>
            </a:r>
            <a:endParaRPr lang="es-ES" sz="1800" b="1">
              <a:latin typeface="Arial" charset="0"/>
            </a:endParaRPr>
          </a:p>
        </p:txBody>
      </p:sp>
      <p:sp>
        <p:nvSpPr>
          <p:cNvPr id="73770" name="Line 51"/>
          <p:cNvSpPr>
            <a:spLocks noChangeShapeType="1"/>
          </p:cNvSpPr>
          <p:nvPr/>
        </p:nvSpPr>
        <p:spPr bwMode="auto">
          <a:xfrm>
            <a:off x="7380288" y="3590925"/>
            <a:ext cx="0" cy="269875"/>
          </a:xfrm>
          <a:prstGeom prst="line">
            <a:avLst/>
          </a:prstGeom>
          <a:noFill/>
          <a:ln w="9525">
            <a:solidFill>
              <a:schemeClr val="tx1"/>
            </a:solidFill>
            <a:round/>
            <a:headEnd/>
            <a:tailEnd type="triangle" w="med" len="med"/>
          </a:ln>
        </p:spPr>
        <p:txBody>
          <a:bodyPr/>
          <a:lstStyle/>
          <a:p>
            <a:endParaRPr lang="es-ES"/>
          </a:p>
        </p:txBody>
      </p:sp>
      <p:sp>
        <p:nvSpPr>
          <p:cNvPr id="73771" name="Text Box 52"/>
          <p:cNvSpPr txBox="1">
            <a:spLocks noChangeArrowheads="1"/>
          </p:cNvSpPr>
          <p:nvPr/>
        </p:nvSpPr>
        <p:spPr bwMode="auto">
          <a:xfrm>
            <a:off x="971550" y="2492375"/>
            <a:ext cx="1584325"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A 0.0.0.0/0 por </a:t>
            </a:r>
            <a:r>
              <a:rPr lang="es-ES_tradnl" sz="1400" b="1">
                <a:latin typeface="Arial" charset="0"/>
                <a:sym typeface="Symbol" pitchFamily="18" charset="2"/>
              </a:rPr>
              <a:t>Y</a:t>
            </a:r>
          </a:p>
        </p:txBody>
      </p:sp>
      <p:sp>
        <p:nvSpPr>
          <p:cNvPr id="73772" name="Line 53"/>
          <p:cNvSpPr>
            <a:spLocks noChangeShapeType="1"/>
          </p:cNvSpPr>
          <p:nvPr/>
        </p:nvSpPr>
        <p:spPr bwMode="auto">
          <a:xfrm>
            <a:off x="2555875" y="2708275"/>
            <a:ext cx="792163" cy="288925"/>
          </a:xfrm>
          <a:prstGeom prst="line">
            <a:avLst/>
          </a:prstGeom>
          <a:noFill/>
          <a:ln w="9525">
            <a:solidFill>
              <a:schemeClr val="tx1"/>
            </a:solidFill>
            <a:round/>
            <a:headEnd/>
            <a:tailEnd type="triangle" w="med" len="med"/>
          </a:ln>
        </p:spPr>
        <p:txBody>
          <a:bodyPr/>
          <a:lstStyle/>
          <a:p>
            <a:endParaRPr lang="es-ES"/>
          </a:p>
        </p:txBody>
      </p:sp>
      <p:sp>
        <p:nvSpPr>
          <p:cNvPr id="73773" name="Text Box 54"/>
          <p:cNvSpPr txBox="1">
            <a:spLocks noChangeArrowheads="1"/>
          </p:cNvSpPr>
          <p:nvPr/>
        </p:nvSpPr>
        <p:spPr bwMode="auto">
          <a:xfrm>
            <a:off x="6300788" y="2708275"/>
            <a:ext cx="1584325"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A 0.0.0.0/0 por </a:t>
            </a:r>
            <a:r>
              <a:rPr lang="es-ES_tradnl" sz="1400" b="1">
                <a:latin typeface="Arial" charset="0"/>
                <a:sym typeface="Symbol" pitchFamily="18" charset="2"/>
              </a:rPr>
              <a:t>Z</a:t>
            </a:r>
          </a:p>
        </p:txBody>
      </p:sp>
      <p:sp>
        <p:nvSpPr>
          <p:cNvPr id="73774" name="Line 55"/>
          <p:cNvSpPr>
            <a:spLocks noChangeShapeType="1"/>
          </p:cNvSpPr>
          <p:nvPr/>
        </p:nvSpPr>
        <p:spPr bwMode="auto">
          <a:xfrm flipH="1">
            <a:off x="5724525" y="2924175"/>
            <a:ext cx="576263" cy="217488"/>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594350" y="3533775"/>
            <a:ext cx="2895600" cy="2133600"/>
            <a:chOff x="3552" y="2112"/>
            <a:chExt cx="1824" cy="1344"/>
          </a:xfrm>
        </p:grpSpPr>
        <p:pic>
          <p:nvPicPr>
            <p:cNvPr id="74789" name="Picture 3"/>
            <p:cNvPicPr>
              <a:picLocks noChangeArrowheads="1"/>
            </p:cNvPicPr>
            <p:nvPr/>
          </p:nvPicPr>
          <p:blipFill>
            <a:blip r:embed="rId3" cstate="print"/>
            <a:srcRect/>
            <a:stretch>
              <a:fillRect/>
            </a:stretch>
          </p:blipFill>
          <p:spPr bwMode="auto">
            <a:xfrm>
              <a:off x="3552" y="2112"/>
              <a:ext cx="1824" cy="1344"/>
            </a:xfrm>
            <a:prstGeom prst="rect">
              <a:avLst/>
            </a:prstGeom>
            <a:noFill/>
            <a:ln w="12700">
              <a:noFill/>
              <a:miter lim="800000"/>
              <a:headEnd/>
              <a:tailEnd/>
            </a:ln>
          </p:spPr>
        </p:pic>
        <p:sp>
          <p:nvSpPr>
            <p:cNvPr id="74790" name="Line 4"/>
            <p:cNvSpPr>
              <a:spLocks noChangeShapeType="1"/>
            </p:cNvSpPr>
            <p:nvPr/>
          </p:nvSpPr>
          <p:spPr bwMode="auto">
            <a:xfrm flipV="1">
              <a:off x="4138" y="2490"/>
              <a:ext cx="251" cy="294"/>
            </a:xfrm>
            <a:prstGeom prst="line">
              <a:avLst/>
            </a:prstGeom>
            <a:noFill/>
            <a:ln w="25400">
              <a:solidFill>
                <a:schemeClr val="accent2"/>
              </a:solidFill>
              <a:round/>
              <a:headEnd/>
              <a:tailEnd/>
            </a:ln>
          </p:spPr>
          <p:txBody>
            <a:bodyPr/>
            <a:lstStyle/>
            <a:p>
              <a:endParaRPr lang="es-ES"/>
            </a:p>
          </p:txBody>
        </p:sp>
        <p:sp>
          <p:nvSpPr>
            <p:cNvPr id="74791" name="Line 5"/>
            <p:cNvSpPr>
              <a:spLocks noChangeShapeType="1"/>
            </p:cNvSpPr>
            <p:nvPr/>
          </p:nvSpPr>
          <p:spPr bwMode="auto">
            <a:xfrm>
              <a:off x="4264" y="2952"/>
              <a:ext cx="632" cy="72"/>
            </a:xfrm>
            <a:prstGeom prst="line">
              <a:avLst/>
            </a:prstGeom>
            <a:noFill/>
            <a:ln w="25400">
              <a:solidFill>
                <a:schemeClr val="accent2"/>
              </a:solidFill>
              <a:round/>
              <a:headEnd/>
              <a:tailEnd/>
            </a:ln>
          </p:spPr>
          <p:txBody>
            <a:bodyPr/>
            <a:lstStyle/>
            <a:p>
              <a:endParaRPr lang="es-ES"/>
            </a:p>
          </p:txBody>
        </p:sp>
        <p:sp>
          <p:nvSpPr>
            <p:cNvPr id="74792" name="Line 6"/>
            <p:cNvSpPr>
              <a:spLocks noChangeShapeType="1"/>
            </p:cNvSpPr>
            <p:nvPr/>
          </p:nvSpPr>
          <p:spPr bwMode="auto">
            <a:xfrm>
              <a:off x="4724" y="2490"/>
              <a:ext cx="168" cy="378"/>
            </a:xfrm>
            <a:prstGeom prst="line">
              <a:avLst/>
            </a:prstGeom>
            <a:noFill/>
            <a:ln w="25400">
              <a:solidFill>
                <a:schemeClr val="accent2"/>
              </a:solidFill>
              <a:round/>
              <a:headEnd/>
              <a:tailEnd/>
            </a:ln>
          </p:spPr>
          <p:txBody>
            <a:bodyPr/>
            <a:lstStyle/>
            <a:p>
              <a:endParaRPr lang="es-ES"/>
            </a:p>
          </p:txBody>
        </p:sp>
        <p:pic>
          <p:nvPicPr>
            <p:cNvPr id="74793" name="Picture 7"/>
            <p:cNvPicPr>
              <a:picLocks noChangeArrowheads="1"/>
            </p:cNvPicPr>
            <p:nvPr/>
          </p:nvPicPr>
          <p:blipFill>
            <a:blip r:embed="rId4" cstate="print"/>
            <a:srcRect/>
            <a:stretch>
              <a:fillRect/>
            </a:stretch>
          </p:blipFill>
          <p:spPr bwMode="auto">
            <a:xfrm>
              <a:off x="3803" y="2742"/>
              <a:ext cx="512" cy="399"/>
            </a:xfrm>
            <a:prstGeom prst="rect">
              <a:avLst/>
            </a:prstGeom>
            <a:noFill/>
            <a:ln w="12700">
              <a:noFill/>
              <a:miter lim="800000"/>
              <a:headEnd/>
              <a:tailEnd/>
            </a:ln>
          </p:spPr>
        </p:pic>
        <p:pic>
          <p:nvPicPr>
            <p:cNvPr id="74794" name="Picture 8"/>
            <p:cNvPicPr>
              <a:picLocks noChangeArrowheads="1"/>
            </p:cNvPicPr>
            <p:nvPr/>
          </p:nvPicPr>
          <p:blipFill>
            <a:blip r:embed="rId4" cstate="print"/>
            <a:srcRect/>
            <a:stretch>
              <a:fillRect/>
            </a:stretch>
          </p:blipFill>
          <p:spPr bwMode="auto">
            <a:xfrm>
              <a:off x="4724" y="2826"/>
              <a:ext cx="512" cy="399"/>
            </a:xfrm>
            <a:prstGeom prst="rect">
              <a:avLst/>
            </a:prstGeom>
            <a:noFill/>
            <a:ln w="12700">
              <a:noFill/>
              <a:miter lim="800000"/>
              <a:headEnd/>
              <a:tailEnd/>
            </a:ln>
          </p:spPr>
        </p:pic>
        <p:pic>
          <p:nvPicPr>
            <p:cNvPr id="74795" name="Picture 9"/>
            <p:cNvPicPr>
              <a:picLocks noChangeArrowheads="1"/>
            </p:cNvPicPr>
            <p:nvPr/>
          </p:nvPicPr>
          <p:blipFill>
            <a:blip r:embed="rId4" cstate="print"/>
            <a:srcRect/>
            <a:stretch>
              <a:fillRect/>
            </a:stretch>
          </p:blipFill>
          <p:spPr bwMode="auto">
            <a:xfrm>
              <a:off x="4306" y="2196"/>
              <a:ext cx="512" cy="399"/>
            </a:xfrm>
            <a:prstGeom prst="rect">
              <a:avLst/>
            </a:prstGeom>
            <a:noFill/>
            <a:ln w="12700">
              <a:noFill/>
              <a:miter lim="800000"/>
              <a:headEnd/>
              <a:tailEnd/>
            </a:ln>
          </p:spPr>
        </p:pic>
      </p:grpSp>
      <p:grpSp>
        <p:nvGrpSpPr>
          <p:cNvPr id="74755" name="Group 10"/>
          <p:cNvGrpSpPr>
            <a:grpSpLocks/>
          </p:cNvGrpSpPr>
          <p:nvPr/>
        </p:nvGrpSpPr>
        <p:grpSpPr bwMode="auto">
          <a:xfrm>
            <a:off x="336550" y="3533775"/>
            <a:ext cx="2895600" cy="2133600"/>
            <a:chOff x="240" y="2112"/>
            <a:chExt cx="1824" cy="1344"/>
          </a:xfrm>
        </p:grpSpPr>
        <p:pic>
          <p:nvPicPr>
            <p:cNvPr id="74782" name="Picture 11"/>
            <p:cNvPicPr>
              <a:picLocks noChangeArrowheads="1"/>
            </p:cNvPicPr>
            <p:nvPr/>
          </p:nvPicPr>
          <p:blipFill>
            <a:blip r:embed="rId3" cstate="print"/>
            <a:srcRect/>
            <a:stretch>
              <a:fillRect/>
            </a:stretch>
          </p:blipFill>
          <p:spPr bwMode="auto">
            <a:xfrm>
              <a:off x="240" y="2112"/>
              <a:ext cx="1824" cy="1344"/>
            </a:xfrm>
            <a:prstGeom prst="rect">
              <a:avLst/>
            </a:prstGeom>
            <a:noFill/>
            <a:ln w="12700">
              <a:noFill/>
              <a:miter lim="800000"/>
              <a:headEnd/>
              <a:tailEnd/>
            </a:ln>
          </p:spPr>
        </p:pic>
        <p:sp>
          <p:nvSpPr>
            <p:cNvPr id="74783" name="Line 12"/>
            <p:cNvSpPr>
              <a:spLocks noChangeShapeType="1"/>
            </p:cNvSpPr>
            <p:nvPr/>
          </p:nvSpPr>
          <p:spPr bwMode="auto">
            <a:xfrm flipV="1">
              <a:off x="826" y="2490"/>
              <a:ext cx="251" cy="294"/>
            </a:xfrm>
            <a:prstGeom prst="line">
              <a:avLst/>
            </a:prstGeom>
            <a:noFill/>
            <a:ln w="25400">
              <a:solidFill>
                <a:schemeClr val="accent2"/>
              </a:solidFill>
              <a:round/>
              <a:headEnd/>
              <a:tailEnd/>
            </a:ln>
          </p:spPr>
          <p:txBody>
            <a:bodyPr/>
            <a:lstStyle/>
            <a:p>
              <a:endParaRPr lang="es-ES"/>
            </a:p>
          </p:txBody>
        </p:sp>
        <p:sp>
          <p:nvSpPr>
            <p:cNvPr id="74784" name="Line 13"/>
            <p:cNvSpPr>
              <a:spLocks noChangeShapeType="1"/>
            </p:cNvSpPr>
            <p:nvPr/>
          </p:nvSpPr>
          <p:spPr bwMode="auto">
            <a:xfrm>
              <a:off x="952" y="2952"/>
              <a:ext cx="584" cy="72"/>
            </a:xfrm>
            <a:prstGeom prst="line">
              <a:avLst/>
            </a:prstGeom>
            <a:noFill/>
            <a:ln w="25400">
              <a:solidFill>
                <a:schemeClr val="accent2"/>
              </a:solidFill>
              <a:round/>
              <a:headEnd/>
              <a:tailEnd/>
            </a:ln>
          </p:spPr>
          <p:txBody>
            <a:bodyPr/>
            <a:lstStyle/>
            <a:p>
              <a:endParaRPr lang="es-ES"/>
            </a:p>
          </p:txBody>
        </p:sp>
        <p:sp>
          <p:nvSpPr>
            <p:cNvPr id="74785" name="Line 14"/>
            <p:cNvSpPr>
              <a:spLocks noChangeShapeType="1"/>
            </p:cNvSpPr>
            <p:nvPr/>
          </p:nvSpPr>
          <p:spPr bwMode="auto">
            <a:xfrm>
              <a:off x="1412" y="2490"/>
              <a:ext cx="168" cy="378"/>
            </a:xfrm>
            <a:prstGeom prst="line">
              <a:avLst/>
            </a:prstGeom>
            <a:noFill/>
            <a:ln w="25400">
              <a:solidFill>
                <a:schemeClr val="accent2"/>
              </a:solidFill>
              <a:round/>
              <a:headEnd/>
              <a:tailEnd/>
            </a:ln>
          </p:spPr>
          <p:txBody>
            <a:bodyPr/>
            <a:lstStyle/>
            <a:p>
              <a:endParaRPr lang="es-ES"/>
            </a:p>
          </p:txBody>
        </p:sp>
        <p:pic>
          <p:nvPicPr>
            <p:cNvPr id="74786" name="Picture 15"/>
            <p:cNvPicPr>
              <a:picLocks noChangeArrowheads="1"/>
            </p:cNvPicPr>
            <p:nvPr/>
          </p:nvPicPr>
          <p:blipFill>
            <a:blip r:embed="rId4" cstate="print"/>
            <a:srcRect/>
            <a:stretch>
              <a:fillRect/>
            </a:stretch>
          </p:blipFill>
          <p:spPr bwMode="auto">
            <a:xfrm>
              <a:off x="491" y="2742"/>
              <a:ext cx="512" cy="399"/>
            </a:xfrm>
            <a:prstGeom prst="rect">
              <a:avLst/>
            </a:prstGeom>
            <a:noFill/>
            <a:ln w="12700">
              <a:noFill/>
              <a:miter lim="800000"/>
              <a:headEnd/>
              <a:tailEnd/>
            </a:ln>
          </p:spPr>
        </p:pic>
        <p:pic>
          <p:nvPicPr>
            <p:cNvPr id="74787" name="Picture 16"/>
            <p:cNvPicPr>
              <a:picLocks noChangeArrowheads="1"/>
            </p:cNvPicPr>
            <p:nvPr/>
          </p:nvPicPr>
          <p:blipFill>
            <a:blip r:embed="rId4" cstate="print"/>
            <a:srcRect/>
            <a:stretch>
              <a:fillRect/>
            </a:stretch>
          </p:blipFill>
          <p:spPr bwMode="auto">
            <a:xfrm>
              <a:off x="1412" y="2826"/>
              <a:ext cx="512" cy="399"/>
            </a:xfrm>
            <a:prstGeom prst="rect">
              <a:avLst/>
            </a:prstGeom>
            <a:noFill/>
            <a:ln w="12700">
              <a:noFill/>
              <a:miter lim="800000"/>
              <a:headEnd/>
              <a:tailEnd/>
            </a:ln>
          </p:spPr>
        </p:pic>
        <p:pic>
          <p:nvPicPr>
            <p:cNvPr id="74788" name="Picture 17"/>
            <p:cNvPicPr>
              <a:picLocks noChangeArrowheads="1"/>
            </p:cNvPicPr>
            <p:nvPr/>
          </p:nvPicPr>
          <p:blipFill>
            <a:blip r:embed="rId4" cstate="print"/>
            <a:srcRect/>
            <a:stretch>
              <a:fillRect/>
            </a:stretch>
          </p:blipFill>
          <p:spPr bwMode="auto">
            <a:xfrm>
              <a:off x="994" y="2196"/>
              <a:ext cx="512" cy="399"/>
            </a:xfrm>
            <a:prstGeom prst="rect">
              <a:avLst/>
            </a:prstGeom>
            <a:noFill/>
            <a:ln w="12700">
              <a:noFill/>
              <a:miter lim="800000"/>
              <a:headEnd/>
              <a:tailEnd/>
            </a:ln>
          </p:spPr>
        </p:pic>
      </p:grpSp>
      <p:grpSp>
        <p:nvGrpSpPr>
          <p:cNvPr id="74756" name="Group 18"/>
          <p:cNvGrpSpPr>
            <a:grpSpLocks/>
          </p:cNvGrpSpPr>
          <p:nvPr/>
        </p:nvGrpSpPr>
        <p:grpSpPr bwMode="auto">
          <a:xfrm>
            <a:off x="2851150" y="1490663"/>
            <a:ext cx="2895600" cy="2133600"/>
            <a:chOff x="1728" y="240"/>
            <a:chExt cx="1824" cy="1344"/>
          </a:xfrm>
        </p:grpSpPr>
        <p:pic>
          <p:nvPicPr>
            <p:cNvPr id="74775" name="Picture 19"/>
            <p:cNvPicPr>
              <a:picLocks noChangeArrowheads="1"/>
            </p:cNvPicPr>
            <p:nvPr/>
          </p:nvPicPr>
          <p:blipFill>
            <a:blip r:embed="rId3" cstate="print"/>
            <a:srcRect/>
            <a:stretch>
              <a:fillRect/>
            </a:stretch>
          </p:blipFill>
          <p:spPr bwMode="auto">
            <a:xfrm>
              <a:off x="1728" y="240"/>
              <a:ext cx="1824" cy="1344"/>
            </a:xfrm>
            <a:prstGeom prst="rect">
              <a:avLst/>
            </a:prstGeom>
            <a:noFill/>
            <a:ln w="12700">
              <a:noFill/>
              <a:miter lim="800000"/>
              <a:headEnd/>
              <a:tailEnd/>
            </a:ln>
          </p:spPr>
        </p:pic>
        <p:sp>
          <p:nvSpPr>
            <p:cNvPr id="74776" name="Line 20"/>
            <p:cNvSpPr>
              <a:spLocks noChangeShapeType="1"/>
            </p:cNvSpPr>
            <p:nvPr/>
          </p:nvSpPr>
          <p:spPr bwMode="auto">
            <a:xfrm flipV="1">
              <a:off x="2314" y="618"/>
              <a:ext cx="251" cy="294"/>
            </a:xfrm>
            <a:prstGeom prst="line">
              <a:avLst/>
            </a:prstGeom>
            <a:noFill/>
            <a:ln w="25400">
              <a:solidFill>
                <a:schemeClr val="accent2"/>
              </a:solidFill>
              <a:round/>
              <a:headEnd/>
              <a:tailEnd/>
            </a:ln>
          </p:spPr>
          <p:txBody>
            <a:bodyPr/>
            <a:lstStyle/>
            <a:p>
              <a:endParaRPr lang="es-ES"/>
            </a:p>
          </p:txBody>
        </p:sp>
        <p:sp>
          <p:nvSpPr>
            <p:cNvPr id="74777" name="Line 21"/>
            <p:cNvSpPr>
              <a:spLocks noChangeShapeType="1"/>
            </p:cNvSpPr>
            <p:nvPr/>
          </p:nvSpPr>
          <p:spPr bwMode="auto">
            <a:xfrm>
              <a:off x="2440" y="1080"/>
              <a:ext cx="584" cy="72"/>
            </a:xfrm>
            <a:prstGeom prst="line">
              <a:avLst/>
            </a:prstGeom>
            <a:noFill/>
            <a:ln w="25400">
              <a:solidFill>
                <a:schemeClr val="accent2"/>
              </a:solidFill>
              <a:round/>
              <a:headEnd/>
              <a:tailEnd/>
            </a:ln>
          </p:spPr>
          <p:txBody>
            <a:bodyPr/>
            <a:lstStyle/>
            <a:p>
              <a:endParaRPr lang="es-ES"/>
            </a:p>
          </p:txBody>
        </p:sp>
        <p:sp>
          <p:nvSpPr>
            <p:cNvPr id="74778" name="Line 22"/>
            <p:cNvSpPr>
              <a:spLocks noChangeShapeType="1"/>
            </p:cNvSpPr>
            <p:nvPr/>
          </p:nvSpPr>
          <p:spPr bwMode="auto">
            <a:xfrm>
              <a:off x="2900" y="618"/>
              <a:ext cx="168" cy="378"/>
            </a:xfrm>
            <a:prstGeom prst="line">
              <a:avLst/>
            </a:prstGeom>
            <a:noFill/>
            <a:ln w="25400">
              <a:solidFill>
                <a:schemeClr val="accent2"/>
              </a:solidFill>
              <a:round/>
              <a:headEnd/>
              <a:tailEnd/>
            </a:ln>
          </p:spPr>
          <p:txBody>
            <a:bodyPr/>
            <a:lstStyle/>
            <a:p>
              <a:endParaRPr lang="es-ES"/>
            </a:p>
          </p:txBody>
        </p:sp>
        <p:pic>
          <p:nvPicPr>
            <p:cNvPr id="74779" name="Picture 23"/>
            <p:cNvPicPr>
              <a:picLocks noChangeArrowheads="1"/>
            </p:cNvPicPr>
            <p:nvPr/>
          </p:nvPicPr>
          <p:blipFill>
            <a:blip r:embed="rId4" cstate="print"/>
            <a:srcRect/>
            <a:stretch>
              <a:fillRect/>
            </a:stretch>
          </p:blipFill>
          <p:spPr bwMode="auto">
            <a:xfrm>
              <a:off x="1979" y="870"/>
              <a:ext cx="512" cy="399"/>
            </a:xfrm>
            <a:prstGeom prst="rect">
              <a:avLst/>
            </a:prstGeom>
            <a:noFill/>
            <a:ln w="12700">
              <a:noFill/>
              <a:miter lim="800000"/>
              <a:headEnd/>
              <a:tailEnd/>
            </a:ln>
          </p:spPr>
        </p:pic>
        <p:pic>
          <p:nvPicPr>
            <p:cNvPr id="74780" name="Picture 24"/>
            <p:cNvPicPr>
              <a:picLocks noChangeArrowheads="1"/>
            </p:cNvPicPr>
            <p:nvPr/>
          </p:nvPicPr>
          <p:blipFill>
            <a:blip r:embed="rId4" cstate="print"/>
            <a:srcRect/>
            <a:stretch>
              <a:fillRect/>
            </a:stretch>
          </p:blipFill>
          <p:spPr bwMode="auto">
            <a:xfrm>
              <a:off x="2900" y="954"/>
              <a:ext cx="512" cy="399"/>
            </a:xfrm>
            <a:prstGeom prst="rect">
              <a:avLst/>
            </a:prstGeom>
            <a:noFill/>
            <a:ln w="12700">
              <a:noFill/>
              <a:miter lim="800000"/>
              <a:headEnd/>
              <a:tailEnd/>
            </a:ln>
          </p:spPr>
        </p:pic>
        <p:pic>
          <p:nvPicPr>
            <p:cNvPr id="74781" name="Picture 25"/>
            <p:cNvPicPr>
              <a:picLocks noChangeArrowheads="1"/>
            </p:cNvPicPr>
            <p:nvPr/>
          </p:nvPicPr>
          <p:blipFill>
            <a:blip r:embed="rId4" cstate="print"/>
            <a:srcRect/>
            <a:stretch>
              <a:fillRect/>
            </a:stretch>
          </p:blipFill>
          <p:spPr bwMode="auto">
            <a:xfrm>
              <a:off x="2482" y="324"/>
              <a:ext cx="512" cy="399"/>
            </a:xfrm>
            <a:prstGeom prst="rect">
              <a:avLst/>
            </a:prstGeom>
            <a:noFill/>
            <a:ln w="12700">
              <a:noFill/>
              <a:miter lim="800000"/>
              <a:headEnd/>
              <a:tailEnd/>
            </a:ln>
          </p:spPr>
        </p:pic>
      </p:grpSp>
      <p:sp>
        <p:nvSpPr>
          <p:cNvPr id="74757" name="Text Box 28"/>
          <p:cNvSpPr txBox="1">
            <a:spLocks noChangeArrowheads="1"/>
          </p:cNvSpPr>
          <p:nvPr/>
        </p:nvSpPr>
        <p:spPr bwMode="auto">
          <a:xfrm>
            <a:off x="1022350" y="5743575"/>
            <a:ext cx="17526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Proveedor Y</a:t>
            </a:r>
            <a:endParaRPr lang="es-ES" sz="1800" b="1">
              <a:latin typeface="Arial" charset="0"/>
            </a:endParaRPr>
          </a:p>
        </p:txBody>
      </p:sp>
      <p:sp>
        <p:nvSpPr>
          <p:cNvPr id="74758" name="Text Box 29"/>
          <p:cNvSpPr txBox="1">
            <a:spLocks noChangeArrowheads="1"/>
          </p:cNvSpPr>
          <p:nvPr/>
        </p:nvSpPr>
        <p:spPr bwMode="auto">
          <a:xfrm>
            <a:off x="6508750" y="5743575"/>
            <a:ext cx="17526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Proveedor Z</a:t>
            </a:r>
            <a:endParaRPr lang="es-ES" sz="1800" b="1">
              <a:latin typeface="Arial" charset="0"/>
            </a:endParaRPr>
          </a:p>
        </p:txBody>
      </p:sp>
      <p:sp>
        <p:nvSpPr>
          <p:cNvPr id="74759" name="Text Box 30"/>
          <p:cNvSpPr txBox="1">
            <a:spLocks noChangeArrowheads="1"/>
          </p:cNvSpPr>
          <p:nvPr/>
        </p:nvSpPr>
        <p:spPr bwMode="auto">
          <a:xfrm>
            <a:off x="3563938" y="3548063"/>
            <a:ext cx="1962150" cy="366712"/>
          </a:xfrm>
          <a:prstGeom prst="rect">
            <a:avLst/>
          </a:prstGeom>
          <a:noFill/>
          <a:ln w="9525">
            <a:noFill/>
            <a:miter lim="800000"/>
            <a:headEnd/>
            <a:tailEnd/>
          </a:ln>
        </p:spPr>
        <p:txBody>
          <a:bodyPr>
            <a:spAutoFit/>
          </a:bodyPr>
          <a:lstStyle/>
          <a:p>
            <a:pPr>
              <a:spcBef>
                <a:spcPct val="50000"/>
              </a:spcBef>
            </a:pPr>
            <a:r>
              <a:rPr lang="es-ES_tradnl" sz="1800" b="1">
                <a:latin typeface="Arial" charset="0"/>
              </a:rPr>
              <a:t>Organización X</a:t>
            </a:r>
            <a:endParaRPr lang="es-ES" sz="1800" b="1">
              <a:latin typeface="Arial" charset="0"/>
            </a:endParaRPr>
          </a:p>
        </p:txBody>
      </p:sp>
      <p:sp>
        <p:nvSpPr>
          <p:cNvPr id="74760" name="Text Box 31"/>
          <p:cNvSpPr txBox="1">
            <a:spLocks noChangeArrowheads="1"/>
          </p:cNvSpPr>
          <p:nvPr/>
        </p:nvSpPr>
        <p:spPr bwMode="auto">
          <a:xfrm>
            <a:off x="1403350" y="4295775"/>
            <a:ext cx="11430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AS 147</a:t>
            </a:r>
            <a:endParaRPr lang="es-ES" sz="1800" b="1">
              <a:latin typeface="Arial" charset="0"/>
            </a:endParaRPr>
          </a:p>
        </p:txBody>
      </p:sp>
      <p:sp>
        <p:nvSpPr>
          <p:cNvPr id="74761" name="Text Box 32"/>
          <p:cNvSpPr txBox="1">
            <a:spLocks noChangeArrowheads="1"/>
          </p:cNvSpPr>
          <p:nvPr/>
        </p:nvSpPr>
        <p:spPr bwMode="auto">
          <a:xfrm>
            <a:off x="6661150" y="4295775"/>
            <a:ext cx="1143000" cy="366713"/>
          </a:xfrm>
          <a:prstGeom prst="rect">
            <a:avLst/>
          </a:prstGeom>
          <a:noFill/>
          <a:ln w="9525">
            <a:noFill/>
            <a:miter lim="800000"/>
            <a:headEnd/>
            <a:tailEnd/>
          </a:ln>
        </p:spPr>
        <p:txBody>
          <a:bodyPr>
            <a:spAutoFit/>
          </a:bodyPr>
          <a:lstStyle/>
          <a:p>
            <a:pPr>
              <a:spcBef>
                <a:spcPct val="50000"/>
              </a:spcBef>
            </a:pPr>
            <a:r>
              <a:rPr lang="es-ES_tradnl" sz="1800" b="1">
                <a:latin typeface="Arial" charset="0"/>
              </a:rPr>
              <a:t>AS 504</a:t>
            </a:r>
            <a:endParaRPr lang="es-ES" sz="1800" b="1">
              <a:latin typeface="Arial" charset="0"/>
            </a:endParaRPr>
          </a:p>
        </p:txBody>
      </p:sp>
      <p:sp>
        <p:nvSpPr>
          <p:cNvPr id="74762" name="Text Box 33"/>
          <p:cNvSpPr txBox="1">
            <a:spLocks noChangeArrowheads="1"/>
          </p:cNvSpPr>
          <p:nvPr/>
        </p:nvSpPr>
        <p:spPr bwMode="auto">
          <a:xfrm>
            <a:off x="3917950" y="2328863"/>
            <a:ext cx="1143000" cy="366712"/>
          </a:xfrm>
          <a:prstGeom prst="rect">
            <a:avLst/>
          </a:prstGeom>
          <a:noFill/>
          <a:ln w="9525">
            <a:noFill/>
            <a:miter lim="800000"/>
            <a:headEnd/>
            <a:tailEnd/>
          </a:ln>
        </p:spPr>
        <p:txBody>
          <a:bodyPr>
            <a:spAutoFit/>
          </a:bodyPr>
          <a:lstStyle/>
          <a:p>
            <a:pPr>
              <a:spcBef>
                <a:spcPct val="50000"/>
              </a:spcBef>
            </a:pPr>
            <a:r>
              <a:rPr lang="es-ES_tradnl" sz="1800" b="1">
                <a:latin typeface="Arial" charset="0"/>
              </a:rPr>
              <a:t>AS 812</a:t>
            </a:r>
            <a:endParaRPr lang="es-ES" sz="1800" b="1">
              <a:latin typeface="Arial" charset="0"/>
            </a:endParaRPr>
          </a:p>
        </p:txBody>
      </p:sp>
      <p:sp>
        <p:nvSpPr>
          <p:cNvPr id="74763" name="Line 34"/>
          <p:cNvSpPr>
            <a:spLocks noChangeShapeType="1"/>
          </p:cNvSpPr>
          <p:nvPr/>
        </p:nvSpPr>
        <p:spPr bwMode="auto">
          <a:xfrm flipV="1">
            <a:off x="2117725" y="2881313"/>
            <a:ext cx="1185863" cy="842962"/>
          </a:xfrm>
          <a:prstGeom prst="line">
            <a:avLst/>
          </a:prstGeom>
          <a:noFill/>
          <a:ln w="25400">
            <a:solidFill>
              <a:schemeClr val="accent2"/>
            </a:solidFill>
            <a:round/>
            <a:headEnd/>
            <a:tailEnd/>
          </a:ln>
        </p:spPr>
        <p:txBody>
          <a:bodyPr/>
          <a:lstStyle/>
          <a:p>
            <a:endParaRPr lang="es-ES"/>
          </a:p>
        </p:txBody>
      </p:sp>
      <p:sp>
        <p:nvSpPr>
          <p:cNvPr id="74764" name="Line 35"/>
          <p:cNvSpPr>
            <a:spLocks noChangeShapeType="1"/>
          </p:cNvSpPr>
          <p:nvPr/>
        </p:nvSpPr>
        <p:spPr bwMode="auto">
          <a:xfrm flipH="1" flipV="1">
            <a:off x="5451475" y="3028950"/>
            <a:ext cx="1514475" cy="733425"/>
          </a:xfrm>
          <a:prstGeom prst="line">
            <a:avLst/>
          </a:prstGeom>
          <a:noFill/>
          <a:ln w="25400">
            <a:solidFill>
              <a:schemeClr val="accent2"/>
            </a:solidFill>
            <a:round/>
            <a:headEnd/>
            <a:tailEnd/>
          </a:ln>
        </p:spPr>
        <p:txBody>
          <a:bodyPr/>
          <a:lstStyle/>
          <a:p>
            <a:endParaRPr lang="es-ES"/>
          </a:p>
        </p:txBody>
      </p:sp>
      <p:sp>
        <p:nvSpPr>
          <p:cNvPr id="74765" name="Line 36"/>
          <p:cNvSpPr>
            <a:spLocks noChangeShapeType="1"/>
          </p:cNvSpPr>
          <p:nvPr/>
        </p:nvSpPr>
        <p:spPr bwMode="auto">
          <a:xfrm>
            <a:off x="2927350" y="5057775"/>
            <a:ext cx="1357313" cy="315913"/>
          </a:xfrm>
          <a:prstGeom prst="line">
            <a:avLst/>
          </a:prstGeom>
          <a:noFill/>
          <a:ln w="25400">
            <a:solidFill>
              <a:schemeClr val="accent2"/>
            </a:solidFill>
            <a:round/>
            <a:headEnd/>
            <a:tailEnd/>
          </a:ln>
        </p:spPr>
        <p:txBody>
          <a:bodyPr/>
          <a:lstStyle/>
          <a:p>
            <a:endParaRPr lang="es-ES"/>
          </a:p>
        </p:txBody>
      </p:sp>
      <p:sp>
        <p:nvSpPr>
          <p:cNvPr id="74766" name="Line 37"/>
          <p:cNvSpPr>
            <a:spLocks noChangeShapeType="1"/>
          </p:cNvSpPr>
          <p:nvPr/>
        </p:nvSpPr>
        <p:spPr bwMode="auto">
          <a:xfrm flipH="1">
            <a:off x="5076825" y="4929188"/>
            <a:ext cx="950913" cy="371475"/>
          </a:xfrm>
          <a:prstGeom prst="line">
            <a:avLst/>
          </a:prstGeom>
          <a:noFill/>
          <a:ln w="25400">
            <a:solidFill>
              <a:schemeClr val="accent2"/>
            </a:solidFill>
            <a:round/>
            <a:headEnd/>
            <a:tailEnd/>
          </a:ln>
        </p:spPr>
        <p:txBody>
          <a:bodyPr/>
          <a:lstStyle/>
          <a:p>
            <a:endParaRPr lang="es-ES"/>
          </a:p>
        </p:txBody>
      </p:sp>
      <p:sp>
        <p:nvSpPr>
          <p:cNvPr id="74767" name="Text Box 38"/>
          <p:cNvSpPr txBox="1">
            <a:spLocks noChangeArrowheads="1"/>
          </p:cNvSpPr>
          <p:nvPr/>
        </p:nvSpPr>
        <p:spPr bwMode="auto">
          <a:xfrm>
            <a:off x="107950" y="1125538"/>
            <a:ext cx="3095625" cy="1069975"/>
          </a:xfrm>
          <a:prstGeom prst="rect">
            <a:avLst/>
          </a:prstGeom>
          <a:noFill/>
          <a:ln w="9525">
            <a:noFill/>
            <a:miter lim="800000"/>
            <a:headEnd/>
            <a:tailEnd/>
          </a:ln>
        </p:spPr>
        <p:txBody>
          <a:bodyPr>
            <a:spAutoFit/>
          </a:bodyPr>
          <a:lstStyle/>
          <a:p>
            <a:pPr>
              <a:spcBef>
                <a:spcPct val="50000"/>
              </a:spcBef>
            </a:pPr>
            <a:r>
              <a:rPr lang="es-ES_tradnl" sz="1600" b="1">
                <a:latin typeface="Arial" charset="0"/>
              </a:rPr>
              <a:t>Con un AS propio la organización X puede elegir la ruta óptima en cada momento  para cada destino</a:t>
            </a:r>
            <a:endParaRPr lang="es-ES" sz="1600" b="1">
              <a:latin typeface="Arial" charset="0"/>
            </a:endParaRPr>
          </a:p>
        </p:txBody>
      </p:sp>
      <p:sp>
        <p:nvSpPr>
          <p:cNvPr id="74768" name="Rectangle 39"/>
          <p:cNvSpPr>
            <a:spLocks noChangeArrowheads="1"/>
          </p:cNvSpPr>
          <p:nvPr/>
        </p:nvSpPr>
        <p:spPr bwMode="auto">
          <a:xfrm>
            <a:off x="325435" y="333375"/>
            <a:ext cx="8389969" cy="762000"/>
          </a:xfrm>
          <a:prstGeom prst="rect">
            <a:avLst/>
          </a:prstGeom>
          <a:noFill/>
          <a:ln w="9525">
            <a:noFill/>
            <a:miter lim="800000"/>
            <a:headEnd/>
            <a:tailEnd/>
          </a:ln>
        </p:spPr>
        <p:txBody>
          <a:bodyPr anchor="ctr"/>
          <a:lstStyle/>
          <a:p>
            <a:pPr algn="ctr"/>
            <a:r>
              <a:rPr lang="es-ES" sz="2800" dirty="0" smtClean="0">
                <a:solidFill>
                  <a:schemeClr val="tx2"/>
                </a:solidFill>
                <a:latin typeface="Arial" charset="0"/>
              </a:rPr>
              <a:t>Organización con AS propio conectada a dos </a:t>
            </a:r>
            <a:r>
              <a:rPr lang="es-ES" sz="2800" dirty="0" err="1" smtClean="0">
                <a:solidFill>
                  <a:schemeClr val="tx2"/>
                </a:solidFill>
                <a:latin typeface="Arial" charset="0"/>
              </a:rPr>
              <a:t>ISPs</a:t>
            </a:r>
            <a:endParaRPr lang="es-ES" sz="2800" dirty="0" smtClean="0">
              <a:solidFill>
                <a:schemeClr val="tx2"/>
              </a:solidFill>
              <a:latin typeface="Arial" charset="0"/>
            </a:endParaRPr>
          </a:p>
          <a:p>
            <a:pPr algn="ctr"/>
            <a:r>
              <a:rPr lang="es-ES" sz="2800" dirty="0" smtClean="0">
                <a:solidFill>
                  <a:schemeClr val="tx2"/>
                </a:solidFill>
                <a:latin typeface="Arial" charset="0"/>
              </a:rPr>
              <a:t>(AS </a:t>
            </a:r>
            <a:r>
              <a:rPr lang="es-ES" sz="2800" dirty="0">
                <a:solidFill>
                  <a:schemeClr val="tx2"/>
                </a:solidFill>
                <a:latin typeface="Arial" charset="0"/>
              </a:rPr>
              <a:t>‘</a:t>
            </a:r>
            <a:r>
              <a:rPr lang="es-ES" sz="2800" dirty="0" err="1">
                <a:solidFill>
                  <a:schemeClr val="tx2"/>
                </a:solidFill>
                <a:latin typeface="Arial" charset="0"/>
              </a:rPr>
              <a:t>multihomed</a:t>
            </a:r>
            <a:r>
              <a:rPr lang="es-ES" sz="2800" dirty="0" smtClean="0">
                <a:solidFill>
                  <a:schemeClr val="tx2"/>
                </a:solidFill>
                <a:latin typeface="Arial" charset="0"/>
              </a:rPr>
              <a:t>’)</a:t>
            </a:r>
            <a:endParaRPr lang="es-ES" sz="2800" dirty="0">
              <a:solidFill>
                <a:schemeClr val="tx2"/>
              </a:solidFill>
              <a:latin typeface="Arial" charset="0"/>
            </a:endParaRPr>
          </a:p>
        </p:txBody>
      </p:sp>
      <p:sp>
        <p:nvSpPr>
          <p:cNvPr id="74769" name="Text Box 40"/>
          <p:cNvSpPr txBox="1">
            <a:spLocks noChangeArrowheads="1"/>
          </p:cNvSpPr>
          <p:nvPr/>
        </p:nvSpPr>
        <p:spPr bwMode="auto">
          <a:xfrm>
            <a:off x="6157913" y="1196975"/>
            <a:ext cx="2374900" cy="1069975"/>
          </a:xfrm>
          <a:prstGeom prst="rect">
            <a:avLst/>
          </a:prstGeom>
          <a:noFill/>
          <a:ln w="9525">
            <a:noFill/>
            <a:miter lim="800000"/>
            <a:headEnd/>
            <a:tailEnd/>
          </a:ln>
        </p:spPr>
        <p:txBody>
          <a:bodyPr>
            <a:spAutoFit/>
          </a:bodyPr>
          <a:lstStyle/>
          <a:p>
            <a:pPr>
              <a:spcBef>
                <a:spcPct val="50000"/>
              </a:spcBef>
            </a:pPr>
            <a:r>
              <a:rPr lang="es-ES_tradnl" sz="1600" b="1">
                <a:latin typeface="Arial" charset="0"/>
              </a:rPr>
              <a:t>En caso de fallo de un proveedor el tráfico se reencamina de forma automática</a:t>
            </a:r>
            <a:endParaRPr lang="es-ES" sz="1600" b="1">
              <a:latin typeface="Arial" charset="0"/>
            </a:endParaRPr>
          </a:p>
        </p:txBody>
      </p:sp>
      <p:sp>
        <p:nvSpPr>
          <p:cNvPr id="74770" name="Text Box 41"/>
          <p:cNvSpPr txBox="1">
            <a:spLocks noChangeArrowheads="1"/>
          </p:cNvSpPr>
          <p:nvPr/>
        </p:nvSpPr>
        <p:spPr bwMode="auto">
          <a:xfrm>
            <a:off x="6156325" y="2430463"/>
            <a:ext cx="2808288" cy="581025"/>
          </a:xfrm>
          <a:prstGeom prst="rect">
            <a:avLst/>
          </a:prstGeom>
          <a:noFill/>
          <a:ln w="9525">
            <a:noFill/>
            <a:miter lim="800000"/>
            <a:headEnd/>
            <a:tailEnd/>
          </a:ln>
        </p:spPr>
        <p:txBody>
          <a:bodyPr>
            <a:spAutoFit/>
          </a:bodyPr>
          <a:lstStyle/>
          <a:p>
            <a:pPr>
              <a:spcBef>
                <a:spcPct val="50000"/>
              </a:spcBef>
            </a:pPr>
            <a:r>
              <a:rPr lang="es-ES_tradnl" sz="1600" b="1">
                <a:latin typeface="Arial" charset="0"/>
              </a:rPr>
              <a:t>Las direcciones son de X, no pertenencen a Y ni a Z</a:t>
            </a:r>
            <a:endParaRPr lang="es-ES" sz="1600" b="1">
              <a:latin typeface="Arial" charset="0"/>
            </a:endParaRPr>
          </a:p>
        </p:txBody>
      </p:sp>
      <p:pic>
        <p:nvPicPr>
          <p:cNvPr id="74771" name="Picture 26"/>
          <p:cNvPicPr>
            <a:picLocks noChangeArrowheads="1"/>
          </p:cNvPicPr>
          <p:nvPr/>
        </p:nvPicPr>
        <p:blipFill>
          <a:blip r:embed="rId3" cstate="print"/>
          <a:srcRect/>
          <a:stretch>
            <a:fillRect/>
          </a:stretch>
        </p:blipFill>
        <p:spPr bwMode="auto">
          <a:xfrm>
            <a:off x="3800475" y="4797425"/>
            <a:ext cx="1566863" cy="1077913"/>
          </a:xfrm>
          <a:prstGeom prst="rect">
            <a:avLst/>
          </a:prstGeom>
          <a:noFill/>
          <a:ln w="12700">
            <a:noFill/>
            <a:miter lim="800000"/>
            <a:headEnd/>
            <a:tailEnd/>
          </a:ln>
        </p:spPr>
      </p:pic>
      <p:sp>
        <p:nvSpPr>
          <p:cNvPr id="74772" name="Text Box 27"/>
          <p:cNvSpPr txBox="1">
            <a:spLocks noChangeArrowheads="1"/>
          </p:cNvSpPr>
          <p:nvPr/>
        </p:nvSpPr>
        <p:spPr bwMode="auto">
          <a:xfrm>
            <a:off x="3994150" y="5157788"/>
            <a:ext cx="1295400" cy="366712"/>
          </a:xfrm>
          <a:prstGeom prst="rect">
            <a:avLst/>
          </a:prstGeom>
          <a:noFill/>
          <a:ln w="9525">
            <a:noFill/>
            <a:miter lim="800000"/>
            <a:headEnd/>
            <a:tailEnd/>
          </a:ln>
        </p:spPr>
        <p:txBody>
          <a:bodyPr>
            <a:spAutoFit/>
          </a:bodyPr>
          <a:lstStyle/>
          <a:p>
            <a:pPr>
              <a:spcBef>
                <a:spcPct val="50000"/>
              </a:spcBef>
            </a:pPr>
            <a:r>
              <a:rPr lang="es-ES_tradnl" sz="1800" b="1">
                <a:latin typeface="Arial" charset="0"/>
              </a:rPr>
              <a:t>Internet</a:t>
            </a:r>
            <a:endParaRPr lang="es-ES" sz="1800" b="1">
              <a:latin typeface="Arial" charset="0"/>
            </a:endParaRPr>
          </a:p>
        </p:txBody>
      </p:sp>
      <p:sp>
        <p:nvSpPr>
          <p:cNvPr id="74773" name="Text Box 42"/>
          <p:cNvSpPr txBox="1">
            <a:spLocks noChangeArrowheads="1"/>
          </p:cNvSpPr>
          <p:nvPr/>
        </p:nvSpPr>
        <p:spPr bwMode="auto">
          <a:xfrm>
            <a:off x="3492500" y="2636838"/>
            <a:ext cx="214313" cy="257175"/>
          </a:xfrm>
          <a:prstGeom prst="rect">
            <a:avLst/>
          </a:prstGeom>
          <a:solidFill>
            <a:schemeClr val="bg1"/>
          </a:solidFill>
          <a:ln w="9525">
            <a:noFill/>
            <a:miter lim="800000"/>
            <a:headEnd/>
            <a:tailEnd/>
          </a:ln>
        </p:spPr>
        <p:txBody>
          <a:bodyPr wrap="none" lIns="43200" tIns="21600" rIns="43200" bIns="21600">
            <a:spAutoFit/>
          </a:bodyPr>
          <a:lstStyle/>
          <a:p>
            <a:r>
              <a:rPr lang="es-ES" sz="1400" b="1">
                <a:latin typeface="Arial" charset="0"/>
              </a:rPr>
              <a:t>A</a:t>
            </a:r>
          </a:p>
        </p:txBody>
      </p:sp>
      <p:sp>
        <p:nvSpPr>
          <p:cNvPr id="74774" name="Text Box 43"/>
          <p:cNvSpPr txBox="1">
            <a:spLocks noChangeArrowheads="1"/>
          </p:cNvSpPr>
          <p:nvPr/>
        </p:nvSpPr>
        <p:spPr bwMode="auto">
          <a:xfrm>
            <a:off x="5005388" y="2781300"/>
            <a:ext cx="214312" cy="257175"/>
          </a:xfrm>
          <a:prstGeom prst="rect">
            <a:avLst/>
          </a:prstGeom>
          <a:solidFill>
            <a:schemeClr val="bg1"/>
          </a:solidFill>
          <a:ln w="9525">
            <a:noFill/>
            <a:miter lim="800000"/>
            <a:headEnd/>
            <a:tailEnd/>
          </a:ln>
        </p:spPr>
        <p:txBody>
          <a:bodyPr wrap="none" lIns="43200" tIns="21600" rIns="43200" bIns="21600">
            <a:spAutoFit/>
          </a:bodyPr>
          <a:lstStyle/>
          <a:p>
            <a:r>
              <a:rPr lang="es-ES" sz="1400" b="1">
                <a:latin typeface="Arial" charset="0"/>
              </a:rPr>
              <a:t>B</a:t>
            </a:r>
          </a:p>
        </p:txBody>
      </p:sp>
    </p:spTree>
  </p:cSld>
  <p:clrMapOvr>
    <a:masterClrMapping/>
  </p:clrMapOvr>
  <p:transition spd="med">
    <p:pull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60350"/>
            <a:ext cx="7772400" cy="1143000"/>
          </a:xfrm>
        </p:spPr>
        <p:txBody>
          <a:bodyPr/>
          <a:lstStyle/>
          <a:p>
            <a:pPr eaLnBrk="1" hangingPunct="1"/>
            <a:r>
              <a:rPr lang="es-ES_tradnl" smtClean="0"/>
              <a:t>Sumario</a:t>
            </a:r>
            <a:endParaRPr lang="es-ES" smtClean="0"/>
          </a:p>
        </p:txBody>
      </p:sp>
      <p:sp>
        <p:nvSpPr>
          <p:cNvPr id="75779" name="Rectangle 3"/>
          <p:cNvSpPr>
            <a:spLocks noGrp="1" noChangeArrowheads="1"/>
          </p:cNvSpPr>
          <p:nvPr>
            <p:ph type="body" idx="1"/>
          </p:nvPr>
        </p:nvSpPr>
        <p:spPr>
          <a:xfrm>
            <a:off x="685800" y="1357313"/>
            <a:ext cx="7772400" cy="4681537"/>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b="1" dirty="0" smtClean="0">
                <a:solidFill>
                  <a:srgbClr val="FF0000"/>
                </a:solidFill>
              </a:rPr>
              <a:t>Arquitectura de Internet y puntos neutros de interconexión</a:t>
            </a:r>
          </a:p>
          <a:p>
            <a:pPr eaLnBrk="1" hangingPunct="1"/>
            <a:r>
              <a:rPr lang="es-ES_tradnl" sz="2800" dirty="0" smtClean="0"/>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129" name="Line 73"/>
          <p:cNvSpPr>
            <a:spLocks noChangeShapeType="1"/>
          </p:cNvSpPr>
          <p:nvPr/>
        </p:nvSpPr>
        <p:spPr bwMode="auto">
          <a:xfrm>
            <a:off x="5435600" y="5084763"/>
            <a:ext cx="0" cy="863600"/>
          </a:xfrm>
          <a:prstGeom prst="line">
            <a:avLst/>
          </a:prstGeom>
          <a:noFill/>
          <a:ln w="19050">
            <a:solidFill>
              <a:schemeClr val="tx1"/>
            </a:solidFill>
            <a:round/>
            <a:headEnd/>
            <a:tailEnd/>
          </a:ln>
        </p:spPr>
        <p:txBody>
          <a:bodyPr/>
          <a:lstStyle/>
          <a:p>
            <a:endParaRPr lang="es-ES"/>
          </a:p>
        </p:txBody>
      </p:sp>
      <p:sp>
        <p:nvSpPr>
          <p:cNvPr id="941130" name="Line 74"/>
          <p:cNvSpPr>
            <a:spLocks noChangeShapeType="1"/>
          </p:cNvSpPr>
          <p:nvPr/>
        </p:nvSpPr>
        <p:spPr bwMode="auto">
          <a:xfrm>
            <a:off x="8532813" y="5084763"/>
            <a:ext cx="0" cy="863600"/>
          </a:xfrm>
          <a:prstGeom prst="line">
            <a:avLst/>
          </a:prstGeom>
          <a:noFill/>
          <a:ln w="19050">
            <a:solidFill>
              <a:schemeClr val="tx1"/>
            </a:solidFill>
            <a:round/>
            <a:headEnd/>
            <a:tailEnd/>
          </a:ln>
        </p:spPr>
        <p:txBody>
          <a:bodyPr/>
          <a:lstStyle/>
          <a:p>
            <a:endParaRPr lang="es-ES"/>
          </a:p>
        </p:txBody>
      </p:sp>
      <p:sp>
        <p:nvSpPr>
          <p:cNvPr id="76804" name="Line 60"/>
          <p:cNvSpPr>
            <a:spLocks noChangeShapeType="1"/>
          </p:cNvSpPr>
          <p:nvPr/>
        </p:nvSpPr>
        <p:spPr bwMode="auto">
          <a:xfrm flipV="1">
            <a:off x="611188" y="1700213"/>
            <a:ext cx="1800225" cy="3384550"/>
          </a:xfrm>
          <a:prstGeom prst="line">
            <a:avLst/>
          </a:prstGeom>
          <a:noFill/>
          <a:ln w="19050">
            <a:solidFill>
              <a:schemeClr val="tx1"/>
            </a:solidFill>
            <a:round/>
            <a:headEnd/>
            <a:tailEnd/>
          </a:ln>
        </p:spPr>
        <p:txBody>
          <a:bodyPr/>
          <a:lstStyle/>
          <a:p>
            <a:endParaRPr lang="es-ES"/>
          </a:p>
        </p:txBody>
      </p:sp>
      <p:sp>
        <p:nvSpPr>
          <p:cNvPr id="76805" name="Line 61"/>
          <p:cNvSpPr>
            <a:spLocks noChangeShapeType="1"/>
          </p:cNvSpPr>
          <p:nvPr/>
        </p:nvSpPr>
        <p:spPr bwMode="auto">
          <a:xfrm>
            <a:off x="1547813" y="2636838"/>
            <a:ext cx="2087562" cy="2447925"/>
          </a:xfrm>
          <a:prstGeom prst="line">
            <a:avLst/>
          </a:prstGeom>
          <a:noFill/>
          <a:ln w="19050">
            <a:solidFill>
              <a:schemeClr val="tx1"/>
            </a:solidFill>
            <a:round/>
            <a:headEnd/>
            <a:tailEnd/>
          </a:ln>
        </p:spPr>
        <p:txBody>
          <a:bodyPr/>
          <a:lstStyle/>
          <a:p>
            <a:endParaRPr lang="es-ES"/>
          </a:p>
        </p:txBody>
      </p:sp>
      <p:sp>
        <p:nvSpPr>
          <p:cNvPr id="76806" name="Line 62"/>
          <p:cNvSpPr>
            <a:spLocks noChangeShapeType="1"/>
          </p:cNvSpPr>
          <p:nvPr/>
        </p:nvSpPr>
        <p:spPr bwMode="auto">
          <a:xfrm flipH="1">
            <a:off x="2195513" y="3932238"/>
            <a:ext cx="504825" cy="1152525"/>
          </a:xfrm>
          <a:prstGeom prst="line">
            <a:avLst/>
          </a:prstGeom>
          <a:noFill/>
          <a:ln w="19050">
            <a:solidFill>
              <a:schemeClr val="tx1"/>
            </a:solidFill>
            <a:round/>
            <a:headEnd/>
            <a:tailEnd/>
          </a:ln>
        </p:spPr>
        <p:txBody>
          <a:bodyPr/>
          <a:lstStyle/>
          <a:p>
            <a:endParaRPr lang="es-ES"/>
          </a:p>
        </p:txBody>
      </p:sp>
      <p:sp>
        <p:nvSpPr>
          <p:cNvPr id="76807" name="Line 63"/>
          <p:cNvSpPr>
            <a:spLocks noChangeShapeType="1"/>
          </p:cNvSpPr>
          <p:nvPr/>
        </p:nvSpPr>
        <p:spPr bwMode="auto">
          <a:xfrm flipH="1">
            <a:off x="3708400" y="1555750"/>
            <a:ext cx="792163" cy="1223963"/>
          </a:xfrm>
          <a:prstGeom prst="line">
            <a:avLst/>
          </a:prstGeom>
          <a:noFill/>
          <a:ln w="19050">
            <a:solidFill>
              <a:schemeClr val="tx1"/>
            </a:solidFill>
            <a:round/>
            <a:headEnd/>
            <a:tailEnd/>
          </a:ln>
        </p:spPr>
        <p:txBody>
          <a:bodyPr/>
          <a:lstStyle/>
          <a:p>
            <a:endParaRPr lang="es-ES"/>
          </a:p>
        </p:txBody>
      </p:sp>
      <p:sp>
        <p:nvSpPr>
          <p:cNvPr id="76808" name="Line 64"/>
          <p:cNvSpPr>
            <a:spLocks noChangeShapeType="1"/>
          </p:cNvSpPr>
          <p:nvPr/>
        </p:nvSpPr>
        <p:spPr bwMode="auto">
          <a:xfrm>
            <a:off x="3708400" y="2779713"/>
            <a:ext cx="1655763" cy="2305050"/>
          </a:xfrm>
          <a:prstGeom prst="line">
            <a:avLst/>
          </a:prstGeom>
          <a:noFill/>
          <a:ln w="19050">
            <a:solidFill>
              <a:schemeClr val="tx1"/>
            </a:solidFill>
            <a:round/>
            <a:headEnd/>
            <a:tailEnd/>
          </a:ln>
        </p:spPr>
        <p:txBody>
          <a:bodyPr/>
          <a:lstStyle/>
          <a:p>
            <a:endParaRPr lang="es-ES"/>
          </a:p>
        </p:txBody>
      </p:sp>
      <p:sp>
        <p:nvSpPr>
          <p:cNvPr id="76809" name="Line 65"/>
          <p:cNvSpPr>
            <a:spLocks noChangeShapeType="1"/>
          </p:cNvSpPr>
          <p:nvPr/>
        </p:nvSpPr>
        <p:spPr bwMode="auto">
          <a:xfrm>
            <a:off x="4500563" y="1555750"/>
            <a:ext cx="2519362" cy="3457575"/>
          </a:xfrm>
          <a:prstGeom prst="line">
            <a:avLst/>
          </a:prstGeom>
          <a:noFill/>
          <a:ln w="19050">
            <a:solidFill>
              <a:schemeClr val="tx1"/>
            </a:solidFill>
            <a:round/>
            <a:headEnd/>
            <a:tailEnd/>
          </a:ln>
        </p:spPr>
        <p:txBody>
          <a:bodyPr/>
          <a:lstStyle/>
          <a:p>
            <a:endParaRPr lang="es-ES"/>
          </a:p>
        </p:txBody>
      </p:sp>
      <p:sp>
        <p:nvSpPr>
          <p:cNvPr id="76810" name="Line 66"/>
          <p:cNvSpPr>
            <a:spLocks noChangeShapeType="1"/>
          </p:cNvSpPr>
          <p:nvPr/>
        </p:nvSpPr>
        <p:spPr bwMode="auto">
          <a:xfrm>
            <a:off x="6659563" y="1628775"/>
            <a:ext cx="1800225" cy="3455988"/>
          </a:xfrm>
          <a:prstGeom prst="line">
            <a:avLst/>
          </a:prstGeom>
          <a:noFill/>
          <a:ln w="19050">
            <a:solidFill>
              <a:schemeClr val="tx1"/>
            </a:solidFill>
            <a:round/>
            <a:headEnd/>
            <a:tailEnd/>
          </a:ln>
        </p:spPr>
        <p:txBody>
          <a:bodyPr/>
          <a:lstStyle/>
          <a:p>
            <a:endParaRPr lang="es-ES"/>
          </a:p>
        </p:txBody>
      </p:sp>
      <p:sp>
        <p:nvSpPr>
          <p:cNvPr id="76811" name="Line 67"/>
          <p:cNvSpPr>
            <a:spLocks noChangeShapeType="1"/>
          </p:cNvSpPr>
          <p:nvPr/>
        </p:nvSpPr>
        <p:spPr bwMode="auto">
          <a:xfrm flipH="1">
            <a:off x="6443663" y="2852738"/>
            <a:ext cx="865187" cy="1223962"/>
          </a:xfrm>
          <a:prstGeom prst="line">
            <a:avLst/>
          </a:prstGeom>
          <a:noFill/>
          <a:ln w="19050">
            <a:solidFill>
              <a:schemeClr val="tx1"/>
            </a:solidFill>
            <a:round/>
            <a:headEnd/>
            <a:tailEnd/>
          </a:ln>
        </p:spPr>
        <p:txBody>
          <a:bodyPr/>
          <a:lstStyle/>
          <a:p>
            <a:endParaRPr lang="es-ES"/>
          </a:p>
        </p:txBody>
      </p:sp>
      <p:sp>
        <p:nvSpPr>
          <p:cNvPr id="76812" name="Line 23"/>
          <p:cNvSpPr>
            <a:spLocks noChangeShapeType="1"/>
          </p:cNvSpPr>
          <p:nvPr/>
        </p:nvSpPr>
        <p:spPr bwMode="auto">
          <a:xfrm>
            <a:off x="2051050" y="1771650"/>
            <a:ext cx="4537075" cy="0"/>
          </a:xfrm>
          <a:prstGeom prst="line">
            <a:avLst/>
          </a:prstGeom>
          <a:noFill/>
          <a:ln w="19050">
            <a:solidFill>
              <a:schemeClr val="tx1"/>
            </a:solidFill>
            <a:round/>
            <a:headEnd/>
            <a:tailEnd/>
          </a:ln>
        </p:spPr>
        <p:txBody>
          <a:bodyPr/>
          <a:lstStyle/>
          <a:p>
            <a:endParaRPr lang="es-ES"/>
          </a:p>
        </p:txBody>
      </p:sp>
      <p:grpSp>
        <p:nvGrpSpPr>
          <p:cNvPr id="76813" name="Group 13"/>
          <p:cNvGrpSpPr>
            <a:grpSpLocks/>
          </p:cNvGrpSpPr>
          <p:nvPr/>
        </p:nvGrpSpPr>
        <p:grpSpPr bwMode="auto">
          <a:xfrm>
            <a:off x="1760538" y="1316038"/>
            <a:ext cx="1082675" cy="744537"/>
            <a:chOff x="3241" y="1389"/>
            <a:chExt cx="682" cy="469"/>
          </a:xfrm>
        </p:grpSpPr>
        <p:pic>
          <p:nvPicPr>
            <p:cNvPr id="76872" name="Picture 8"/>
            <p:cNvPicPr>
              <a:picLocks noChangeArrowheads="1"/>
            </p:cNvPicPr>
            <p:nvPr/>
          </p:nvPicPr>
          <p:blipFill>
            <a:blip r:embed="rId3" cstate="print"/>
            <a:srcRect/>
            <a:stretch>
              <a:fillRect/>
            </a:stretch>
          </p:blipFill>
          <p:spPr bwMode="auto">
            <a:xfrm>
              <a:off x="3241" y="1389"/>
              <a:ext cx="682" cy="469"/>
            </a:xfrm>
            <a:prstGeom prst="rect">
              <a:avLst/>
            </a:prstGeom>
            <a:noFill/>
            <a:ln w="12700">
              <a:noFill/>
              <a:miter lim="800000"/>
              <a:headEnd/>
              <a:tailEnd/>
            </a:ln>
          </p:spPr>
        </p:pic>
        <p:sp>
          <p:nvSpPr>
            <p:cNvPr id="76873" name="Text Box 9"/>
            <p:cNvSpPr txBox="1">
              <a:spLocks noChangeArrowheads="1"/>
            </p:cNvSpPr>
            <p:nvPr/>
          </p:nvSpPr>
          <p:spPr bwMode="auto">
            <a:xfrm>
              <a:off x="3321" y="1471"/>
              <a:ext cx="557" cy="326"/>
            </a:xfrm>
            <a:prstGeom prst="rect">
              <a:avLst/>
            </a:prstGeom>
            <a:noFill/>
            <a:ln w="9525">
              <a:noFill/>
              <a:miter lim="800000"/>
              <a:headEnd/>
              <a:tailEnd/>
            </a:ln>
          </p:spPr>
          <p:txBody>
            <a:bodyPr>
              <a:spAutoFit/>
            </a:bodyPr>
            <a:lstStyle/>
            <a:p>
              <a:pPr algn="ctr"/>
              <a:r>
                <a:rPr lang="es-ES" sz="1400" b="1">
                  <a:latin typeface="Arial" charset="0"/>
                </a:rPr>
                <a:t>ISP de tránsito</a:t>
              </a:r>
            </a:p>
          </p:txBody>
        </p:sp>
      </p:grpSp>
      <p:grpSp>
        <p:nvGrpSpPr>
          <p:cNvPr id="76814" name="Group 14"/>
          <p:cNvGrpSpPr>
            <a:grpSpLocks/>
          </p:cNvGrpSpPr>
          <p:nvPr/>
        </p:nvGrpSpPr>
        <p:grpSpPr bwMode="auto">
          <a:xfrm>
            <a:off x="6732588" y="2468563"/>
            <a:ext cx="1082675" cy="744537"/>
            <a:chOff x="4830" y="845"/>
            <a:chExt cx="682" cy="469"/>
          </a:xfrm>
        </p:grpSpPr>
        <p:pic>
          <p:nvPicPr>
            <p:cNvPr id="76870" name="Picture 7"/>
            <p:cNvPicPr>
              <a:picLocks noChangeArrowheads="1"/>
            </p:cNvPicPr>
            <p:nvPr/>
          </p:nvPicPr>
          <p:blipFill>
            <a:blip r:embed="rId3" cstate="print"/>
            <a:srcRect/>
            <a:stretch>
              <a:fillRect/>
            </a:stretch>
          </p:blipFill>
          <p:spPr bwMode="auto">
            <a:xfrm>
              <a:off x="4830" y="845"/>
              <a:ext cx="682" cy="469"/>
            </a:xfrm>
            <a:prstGeom prst="rect">
              <a:avLst/>
            </a:prstGeom>
            <a:noFill/>
            <a:ln w="12700">
              <a:noFill/>
              <a:miter lim="800000"/>
              <a:headEnd/>
              <a:tailEnd/>
            </a:ln>
          </p:spPr>
        </p:pic>
        <p:sp>
          <p:nvSpPr>
            <p:cNvPr id="76871" name="Text Box 10"/>
            <p:cNvSpPr txBox="1">
              <a:spLocks noChangeArrowheads="1"/>
            </p:cNvSpPr>
            <p:nvPr/>
          </p:nvSpPr>
          <p:spPr bwMode="auto">
            <a:xfrm>
              <a:off x="4876" y="935"/>
              <a:ext cx="602" cy="326"/>
            </a:xfrm>
            <a:prstGeom prst="rect">
              <a:avLst/>
            </a:prstGeom>
            <a:noFill/>
            <a:ln w="9525">
              <a:noFill/>
              <a:miter lim="800000"/>
              <a:headEnd/>
              <a:tailEnd/>
            </a:ln>
          </p:spPr>
          <p:txBody>
            <a:bodyPr>
              <a:spAutoFit/>
            </a:bodyPr>
            <a:lstStyle/>
            <a:p>
              <a:pPr algn="ctr"/>
              <a:r>
                <a:rPr lang="es-ES" sz="1400" b="1">
                  <a:latin typeface="Arial" charset="0"/>
                </a:rPr>
                <a:t>ISP nacional</a:t>
              </a:r>
            </a:p>
          </p:txBody>
        </p:sp>
      </p:grpSp>
      <p:grpSp>
        <p:nvGrpSpPr>
          <p:cNvPr id="76815" name="Group 16"/>
          <p:cNvGrpSpPr>
            <a:grpSpLocks/>
          </p:cNvGrpSpPr>
          <p:nvPr/>
        </p:nvGrpSpPr>
        <p:grpSpPr bwMode="auto">
          <a:xfrm>
            <a:off x="539750" y="3571875"/>
            <a:ext cx="1082675" cy="744538"/>
            <a:chOff x="2833" y="2704"/>
            <a:chExt cx="682" cy="469"/>
          </a:xfrm>
        </p:grpSpPr>
        <p:pic>
          <p:nvPicPr>
            <p:cNvPr id="76868" name="Picture 5"/>
            <p:cNvPicPr>
              <a:picLocks noChangeArrowheads="1"/>
            </p:cNvPicPr>
            <p:nvPr/>
          </p:nvPicPr>
          <p:blipFill>
            <a:blip r:embed="rId3" cstate="print"/>
            <a:srcRect/>
            <a:stretch>
              <a:fillRect/>
            </a:stretch>
          </p:blipFill>
          <p:spPr bwMode="auto">
            <a:xfrm>
              <a:off x="2833" y="2704"/>
              <a:ext cx="682" cy="469"/>
            </a:xfrm>
            <a:prstGeom prst="rect">
              <a:avLst/>
            </a:prstGeom>
            <a:noFill/>
            <a:ln w="12700">
              <a:noFill/>
              <a:miter lim="800000"/>
              <a:headEnd/>
              <a:tailEnd/>
            </a:ln>
          </p:spPr>
        </p:pic>
        <p:sp>
          <p:nvSpPr>
            <p:cNvPr id="76869" name="Text Box 11"/>
            <p:cNvSpPr txBox="1">
              <a:spLocks noChangeArrowheads="1"/>
            </p:cNvSpPr>
            <p:nvPr/>
          </p:nvSpPr>
          <p:spPr bwMode="auto">
            <a:xfrm>
              <a:off x="2925" y="2795"/>
              <a:ext cx="557" cy="326"/>
            </a:xfrm>
            <a:prstGeom prst="rect">
              <a:avLst/>
            </a:prstGeom>
            <a:noFill/>
            <a:ln w="9525">
              <a:noFill/>
              <a:miter lim="800000"/>
              <a:headEnd/>
              <a:tailEnd/>
            </a:ln>
          </p:spPr>
          <p:txBody>
            <a:bodyPr>
              <a:spAutoFit/>
            </a:bodyPr>
            <a:lstStyle/>
            <a:p>
              <a:pPr algn="ctr"/>
              <a:r>
                <a:rPr lang="es-ES" sz="1400" b="1">
                  <a:latin typeface="Arial" charset="0"/>
                </a:rPr>
                <a:t>ISP regional</a:t>
              </a:r>
            </a:p>
          </p:txBody>
        </p:sp>
      </p:grpSp>
      <p:grpSp>
        <p:nvGrpSpPr>
          <p:cNvPr id="76816" name="Group 15"/>
          <p:cNvGrpSpPr>
            <a:grpSpLocks/>
          </p:cNvGrpSpPr>
          <p:nvPr/>
        </p:nvGrpSpPr>
        <p:grpSpPr bwMode="auto">
          <a:xfrm>
            <a:off x="7953375" y="4652963"/>
            <a:ext cx="1082675" cy="744537"/>
            <a:chOff x="4195" y="2750"/>
            <a:chExt cx="682" cy="469"/>
          </a:xfrm>
        </p:grpSpPr>
        <p:pic>
          <p:nvPicPr>
            <p:cNvPr id="76866" name="Picture 6"/>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67" name="Text Box 12"/>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grpSp>
        <p:nvGrpSpPr>
          <p:cNvPr id="76817" name="Group 17"/>
          <p:cNvGrpSpPr>
            <a:grpSpLocks/>
          </p:cNvGrpSpPr>
          <p:nvPr/>
        </p:nvGrpSpPr>
        <p:grpSpPr bwMode="auto">
          <a:xfrm>
            <a:off x="3921125" y="1387475"/>
            <a:ext cx="1082675" cy="744538"/>
            <a:chOff x="3241" y="1389"/>
            <a:chExt cx="682" cy="469"/>
          </a:xfrm>
        </p:grpSpPr>
        <p:pic>
          <p:nvPicPr>
            <p:cNvPr id="76864" name="Picture 18"/>
            <p:cNvPicPr>
              <a:picLocks noChangeArrowheads="1"/>
            </p:cNvPicPr>
            <p:nvPr/>
          </p:nvPicPr>
          <p:blipFill>
            <a:blip r:embed="rId3" cstate="print"/>
            <a:srcRect/>
            <a:stretch>
              <a:fillRect/>
            </a:stretch>
          </p:blipFill>
          <p:spPr bwMode="auto">
            <a:xfrm>
              <a:off x="3241" y="1389"/>
              <a:ext cx="682" cy="469"/>
            </a:xfrm>
            <a:prstGeom prst="rect">
              <a:avLst/>
            </a:prstGeom>
            <a:noFill/>
            <a:ln w="12700">
              <a:noFill/>
              <a:miter lim="800000"/>
              <a:headEnd/>
              <a:tailEnd/>
            </a:ln>
          </p:spPr>
        </p:pic>
        <p:sp>
          <p:nvSpPr>
            <p:cNvPr id="76865" name="Text Box 19"/>
            <p:cNvSpPr txBox="1">
              <a:spLocks noChangeArrowheads="1"/>
            </p:cNvSpPr>
            <p:nvPr/>
          </p:nvSpPr>
          <p:spPr bwMode="auto">
            <a:xfrm>
              <a:off x="3321" y="1471"/>
              <a:ext cx="557" cy="326"/>
            </a:xfrm>
            <a:prstGeom prst="rect">
              <a:avLst/>
            </a:prstGeom>
            <a:noFill/>
            <a:ln w="9525">
              <a:noFill/>
              <a:miter lim="800000"/>
              <a:headEnd/>
              <a:tailEnd/>
            </a:ln>
          </p:spPr>
          <p:txBody>
            <a:bodyPr>
              <a:spAutoFit/>
            </a:bodyPr>
            <a:lstStyle/>
            <a:p>
              <a:pPr algn="ctr"/>
              <a:r>
                <a:rPr lang="es-ES" sz="1400" b="1">
                  <a:latin typeface="Arial" charset="0"/>
                </a:rPr>
                <a:t>ISP de tránsito</a:t>
              </a:r>
            </a:p>
          </p:txBody>
        </p:sp>
      </p:grpSp>
      <p:grpSp>
        <p:nvGrpSpPr>
          <p:cNvPr id="76818" name="Group 20"/>
          <p:cNvGrpSpPr>
            <a:grpSpLocks/>
          </p:cNvGrpSpPr>
          <p:nvPr/>
        </p:nvGrpSpPr>
        <p:grpSpPr bwMode="auto">
          <a:xfrm>
            <a:off x="6081713" y="1387475"/>
            <a:ext cx="1082675" cy="744538"/>
            <a:chOff x="3241" y="1389"/>
            <a:chExt cx="682" cy="469"/>
          </a:xfrm>
        </p:grpSpPr>
        <p:pic>
          <p:nvPicPr>
            <p:cNvPr id="76862" name="Picture 21"/>
            <p:cNvPicPr>
              <a:picLocks noChangeArrowheads="1"/>
            </p:cNvPicPr>
            <p:nvPr/>
          </p:nvPicPr>
          <p:blipFill>
            <a:blip r:embed="rId3" cstate="print"/>
            <a:srcRect/>
            <a:stretch>
              <a:fillRect/>
            </a:stretch>
          </p:blipFill>
          <p:spPr bwMode="auto">
            <a:xfrm>
              <a:off x="3241" y="1389"/>
              <a:ext cx="682" cy="469"/>
            </a:xfrm>
            <a:prstGeom prst="rect">
              <a:avLst/>
            </a:prstGeom>
            <a:noFill/>
            <a:ln w="12700">
              <a:noFill/>
              <a:miter lim="800000"/>
              <a:headEnd/>
              <a:tailEnd/>
            </a:ln>
          </p:spPr>
        </p:pic>
        <p:sp>
          <p:nvSpPr>
            <p:cNvPr id="76863" name="Text Box 22"/>
            <p:cNvSpPr txBox="1">
              <a:spLocks noChangeArrowheads="1"/>
            </p:cNvSpPr>
            <p:nvPr/>
          </p:nvSpPr>
          <p:spPr bwMode="auto">
            <a:xfrm>
              <a:off x="3321" y="1471"/>
              <a:ext cx="557" cy="326"/>
            </a:xfrm>
            <a:prstGeom prst="rect">
              <a:avLst/>
            </a:prstGeom>
            <a:noFill/>
            <a:ln w="9525">
              <a:noFill/>
              <a:miter lim="800000"/>
              <a:headEnd/>
              <a:tailEnd/>
            </a:ln>
          </p:spPr>
          <p:txBody>
            <a:bodyPr>
              <a:spAutoFit/>
            </a:bodyPr>
            <a:lstStyle/>
            <a:p>
              <a:pPr algn="ctr"/>
              <a:r>
                <a:rPr lang="es-ES" sz="1400" b="1">
                  <a:latin typeface="Arial" charset="0"/>
                </a:rPr>
                <a:t>ISP de tránsito</a:t>
              </a:r>
            </a:p>
          </p:txBody>
        </p:sp>
      </p:grpSp>
      <p:grpSp>
        <p:nvGrpSpPr>
          <p:cNvPr id="76819" name="Group 24"/>
          <p:cNvGrpSpPr>
            <a:grpSpLocks/>
          </p:cNvGrpSpPr>
          <p:nvPr/>
        </p:nvGrpSpPr>
        <p:grpSpPr bwMode="auto">
          <a:xfrm>
            <a:off x="4857750" y="2540000"/>
            <a:ext cx="1082675" cy="744538"/>
            <a:chOff x="4830" y="845"/>
            <a:chExt cx="682" cy="469"/>
          </a:xfrm>
        </p:grpSpPr>
        <p:pic>
          <p:nvPicPr>
            <p:cNvPr id="76860" name="Picture 25"/>
            <p:cNvPicPr>
              <a:picLocks noChangeArrowheads="1"/>
            </p:cNvPicPr>
            <p:nvPr/>
          </p:nvPicPr>
          <p:blipFill>
            <a:blip r:embed="rId3" cstate="print"/>
            <a:srcRect/>
            <a:stretch>
              <a:fillRect/>
            </a:stretch>
          </p:blipFill>
          <p:spPr bwMode="auto">
            <a:xfrm>
              <a:off x="4830" y="845"/>
              <a:ext cx="682" cy="469"/>
            </a:xfrm>
            <a:prstGeom prst="rect">
              <a:avLst/>
            </a:prstGeom>
            <a:noFill/>
            <a:ln w="12700">
              <a:noFill/>
              <a:miter lim="800000"/>
              <a:headEnd/>
              <a:tailEnd/>
            </a:ln>
          </p:spPr>
        </p:pic>
        <p:sp>
          <p:nvSpPr>
            <p:cNvPr id="76861" name="Text Box 26"/>
            <p:cNvSpPr txBox="1">
              <a:spLocks noChangeArrowheads="1"/>
            </p:cNvSpPr>
            <p:nvPr/>
          </p:nvSpPr>
          <p:spPr bwMode="auto">
            <a:xfrm>
              <a:off x="4876" y="935"/>
              <a:ext cx="602" cy="326"/>
            </a:xfrm>
            <a:prstGeom prst="rect">
              <a:avLst/>
            </a:prstGeom>
            <a:noFill/>
            <a:ln w="9525">
              <a:noFill/>
              <a:miter lim="800000"/>
              <a:headEnd/>
              <a:tailEnd/>
            </a:ln>
          </p:spPr>
          <p:txBody>
            <a:bodyPr>
              <a:spAutoFit/>
            </a:bodyPr>
            <a:lstStyle/>
            <a:p>
              <a:pPr algn="ctr"/>
              <a:r>
                <a:rPr lang="es-ES" sz="1400" b="1">
                  <a:latin typeface="Arial" charset="0"/>
                </a:rPr>
                <a:t>ISP nacional</a:t>
              </a:r>
            </a:p>
          </p:txBody>
        </p:sp>
      </p:grpSp>
      <p:grpSp>
        <p:nvGrpSpPr>
          <p:cNvPr id="76820" name="Group 27"/>
          <p:cNvGrpSpPr>
            <a:grpSpLocks/>
          </p:cNvGrpSpPr>
          <p:nvPr/>
        </p:nvGrpSpPr>
        <p:grpSpPr bwMode="auto">
          <a:xfrm>
            <a:off x="3203575" y="2395538"/>
            <a:ext cx="1082675" cy="744537"/>
            <a:chOff x="4830" y="845"/>
            <a:chExt cx="682" cy="469"/>
          </a:xfrm>
        </p:grpSpPr>
        <p:pic>
          <p:nvPicPr>
            <p:cNvPr id="76858" name="Picture 28"/>
            <p:cNvPicPr>
              <a:picLocks noChangeArrowheads="1"/>
            </p:cNvPicPr>
            <p:nvPr/>
          </p:nvPicPr>
          <p:blipFill>
            <a:blip r:embed="rId3" cstate="print"/>
            <a:srcRect/>
            <a:stretch>
              <a:fillRect/>
            </a:stretch>
          </p:blipFill>
          <p:spPr bwMode="auto">
            <a:xfrm>
              <a:off x="4830" y="845"/>
              <a:ext cx="682" cy="469"/>
            </a:xfrm>
            <a:prstGeom prst="rect">
              <a:avLst/>
            </a:prstGeom>
            <a:noFill/>
            <a:ln w="12700">
              <a:noFill/>
              <a:miter lim="800000"/>
              <a:headEnd/>
              <a:tailEnd/>
            </a:ln>
          </p:spPr>
        </p:pic>
        <p:sp>
          <p:nvSpPr>
            <p:cNvPr id="76859" name="Text Box 29"/>
            <p:cNvSpPr txBox="1">
              <a:spLocks noChangeArrowheads="1"/>
            </p:cNvSpPr>
            <p:nvPr/>
          </p:nvSpPr>
          <p:spPr bwMode="auto">
            <a:xfrm>
              <a:off x="4876" y="935"/>
              <a:ext cx="602" cy="326"/>
            </a:xfrm>
            <a:prstGeom prst="rect">
              <a:avLst/>
            </a:prstGeom>
            <a:noFill/>
            <a:ln w="9525">
              <a:noFill/>
              <a:miter lim="800000"/>
              <a:headEnd/>
              <a:tailEnd/>
            </a:ln>
          </p:spPr>
          <p:txBody>
            <a:bodyPr>
              <a:spAutoFit/>
            </a:bodyPr>
            <a:lstStyle/>
            <a:p>
              <a:pPr algn="ctr"/>
              <a:r>
                <a:rPr lang="es-ES" sz="1400" b="1">
                  <a:latin typeface="Arial" charset="0"/>
                </a:rPr>
                <a:t>ISP nacional</a:t>
              </a:r>
            </a:p>
          </p:txBody>
        </p:sp>
      </p:grpSp>
      <p:grpSp>
        <p:nvGrpSpPr>
          <p:cNvPr id="76821" name="Group 30"/>
          <p:cNvGrpSpPr>
            <a:grpSpLocks/>
          </p:cNvGrpSpPr>
          <p:nvPr/>
        </p:nvGrpSpPr>
        <p:grpSpPr bwMode="auto">
          <a:xfrm>
            <a:off x="1328738" y="2420938"/>
            <a:ext cx="1082675" cy="744537"/>
            <a:chOff x="4830" y="845"/>
            <a:chExt cx="682" cy="469"/>
          </a:xfrm>
        </p:grpSpPr>
        <p:pic>
          <p:nvPicPr>
            <p:cNvPr id="76856" name="Picture 31"/>
            <p:cNvPicPr>
              <a:picLocks noChangeArrowheads="1"/>
            </p:cNvPicPr>
            <p:nvPr/>
          </p:nvPicPr>
          <p:blipFill>
            <a:blip r:embed="rId3" cstate="print"/>
            <a:srcRect/>
            <a:stretch>
              <a:fillRect/>
            </a:stretch>
          </p:blipFill>
          <p:spPr bwMode="auto">
            <a:xfrm>
              <a:off x="4830" y="845"/>
              <a:ext cx="682" cy="469"/>
            </a:xfrm>
            <a:prstGeom prst="rect">
              <a:avLst/>
            </a:prstGeom>
            <a:noFill/>
            <a:ln w="12700">
              <a:noFill/>
              <a:miter lim="800000"/>
              <a:headEnd/>
              <a:tailEnd/>
            </a:ln>
          </p:spPr>
        </p:pic>
        <p:sp>
          <p:nvSpPr>
            <p:cNvPr id="76857" name="Text Box 32"/>
            <p:cNvSpPr txBox="1">
              <a:spLocks noChangeArrowheads="1"/>
            </p:cNvSpPr>
            <p:nvPr/>
          </p:nvSpPr>
          <p:spPr bwMode="auto">
            <a:xfrm>
              <a:off x="4876" y="935"/>
              <a:ext cx="602" cy="326"/>
            </a:xfrm>
            <a:prstGeom prst="rect">
              <a:avLst/>
            </a:prstGeom>
            <a:noFill/>
            <a:ln w="9525">
              <a:noFill/>
              <a:miter lim="800000"/>
              <a:headEnd/>
              <a:tailEnd/>
            </a:ln>
          </p:spPr>
          <p:txBody>
            <a:bodyPr>
              <a:spAutoFit/>
            </a:bodyPr>
            <a:lstStyle/>
            <a:p>
              <a:pPr algn="ctr"/>
              <a:r>
                <a:rPr lang="es-ES" sz="1400" b="1">
                  <a:latin typeface="Arial" charset="0"/>
                </a:rPr>
                <a:t>ISP nacional</a:t>
              </a:r>
            </a:p>
          </p:txBody>
        </p:sp>
      </p:grpSp>
      <p:grpSp>
        <p:nvGrpSpPr>
          <p:cNvPr id="76822" name="Group 33"/>
          <p:cNvGrpSpPr>
            <a:grpSpLocks/>
          </p:cNvGrpSpPr>
          <p:nvPr/>
        </p:nvGrpSpPr>
        <p:grpSpPr bwMode="auto">
          <a:xfrm>
            <a:off x="2120900" y="3619500"/>
            <a:ext cx="1082675" cy="744538"/>
            <a:chOff x="2833" y="2704"/>
            <a:chExt cx="682" cy="469"/>
          </a:xfrm>
        </p:grpSpPr>
        <p:pic>
          <p:nvPicPr>
            <p:cNvPr id="76854" name="Picture 34"/>
            <p:cNvPicPr>
              <a:picLocks noChangeArrowheads="1"/>
            </p:cNvPicPr>
            <p:nvPr/>
          </p:nvPicPr>
          <p:blipFill>
            <a:blip r:embed="rId3" cstate="print"/>
            <a:srcRect/>
            <a:stretch>
              <a:fillRect/>
            </a:stretch>
          </p:blipFill>
          <p:spPr bwMode="auto">
            <a:xfrm>
              <a:off x="2833" y="2704"/>
              <a:ext cx="682" cy="469"/>
            </a:xfrm>
            <a:prstGeom prst="rect">
              <a:avLst/>
            </a:prstGeom>
            <a:noFill/>
            <a:ln w="12700">
              <a:noFill/>
              <a:miter lim="800000"/>
              <a:headEnd/>
              <a:tailEnd/>
            </a:ln>
          </p:spPr>
        </p:pic>
        <p:sp>
          <p:nvSpPr>
            <p:cNvPr id="76855" name="Text Box 35"/>
            <p:cNvSpPr txBox="1">
              <a:spLocks noChangeArrowheads="1"/>
            </p:cNvSpPr>
            <p:nvPr/>
          </p:nvSpPr>
          <p:spPr bwMode="auto">
            <a:xfrm>
              <a:off x="2925" y="2795"/>
              <a:ext cx="557" cy="326"/>
            </a:xfrm>
            <a:prstGeom prst="rect">
              <a:avLst/>
            </a:prstGeom>
            <a:noFill/>
            <a:ln w="9525">
              <a:noFill/>
              <a:miter lim="800000"/>
              <a:headEnd/>
              <a:tailEnd/>
            </a:ln>
          </p:spPr>
          <p:txBody>
            <a:bodyPr>
              <a:spAutoFit/>
            </a:bodyPr>
            <a:lstStyle/>
            <a:p>
              <a:pPr algn="ctr"/>
              <a:r>
                <a:rPr lang="es-ES" sz="1400" b="1">
                  <a:latin typeface="Arial" charset="0"/>
                </a:rPr>
                <a:t>ISP regional</a:t>
              </a:r>
            </a:p>
          </p:txBody>
        </p:sp>
      </p:grpSp>
      <p:grpSp>
        <p:nvGrpSpPr>
          <p:cNvPr id="76823" name="Group 36"/>
          <p:cNvGrpSpPr>
            <a:grpSpLocks/>
          </p:cNvGrpSpPr>
          <p:nvPr/>
        </p:nvGrpSpPr>
        <p:grpSpPr bwMode="auto">
          <a:xfrm>
            <a:off x="3924300" y="3644900"/>
            <a:ext cx="1082675" cy="744538"/>
            <a:chOff x="2833" y="2704"/>
            <a:chExt cx="682" cy="469"/>
          </a:xfrm>
        </p:grpSpPr>
        <p:pic>
          <p:nvPicPr>
            <p:cNvPr id="76852" name="Picture 37"/>
            <p:cNvPicPr>
              <a:picLocks noChangeArrowheads="1"/>
            </p:cNvPicPr>
            <p:nvPr/>
          </p:nvPicPr>
          <p:blipFill>
            <a:blip r:embed="rId3" cstate="print"/>
            <a:srcRect/>
            <a:stretch>
              <a:fillRect/>
            </a:stretch>
          </p:blipFill>
          <p:spPr bwMode="auto">
            <a:xfrm>
              <a:off x="2833" y="2704"/>
              <a:ext cx="682" cy="469"/>
            </a:xfrm>
            <a:prstGeom prst="rect">
              <a:avLst/>
            </a:prstGeom>
            <a:noFill/>
            <a:ln w="12700">
              <a:noFill/>
              <a:miter lim="800000"/>
              <a:headEnd/>
              <a:tailEnd/>
            </a:ln>
          </p:spPr>
        </p:pic>
        <p:sp>
          <p:nvSpPr>
            <p:cNvPr id="76853" name="Text Box 38"/>
            <p:cNvSpPr txBox="1">
              <a:spLocks noChangeArrowheads="1"/>
            </p:cNvSpPr>
            <p:nvPr/>
          </p:nvSpPr>
          <p:spPr bwMode="auto">
            <a:xfrm>
              <a:off x="2925" y="2795"/>
              <a:ext cx="557" cy="326"/>
            </a:xfrm>
            <a:prstGeom prst="rect">
              <a:avLst/>
            </a:prstGeom>
            <a:noFill/>
            <a:ln w="9525">
              <a:noFill/>
              <a:miter lim="800000"/>
              <a:headEnd/>
              <a:tailEnd/>
            </a:ln>
          </p:spPr>
          <p:txBody>
            <a:bodyPr>
              <a:spAutoFit/>
            </a:bodyPr>
            <a:lstStyle/>
            <a:p>
              <a:pPr algn="ctr"/>
              <a:r>
                <a:rPr lang="es-ES" sz="1400" b="1">
                  <a:latin typeface="Arial" charset="0"/>
                </a:rPr>
                <a:t>ISP regional</a:t>
              </a:r>
            </a:p>
          </p:txBody>
        </p:sp>
      </p:grpSp>
      <p:grpSp>
        <p:nvGrpSpPr>
          <p:cNvPr id="76824" name="Group 39"/>
          <p:cNvGrpSpPr>
            <a:grpSpLocks/>
          </p:cNvGrpSpPr>
          <p:nvPr/>
        </p:nvGrpSpPr>
        <p:grpSpPr bwMode="auto">
          <a:xfrm>
            <a:off x="5865813" y="3692525"/>
            <a:ext cx="1082675" cy="744538"/>
            <a:chOff x="2833" y="2704"/>
            <a:chExt cx="682" cy="469"/>
          </a:xfrm>
        </p:grpSpPr>
        <p:pic>
          <p:nvPicPr>
            <p:cNvPr id="76850" name="Picture 40"/>
            <p:cNvPicPr>
              <a:picLocks noChangeArrowheads="1"/>
            </p:cNvPicPr>
            <p:nvPr/>
          </p:nvPicPr>
          <p:blipFill>
            <a:blip r:embed="rId3" cstate="print"/>
            <a:srcRect/>
            <a:stretch>
              <a:fillRect/>
            </a:stretch>
          </p:blipFill>
          <p:spPr bwMode="auto">
            <a:xfrm>
              <a:off x="2833" y="2704"/>
              <a:ext cx="682" cy="469"/>
            </a:xfrm>
            <a:prstGeom prst="rect">
              <a:avLst/>
            </a:prstGeom>
            <a:noFill/>
            <a:ln w="12700">
              <a:noFill/>
              <a:miter lim="800000"/>
              <a:headEnd/>
              <a:tailEnd/>
            </a:ln>
          </p:spPr>
        </p:pic>
        <p:sp>
          <p:nvSpPr>
            <p:cNvPr id="76851" name="Text Box 41"/>
            <p:cNvSpPr txBox="1">
              <a:spLocks noChangeArrowheads="1"/>
            </p:cNvSpPr>
            <p:nvPr/>
          </p:nvSpPr>
          <p:spPr bwMode="auto">
            <a:xfrm>
              <a:off x="2925" y="2795"/>
              <a:ext cx="557" cy="326"/>
            </a:xfrm>
            <a:prstGeom prst="rect">
              <a:avLst/>
            </a:prstGeom>
            <a:noFill/>
            <a:ln w="9525">
              <a:noFill/>
              <a:miter lim="800000"/>
              <a:headEnd/>
              <a:tailEnd/>
            </a:ln>
          </p:spPr>
          <p:txBody>
            <a:bodyPr>
              <a:spAutoFit/>
            </a:bodyPr>
            <a:lstStyle/>
            <a:p>
              <a:pPr algn="ctr"/>
              <a:r>
                <a:rPr lang="es-ES" sz="1400" b="1">
                  <a:latin typeface="Arial" charset="0"/>
                </a:rPr>
                <a:t>ISP regional</a:t>
              </a:r>
            </a:p>
          </p:txBody>
        </p:sp>
      </p:grpSp>
      <p:grpSp>
        <p:nvGrpSpPr>
          <p:cNvPr id="76825" name="Group 42"/>
          <p:cNvGrpSpPr>
            <a:grpSpLocks/>
          </p:cNvGrpSpPr>
          <p:nvPr/>
        </p:nvGrpSpPr>
        <p:grpSpPr bwMode="auto">
          <a:xfrm>
            <a:off x="7380288" y="3716338"/>
            <a:ext cx="1082675" cy="744537"/>
            <a:chOff x="2833" y="2704"/>
            <a:chExt cx="682" cy="469"/>
          </a:xfrm>
        </p:grpSpPr>
        <p:pic>
          <p:nvPicPr>
            <p:cNvPr id="76848" name="Picture 43"/>
            <p:cNvPicPr>
              <a:picLocks noChangeArrowheads="1"/>
            </p:cNvPicPr>
            <p:nvPr/>
          </p:nvPicPr>
          <p:blipFill>
            <a:blip r:embed="rId3" cstate="print"/>
            <a:srcRect/>
            <a:stretch>
              <a:fillRect/>
            </a:stretch>
          </p:blipFill>
          <p:spPr bwMode="auto">
            <a:xfrm>
              <a:off x="2833" y="2704"/>
              <a:ext cx="682" cy="469"/>
            </a:xfrm>
            <a:prstGeom prst="rect">
              <a:avLst/>
            </a:prstGeom>
            <a:noFill/>
            <a:ln w="12700">
              <a:noFill/>
              <a:miter lim="800000"/>
              <a:headEnd/>
              <a:tailEnd/>
            </a:ln>
          </p:spPr>
        </p:pic>
        <p:sp>
          <p:nvSpPr>
            <p:cNvPr id="76849" name="Text Box 44"/>
            <p:cNvSpPr txBox="1">
              <a:spLocks noChangeArrowheads="1"/>
            </p:cNvSpPr>
            <p:nvPr/>
          </p:nvSpPr>
          <p:spPr bwMode="auto">
            <a:xfrm>
              <a:off x="2925" y="2795"/>
              <a:ext cx="557" cy="326"/>
            </a:xfrm>
            <a:prstGeom prst="rect">
              <a:avLst/>
            </a:prstGeom>
            <a:noFill/>
            <a:ln w="9525">
              <a:noFill/>
              <a:miter lim="800000"/>
              <a:headEnd/>
              <a:tailEnd/>
            </a:ln>
          </p:spPr>
          <p:txBody>
            <a:bodyPr>
              <a:spAutoFit/>
            </a:bodyPr>
            <a:lstStyle/>
            <a:p>
              <a:pPr algn="ctr"/>
              <a:r>
                <a:rPr lang="es-ES" sz="1400" b="1">
                  <a:latin typeface="Arial" charset="0"/>
                </a:rPr>
                <a:t>ISP regional</a:t>
              </a:r>
            </a:p>
          </p:txBody>
        </p:sp>
      </p:grpSp>
      <p:grpSp>
        <p:nvGrpSpPr>
          <p:cNvPr id="76826" name="Group 45"/>
          <p:cNvGrpSpPr>
            <a:grpSpLocks/>
          </p:cNvGrpSpPr>
          <p:nvPr/>
        </p:nvGrpSpPr>
        <p:grpSpPr bwMode="auto">
          <a:xfrm>
            <a:off x="6443663" y="4652963"/>
            <a:ext cx="1082675" cy="744537"/>
            <a:chOff x="4195" y="2750"/>
            <a:chExt cx="682" cy="469"/>
          </a:xfrm>
        </p:grpSpPr>
        <p:pic>
          <p:nvPicPr>
            <p:cNvPr id="76846" name="Picture 46"/>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47" name="Text Box 47"/>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grpSp>
        <p:nvGrpSpPr>
          <p:cNvPr id="76827" name="Group 48"/>
          <p:cNvGrpSpPr>
            <a:grpSpLocks/>
          </p:cNvGrpSpPr>
          <p:nvPr/>
        </p:nvGrpSpPr>
        <p:grpSpPr bwMode="auto">
          <a:xfrm>
            <a:off x="4859338" y="4652963"/>
            <a:ext cx="1082675" cy="744537"/>
            <a:chOff x="4195" y="2750"/>
            <a:chExt cx="682" cy="469"/>
          </a:xfrm>
        </p:grpSpPr>
        <p:pic>
          <p:nvPicPr>
            <p:cNvPr id="76844" name="Picture 49"/>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45" name="Text Box 50"/>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grpSp>
        <p:nvGrpSpPr>
          <p:cNvPr id="76828" name="Group 51"/>
          <p:cNvGrpSpPr>
            <a:grpSpLocks/>
          </p:cNvGrpSpPr>
          <p:nvPr/>
        </p:nvGrpSpPr>
        <p:grpSpPr bwMode="auto">
          <a:xfrm>
            <a:off x="3201988" y="4652963"/>
            <a:ext cx="1082675" cy="744537"/>
            <a:chOff x="4195" y="2750"/>
            <a:chExt cx="682" cy="469"/>
          </a:xfrm>
        </p:grpSpPr>
        <p:pic>
          <p:nvPicPr>
            <p:cNvPr id="76842" name="Picture 52"/>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43" name="Text Box 53"/>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grpSp>
        <p:nvGrpSpPr>
          <p:cNvPr id="76829" name="Group 54"/>
          <p:cNvGrpSpPr>
            <a:grpSpLocks/>
          </p:cNvGrpSpPr>
          <p:nvPr/>
        </p:nvGrpSpPr>
        <p:grpSpPr bwMode="auto">
          <a:xfrm>
            <a:off x="1689100" y="4652963"/>
            <a:ext cx="1082675" cy="744537"/>
            <a:chOff x="4195" y="2750"/>
            <a:chExt cx="682" cy="469"/>
          </a:xfrm>
        </p:grpSpPr>
        <p:pic>
          <p:nvPicPr>
            <p:cNvPr id="76840" name="Picture 55"/>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41" name="Text Box 56"/>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grpSp>
        <p:nvGrpSpPr>
          <p:cNvPr id="76830" name="Group 57"/>
          <p:cNvGrpSpPr>
            <a:grpSpLocks/>
          </p:cNvGrpSpPr>
          <p:nvPr/>
        </p:nvGrpSpPr>
        <p:grpSpPr bwMode="auto">
          <a:xfrm>
            <a:off x="107950" y="4652963"/>
            <a:ext cx="1082675" cy="744537"/>
            <a:chOff x="4195" y="2750"/>
            <a:chExt cx="682" cy="469"/>
          </a:xfrm>
        </p:grpSpPr>
        <p:pic>
          <p:nvPicPr>
            <p:cNvPr id="76838" name="Picture 58"/>
            <p:cNvPicPr>
              <a:picLocks noChangeArrowheads="1"/>
            </p:cNvPicPr>
            <p:nvPr/>
          </p:nvPicPr>
          <p:blipFill>
            <a:blip r:embed="rId3" cstate="print"/>
            <a:srcRect/>
            <a:stretch>
              <a:fillRect/>
            </a:stretch>
          </p:blipFill>
          <p:spPr bwMode="auto">
            <a:xfrm>
              <a:off x="4195" y="2750"/>
              <a:ext cx="682" cy="469"/>
            </a:xfrm>
            <a:prstGeom prst="rect">
              <a:avLst/>
            </a:prstGeom>
            <a:noFill/>
            <a:ln w="12700">
              <a:noFill/>
              <a:miter lim="800000"/>
              <a:headEnd/>
              <a:tailEnd/>
            </a:ln>
          </p:spPr>
        </p:pic>
        <p:sp>
          <p:nvSpPr>
            <p:cNvPr id="76839" name="Text Box 59"/>
            <p:cNvSpPr txBox="1">
              <a:spLocks noChangeArrowheads="1"/>
            </p:cNvSpPr>
            <p:nvPr/>
          </p:nvSpPr>
          <p:spPr bwMode="auto">
            <a:xfrm>
              <a:off x="4241" y="2840"/>
              <a:ext cx="557" cy="326"/>
            </a:xfrm>
            <a:prstGeom prst="rect">
              <a:avLst/>
            </a:prstGeom>
            <a:noFill/>
            <a:ln w="9525">
              <a:noFill/>
              <a:miter lim="800000"/>
              <a:headEnd/>
              <a:tailEnd/>
            </a:ln>
          </p:spPr>
          <p:txBody>
            <a:bodyPr>
              <a:spAutoFit/>
            </a:bodyPr>
            <a:lstStyle/>
            <a:p>
              <a:pPr algn="ctr"/>
              <a:r>
                <a:rPr lang="es-ES" sz="1400" b="1">
                  <a:latin typeface="Arial" charset="0"/>
                </a:rPr>
                <a:t>ISP local</a:t>
              </a:r>
            </a:p>
          </p:txBody>
        </p:sp>
      </p:grpSp>
      <p:sp>
        <p:nvSpPr>
          <p:cNvPr id="76831" name="Text Box 68"/>
          <p:cNvSpPr txBox="1">
            <a:spLocks noChangeArrowheads="1"/>
          </p:cNvSpPr>
          <p:nvPr/>
        </p:nvSpPr>
        <p:spPr bwMode="auto">
          <a:xfrm>
            <a:off x="250825" y="1395413"/>
            <a:ext cx="1062038" cy="304800"/>
          </a:xfrm>
          <a:prstGeom prst="rect">
            <a:avLst/>
          </a:prstGeom>
          <a:noFill/>
          <a:ln w="9525">
            <a:noFill/>
            <a:miter lim="800000"/>
            <a:headEnd/>
            <a:tailEnd/>
          </a:ln>
        </p:spPr>
        <p:txBody>
          <a:bodyPr wrap="none">
            <a:spAutoFit/>
          </a:bodyPr>
          <a:lstStyle/>
          <a:p>
            <a:r>
              <a:rPr lang="es-ES" sz="1400" b="1">
                <a:latin typeface="Arial" charset="0"/>
              </a:rPr>
              <a:t>Proveedor</a:t>
            </a:r>
          </a:p>
        </p:txBody>
      </p:sp>
      <p:sp>
        <p:nvSpPr>
          <p:cNvPr id="76832" name="Text Box 69"/>
          <p:cNvSpPr txBox="1">
            <a:spLocks noChangeArrowheads="1"/>
          </p:cNvSpPr>
          <p:nvPr/>
        </p:nvSpPr>
        <p:spPr bwMode="auto">
          <a:xfrm>
            <a:off x="395288" y="2116138"/>
            <a:ext cx="774700" cy="304800"/>
          </a:xfrm>
          <a:prstGeom prst="rect">
            <a:avLst/>
          </a:prstGeom>
          <a:noFill/>
          <a:ln w="9525">
            <a:noFill/>
            <a:miter lim="800000"/>
            <a:headEnd/>
            <a:tailEnd/>
          </a:ln>
        </p:spPr>
        <p:txBody>
          <a:bodyPr wrap="none">
            <a:spAutoFit/>
          </a:bodyPr>
          <a:lstStyle/>
          <a:p>
            <a:r>
              <a:rPr lang="es-ES" sz="1400" b="1">
                <a:latin typeface="Arial" charset="0"/>
              </a:rPr>
              <a:t>Cliente</a:t>
            </a:r>
          </a:p>
        </p:txBody>
      </p:sp>
      <p:sp>
        <p:nvSpPr>
          <p:cNvPr id="76833" name="Line 70"/>
          <p:cNvSpPr>
            <a:spLocks noChangeShapeType="1"/>
          </p:cNvSpPr>
          <p:nvPr/>
        </p:nvSpPr>
        <p:spPr bwMode="auto">
          <a:xfrm flipV="1">
            <a:off x="755650" y="1700213"/>
            <a:ext cx="0" cy="431800"/>
          </a:xfrm>
          <a:prstGeom prst="line">
            <a:avLst/>
          </a:prstGeom>
          <a:noFill/>
          <a:ln w="19050">
            <a:solidFill>
              <a:schemeClr val="tx1"/>
            </a:solidFill>
            <a:round/>
            <a:headEnd/>
            <a:tailEnd type="triangle" w="med" len="med"/>
          </a:ln>
        </p:spPr>
        <p:txBody>
          <a:bodyPr/>
          <a:lstStyle/>
          <a:p>
            <a:endParaRPr lang="es-ES"/>
          </a:p>
        </p:txBody>
      </p:sp>
      <p:pic>
        <p:nvPicPr>
          <p:cNvPr id="941127" name="Picture 71"/>
          <p:cNvPicPr>
            <a:picLocks noChangeArrowheads="1"/>
          </p:cNvPicPr>
          <p:nvPr/>
        </p:nvPicPr>
        <p:blipFill>
          <a:blip r:embed="rId4" cstate="print"/>
          <a:srcRect/>
          <a:stretch>
            <a:fillRect/>
          </a:stretch>
        </p:blipFill>
        <p:spPr bwMode="auto">
          <a:xfrm>
            <a:off x="5076825" y="5589588"/>
            <a:ext cx="762000" cy="784225"/>
          </a:xfrm>
          <a:prstGeom prst="rect">
            <a:avLst/>
          </a:prstGeom>
          <a:noFill/>
          <a:ln w="12700">
            <a:noFill/>
            <a:miter lim="800000"/>
            <a:headEnd/>
            <a:tailEnd/>
          </a:ln>
        </p:spPr>
      </p:pic>
      <p:pic>
        <p:nvPicPr>
          <p:cNvPr id="941128" name="Picture 72"/>
          <p:cNvPicPr>
            <a:picLocks noChangeArrowheads="1"/>
          </p:cNvPicPr>
          <p:nvPr/>
        </p:nvPicPr>
        <p:blipFill>
          <a:blip r:embed="rId4" cstate="print"/>
          <a:srcRect/>
          <a:stretch>
            <a:fillRect/>
          </a:stretch>
        </p:blipFill>
        <p:spPr bwMode="auto">
          <a:xfrm>
            <a:off x="8131175" y="5589588"/>
            <a:ext cx="762000" cy="784225"/>
          </a:xfrm>
          <a:prstGeom prst="rect">
            <a:avLst/>
          </a:prstGeom>
          <a:noFill/>
          <a:ln w="12700">
            <a:noFill/>
            <a:miter lim="800000"/>
            <a:headEnd/>
            <a:tailEnd/>
          </a:ln>
        </p:spPr>
      </p:pic>
      <p:sp>
        <p:nvSpPr>
          <p:cNvPr id="76836" name="Text Box 75"/>
          <p:cNvSpPr txBox="1">
            <a:spLocks noChangeArrowheads="1"/>
          </p:cNvSpPr>
          <p:nvPr/>
        </p:nvSpPr>
        <p:spPr bwMode="auto">
          <a:xfrm>
            <a:off x="1619250" y="401638"/>
            <a:ext cx="5459413" cy="579437"/>
          </a:xfrm>
          <a:prstGeom prst="rect">
            <a:avLst/>
          </a:prstGeom>
          <a:noFill/>
          <a:ln w="9525">
            <a:noFill/>
            <a:miter lim="800000"/>
            <a:headEnd/>
            <a:tailEnd/>
          </a:ln>
        </p:spPr>
        <p:txBody>
          <a:bodyPr wrap="none">
            <a:spAutoFit/>
          </a:bodyPr>
          <a:lstStyle/>
          <a:p>
            <a:r>
              <a:rPr lang="es-ES" sz="3200">
                <a:latin typeface="Arial" charset="0"/>
              </a:rPr>
              <a:t>Modelo jerárquico de Internet</a:t>
            </a:r>
          </a:p>
        </p:txBody>
      </p:sp>
      <p:sp>
        <p:nvSpPr>
          <p:cNvPr id="941133" name="Freeform 77"/>
          <p:cNvSpPr>
            <a:spLocks/>
          </p:cNvSpPr>
          <p:nvPr/>
        </p:nvSpPr>
        <p:spPr bwMode="auto">
          <a:xfrm>
            <a:off x="3838575" y="1524000"/>
            <a:ext cx="4826000" cy="4427538"/>
          </a:xfrm>
          <a:custGeom>
            <a:avLst/>
            <a:gdLst>
              <a:gd name="T0" fmla="*/ 1647825 w 3040"/>
              <a:gd name="T1" fmla="*/ 4397376 h 2789"/>
              <a:gd name="T2" fmla="*/ 1706563 w 3040"/>
              <a:gd name="T3" fmla="*/ 4325938 h 2789"/>
              <a:gd name="T4" fmla="*/ 1749425 w 3040"/>
              <a:gd name="T5" fmla="*/ 4092576 h 2789"/>
              <a:gd name="T6" fmla="*/ 1735138 w 3040"/>
              <a:gd name="T7" fmla="*/ 3759201 h 2789"/>
              <a:gd name="T8" fmla="*/ 1487487 w 3040"/>
              <a:gd name="T9" fmla="*/ 3352801 h 2789"/>
              <a:gd name="T10" fmla="*/ 1385887 w 3040"/>
              <a:gd name="T11" fmla="*/ 3251201 h 2789"/>
              <a:gd name="T12" fmla="*/ 1284287 w 3040"/>
              <a:gd name="T13" fmla="*/ 3135313 h 2789"/>
              <a:gd name="T14" fmla="*/ 1168400 w 3040"/>
              <a:gd name="T15" fmla="*/ 3005138 h 2789"/>
              <a:gd name="T16" fmla="*/ 1139825 w 3040"/>
              <a:gd name="T17" fmla="*/ 2960688 h 2789"/>
              <a:gd name="T18" fmla="*/ 1066800 w 3040"/>
              <a:gd name="T19" fmla="*/ 2887663 h 2789"/>
              <a:gd name="T20" fmla="*/ 835025 w 3040"/>
              <a:gd name="T21" fmla="*/ 2598738 h 2789"/>
              <a:gd name="T22" fmla="*/ 719137 w 3040"/>
              <a:gd name="T23" fmla="*/ 2438400 h 2789"/>
              <a:gd name="T24" fmla="*/ 558800 w 3040"/>
              <a:gd name="T25" fmla="*/ 2235200 h 2789"/>
              <a:gd name="T26" fmla="*/ 501650 w 3040"/>
              <a:gd name="T27" fmla="*/ 2147888 h 2789"/>
              <a:gd name="T28" fmla="*/ 442913 w 3040"/>
              <a:gd name="T29" fmla="*/ 2060575 h 2789"/>
              <a:gd name="T30" fmla="*/ 369887 w 3040"/>
              <a:gd name="T31" fmla="*/ 1930400 h 2789"/>
              <a:gd name="T32" fmla="*/ 312737 w 3040"/>
              <a:gd name="T33" fmla="*/ 1800225 h 2789"/>
              <a:gd name="T34" fmla="*/ 196850 w 3040"/>
              <a:gd name="T35" fmla="*/ 1582738 h 2789"/>
              <a:gd name="T36" fmla="*/ 138113 w 3040"/>
              <a:gd name="T37" fmla="*/ 1465263 h 2789"/>
              <a:gd name="T38" fmla="*/ 36513 w 3040"/>
              <a:gd name="T39" fmla="*/ 1219200 h 2789"/>
              <a:gd name="T40" fmla="*/ 36513 w 3040"/>
              <a:gd name="T41" fmla="*/ 957263 h 2789"/>
              <a:gd name="T42" fmla="*/ 95250 w 3040"/>
              <a:gd name="T43" fmla="*/ 798513 h 2789"/>
              <a:gd name="T44" fmla="*/ 254000 w 3040"/>
              <a:gd name="T45" fmla="*/ 550863 h 2789"/>
              <a:gd name="T46" fmla="*/ 588963 w 3040"/>
              <a:gd name="T47" fmla="*/ 231775 h 2789"/>
              <a:gd name="T48" fmla="*/ 820738 w 3040"/>
              <a:gd name="T49" fmla="*/ 160338 h 2789"/>
              <a:gd name="T50" fmla="*/ 1690688 w 3040"/>
              <a:gd name="T51" fmla="*/ 0 h 2789"/>
              <a:gd name="T52" fmla="*/ 2214563 w 3040"/>
              <a:gd name="T53" fmla="*/ 42863 h 2789"/>
              <a:gd name="T54" fmla="*/ 2417762 w 3040"/>
              <a:gd name="T55" fmla="*/ 73025 h 2789"/>
              <a:gd name="T56" fmla="*/ 2867025 w 3040"/>
              <a:gd name="T57" fmla="*/ 217488 h 2789"/>
              <a:gd name="T58" fmla="*/ 2997200 w 3040"/>
              <a:gd name="T59" fmla="*/ 290513 h 2789"/>
              <a:gd name="T60" fmla="*/ 3070225 w 3040"/>
              <a:gd name="T61" fmla="*/ 347663 h 2789"/>
              <a:gd name="T62" fmla="*/ 3244850 w 3040"/>
              <a:gd name="T63" fmla="*/ 508000 h 2789"/>
              <a:gd name="T64" fmla="*/ 3316288 w 3040"/>
              <a:gd name="T65" fmla="*/ 566738 h 2789"/>
              <a:gd name="T66" fmla="*/ 3346450 w 3040"/>
              <a:gd name="T67" fmla="*/ 609600 h 2789"/>
              <a:gd name="T68" fmla="*/ 3389313 w 3040"/>
              <a:gd name="T69" fmla="*/ 638175 h 2789"/>
              <a:gd name="T70" fmla="*/ 3476625 w 3040"/>
              <a:gd name="T71" fmla="*/ 739775 h 2789"/>
              <a:gd name="T72" fmla="*/ 3549650 w 3040"/>
              <a:gd name="T73" fmla="*/ 798513 h 2789"/>
              <a:gd name="T74" fmla="*/ 3651250 w 3040"/>
              <a:gd name="T75" fmla="*/ 942975 h 2789"/>
              <a:gd name="T76" fmla="*/ 3738563 w 3040"/>
              <a:gd name="T77" fmla="*/ 1117600 h 2789"/>
              <a:gd name="T78" fmla="*/ 3752850 w 3040"/>
              <a:gd name="T79" fmla="*/ 1160463 h 2789"/>
              <a:gd name="T80" fmla="*/ 3781425 w 3040"/>
              <a:gd name="T81" fmla="*/ 1204913 h 2789"/>
              <a:gd name="T82" fmla="*/ 3840163 w 3040"/>
              <a:gd name="T83" fmla="*/ 1320800 h 2789"/>
              <a:gd name="T84" fmla="*/ 3970338 w 3040"/>
              <a:gd name="T85" fmla="*/ 1597025 h 2789"/>
              <a:gd name="T86" fmla="*/ 4027488 w 3040"/>
              <a:gd name="T87" fmla="*/ 1684338 h 2789"/>
              <a:gd name="T88" fmla="*/ 4100513 w 3040"/>
              <a:gd name="T89" fmla="*/ 1814513 h 2789"/>
              <a:gd name="T90" fmla="*/ 4129088 w 3040"/>
              <a:gd name="T91" fmla="*/ 1857375 h 2789"/>
              <a:gd name="T92" fmla="*/ 4230688 w 3040"/>
              <a:gd name="T93" fmla="*/ 2046288 h 2789"/>
              <a:gd name="T94" fmla="*/ 4260850 w 3040"/>
              <a:gd name="T95" fmla="*/ 2133600 h 2789"/>
              <a:gd name="T96" fmla="*/ 4362450 w 3040"/>
              <a:gd name="T97" fmla="*/ 2293938 h 2789"/>
              <a:gd name="T98" fmla="*/ 4376738 w 3040"/>
              <a:gd name="T99" fmla="*/ 2336800 h 2789"/>
              <a:gd name="T100" fmla="*/ 4405313 w 3040"/>
              <a:gd name="T101" fmla="*/ 2379663 h 2789"/>
              <a:gd name="T102" fmla="*/ 4464050 w 3040"/>
              <a:gd name="T103" fmla="*/ 2511425 h 2789"/>
              <a:gd name="T104" fmla="*/ 4681538 w 3040"/>
              <a:gd name="T105" fmla="*/ 3222625 h 2789"/>
              <a:gd name="T106" fmla="*/ 4754563 w 3040"/>
              <a:gd name="T107" fmla="*/ 3440113 h 2789"/>
              <a:gd name="T108" fmla="*/ 4797425 w 3040"/>
              <a:gd name="T109" fmla="*/ 3629026 h 2789"/>
              <a:gd name="T110" fmla="*/ 4797425 w 3040"/>
              <a:gd name="T111" fmla="*/ 4137026 h 2789"/>
              <a:gd name="T112" fmla="*/ 4738688 w 3040"/>
              <a:gd name="T113" fmla="*/ 4427538 h 2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40"/>
              <a:gd name="T172" fmla="*/ 0 h 2789"/>
              <a:gd name="T173" fmla="*/ 3040 w 3040"/>
              <a:gd name="T174" fmla="*/ 2789 h 2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40" h="2789">
                <a:moveTo>
                  <a:pt x="1038" y="2770"/>
                </a:moveTo>
                <a:cubicBezTo>
                  <a:pt x="1049" y="2754"/>
                  <a:pt x="1065" y="2742"/>
                  <a:pt x="1075" y="2725"/>
                </a:cubicBezTo>
                <a:cubicBezTo>
                  <a:pt x="1097" y="2688"/>
                  <a:pt x="1097" y="2617"/>
                  <a:pt x="1102" y="2578"/>
                </a:cubicBezTo>
                <a:cubicBezTo>
                  <a:pt x="1099" y="2508"/>
                  <a:pt x="1098" y="2438"/>
                  <a:pt x="1093" y="2368"/>
                </a:cubicBezTo>
                <a:cubicBezTo>
                  <a:pt x="1086" y="2256"/>
                  <a:pt x="1025" y="2176"/>
                  <a:pt x="937" y="2112"/>
                </a:cubicBezTo>
                <a:cubicBezTo>
                  <a:pt x="917" y="2082"/>
                  <a:pt x="903" y="2068"/>
                  <a:pt x="873" y="2048"/>
                </a:cubicBezTo>
                <a:cubicBezTo>
                  <a:pt x="843" y="2003"/>
                  <a:pt x="863" y="2029"/>
                  <a:pt x="809" y="1975"/>
                </a:cubicBezTo>
                <a:cubicBezTo>
                  <a:pt x="678" y="1844"/>
                  <a:pt x="851" y="1977"/>
                  <a:pt x="736" y="1893"/>
                </a:cubicBezTo>
                <a:cubicBezTo>
                  <a:pt x="730" y="1884"/>
                  <a:pt x="725" y="1873"/>
                  <a:pt x="718" y="1865"/>
                </a:cubicBezTo>
                <a:cubicBezTo>
                  <a:pt x="704" y="1849"/>
                  <a:pt x="684" y="1837"/>
                  <a:pt x="672" y="1819"/>
                </a:cubicBezTo>
                <a:cubicBezTo>
                  <a:pt x="628" y="1753"/>
                  <a:pt x="583" y="1693"/>
                  <a:pt x="526" y="1637"/>
                </a:cubicBezTo>
                <a:cubicBezTo>
                  <a:pt x="501" y="1612"/>
                  <a:pt x="477" y="1564"/>
                  <a:pt x="453" y="1536"/>
                </a:cubicBezTo>
                <a:cubicBezTo>
                  <a:pt x="418" y="1495"/>
                  <a:pt x="384" y="1451"/>
                  <a:pt x="352" y="1408"/>
                </a:cubicBezTo>
                <a:cubicBezTo>
                  <a:pt x="339" y="1390"/>
                  <a:pt x="316" y="1353"/>
                  <a:pt x="316" y="1353"/>
                </a:cubicBezTo>
                <a:cubicBezTo>
                  <a:pt x="297" y="1275"/>
                  <a:pt x="324" y="1352"/>
                  <a:pt x="279" y="1298"/>
                </a:cubicBezTo>
                <a:cubicBezTo>
                  <a:pt x="255" y="1270"/>
                  <a:pt x="260" y="1241"/>
                  <a:pt x="233" y="1216"/>
                </a:cubicBezTo>
                <a:cubicBezTo>
                  <a:pt x="212" y="1151"/>
                  <a:pt x="226" y="1177"/>
                  <a:pt x="197" y="1134"/>
                </a:cubicBezTo>
                <a:cubicBezTo>
                  <a:pt x="186" y="1100"/>
                  <a:pt x="146" y="1031"/>
                  <a:pt x="124" y="997"/>
                </a:cubicBezTo>
                <a:cubicBezTo>
                  <a:pt x="114" y="967"/>
                  <a:pt x="109" y="946"/>
                  <a:pt x="87" y="923"/>
                </a:cubicBezTo>
                <a:cubicBezTo>
                  <a:pt x="70" y="873"/>
                  <a:pt x="52" y="811"/>
                  <a:pt x="23" y="768"/>
                </a:cubicBezTo>
                <a:cubicBezTo>
                  <a:pt x="3" y="666"/>
                  <a:pt x="0" y="691"/>
                  <a:pt x="23" y="603"/>
                </a:cubicBezTo>
                <a:cubicBezTo>
                  <a:pt x="46" y="515"/>
                  <a:pt x="25" y="552"/>
                  <a:pt x="60" y="503"/>
                </a:cubicBezTo>
                <a:cubicBezTo>
                  <a:pt x="80" y="440"/>
                  <a:pt x="121" y="399"/>
                  <a:pt x="160" y="347"/>
                </a:cubicBezTo>
                <a:cubicBezTo>
                  <a:pt x="222" y="264"/>
                  <a:pt x="285" y="204"/>
                  <a:pt x="371" y="146"/>
                </a:cubicBezTo>
                <a:cubicBezTo>
                  <a:pt x="404" y="124"/>
                  <a:pt x="477" y="116"/>
                  <a:pt x="517" y="101"/>
                </a:cubicBezTo>
                <a:cubicBezTo>
                  <a:pt x="694" y="35"/>
                  <a:pt x="879" y="23"/>
                  <a:pt x="1065" y="0"/>
                </a:cubicBezTo>
                <a:cubicBezTo>
                  <a:pt x="1175" y="6"/>
                  <a:pt x="1285" y="14"/>
                  <a:pt x="1395" y="27"/>
                </a:cubicBezTo>
                <a:cubicBezTo>
                  <a:pt x="1438" y="32"/>
                  <a:pt x="1523" y="46"/>
                  <a:pt x="1523" y="46"/>
                </a:cubicBezTo>
                <a:cubicBezTo>
                  <a:pt x="1617" y="77"/>
                  <a:pt x="1712" y="106"/>
                  <a:pt x="1806" y="137"/>
                </a:cubicBezTo>
                <a:cubicBezTo>
                  <a:pt x="1836" y="147"/>
                  <a:pt x="1858" y="173"/>
                  <a:pt x="1888" y="183"/>
                </a:cubicBezTo>
                <a:cubicBezTo>
                  <a:pt x="1949" y="241"/>
                  <a:pt x="1857" y="156"/>
                  <a:pt x="1934" y="219"/>
                </a:cubicBezTo>
                <a:cubicBezTo>
                  <a:pt x="1973" y="251"/>
                  <a:pt x="2001" y="292"/>
                  <a:pt x="2044" y="320"/>
                </a:cubicBezTo>
                <a:cubicBezTo>
                  <a:pt x="2093" y="394"/>
                  <a:pt x="2029" y="308"/>
                  <a:pt x="2089" y="357"/>
                </a:cubicBezTo>
                <a:cubicBezTo>
                  <a:pt x="2098" y="364"/>
                  <a:pt x="2100" y="376"/>
                  <a:pt x="2108" y="384"/>
                </a:cubicBezTo>
                <a:cubicBezTo>
                  <a:pt x="2116" y="392"/>
                  <a:pt x="2127" y="395"/>
                  <a:pt x="2135" y="402"/>
                </a:cubicBezTo>
                <a:cubicBezTo>
                  <a:pt x="2158" y="421"/>
                  <a:pt x="2170" y="446"/>
                  <a:pt x="2190" y="466"/>
                </a:cubicBezTo>
                <a:cubicBezTo>
                  <a:pt x="2204" y="480"/>
                  <a:pt x="2222" y="489"/>
                  <a:pt x="2236" y="503"/>
                </a:cubicBezTo>
                <a:cubicBezTo>
                  <a:pt x="2248" y="538"/>
                  <a:pt x="2273" y="568"/>
                  <a:pt x="2300" y="594"/>
                </a:cubicBezTo>
                <a:cubicBezTo>
                  <a:pt x="2312" y="632"/>
                  <a:pt x="2332" y="671"/>
                  <a:pt x="2355" y="704"/>
                </a:cubicBezTo>
                <a:cubicBezTo>
                  <a:pt x="2358" y="713"/>
                  <a:pt x="2360" y="722"/>
                  <a:pt x="2364" y="731"/>
                </a:cubicBezTo>
                <a:cubicBezTo>
                  <a:pt x="2369" y="741"/>
                  <a:pt x="2378" y="749"/>
                  <a:pt x="2382" y="759"/>
                </a:cubicBezTo>
                <a:cubicBezTo>
                  <a:pt x="2414" y="833"/>
                  <a:pt x="2381" y="796"/>
                  <a:pt x="2419" y="832"/>
                </a:cubicBezTo>
                <a:cubicBezTo>
                  <a:pt x="2438" y="890"/>
                  <a:pt x="2472" y="952"/>
                  <a:pt x="2501" y="1006"/>
                </a:cubicBezTo>
                <a:cubicBezTo>
                  <a:pt x="2511" y="1025"/>
                  <a:pt x="2529" y="1040"/>
                  <a:pt x="2537" y="1061"/>
                </a:cubicBezTo>
                <a:cubicBezTo>
                  <a:pt x="2554" y="1108"/>
                  <a:pt x="2542" y="1081"/>
                  <a:pt x="2583" y="1143"/>
                </a:cubicBezTo>
                <a:cubicBezTo>
                  <a:pt x="2589" y="1152"/>
                  <a:pt x="2601" y="1170"/>
                  <a:pt x="2601" y="1170"/>
                </a:cubicBezTo>
                <a:cubicBezTo>
                  <a:pt x="2613" y="1216"/>
                  <a:pt x="2639" y="1250"/>
                  <a:pt x="2665" y="1289"/>
                </a:cubicBezTo>
                <a:cubicBezTo>
                  <a:pt x="2676" y="1305"/>
                  <a:pt x="2678" y="1326"/>
                  <a:pt x="2684" y="1344"/>
                </a:cubicBezTo>
                <a:cubicBezTo>
                  <a:pt x="2685" y="1347"/>
                  <a:pt x="2738" y="1435"/>
                  <a:pt x="2748" y="1445"/>
                </a:cubicBezTo>
                <a:cubicBezTo>
                  <a:pt x="2751" y="1454"/>
                  <a:pt x="2753" y="1464"/>
                  <a:pt x="2757" y="1472"/>
                </a:cubicBezTo>
                <a:cubicBezTo>
                  <a:pt x="2762" y="1482"/>
                  <a:pt x="2771" y="1489"/>
                  <a:pt x="2775" y="1499"/>
                </a:cubicBezTo>
                <a:cubicBezTo>
                  <a:pt x="2817" y="1595"/>
                  <a:pt x="2770" y="1520"/>
                  <a:pt x="2812" y="1582"/>
                </a:cubicBezTo>
                <a:cubicBezTo>
                  <a:pt x="2843" y="1735"/>
                  <a:pt x="2901" y="1882"/>
                  <a:pt x="2949" y="2030"/>
                </a:cubicBezTo>
                <a:cubicBezTo>
                  <a:pt x="2964" y="2074"/>
                  <a:pt x="2986" y="2121"/>
                  <a:pt x="2995" y="2167"/>
                </a:cubicBezTo>
                <a:cubicBezTo>
                  <a:pt x="3015" y="2268"/>
                  <a:pt x="3004" y="2229"/>
                  <a:pt x="3022" y="2286"/>
                </a:cubicBezTo>
                <a:cubicBezTo>
                  <a:pt x="3040" y="2430"/>
                  <a:pt x="3036" y="2372"/>
                  <a:pt x="3022" y="2606"/>
                </a:cubicBezTo>
                <a:cubicBezTo>
                  <a:pt x="3018" y="2670"/>
                  <a:pt x="2985" y="2725"/>
                  <a:pt x="2985" y="2789"/>
                </a:cubicBezTo>
              </a:path>
            </a:pathLst>
          </a:custGeom>
          <a:noFill/>
          <a:ln w="19050">
            <a:solidFill>
              <a:srgbClr val="FF0000"/>
            </a:solidFill>
            <a:round/>
            <a:headEnd type="triangle" w="med" len="me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1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1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41133"/>
                                        </p:tgtEl>
                                        <p:attrNameLst>
                                          <p:attrName>style.visibility</p:attrName>
                                        </p:attrNameLst>
                                      </p:cBhvr>
                                      <p:to>
                                        <p:strVal val="visible"/>
                                      </p:to>
                                    </p:set>
                                    <p:animEffect transition="in" filter="wipe(up)">
                                      <p:cBhvr>
                                        <p:cTn id="17" dur="500"/>
                                        <p:tgtEl>
                                          <p:spTgt spid="941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129" grpId="0" animBg="1"/>
      <p:bldP spid="941130" grpId="0" animBg="1"/>
      <p:bldP spid="9411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127"/>
          <p:cNvSpPr>
            <a:spLocks noChangeShapeType="1"/>
          </p:cNvSpPr>
          <p:nvPr/>
        </p:nvSpPr>
        <p:spPr bwMode="auto">
          <a:xfrm>
            <a:off x="4716463" y="1700213"/>
            <a:ext cx="1295400" cy="0"/>
          </a:xfrm>
          <a:prstGeom prst="line">
            <a:avLst/>
          </a:prstGeom>
          <a:noFill/>
          <a:ln w="19050">
            <a:solidFill>
              <a:schemeClr val="tx1"/>
            </a:solidFill>
            <a:round/>
            <a:headEnd/>
            <a:tailEnd/>
          </a:ln>
        </p:spPr>
        <p:txBody>
          <a:bodyPr/>
          <a:lstStyle/>
          <a:p>
            <a:endParaRPr lang="es-ES"/>
          </a:p>
        </p:txBody>
      </p:sp>
      <p:sp>
        <p:nvSpPr>
          <p:cNvPr id="77827" name="Line 70"/>
          <p:cNvSpPr>
            <a:spLocks noChangeShapeType="1"/>
          </p:cNvSpPr>
          <p:nvPr/>
        </p:nvSpPr>
        <p:spPr bwMode="auto">
          <a:xfrm rot="5400000">
            <a:off x="3136106" y="2301082"/>
            <a:ext cx="1411287" cy="412750"/>
          </a:xfrm>
          <a:prstGeom prst="line">
            <a:avLst/>
          </a:prstGeom>
          <a:noFill/>
          <a:ln w="25400">
            <a:solidFill>
              <a:srgbClr val="0000FF"/>
            </a:solidFill>
            <a:round/>
            <a:headEnd/>
            <a:tailEnd type="triangle" w="med" len="med"/>
          </a:ln>
        </p:spPr>
        <p:txBody>
          <a:bodyPr/>
          <a:lstStyle/>
          <a:p>
            <a:endParaRPr lang="es-ES"/>
          </a:p>
        </p:txBody>
      </p:sp>
      <p:sp>
        <p:nvSpPr>
          <p:cNvPr id="77828" name="Line 93"/>
          <p:cNvSpPr>
            <a:spLocks noChangeShapeType="1"/>
          </p:cNvSpPr>
          <p:nvPr/>
        </p:nvSpPr>
        <p:spPr bwMode="auto">
          <a:xfrm>
            <a:off x="5940425" y="1700213"/>
            <a:ext cx="0" cy="1584325"/>
          </a:xfrm>
          <a:prstGeom prst="line">
            <a:avLst/>
          </a:prstGeom>
          <a:noFill/>
          <a:ln w="25400">
            <a:solidFill>
              <a:srgbClr val="0000FF"/>
            </a:solidFill>
            <a:round/>
            <a:headEnd/>
            <a:tailEnd type="triangle" w="med" len="med"/>
          </a:ln>
        </p:spPr>
        <p:txBody>
          <a:bodyPr/>
          <a:lstStyle/>
          <a:p>
            <a:endParaRPr lang="es-ES"/>
          </a:p>
        </p:txBody>
      </p:sp>
      <p:sp>
        <p:nvSpPr>
          <p:cNvPr id="77829" name="Line 92"/>
          <p:cNvSpPr>
            <a:spLocks noChangeShapeType="1"/>
          </p:cNvSpPr>
          <p:nvPr/>
        </p:nvSpPr>
        <p:spPr bwMode="auto">
          <a:xfrm flipH="1">
            <a:off x="4073525" y="3573463"/>
            <a:ext cx="1219200" cy="9525"/>
          </a:xfrm>
          <a:prstGeom prst="line">
            <a:avLst/>
          </a:prstGeom>
          <a:noFill/>
          <a:ln w="25400">
            <a:solidFill>
              <a:srgbClr val="0000FF"/>
            </a:solidFill>
            <a:round/>
            <a:headEnd/>
            <a:tailEnd type="triangle" w="med" len="med"/>
          </a:ln>
        </p:spPr>
        <p:txBody>
          <a:bodyPr/>
          <a:lstStyle/>
          <a:p>
            <a:endParaRPr lang="es-ES"/>
          </a:p>
        </p:txBody>
      </p:sp>
      <p:sp>
        <p:nvSpPr>
          <p:cNvPr id="77830" name="Line 67"/>
          <p:cNvSpPr>
            <a:spLocks noChangeShapeType="1"/>
          </p:cNvSpPr>
          <p:nvPr/>
        </p:nvSpPr>
        <p:spPr bwMode="auto">
          <a:xfrm flipV="1">
            <a:off x="5219700" y="1846263"/>
            <a:ext cx="552450" cy="503237"/>
          </a:xfrm>
          <a:prstGeom prst="line">
            <a:avLst/>
          </a:prstGeom>
          <a:noFill/>
          <a:ln w="25400">
            <a:solidFill>
              <a:srgbClr val="0000FF"/>
            </a:solidFill>
            <a:round/>
            <a:headEnd/>
            <a:tailEnd type="triangle" w="med" len="med"/>
          </a:ln>
        </p:spPr>
        <p:txBody>
          <a:bodyPr/>
          <a:lstStyle/>
          <a:p>
            <a:endParaRPr lang="es-ES"/>
          </a:p>
        </p:txBody>
      </p:sp>
      <p:sp>
        <p:nvSpPr>
          <p:cNvPr id="77831" name="Line 68"/>
          <p:cNvSpPr>
            <a:spLocks noChangeShapeType="1"/>
          </p:cNvSpPr>
          <p:nvPr/>
        </p:nvSpPr>
        <p:spPr bwMode="auto">
          <a:xfrm flipH="1">
            <a:off x="3243263" y="2420938"/>
            <a:ext cx="823912" cy="254000"/>
          </a:xfrm>
          <a:prstGeom prst="line">
            <a:avLst/>
          </a:prstGeom>
          <a:noFill/>
          <a:ln w="25400">
            <a:solidFill>
              <a:srgbClr val="0000FF"/>
            </a:solidFill>
            <a:round/>
            <a:headEnd/>
            <a:tailEnd type="triangle" w="med" len="med"/>
          </a:ln>
        </p:spPr>
        <p:txBody>
          <a:bodyPr/>
          <a:lstStyle/>
          <a:p>
            <a:endParaRPr lang="es-ES"/>
          </a:p>
        </p:txBody>
      </p:sp>
      <p:sp>
        <p:nvSpPr>
          <p:cNvPr id="77832" name="Line 71"/>
          <p:cNvSpPr>
            <a:spLocks noChangeShapeType="1"/>
          </p:cNvSpPr>
          <p:nvPr/>
        </p:nvSpPr>
        <p:spPr bwMode="auto">
          <a:xfrm rot="2700000">
            <a:off x="2745582" y="3150394"/>
            <a:ext cx="576262" cy="0"/>
          </a:xfrm>
          <a:prstGeom prst="line">
            <a:avLst/>
          </a:prstGeom>
          <a:noFill/>
          <a:ln w="25400">
            <a:solidFill>
              <a:srgbClr val="0000FF"/>
            </a:solidFill>
            <a:round/>
            <a:headEnd/>
            <a:tailEnd type="triangle" w="med" len="med"/>
          </a:ln>
        </p:spPr>
        <p:txBody>
          <a:bodyPr/>
          <a:lstStyle/>
          <a:p>
            <a:endParaRPr lang="es-ES"/>
          </a:p>
        </p:txBody>
      </p:sp>
      <p:sp>
        <p:nvSpPr>
          <p:cNvPr id="77833" name="Line 82"/>
          <p:cNvSpPr>
            <a:spLocks noChangeShapeType="1"/>
          </p:cNvSpPr>
          <p:nvPr/>
        </p:nvSpPr>
        <p:spPr bwMode="auto">
          <a:xfrm flipH="1">
            <a:off x="1258888" y="2781300"/>
            <a:ext cx="6769100" cy="0"/>
          </a:xfrm>
          <a:prstGeom prst="line">
            <a:avLst/>
          </a:prstGeom>
          <a:noFill/>
          <a:ln w="19050">
            <a:solidFill>
              <a:schemeClr val="tx1"/>
            </a:solidFill>
            <a:round/>
            <a:headEnd/>
            <a:tailEnd/>
          </a:ln>
        </p:spPr>
        <p:txBody>
          <a:bodyPr/>
          <a:lstStyle/>
          <a:p>
            <a:endParaRPr lang="es-ES"/>
          </a:p>
        </p:txBody>
      </p:sp>
      <p:sp>
        <p:nvSpPr>
          <p:cNvPr id="77834" name="Line 94"/>
          <p:cNvSpPr>
            <a:spLocks noChangeShapeType="1"/>
          </p:cNvSpPr>
          <p:nvPr/>
        </p:nvSpPr>
        <p:spPr bwMode="auto">
          <a:xfrm flipH="1">
            <a:off x="3563938" y="2708275"/>
            <a:ext cx="4608512" cy="792163"/>
          </a:xfrm>
          <a:prstGeom prst="line">
            <a:avLst/>
          </a:prstGeom>
          <a:noFill/>
          <a:ln w="19050">
            <a:solidFill>
              <a:schemeClr val="tx1"/>
            </a:solidFill>
            <a:round/>
            <a:headEnd/>
            <a:tailEnd/>
          </a:ln>
        </p:spPr>
        <p:txBody>
          <a:bodyPr/>
          <a:lstStyle/>
          <a:p>
            <a:endParaRPr lang="es-ES"/>
          </a:p>
        </p:txBody>
      </p:sp>
      <p:sp>
        <p:nvSpPr>
          <p:cNvPr id="77835" name="Line 86"/>
          <p:cNvSpPr>
            <a:spLocks noChangeShapeType="1"/>
          </p:cNvSpPr>
          <p:nvPr/>
        </p:nvSpPr>
        <p:spPr bwMode="auto">
          <a:xfrm>
            <a:off x="2627313" y="4365625"/>
            <a:ext cx="1800225" cy="0"/>
          </a:xfrm>
          <a:prstGeom prst="line">
            <a:avLst/>
          </a:prstGeom>
          <a:noFill/>
          <a:ln w="19050">
            <a:solidFill>
              <a:schemeClr val="tx1"/>
            </a:solidFill>
            <a:round/>
            <a:headEnd/>
            <a:tailEnd/>
          </a:ln>
        </p:spPr>
        <p:txBody>
          <a:bodyPr/>
          <a:lstStyle/>
          <a:p>
            <a:endParaRPr lang="es-ES"/>
          </a:p>
        </p:txBody>
      </p:sp>
      <p:sp>
        <p:nvSpPr>
          <p:cNvPr id="77836" name="Line 73"/>
          <p:cNvSpPr>
            <a:spLocks noChangeShapeType="1"/>
          </p:cNvSpPr>
          <p:nvPr/>
        </p:nvSpPr>
        <p:spPr bwMode="auto">
          <a:xfrm flipV="1">
            <a:off x="1258888" y="1628775"/>
            <a:ext cx="1368425" cy="1079500"/>
          </a:xfrm>
          <a:prstGeom prst="line">
            <a:avLst/>
          </a:prstGeom>
          <a:noFill/>
          <a:ln w="19050">
            <a:solidFill>
              <a:schemeClr val="tx1"/>
            </a:solidFill>
            <a:round/>
            <a:headEnd/>
            <a:tailEnd/>
          </a:ln>
        </p:spPr>
        <p:txBody>
          <a:bodyPr/>
          <a:lstStyle/>
          <a:p>
            <a:endParaRPr lang="es-ES"/>
          </a:p>
        </p:txBody>
      </p:sp>
      <p:sp>
        <p:nvSpPr>
          <p:cNvPr id="77837" name="Line 74"/>
          <p:cNvSpPr>
            <a:spLocks noChangeShapeType="1"/>
          </p:cNvSpPr>
          <p:nvPr/>
        </p:nvSpPr>
        <p:spPr bwMode="auto">
          <a:xfrm>
            <a:off x="1187450" y="2781300"/>
            <a:ext cx="1368425" cy="1511300"/>
          </a:xfrm>
          <a:prstGeom prst="line">
            <a:avLst/>
          </a:prstGeom>
          <a:noFill/>
          <a:ln w="19050">
            <a:solidFill>
              <a:schemeClr val="tx1"/>
            </a:solidFill>
            <a:round/>
            <a:headEnd/>
            <a:tailEnd/>
          </a:ln>
        </p:spPr>
        <p:txBody>
          <a:bodyPr/>
          <a:lstStyle/>
          <a:p>
            <a:endParaRPr lang="es-ES"/>
          </a:p>
        </p:txBody>
      </p:sp>
      <p:sp>
        <p:nvSpPr>
          <p:cNvPr id="77838" name="Line 81"/>
          <p:cNvSpPr>
            <a:spLocks noChangeShapeType="1"/>
          </p:cNvSpPr>
          <p:nvPr/>
        </p:nvSpPr>
        <p:spPr bwMode="auto">
          <a:xfrm>
            <a:off x="6227763" y="1628775"/>
            <a:ext cx="1873250" cy="1152525"/>
          </a:xfrm>
          <a:prstGeom prst="line">
            <a:avLst/>
          </a:prstGeom>
          <a:noFill/>
          <a:ln w="19050">
            <a:solidFill>
              <a:schemeClr val="tx1"/>
            </a:solidFill>
            <a:round/>
            <a:headEnd/>
            <a:tailEnd/>
          </a:ln>
        </p:spPr>
        <p:txBody>
          <a:bodyPr/>
          <a:lstStyle/>
          <a:p>
            <a:endParaRPr lang="es-ES"/>
          </a:p>
        </p:txBody>
      </p:sp>
      <p:sp>
        <p:nvSpPr>
          <p:cNvPr id="77839" name="Line 115"/>
          <p:cNvSpPr>
            <a:spLocks noChangeShapeType="1"/>
          </p:cNvSpPr>
          <p:nvPr/>
        </p:nvSpPr>
        <p:spPr bwMode="auto">
          <a:xfrm flipV="1">
            <a:off x="4356100" y="1628775"/>
            <a:ext cx="1655763" cy="2736850"/>
          </a:xfrm>
          <a:prstGeom prst="line">
            <a:avLst/>
          </a:prstGeom>
          <a:noFill/>
          <a:ln w="19050">
            <a:solidFill>
              <a:schemeClr val="tx1"/>
            </a:solidFill>
            <a:round/>
            <a:headEnd/>
            <a:tailEnd/>
          </a:ln>
        </p:spPr>
        <p:txBody>
          <a:bodyPr/>
          <a:lstStyle/>
          <a:p>
            <a:endParaRPr lang="es-ES"/>
          </a:p>
        </p:txBody>
      </p:sp>
      <p:sp>
        <p:nvSpPr>
          <p:cNvPr id="77840" name="Line 77"/>
          <p:cNvSpPr>
            <a:spLocks noChangeShapeType="1"/>
          </p:cNvSpPr>
          <p:nvPr/>
        </p:nvSpPr>
        <p:spPr bwMode="auto">
          <a:xfrm>
            <a:off x="4572000" y="2492375"/>
            <a:ext cx="1944688" cy="0"/>
          </a:xfrm>
          <a:prstGeom prst="line">
            <a:avLst/>
          </a:prstGeom>
          <a:noFill/>
          <a:ln w="19050">
            <a:solidFill>
              <a:schemeClr val="tx1"/>
            </a:solidFill>
            <a:round/>
            <a:headEnd/>
            <a:tailEnd/>
          </a:ln>
        </p:spPr>
        <p:txBody>
          <a:bodyPr/>
          <a:lstStyle/>
          <a:p>
            <a:endParaRPr lang="es-ES"/>
          </a:p>
        </p:txBody>
      </p:sp>
      <p:sp>
        <p:nvSpPr>
          <p:cNvPr id="77841" name="AutoShape 76"/>
          <p:cNvSpPr>
            <a:spLocks noChangeArrowheads="1"/>
          </p:cNvSpPr>
          <p:nvPr/>
        </p:nvSpPr>
        <p:spPr bwMode="auto">
          <a:xfrm rot="-5400000">
            <a:off x="6192838" y="2025650"/>
            <a:ext cx="576262" cy="503238"/>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42" name="Group 12"/>
          <p:cNvGrpSpPr>
            <a:grpSpLocks/>
          </p:cNvGrpSpPr>
          <p:nvPr/>
        </p:nvGrpSpPr>
        <p:grpSpPr bwMode="auto">
          <a:xfrm>
            <a:off x="3919538" y="2205038"/>
            <a:ext cx="1516062" cy="431800"/>
            <a:chOff x="1245" y="3067"/>
            <a:chExt cx="955" cy="272"/>
          </a:xfrm>
        </p:grpSpPr>
        <p:pic>
          <p:nvPicPr>
            <p:cNvPr id="77924" name="Picture 9"/>
            <p:cNvPicPr>
              <a:picLocks noChangeArrowheads="1"/>
            </p:cNvPicPr>
            <p:nvPr/>
          </p:nvPicPr>
          <p:blipFill>
            <a:blip r:embed="rId3" cstate="print"/>
            <a:srcRect/>
            <a:stretch>
              <a:fillRect/>
            </a:stretch>
          </p:blipFill>
          <p:spPr bwMode="auto">
            <a:xfrm>
              <a:off x="1245" y="3067"/>
              <a:ext cx="955" cy="272"/>
            </a:xfrm>
            <a:prstGeom prst="rect">
              <a:avLst/>
            </a:prstGeom>
            <a:noFill/>
            <a:ln w="12700">
              <a:noFill/>
              <a:miter lim="800000"/>
              <a:headEnd/>
              <a:tailEnd/>
            </a:ln>
          </p:spPr>
        </p:pic>
        <p:sp>
          <p:nvSpPr>
            <p:cNvPr id="77925" name="Text Box 11"/>
            <p:cNvSpPr txBox="1">
              <a:spLocks noChangeArrowheads="1"/>
            </p:cNvSpPr>
            <p:nvPr/>
          </p:nvSpPr>
          <p:spPr bwMode="auto">
            <a:xfrm>
              <a:off x="1306" y="3102"/>
              <a:ext cx="848" cy="192"/>
            </a:xfrm>
            <a:prstGeom prst="rect">
              <a:avLst/>
            </a:prstGeom>
            <a:noFill/>
            <a:ln w="9525">
              <a:noFill/>
              <a:miter lim="800000"/>
              <a:headEnd/>
              <a:tailEnd/>
            </a:ln>
          </p:spPr>
          <p:txBody>
            <a:bodyPr wrap="none">
              <a:spAutoFit/>
            </a:bodyPr>
            <a:lstStyle/>
            <a:p>
              <a:r>
                <a:rPr lang="es-ES" sz="1400" b="1">
                  <a:latin typeface="Arial" charset="0"/>
                </a:rPr>
                <a:t>Red IP cliente</a:t>
              </a:r>
            </a:p>
          </p:txBody>
        </p:sp>
      </p:grpSp>
      <p:grpSp>
        <p:nvGrpSpPr>
          <p:cNvPr id="77843" name="Group 22"/>
          <p:cNvGrpSpPr>
            <a:grpSpLocks/>
          </p:cNvGrpSpPr>
          <p:nvPr/>
        </p:nvGrpSpPr>
        <p:grpSpPr bwMode="auto">
          <a:xfrm>
            <a:off x="3924300" y="1412875"/>
            <a:ext cx="1368425" cy="650875"/>
            <a:chOff x="1882" y="1298"/>
            <a:chExt cx="862" cy="410"/>
          </a:xfrm>
        </p:grpSpPr>
        <p:sp>
          <p:nvSpPr>
            <p:cNvPr id="77922" name="AutoShape 15"/>
            <p:cNvSpPr>
              <a:spLocks noChangeArrowheads="1"/>
            </p:cNvSpPr>
            <p:nvPr/>
          </p:nvSpPr>
          <p:spPr bwMode="auto">
            <a:xfrm>
              <a:off x="1882" y="1298"/>
              <a:ext cx="862" cy="410"/>
            </a:xfrm>
            <a:prstGeom prst="irregularSeal1">
              <a:avLst/>
            </a:prstGeom>
            <a:solidFill>
              <a:srgbClr val="00FF00"/>
            </a:solidFill>
            <a:ln w="9525">
              <a:solidFill>
                <a:schemeClr val="tx1"/>
              </a:solidFill>
              <a:miter lim="800000"/>
              <a:headEnd/>
              <a:tailEnd/>
            </a:ln>
          </p:spPr>
          <p:txBody>
            <a:bodyPr wrap="none" anchor="ctr"/>
            <a:lstStyle/>
            <a:p>
              <a:endParaRPr lang="es-ES"/>
            </a:p>
          </p:txBody>
        </p:sp>
        <p:sp>
          <p:nvSpPr>
            <p:cNvPr id="77923" name="Text Box 13"/>
            <p:cNvSpPr txBox="1">
              <a:spLocks noChangeArrowheads="1"/>
            </p:cNvSpPr>
            <p:nvPr/>
          </p:nvSpPr>
          <p:spPr bwMode="auto">
            <a:xfrm>
              <a:off x="2018" y="1389"/>
              <a:ext cx="643" cy="192"/>
            </a:xfrm>
            <a:prstGeom prst="rect">
              <a:avLst/>
            </a:prstGeom>
            <a:noFill/>
            <a:ln w="9525">
              <a:noFill/>
              <a:miter lim="800000"/>
              <a:headEnd/>
              <a:tailEnd/>
            </a:ln>
          </p:spPr>
          <p:txBody>
            <a:bodyPr wrap="none">
              <a:spAutoFit/>
            </a:bodyPr>
            <a:lstStyle/>
            <a:p>
              <a:r>
                <a:rPr lang="es-ES" sz="1400" b="1">
                  <a:latin typeface="Arial" charset="0"/>
                </a:rPr>
                <a:t>Exchange</a:t>
              </a:r>
            </a:p>
          </p:txBody>
        </p:sp>
      </p:grpSp>
      <p:grpSp>
        <p:nvGrpSpPr>
          <p:cNvPr id="77844" name="Group 20"/>
          <p:cNvGrpSpPr>
            <a:grpSpLocks/>
          </p:cNvGrpSpPr>
          <p:nvPr/>
        </p:nvGrpSpPr>
        <p:grpSpPr bwMode="auto">
          <a:xfrm>
            <a:off x="498475" y="1052513"/>
            <a:ext cx="977900" cy="1000125"/>
            <a:chOff x="521" y="572"/>
            <a:chExt cx="616" cy="630"/>
          </a:xfrm>
        </p:grpSpPr>
        <p:pic>
          <p:nvPicPr>
            <p:cNvPr id="77920" name="Picture 8"/>
            <p:cNvPicPr>
              <a:picLocks noChangeArrowheads="1"/>
            </p:cNvPicPr>
            <p:nvPr/>
          </p:nvPicPr>
          <p:blipFill>
            <a:blip r:embed="rId4" cstate="print"/>
            <a:srcRect/>
            <a:stretch>
              <a:fillRect/>
            </a:stretch>
          </p:blipFill>
          <p:spPr bwMode="auto">
            <a:xfrm>
              <a:off x="521" y="572"/>
              <a:ext cx="480" cy="494"/>
            </a:xfrm>
            <a:prstGeom prst="rect">
              <a:avLst/>
            </a:prstGeom>
            <a:noFill/>
            <a:ln w="12700">
              <a:noFill/>
              <a:miter lim="800000"/>
              <a:headEnd/>
              <a:tailEnd/>
            </a:ln>
          </p:spPr>
        </p:pic>
        <p:pic>
          <p:nvPicPr>
            <p:cNvPr id="77921" name="Picture 18"/>
            <p:cNvPicPr>
              <a:picLocks noChangeArrowheads="1"/>
            </p:cNvPicPr>
            <p:nvPr/>
          </p:nvPicPr>
          <p:blipFill>
            <a:blip r:embed="rId4" cstate="print"/>
            <a:srcRect/>
            <a:stretch>
              <a:fillRect/>
            </a:stretch>
          </p:blipFill>
          <p:spPr bwMode="auto">
            <a:xfrm>
              <a:off x="657" y="708"/>
              <a:ext cx="480" cy="494"/>
            </a:xfrm>
            <a:prstGeom prst="rect">
              <a:avLst/>
            </a:prstGeom>
            <a:noFill/>
            <a:ln w="12700">
              <a:noFill/>
              <a:miter lim="800000"/>
              <a:headEnd/>
              <a:tailEnd/>
            </a:ln>
          </p:spPr>
        </p:pic>
      </p:grpSp>
      <p:sp>
        <p:nvSpPr>
          <p:cNvPr id="77845" name="AutoShape 21"/>
          <p:cNvSpPr>
            <a:spLocks noChangeArrowheads="1"/>
          </p:cNvSpPr>
          <p:nvPr/>
        </p:nvSpPr>
        <p:spPr bwMode="auto">
          <a:xfrm>
            <a:off x="1476375" y="1485900"/>
            <a:ext cx="576263" cy="503238"/>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sp>
        <p:nvSpPr>
          <p:cNvPr id="77846" name="Line 23"/>
          <p:cNvSpPr>
            <a:spLocks noChangeShapeType="1"/>
          </p:cNvSpPr>
          <p:nvPr/>
        </p:nvSpPr>
        <p:spPr bwMode="auto">
          <a:xfrm flipV="1">
            <a:off x="3305175" y="1700213"/>
            <a:ext cx="619125" cy="9525"/>
          </a:xfrm>
          <a:prstGeom prst="line">
            <a:avLst/>
          </a:prstGeom>
          <a:noFill/>
          <a:ln w="25400">
            <a:solidFill>
              <a:srgbClr val="0000FF"/>
            </a:solidFill>
            <a:round/>
            <a:headEnd/>
            <a:tailEnd type="triangle" w="med" len="med"/>
          </a:ln>
        </p:spPr>
        <p:txBody>
          <a:bodyPr/>
          <a:lstStyle/>
          <a:p>
            <a:endParaRPr lang="es-ES"/>
          </a:p>
        </p:txBody>
      </p:sp>
      <p:sp>
        <p:nvSpPr>
          <p:cNvPr id="77847" name="AutoShape 27"/>
          <p:cNvSpPr>
            <a:spLocks noChangeArrowheads="1"/>
          </p:cNvSpPr>
          <p:nvPr/>
        </p:nvSpPr>
        <p:spPr bwMode="auto">
          <a:xfrm rot="10800000">
            <a:off x="6804025" y="1484313"/>
            <a:ext cx="576263" cy="503237"/>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48" name="Group 28"/>
          <p:cNvGrpSpPr>
            <a:grpSpLocks/>
          </p:cNvGrpSpPr>
          <p:nvPr/>
        </p:nvGrpSpPr>
        <p:grpSpPr bwMode="auto">
          <a:xfrm>
            <a:off x="7380288" y="1268413"/>
            <a:ext cx="977900" cy="1000125"/>
            <a:chOff x="521" y="572"/>
            <a:chExt cx="616" cy="630"/>
          </a:xfrm>
        </p:grpSpPr>
        <p:pic>
          <p:nvPicPr>
            <p:cNvPr id="77918" name="Picture 29"/>
            <p:cNvPicPr>
              <a:picLocks noChangeArrowheads="1"/>
            </p:cNvPicPr>
            <p:nvPr/>
          </p:nvPicPr>
          <p:blipFill>
            <a:blip r:embed="rId4" cstate="print"/>
            <a:srcRect/>
            <a:stretch>
              <a:fillRect/>
            </a:stretch>
          </p:blipFill>
          <p:spPr bwMode="auto">
            <a:xfrm>
              <a:off x="521" y="572"/>
              <a:ext cx="480" cy="494"/>
            </a:xfrm>
            <a:prstGeom prst="rect">
              <a:avLst/>
            </a:prstGeom>
            <a:noFill/>
            <a:ln w="12700">
              <a:noFill/>
              <a:miter lim="800000"/>
              <a:headEnd/>
              <a:tailEnd/>
            </a:ln>
          </p:spPr>
        </p:pic>
        <p:pic>
          <p:nvPicPr>
            <p:cNvPr id="77919" name="Picture 30"/>
            <p:cNvPicPr>
              <a:picLocks noChangeArrowheads="1"/>
            </p:cNvPicPr>
            <p:nvPr/>
          </p:nvPicPr>
          <p:blipFill>
            <a:blip r:embed="rId4" cstate="print"/>
            <a:srcRect/>
            <a:stretch>
              <a:fillRect/>
            </a:stretch>
          </p:blipFill>
          <p:spPr bwMode="auto">
            <a:xfrm>
              <a:off x="657" y="708"/>
              <a:ext cx="480" cy="494"/>
            </a:xfrm>
            <a:prstGeom prst="rect">
              <a:avLst/>
            </a:prstGeom>
            <a:noFill/>
            <a:ln w="12700">
              <a:noFill/>
              <a:miter lim="800000"/>
              <a:headEnd/>
              <a:tailEnd/>
            </a:ln>
          </p:spPr>
        </p:pic>
      </p:grpSp>
      <p:grpSp>
        <p:nvGrpSpPr>
          <p:cNvPr id="77849" name="Group 43"/>
          <p:cNvGrpSpPr>
            <a:grpSpLocks/>
          </p:cNvGrpSpPr>
          <p:nvPr/>
        </p:nvGrpSpPr>
        <p:grpSpPr bwMode="auto">
          <a:xfrm>
            <a:off x="354013" y="3716338"/>
            <a:ext cx="977900" cy="1000125"/>
            <a:chOff x="521" y="572"/>
            <a:chExt cx="616" cy="630"/>
          </a:xfrm>
        </p:grpSpPr>
        <p:pic>
          <p:nvPicPr>
            <p:cNvPr id="77916" name="Picture 44"/>
            <p:cNvPicPr>
              <a:picLocks noChangeArrowheads="1"/>
            </p:cNvPicPr>
            <p:nvPr/>
          </p:nvPicPr>
          <p:blipFill>
            <a:blip r:embed="rId4" cstate="print"/>
            <a:srcRect/>
            <a:stretch>
              <a:fillRect/>
            </a:stretch>
          </p:blipFill>
          <p:spPr bwMode="auto">
            <a:xfrm>
              <a:off x="521" y="572"/>
              <a:ext cx="480" cy="494"/>
            </a:xfrm>
            <a:prstGeom prst="rect">
              <a:avLst/>
            </a:prstGeom>
            <a:noFill/>
            <a:ln w="12700">
              <a:noFill/>
              <a:miter lim="800000"/>
              <a:headEnd/>
              <a:tailEnd/>
            </a:ln>
          </p:spPr>
        </p:pic>
        <p:pic>
          <p:nvPicPr>
            <p:cNvPr id="77917" name="Picture 45"/>
            <p:cNvPicPr>
              <a:picLocks noChangeArrowheads="1"/>
            </p:cNvPicPr>
            <p:nvPr/>
          </p:nvPicPr>
          <p:blipFill>
            <a:blip r:embed="rId4" cstate="print"/>
            <a:srcRect/>
            <a:stretch>
              <a:fillRect/>
            </a:stretch>
          </p:blipFill>
          <p:spPr bwMode="auto">
            <a:xfrm>
              <a:off x="657" y="708"/>
              <a:ext cx="480" cy="494"/>
            </a:xfrm>
            <a:prstGeom prst="rect">
              <a:avLst/>
            </a:prstGeom>
            <a:noFill/>
            <a:ln w="12700">
              <a:noFill/>
              <a:miter lim="800000"/>
              <a:headEnd/>
              <a:tailEnd/>
            </a:ln>
          </p:spPr>
        </p:pic>
      </p:grpSp>
      <p:sp>
        <p:nvSpPr>
          <p:cNvPr id="77850" name="AutoShape 46"/>
          <p:cNvSpPr>
            <a:spLocks noChangeArrowheads="1"/>
          </p:cNvSpPr>
          <p:nvPr/>
        </p:nvSpPr>
        <p:spPr bwMode="auto">
          <a:xfrm>
            <a:off x="1331913" y="4078288"/>
            <a:ext cx="576262" cy="503237"/>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51" name="Group 50"/>
          <p:cNvGrpSpPr>
            <a:grpSpLocks/>
          </p:cNvGrpSpPr>
          <p:nvPr/>
        </p:nvGrpSpPr>
        <p:grpSpPr bwMode="auto">
          <a:xfrm>
            <a:off x="6008688" y="2276475"/>
            <a:ext cx="1516062" cy="431800"/>
            <a:chOff x="1245" y="3067"/>
            <a:chExt cx="955" cy="272"/>
          </a:xfrm>
        </p:grpSpPr>
        <p:pic>
          <p:nvPicPr>
            <p:cNvPr id="77914" name="Picture 51"/>
            <p:cNvPicPr>
              <a:picLocks noChangeArrowheads="1"/>
            </p:cNvPicPr>
            <p:nvPr/>
          </p:nvPicPr>
          <p:blipFill>
            <a:blip r:embed="rId3" cstate="print"/>
            <a:srcRect/>
            <a:stretch>
              <a:fillRect/>
            </a:stretch>
          </p:blipFill>
          <p:spPr bwMode="auto">
            <a:xfrm>
              <a:off x="1245" y="3067"/>
              <a:ext cx="955" cy="272"/>
            </a:xfrm>
            <a:prstGeom prst="rect">
              <a:avLst/>
            </a:prstGeom>
            <a:noFill/>
            <a:ln w="12700">
              <a:noFill/>
              <a:miter lim="800000"/>
              <a:headEnd/>
              <a:tailEnd/>
            </a:ln>
          </p:spPr>
        </p:pic>
        <p:sp>
          <p:nvSpPr>
            <p:cNvPr id="77915" name="Text Box 52"/>
            <p:cNvSpPr txBox="1">
              <a:spLocks noChangeArrowheads="1"/>
            </p:cNvSpPr>
            <p:nvPr/>
          </p:nvSpPr>
          <p:spPr bwMode="auto">
            <a:xfrm>
              <a:off x="1306" y="3102"/>
              <a:ext cx="848" cy="192"/>
            </a:xfrm>
            <a:prstGeom prst="rect">
              <a:avLst/>
            </a:prstGeom>
            <a:noFill/>
            <a:ln w="9525">
              <a:noFill/>
              <a:miter lim="800000"/>
              <a:headEnd/>
              <a:tailEnd/>
            </a:ln>
          </p:spPr>
          <p:txBody>
            <a:bodyPr wrap="none">
              <a:spAutoFit/>
            </a:bodyPr>
            <a:lstStyle/>
            <a:p>
              <a:r>
                <a:rPr lang="es-ES" sz="1400" b="1">
                  <a:latin typeface="Arial" charset="0"/>
                </a:rPr>
                <a:t>Red IP cliente</a:t>
              </a:r>
            </a:p>
          </p:txBody>
        </p:sp>
      </p:grpSp>
      <p:grpSp>
        <p:nvGrpSpPr>
          <p:cNvPr id="77852" name="Group 54"/>
          <p:cNvGrpSpPr>
            <a:grpSpLocks/>
          </p:cNvGrpSpPr>
          <p:nvPr/>
        </p:nvGrpSpPr>
        <p:grpSpPr bwMode="auto">
          <a:xfrm>
            <a:off x="2987675" y="3284538"/>
            <a:ext cx="1082675" cy="528637"/>
            <a:chOff x="1247" y="2734"/>
            <a:chExt cx="682" cy="333"/>
          </a:xfrm>
        </p:grpSpPr>
        <p:pic>
          <p:nvPicPr>
            <p:cNvPr id="77912" name="Picture 55"/>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913" name="Text Box 56"/>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grpSp>
        <p:nvGrpSpPr>
          <p:cNvPr id="77853" name="Group 57"/>
          <p:cNvGrpSpPr>
            <a:grpSpLocks/>
          </p:cNvGrpSpPr>
          <p:nvPr/>
        </p:nvGrpSpPr>
        <p:grpSpPr bwMode="auto">
          <a:xfrm>
            <a:off x="2195513" y="2468563"/>
            <a:ext cx="1082675" cy="528637"/>
            <a:chOff x="1247" y="2734"/>
            <a:chExt cx="682" cy="333"/>
          </a:xfrm>
        </p:grpSpPr>
        <p:pic>
          <p:nvPicPr>
            <p:cNvPr id="77910" name="Picture 58"/>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911" name="Text Box 59"/>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grpSp>
        <p:nvGrpSpPr>
          <p:cNvPr id="77854" name="Group 60"/>
          <p:cNvGrpSpPr>
            <a:grpSpLocks/>
          </p:cNvGrpSpPr>
          <p:nvPr/>
        </p:nvGrpSpPr>
        <p:grpSpPr bwMode="auto">
          <a:xfrm>
            <a:off x="5649913" y="1412875"/>
            <a:ext cx="1082675" cy="528638"/>
            <a:chOff x="1247" y="2734"/>
            <a:chExt cx="682" cy="333"/>
          </a:xfrm>
        </p:grpSpPr>
        <p:pic>
          <p:nvPicPr>
            <p:cNvPr id="77908" name="Picture 61"/>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909" name="Text Box 62"/>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grpSp>
        <p:nvGrpSpPr>
          <p:cNvPr id="77855" name="Group 63"/>
          <p:cNvGrpSpPr>
            <a:grpSpLocks/>
          </p:cNvGrpSpPr>
          <p:nvPr/>
        </p:nvGrpSpPr>
        <p:grpSpPr bwMode="auto">
          <a:xfrm>
            <a:off x="2265363" y="1412875"/>
            <a:ext cx="1082675" cy="528638"/>
            <a:chOff x="1247" y="2734"/>
            <a:chExt cx="682" cy="333"/>
          </a:xfrm>
        </p:grpSpPr>
        <p:pic>
          <p:nvPicPr>
            <p:cNvPr id="77906" name="Picture 64"/>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907" name="Text Box 65"/>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sp>
        <p:nvSpPr>
          <p:cNvPr id="77856" name="Line 69"/>
          <p:cNvSpPr>
            <a:spLocks noChangeShapeType="1"/>
          </p:cNvSpPr>
          <p:nvPr/>
        </p:nvSpPr>
        <p:spPr bwMode="auto">
          <a:xfrm rot="5400000">
            <a:off x="2519362" y="2168526"/>
            <a:ext cx="504825" cy="0"/>
          </a:xfrm>
          <a:prstGeom prst="line">
            <a:avLst/>
          </a:prstGeom>
          <a:noFill/>
          <a:ln w="25400">
            <a:solidFill>
              <a:srgbClr val="0000FF"/>
            </a:solidFill>
            <a:round/>
            <a:headEnd/>
            <a:tailEnd type="triangle" w="med" len="med"/>
          </a:ln>
        </p:spPr>
        <p:txBody>
          <a:bodyPr/>
          <a:lstStyle/>
          <a:p>
            <a:endParaRPr lang="es-ES"/>
          </a:p>
        </p:txBody>
      </p:sp>
      <p:sp>
        <p:nvSpPr>
          <p:cNvPr id="77857" name="Line 72"/>
          <p:cNvSpPr>
            <a:spLocks noChangeShapeType="1"/>
          </p:cNvSpPr>
          <p:nvPr/>
        </p:nvSpPr>
        <p:spPr bwMode="auto">
          <a:xfrm rot="-2700000">
            <a:off x="2781300" y="3957638"/>
            <a:ext cx="576263" cy="0"/>
          </a:xfrm>
          <a:prstGeom prst="line">
            <a:avLst/>
          </a:prstGeom>
          <a:noFill/>
          <a:ln w="25400">
            <a:solidFill>
              <a:srgbClr val="0000FF"/>
            </a:solidFill>
            <a:round/>
            <a:headEnd/>
            <a:tailEnd type="triangle" w="med" len="med"/>
          </a:ln>
        </p:spPr>
        <p:txBody>
          <a:bodyPr/>
          <a:lstStyle/>
          <a:p>
            <a:endParaRPr lang="es-ES"/>
          </a:p>
        </p:txBody>
      </p:sp>
      <p:grpSp>
        <p:nvGrpSpPr>
          <p:cNvPr id="77858" name="Group 34"/>
          <p:cNvGrpSpPr>
            <a:grpSpLocks/>
          </p:cNvGrpSpPr>
          <p:nvPr/>
        </p:nvGrpSpPr>
        <p:grpSpPr bwMode="auto">
          <a:xfrm>
            <a:off x="468313" y="2420938"/>
            <a:ext cx="1368425" cy="650875"/>
            <a:chOff x="1882" y="1298"/>
            <a:chExt cx="862" cy="410"/>
          </a:xfrm>
        </p:grpSpPr>
        <p:sp>
          <p:nvSpPr>
            <p:cNvPr id="77904" name="AutoShape 35"/>
            <p:cNvSpPr>
              <a:spLocks noChangeArrowheads="1"/>
            </p:cNvSpPr>
            <p:nvPr/>
          </p:nvSpPr>
          <p:spPr bwMode="auto">
            <a:xfrm>
              <a:off x="1882" y="1298"/>
              <a:ext cx="862" cy="410"/>
            </a:xfrm>
            <a:prstGeom prst="irregularSeal1">
              <a:avLst/>
            </a:prstGeom>
            <a:solidFill>
              <a:srgbClr val="00FF00"/>
            </a:solidFill>
            <a:ln w="9525">
              <a:solidFill>
                <a:schemeClr val="tx1"/>
              </a:solidFill>
              <a:miter lim="800000"/>
              <a:headEnd/>
              <a:tailEnd/>
            </a:ln>
          </p:spPr>
          <p:txBody>
            <a:bodyPr wrap="none" anchor="ctr"/>
            <a:lstStyle/>
            <a:p>
              <a:endParaRPr lang="es-ES"/>
            </a:p>
          </p:txBody>
        </p:sp>
        <p:sp>
          <p:nvSpPr>
            <p:cNvPr id="77905" name="Text Box 36"/>
            <p:cNvSpPr txBox="1">
              <a:spLocks noChangeArrowheads="1"/>
            </p:cNvSpPr>
            <p:nvPr/>
          </p:nvSpPr>
          <p:spPr bwMode="auto">
            <a:xfrm>
              <a:off x="2018" y="1389"/>
              <a:ext cx="643" cy="192"/>
            </a:xfrm>
            <a:prstGeom prst="rect">
              <a:avLst/>
            </a:prstGeom>
            <a:noFill/>
            <a:ln w="9525">
              <a:noFill/>
              <a:miter lim="800000"/>
              <a:headEnd/>
              <a:tailEnd/>
            </a:ln>
          </p:spPr>
          <p:txBody>
            <a:bodyPr wrap="none">
              <a:spAutoFit/>
            </a:bodyPr>
            <a:lstStyle/>
            <a:p>
              <a:r>
                <a:rPr lang="es-ES" sz="1400" b="1">
                  <a:latin typeface="Arial" charset="0"/>
                </a:rPr>
                <a:t>Exchange</a:t>
              </a:r>
            </a:p>
          </p:txBody>
        </p:sp>
      </p:grpSp>
      <p:grpSp>
        <p:nvGrpSpPr>
          <p:cNvPr id="77859" name="Group 78"/>
          <p:cNvGrpSpPr>
            <a:grpSpLocks/>
          </p:cNvGrpSpPr>
          <p:nvPr/>
        </p:nvGrpSpPr>
        <p:grpSpPr bwMode="auto">
          <a:xfrm>
            <a:off x="7524750" y="2490788"/>
            <a:ext cx="1368425" cy="650875"/>
            <a:chOff x="1882" y="1298"/>
            <a:chExt cx="862" cy="410"/>
          </a:xfrm>
        </p:grpSpPr>
        <p:sp>
          <p:nvSpPr>
            <p:cNvPr id="77902" name="AutoShape 79"/>
            <p:cNvSpPr>
              <a:spLocks noChangeArrowheads="1"/>
            </p:cNvSpPr>
            <p:nvPr/>
          </p:nvSpPr>
          <p:spPr bwMode="auto">
            <a:xfrm>
              <a:off x="1882" y="1298"/>
              <a:ext cx="862" cy="410"/>
            </a:xfrm>
            <a:prstGeom prst="irregularSeal1">
              <a:avLst/>
            </a:prstGeom>
            <a:solidFill>
              <a:srgbClr val="00FF00"/>
            </a:solidFill>
            <a:ln w="9525">
              <a:solidFill>
                <a:schemeClr val="tx1"/>
              </a:solidFill>
              <a:miter lim="800000"/>
              <a:headEnd/>
              <a:tailEnd/>
            </a:ln>
          </p:spPr>
          <p:txBody>
            <a:bodyPr wrap="none" anchor="ctr"/>
            <a:lstStyle/>
            <a:p>
              <a:endParaRPr lang="es-ES"/>
            </a:p>
          </p:txBody>
        </p:sp>
        <p:sp>
          <p:nvSpPr>
            <p:cNvPr id="77903" name="Text Box 80"/>
            <p:cNvSpPr txBox="1">
              <a:spLocks noChangeArrowheads="1"/>
            </p:cNvSpPr>
            <p:nvPr/>
          </p:nvSpPr>
          <p:spPr bwMode="auto">
            <a:xfrm>
              <a:off x="2018" y="1389"/>
              <a:ext cx="643" cy="192"/>
            </a:xfrm>
            <a:prstGeom prst="rect">
              <a:avLst/>
            </a:prstGeom>
            <a:noFill/>
            <a:ln w="9525">
              <a:noFill/>
              <a:miter lim="800000"/>
              <a:headEnd/>
              <a:tailEnd/>
            </a:ln>
          </p:spPr>
          <p:txBody>
            <a:bodyPr wrap="none">
              <a:spAutoFit/>
            </a:bodyPr>
            <a:lstStyle/>
            <a:p>
              <a:r>
                <a:rPr lang="es-ES" sz="1400" b="1">
                  <a:latin typeface="Arial" charset="0"/>
                </a:rPr>
                <a:t>Exchange</a:t>
              </a:r>
            </a:p>
          </p:txBody>
        </p:sp>
      </p:grpSp>
      <p:grpSp>
        <p:nvGrpSpPr>
          <p:cNvPr id="77860" name="Group 83"/>
          <p:cNvGrpSpPr>
            <a:grpSpLocks/>
          </p:cNvGrpSpPr>
          <p:nvPr/>
        </p:nvGrpSpPr>
        <p:grpSpPr bwMode="auto">
          <a:xfrm>
            <a:off x="3779838" y="4005263"/>
            <a:ext cx="1368425" cy="650875"/>
            <a:chOff x="1882" y="1298"/>
            <a:chExt cx="862" cy="410"/>
          </a:xfrm>
        </p:grpSpPr>
        <p:sp>
          <p:nvSpPr>
            <p:cNvPr id="77900" name="AutoShape 84"/>
            <p:cNvSpPr>
              <a:spLocks noChangeArrowheads="1"/>
            </p:cNvSpPr>
            <p:nvPr/>
          </p:nvSpPr>
          <p:spPr bwMode="auto">
            <a:xfrm>
              <a:off x="1882" y="1298"/>
              <a:ext cx="862" cy="410"/>
            </a:xfrm>
            <a:prstGeom prst="irregularSeal1">
              <a:avLst/>
            </a:prstGeom>
            <a:solidFill>
              <a:srgbClr val="00FF00"/>
            </a:solidFill>
            <a:ln w="9525">
              <a:solidFill>
                <a:schemeClr val="tx1"/>
              </a:solidFill>
              <a:miter lim="800000"/>
              <a:headEnd/>
              <a:tailEnd/>
            </a:ln>
          </p:spPr>
          <p:txBody>
            <a:bodyPr wrap="none" anchor="ctr"/>
            <a:lstStyle/>
            <a:p>
              <a:endParaRPr lang="es-ES"/>
            </a:p>
          </p:txBody>
        </p:sp>
        <p:sp>
          <p:nvSpPr>
            <p:cNvPr id="77901" name="Text Box 85"/>
            <p:cNvSpPr txBox="1">
              <a:spLocks noChangeArrowheads="1"/>
            </p:cNvSpPr>
            <p:nvPr/>
          </p:nvSpPr>
          <p:spPr bwMode="auto">
            <a:xfrm>
              <a:off x="2018" y="1389"/>
              <a:ext cx="643" cy="192"/>
            </a:xfrm>
            <a:prstGeom prst="rect">
              <a:avLst/>
            </a:prstGeom>
            <a:noFill/>
            <a:ln w="9525">
              <a:noFill/>
              <a:miter lim="800000"/>
              <a:headEnd/>
              <a:tailEnd/>
            </a:ln>
          </p:spPr>
          <p:txBody>
            <a:bodyPr wrap="none">
              <a:spAutoFit/>
            </a:bodyPr>
            <a:lstStyle/>
            <a:p>
              <a:r>
                <a:rPr lang="es-ES" sz="1400" b="1">
                  <a:latin typeface="Arial" charset="0"/>
                </a:rPr>
                <a:t>Exchange</a:t>
              </a:r>
            </a:p>
          </p:txBody>
        </p:sp>
      </p:grpSp>
      <p:grpSp>
        <p:nvGrpSpPr>
          <p:cNvPr id="77861" name="Group 53"/>
          <p:cNvGrpSpPr>
            <a:grpSpLocks/>
          </p:cNvGrpSpPr>
          <p:nvPr/>
        </p:nvGrpSpPr>
        <p:grpSpPr bwMode="auto">
          <a:xfrm>
            <a:off x="1979613" y="4044950"/>
            <a:ext cx="1082675" cy="528638"/>
            <a:chOff x="1247" y="2734"/>
            <a:chExt cx="682" cy="333"/>
          </a:xfrm>
        </p:grpSpPr>
        <p:pic>
          <p:nvPicPr>
            <p:cNvPr id="77898" name="Picture 41"/>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899" name="Text Box 42"/>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sp>
        <p:nvSpPr>
          <p:cNvPr id="77862" name="Line 87"/>
          <p:cNvSpPr>
            <a:spLocks noChangeShapeType="1"/>
          </p:cNvSpPr>
          <p:nvPr/>
        </p:nvSpPr>
        <p:spPr bwMode="auto">
          <a:xfrm rot="-7800000">
            <a:off x="3851275" y="3968751"/>
            <a:ext cx="504825" cy="0"/>
          </a:xfrm>
          <a:prstGeom prst="line">
            <a:avLst/>
          </a:prstGeom>
          <a:noFill/>
          <a:ln w="25400">
            <a:solidFill>
              <a:srgbClr val="0000FF"/>
            </a:solidFill>
            <a:round/>
            <a:headEnd/>
            <a:tailEnd type="triangle" w="med" len="med"/>
          </a:ln>
        </p:spPr>
        <p:txBody>
          <a:bodyPr/>
          <a:lstStyle/>
          <a:p>
            <a:endParaRPr lang="es-ES"/>
          </a:p>
        </p:txBody>
      </p:sp>
      <p:grpSp>
        <p:nvGrpSpPr>
          <p:cNvPr id="77863" name="Group 88"/>
          <p:cNvGrpSpPr>
            <a:grpSpLocks/>
          </p:cNvGrpSpPr>
          <p:nvPr/>
        </p:nvGrpSpPr>
        <p:grpSpPr bwMode="auto">
          <a:xfrm>
            <a:off x="5218113" y="3284538"/>
            <a:ext cx="1082675" cy="528637"/>
            <a:chOff x="1247" y="2734"/>
            <a:chExt cx="682" cy="333"/>
          </a:xfrm>
        </p:grpSpPr>
        <p:pic>
          <p:nvPicPr>
            <p:cNvPr id="77896" name="Picture 89"/>
            <p:cNvPicPr>
              <a:picLocks noChangeArrowheads="1"/>
            </p:cNvPicPr>
            <p:nvPr/>
          </p:nvPicPr>
          <p:blipFill>
            <a:blip r:embed="rId3" cstate="print"/>
            <a:srcRect/>
            <a:stretch>
              <a:fillRect/>
            </a:stretch>
          </p:blipFill>
          <p:spPr bwMode="auto">
            <a:xfrm>
              <a:off x="1247" y="2734"/>
              <a:ext cx="682" cy="333"/>
            </a:xfrm>
            <a:prstGeom prst="rect">
              <a:avLst/>
            </a:prstGeom>
            <a:noFill/>
            <a:ln w="12700">
              <a:noFill/>
              <a:miter lim="800000"/>
              <a:headEnd/>
              <a:tailEnd/>
            </a:ln>
          </p:spPr>
        </p:pic>
        <p:sp>
          <p:nvSpPr>
            <p:cNvPr id="77897" name="Text Box 90"/>
            <p:cNvSpPr txBox="1">
              <a:spLocks noChangeArrowheads="1"/>
            </p:cNvSpPr>
            <p:nvPr/>
          </p:nvSpPr>
          <p:spPr bwMode="auto">
            <a:xfrm>
              <a:off x="1325" y="2795"/>
              <a:ext cx="557" cy="192"/>
            </a:xfrm>
            <a:prstGeom prst="rect">
              <a:avLst/>
            </a:prstGeom>
            <a:noFill/>
            <a:ln w="9525">
              <a:noFill/>
              <a:miter lim="800000"/>
              <a:headEnd/>
              <a:tailEnd/>
            </a:ln>
          </p:spPr>
          <p:txBody>
            <a:bodyPr>
              <a:spAutoFit/>
            </a:bodyPr>
            <a:lstStyle/>
            <a:p>
              <a:pPr algn="ctr"/>
              <a:r>
                <a:rPr lang="es-ES" sz="1400" b="1">
                  <a:latin typeface="Arial" charset="0"/>
                </a:rPr>
                <a:t>ISP</a:t>
              </a:r>
            </a:p>
          </p:txBody>
        </p:sp>
      </p:grpSp>
      <p:sp>
        <p:nvSpPr>
          <p:cNvPr id="77864" name="Line 91"/>
          <p:cNvSpPr>
            <a:spLocks noChangeShapeType="1"/>
          </p:cNvSpPr>
          <p:nvPr/>
        </p:nvSpPr>
        <p:spPr bwMode="auto">
          <a:xfrm rot="-5400000">
            <a:off x="6191250" y="5553076"/>
            <a:ext cx="504825" cy="0"/>
          </a:xfrm>
          <a:prstGeom prst="line">
            <a:avLst/>
          </a:prstGeom>
          <a:noFill/>
          <a:ln w="25400">
            <a:solidFill>
              <a:srgbClr val="0000FF"/>
            </a:solidFill>
            <a:round/>
            <a:headEnd/>
            <a:tailEnd type="triangle" w="med" len="med"/>
          </a:ln>
        </p:spPr>
        <p:txBody>
          <a:bodyPr/>
          <a:lstStyle/>
          <a:p>
            <a:endParaRPr lang="es-ES"/>
          </a:p>
        </p:txBody>
      </p:sp>
      <p:sp>
        <p:nvSpPr>
          <p:cNvPr id="77865" name="AutoShape 95"/>
          <p:cNvSpPr>
            <a:spLocks noChangeArrowheads="1"/>
          </p:cNvSpPr>
          <p:nvPr/>
        </p:nvSpPr>
        <p:spPr bwMode="auto">
          <a:xfrm rot="10800000">
            <a:off x="6300788" y="3429000"/>
            <a:ext cx="576262" cy="503238"/>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66" name="Group 96"/>
          <p:cNvGrpSpPr>
            <a:grpSpLocks/>
          </p:cNvGrpSpPr>
          <p:nvPr/>
        </p:nvGrpSpPr>
        <p:grpSpPr bwMode="auto">
          <a:xfrm>
            <a:off x="6877050" y="3141663"/>
            <a:ext cx="977900" cy="1000125"/>
            <a:chOff x="521" y="572"/>
            <a:chExt cx="616" cy="630"/>
          </a:xfrm>
        </p:grpSpPr>
        <p:pic>
          <p:nvPicPr>
            <p:cNvPr id="77894" name="Picture 97"/>
            <p:cNvPicPr>
              <a:picLocks noChangeArrowheads="1"/>
            </p:cNvPicPr>
            <p:nvPr/>
          </p:nvPicPr>
          <p:blipFill>
            <a:blip r:embed="rId4" cstate="print"/>
            <a:srcRect/>
            <a:stretch>
              <a:fillRect/>
            </a:stretch>
          </p:blipFill>
          <p:spPr bwMode="auto">
            <a:xfrm>
              <a:off x="521" y="572"/>
              <a:ext cx="480" cy="494"/>
            </a:xfrm>
            <a:prstGeom prst="rect">
              <a:avLst/>
            </a:prstGeom>
            <a:noFill/>
            <a:ln w="12700">
              <a:noFill/>
              <a:miter lim="800000"/>
              <a:headEnd/>
              <a:tailEnd/>
            </a:ln>
          </p:spPr>
        </p:pic>
        <p:pic>
          <p:nvPicPr>
            <p:cNvPr id="77895" name="Picture 98"/>
            <p:cNvPicPr>
              <a:picLocks noChangeArrowheads="1"/>
            </p:cNvPicPr>
            <p:nvPr/>
          </p:nvPicPr>
          <p:blipFill>
            <a:blip r:embed="rId4" cstate="print"/>
            <a:srcRect/>
            <a:stretch>
              <a:fillRect/>
            </a:stretch>
          </p:blipFill>
          <p:spPr bwMode="auto">
            <a:xfrm>
              <a:off x="657" y="708"/>
              <a:ext cx="480" cy="494"/>
            </a:xfrm>
            <a:prstGeom prst="rect">
              <a:avLst/>
            </a:prstGeom>
            <a:noFill/>
            <a:ln w="12700">
              <a:noFill/>
              <a:miter lim="800000"/>
              <a:headEnd/>
              <a:tailEnd/>
            </a:ln>
          </p:spPr>
        </p:pic>
      </p:grpSp>
      <p:sp>
        <p:nvSpPr>
          <p:cNvPr id="77867" name="AutoShape 99"/>
          <p:cNvSpPr>
            <a:spLocks noChangeArrowheads="1"/>
          </p:cNvSpPr>
          <p:nvPr/>
        </p:nvSpPr>
        <p:spPr bwMode="auto">
          <a:xfrm rot="-5400000">
            <a:off x="5548313" y="3825875"/>
            <a:ext cx="576262" cy="503238"/>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68" name="Group 100"/>
          <p:cNvGrpSpPr>
            <a:grpSpLocks/>
          </p:cNvGrpSpPr>
          <p:nvPr/>
        </p:nvGrpSpPr>
        <p:grpSpPr bwMode="auto">
          <a:xfrm>
            <a:off x="5364163" y="4221163"/>
            <a:ext cx="1516062" cy="431800"/>
            <a:chOff x="1245" y="3067"/>
            <a:chExt cx="955" cy="272"/>
          </a:xfrm>
        </p:grpSpPr>
        <p:pic>
          <p:nvPicPr>
            <p:cNvPr id="77892" name="Picture 101"/>
            <p:cNvPicPr>
              <a:picLocks noChangeArrowheads="1"/>
            </p:cNvPicPr>
            <p:nvPr/>
          </p:nvPicPr>
          <p:blipFill>
            <a:blip r:embed="rId3" cstate="print"/>
            <a:srcRect/>
            <a:stretch>
              <a:fillRect/>
            </a:stretch>
          </p:blipFill>
          <p:spPr bwMode="auto">
            <a:xfrm>
              <a:off x="1245" y="3067"/>
              <a:ext cx="955" cy="272"/>
            </a:xfrm>
            <a:prstGeom prst="rect">
              <a:avLst/>
            </a:prstGeom>
            <a:noFill/>
            <a:ln w="12700">
              <a:noFill/>
              <a:miter lim="800000"/>
              <a:headEnd/>
              <a:tailEnd/>
            </a:ln>
          </p:spPr>
        </p:pic>
        <p:sp>
          <p:nvSpPr>
            <p:cNvPr id="77893" name="Text Box 102"/>
            <p:cNvSpPr txBox="1">
              <a:spLocks noChangeArrowheads="1"/>
            </p:cNvSpPr>
            <p:nvPr/>
          </p:nvSpPr>
          <p:spPr bwMode="auto">
            <a:xfrm>
              <a:off x="1306" y="3102"/>
              <a:ext cx="848" cy="192"/>
            </a:xfrm>
            <a:prstGeom prst="rect">
              <a:avLst/>
            </a:prstGeom>
            <a:noFill/>
            <a:ln w="9525">
              <a:noFill/>
              <a:miter lim="800000"/>
              <a:headEnd/>
              <a:tailEnd/>
            </a:ln>
          </p:spPr>
          <p:txBody>
            <a:bodyPr wrap="none">
              <a:spAutoFit/>
            </a:bodyPr>
            <a:lstStyle/>
            <a:p>
              <a:r>
                <a:rPr lang="es-ES" sz="1400" b="1">
                  <a:latin typeface="Arial" charset="0"/>
                </a:rPr>
                <a:t>Red IP cliente</a:t>
              </a:r>
            </a:p>
          </p:txBody>
        </p:sp>
      </p:grpSp>
      <p:sp>
        <p:nvSpPr>
          <p:cNvPr id="77869" name="AutoShape 103"/>
          <p:cNvSpPr>
            <a:spLocks noChangeArrowheads="1"/>
          </p:cNvSpPr>
          <p:nvPr/>
        </p:nvSpPr>
        <p:spPr bwMode="auto">
          <a:xfrm rot="-5400000">
            <a:off x="2663825" y="4618038"/>
            <a:ext cx="576263" cy="503237"/>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70" name="Group 104"/>
          <p:cNvGrpSpPr>
            <a:grpSpLocks/>
          </p:cNvGrpSpPr>
          <p:nvPr/>
        </p:nvGrpSpPr>
        <p:grpSpPr bwMode="auto">
          <a:xfrm>
            <a:off x="2551113" y="4941888"/>
            <a:ext cx="1516062" cy="431800"/>
            <a:chOff x="1245" y="3067"/>
            <a:chExt cx="955" cy="272"/>
          </a:xfrm>
        </p:grpSpPr>
        <p:pic>
          <p:nvPicPr>
            <p:cNvPr id="77890" name="Picture 105"/>
            <p:cNvPicPr>
              <a:picLocks noChangeArrowheads="1"/>
            </p:cNvPicPr>
            <p:nvPr/>
          </p:nvPicPr>
          <p:blipFill>
            <a:blip r:embed="rId3" cstate="print"/>
            <a:srcRect/>
            <a:stretch>
              <a:fillRect/>
            </a:stretch>
          </p:blipFill>
          <p:spPr bwMode="auto">
            <a:xfrm>
              <a:off x="1245" y="3067"/>
              <a:ext cx="955" cy="272"/>
            </a:xfrm>
            <a:prstGeom prst="rect">
              <a:avLst/>
            </a:prstGeom>
            <a:noFill/>
            <a:ln w="12700">
              <a:noFill/>
              <a:miter lim="800000"/>
              <a:headEnd/>
              <a:tailEnd/>
            </a:ln>
          </p:spPr>
        </p:pic>
        <p:sp>
          <p:nvSpPr>
            <p:cNvPr id="77891" name="Text Box 106"/>
            <p:cNvSpPr txBox="1">
              <a:spLocks noChangeArrowheads="1"/>
            </p:cNvSpPr>
            <p:nvPr/>
          </p:nvSpPr>
          <p:spPr bwMode="auto">
            <a:xfrm>
              <a:off x="1306" y="3102"/>
              <a:ext cx="848" cy="192"/>
            </a:xfrm>
            <a:prstGeom prst="rect">
              <a:avLst/>
            </a:prstGeom>
            <a:noFill/>
            <a:ln w="9525">
              <a:noFill/>
              <a:miter lim="800000"/>
              <a:headEnd/>
              <a:tailEnd/>
            </a:ln>
          </p:spPr>
          <p:txBody>
            <a:bodyPr wrap="none">
              <a:spAutoFit/>
            </a:bodyPr>
            <a:lstStyle/>
            <a:p>
              <a:r>
                <a:rPr lang="es-ES" sz="1400" b="1">
                  <a:latin typeface="Arial" charset="0"/>
                </a:rPr>
                <a:t>Red IP cliente</a:t>
              </a:r>
            </a:p>
          </p:txBody>
        </p:sp>
      </p:grpSp>
      <p:sp>
        <p:nvSpPr>
          <p:cNvPr id="77871" name="AutoShape 107"/>
          <p:cNvSpPr>
            <a:spLocks noChangeArrowheads="1"/>
          </p:cNvSpPr>
          <p:nvPr/>
        </p:nvSpPr>
        <p:spPr bwMode="auto">
          <a:xfrm rot="-5400000">
            <a:off x="1943100" y="4618038"/>
            <a:ext cx="576263" cy="503237"/>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grpSp>
        <p:nvGrpSpPr>
          <p:cNvPr id="77872" name="Group 108"/>
          <p:cNvGrpSpPr>
            <a:grpSpLocks/>
          </p:cNvGrpSpPr>
          <p:nvPr/>
        </p:nvGrpSpPr>
        <p:grpSpPr bwMode="auto">
          <a:xfrm>
            <a:off x="966788" y="4940300"/>
            <a:ext cx="1516062" cy="431800"/>
            <a:chOff x="1245" y="3067"/>
            <a:chExt cx="955" cy="272"/>
          </a:xfrm>
        </p:grpSpPr>
        <p:pic>
          <p:nvPicPr>
            <p:cNvPr id="77888" name="Picture 109"/>
            <p:cNvPicPr>
              <a:picLocks noChangeArrowheads="1"/>
            </p:cNvPicPr>
            <p:nvPr/>
          </p:nvPicPr>
          <p:blipFill>
            <a:blip r:embed="rId3" cstate="print"/>
            <a:srcRect/>
            <a:stretch>
              <a:fillRect/>
            </a:stretch>
          </p:blipFill>
          <p:spPr bwMode="auto">
            <a:xfrm>
              <a:off x="1245" y="3067"/>
              <a:ext cx="955" cy="272"/>
            </a:xfrm>
            <a:prstGeom prst="rect">
              <a:avLst/>
            </a:prstGeom>
            <a:noFill/>
            <a:ln w="12700">
              <a:noFill/>
              <a:miter lim="800000"/>
              <a:headEnd/>
              <a:tailEnd/>
            </a:ln>
          </p:spPr>
        </p:pic>
        <p:sp>
          <p:nvSpPr>
            <p:cNvPr id="77889" name="Text Box 110"/>
            <p:cNvSpPr txBox="1">
              <a:spLocks noChangeArrowheads="1"/>
            </p:cNvSpPr>
            <p:nvPr/>
          </p:nvSpPr>
          <p:spPr bwMode="auto">
            <a:xfrm>
              <a:off x="1306" y="3102"/>
              <a:ext cx="848" cy="192"/>
            </a:xfrm>
            <a:prstGeom prst="rect">
              <a:avLst/>
            </a:prstGeom>
            <a:noFill/>
            <a:ln w="9525">
              <a:noFill/>
              <a:miter lim="800000"/>
              <a:headEnd/>
              <a:tailEnd/>
            </a:ln>
          </p:spPr>
          <p:txBody>
            <a:bodyPr wrap="none">
              <a:spAutoFit/>
            </a:bodyPr>
            <a:lstStyle/>
            <a:p>
              <a:r>
                <a:rPr lang="es-ES" sz="1400" b="1">
                  <a:latin typeface="Arial" charset="0"/>
                </a:rPr>
                <a:t>Red IP cliente</a:t>
              </a:r>
            </a:p>
          </p:txBody>
        </p:sp>
      </p:grpSp>
      <p:pic>
        <p:nvPicPr>
          <p:cNvPr id="77873" name="Picture 112"/>
          <p:cNvPicPr>
            <a:picLocks noChangeArrowheads="1"/>
          </p:cNvPicPr>
          <p:nvPr/>
        </p:nvPicPr>
        <p:blipFill>
          <a:blip r:embed="rId4" cstate="print"/>
          <a:srcRect/>
          <a:stretch>
            <a:fillRect/>
          </a:stretch>
        </p:blipFill>
        <p:spPr bwMode="auto">
          <a:xfrm>
            <a:off x="1908175" y="5524500"/>
            <a:ext cx="762000" cy="784225"/>
          </a:xfrm>
          <a:prstGeom prst="rect">
            <a:avLst/>
          </a:prstGeom>
          <a:noFill/>
          <a:ln w="12700">
            <a:noFill/>
            <a:miter lim="800000"/>
            <a:headEnd/>
            <a:tailEnd/>
          </a:ln>
        </p:spPr>
      </p:pic>
      <p:pic>
        <p:nvPicPr>
          <p:cNvPr id="77874" name="Picture 113"/>
          <p:cNvPicPr>
            <a:picLocks noChangeArrowheads="1"/>
          </p:cNvPicPr>
          <p:nvPr/>
        </p:nvPicPr>
        <p:blipFill>
          <a:blip r:embed="rId4" cstate="print"/>
          <a:srcRect/>
          <a:stretch>
            <a:fillRect/>
          </a:stretch>
        </p:blipFill>
        <p:spPr bwMode="auto">
          <a:xfrm>
            <a:off x="2297113" y="5661025"/>
            <a:ext cx="762000" cy="784225"/>
          </a:xfrm>
          <a:prstGeom prst="rect">
            <a:avLst/>
          </a:prstGeom>
          <a:noFill/>
          <a:ln w="12700">
            <a:noFill/>
            <a:miter lim="800000"/>
            <a:headEnd/>
            <a:tailEnd/>
          </a:ln>
        </p:spPr>
      </p:pic>
      <p:sp>
        <p:nvSpPr>
          <p:cNvPr id="77875" name="Text Box 114"/>
          <p:cNvSpPr txBox="1">
            <a:spLocks noChangeArrowheads="1"/>
          </p:cNvSpPr>
          <p:nvPr/>
        </p:nvSpPr>
        <p:spPr bwMode="auto">
          <a:xfrm>
            <a:off x="250825" y="5788025"/>
            <a:ext cx="1443038" cy="304800"/>
          </a:xfrm>
          <a:prstGeom prst="rect">
            <a:avLst/>
          </a:prstGeom>
          <a:noFill/>
          <a:ln w="9525">
            <a:noFill/>
            <a:miter lim="800000"/>
            <a:headEnd/>
            <a:tailEnd/>
          </a:ln>
        </p:spPr>
        <p:txBody>
          <a:bodyPr wrap="none">
            <a:spAutoFit/>
          </a:bodyPr>
          <a:lstStyle/>
          <a:p>
            <a:r>
              <a:rPr lang="es-ES" sz="1400" b="1">
                <a:latin typeface="Arial" charset="0"/>
              </a:rPr>
              <a:t>Clientes dialup</a:t>
            </a:r>
          </a:p>
        </p:txBody>
      </p:sp>
      <p:sp>
        <p:nvSpPr>
          <p:cNvPr id="77876" name="AutoShape 116"/>
          <p:cNvSpPr>
            <a:spLocks noChangeArrowheads="1"/>
          </p:cNvSpPr>
          <p:nvPr/>
        </p:nvSpPr>
        <p:spPr bwMode="auto">
          <a:xfrm rot="-5400000">
            <a:off x="4464050" y="5265738"/>
            <a:ext cx="576263" cy="503237"/>
          </a:xfrm>
          <a:prstGeom prst="rightArrow">
            <a:avLst>
              <a:gd name="adj1" fmla="val 50000"/>
              <a:gd name="adj2" fmla="val 28628"/>
            </a:avLst>
          </a:prstGeom>
          <a:solidFill>
            <a:schemeClr val="accent1"/>
          </a:solidFill>
          <a:ln w="9525">
            <a:solidFill>
              <a:schemeClr val="tx1"/>
            </a:solidFill>
            <a:miter lim="800000"/>
            <a:headEnd/>
            <a:tailEnd/>
          </a:ln>
        </p:spPr>
        <p:txBody>
          <a:bodyPr wrap="none" anchor="ctr"/>
          <a:lstStyle/>
          <a:p>
            <a:endParaRPr lang="es-ES"/>
          </a:p>
        </p:txBody>
      </p:sp>
      <p:sp>
        <p:nvSpPr>
          <p:cNvPr id="77877" name="Line 117"/>
          <p:cNvSpPr>
            <a:spLocks noChangeShapeType="1"/>
          </p:cNvSpPr>
          <p:nvPr/>
        </p:nvSpPr>
        <p:spPr bwMode="auto">
          <a:xfrm rot="-5400000">
            <a:off x="7602537" y="5553076"/>
            <a:ext cx="504825" cy="0"/>
          </a:xfrm>
          <a:prstGeom prst="line">
            <a:avLst/>
          </a:prstGeom>
          <a:noFill/>
          <a:ln w="25400">
            <a:solidFill>
              <a:schemeClr val="tx1"/>
            </a:solidFill>
            <a:round/>
            <a:headEnd/>
            <a:tailEnd/>
          </a:ln>
        </p:spPr>
        <p:txBody>
          <a:bodyPr/>
          <a:lstStyle/>
          <a:p>
            <a:endParaRPr lang="es-ES"/>
          </a:p>
        </p:txBody>
      </p:sp>
      <p:sp>
        <p:nvSpPr>
          <p:cNvPr id="77878" name="Text Box 118"/>
          <p:cNvSpPr txBox="1">
            <a:spLocks noChangeArrowheads="1"/>
          </p:cNvSpPr>
          <p:nvPr/>
        </p:nvSpPr>
        <p:spPr bwMode="auto">
          <a:xfrm>
            <a:off x="4352925" y="5876925"/>
            <a:ext cx="774700" cy="304800"/>
          </a:xfrm>
          <a:prstGeom prst="rect">
            <a:avLst/>
          </a:prstGeom>
          <a:noFill/>
          <a:ln w="9525">
            <a:noFill/>
            <a:miter lim="800000"/>
            <a:headEnd/>
            <a:tailEnd/>
          </a:ln>
        </p:spPr>
        <p:txBody>
          <a:bodyPr wrap="none">
            <a:spAutoFit/>
          </a:bodyPr>
          <a:lstStyle/>
          <a:p>
            <a:r>
              <a:rPr lang="es-ES" sz="1400" b="1">
                <a:latin typeface="Arial" charset="0"/>
              </a:rPr>
              <a:t>Cliente</a:t>
            </a:r>
          </a:p>
        </p:txBody>
      </p:sp>
      <p:sp>
        <p:nvSpPr>
          <p:cNvPr id="77879" name="Text Box 119"/>
          <p:cNvSpPr txBox="1">
            <a:spLocks noChangeArrowheads="1"/>
          </p:cNvSpPr>
          <p:nvPr/>
        </p:nvSpPr>
        <p:spPr bwMode="auto">
          <a:xfrm>
            <a:off x="6029325" y="5876925"/>
            <a:ext cx="774700" cy="304800"/>
          </a:xfrm>
          <a:prstGeom prst="rect">
            <a:avLst/>
          </a:prstGeom>
          <a:noFill/>
          <a:ln w="9525">
            <a:noFill/>
            <a:miter lim="800000"/>
            <a:headEnd/>
            <a:tailEnd/>
          </a:ln>
        </p:spPr>
        <p:txBody>
          <a:bodyPr wrap="none">
            <a:spAutoFit/>
          </a:bodyPr>
          <a:lstStyle/>
          <a:p>
            <a:r>
              <a:rPr lang="es-ES" sz="1400" b="1">
                <a:latin typeface="Arial" charset="0"/>
              </a:rPr>
              <a:t>Cliente</a:t>
            </a:r>
          </a:p>
        </p:txBody>
      </p:sp>
      <p:sp>
        <p:nvSpPr>
          <p:cNvPr id="77880" name="Text Box 120"/>
          <p:cNvSpPr txBox="1">
            <a:spLocks noChangeArrowheads="1"/>
          </p:cNvSpPr>
          <p:nvPr/>
        </p:nvSpPr>
        <p:spPr bwMode="auto">
          <a:xfrm>
            <a:off x="5886450" y="5013325"/>
            <a:ext cx="1062038" cy="304800"/>
          </a:xfrm>
          <a:prstGeom prst="rect">
            <a:avLst/>
          </a:prstGeom>
          <a:noFill/>
          <a:ln w="9525">
            <a:noFill/>
            <a:miter lim="800000"/>
            <a:headEnd/>
            <a:tailEnd/>
          </a:ln>
        </p:spPr>
        <p:txBody>
          <a:bodyPr wrap="none">
            <a:spAutoFit/>
          </a:bodyPr>
          <a:lstStyle/>
          <a:p>
            <a:r>
              <a:rPr lang="es-ES" sz="1400" b="1">
                <a:latin typeface="Arial" charset="0"/>
              </a:rPr>
              <a:t>Proveedor</a:t>
            </a:r>
          </a:p>
        </p:txBody>
      </p:sp>
      <p:sp>
        <p:nvSpPr>
          <p:cNvPr id="77881" name="Text Box 121"/>
          <p:cNvSpPr txBox="1">
            <a:spLocks noChangeArrowheads="1"/>
          </p:cNvSpPr>
          <p:nvPr/>
        </p:nvSpPr>
        <p:spPr bwMode="auto">
          <a:xfrm>
            <a:off x="4211638" y="4941888"/>
            <a:ext cx="1062037" cy="304800"/>
          </a:xfrm>
          <a:prstGeom prst="rect">
            <a:avLst/>
          </a:prstGeom>
          <a:noFill/>
          <a:ln w="9525">
            <a:noFill/>
            <a:miter lim="800000"/>
            <a:headEnd/>
            <a:tailEnd/>
          </a:ln>
        </p:spPr>
        <p:txBody>
          <a:bodyPr wrap="none">
            <a:spAutoFit/>
          </a:bodyPr>
          <a:lstStyle/>
          <a:p>
            <a:r>
              <a:rPr lang="es-ES" sz="1400" b="1">
                <a:latin typeface="Arial" charset="0"/>
              </a:rPr>
              <a:t>Proveedor</a:t>
            </a:r>
          </a:p>
        </p:txBody>
      </p:sp>
      <p:sp>
        <p:nvSpPr>
          <p:cNvPr id="77882" name="Text Box 122"/>
          <p:cNvSpPr txBox="1">
            <a:spLocks noChangeArrowheads="1"/>
          </p:cNvSpPr>
          <p:nvPr/>
        </p:nvSpPr>
        <p:spPr bwMode="auto">
          <a:xfrm>
            <a:off x="7573963" y="5013325"/>
            <a:ext cx="569912" cy="304800"/>
          </a:xfrm>
          <a:prstGeom prst="rect">
            <a:avLst/>
          </a:prstGeom>
          <a:noFill/>
          <a:ln w="9525">
            <a:noFill/>
            <a:miter lim="800000"/>
            <a:headEnd/>
            <a:tailEnd/>
          </a:ln>
        </p:spPr>
        <p:txBody>
          <a:bodyPr wrap="none">
            <a:spAutoFit/>
          </a:bodyPr>
          <a:lstStyle/>
          <a:p>
            <a:r>
              <a:rPr lang="es-ES" sz="1400" b="1">
                <a:latin typeface="Arial" charset="0"/>
              </a:rPr>
              <a:t>Peer</a:t>
            </a:r>
          </a:p>
        </p:txBody>
      </p:sp>
      <p:sp>
        <p:nvSpPr>
          <p:cNvPr id="77883" name="Text Box 123"/>
          <p:cNvSpPr txBox="1">
            <a:spLocks noChangeArrowheads="1"/>
          </p:cNvSpPr>
          <p:nvPr/>
        </p:nvSpPr>
        <p:spPr bwMode="auto">
          <a:xfrm>
            <a:off x="7567613" y="5861050"/>
            <a:ext cx="569912" cy="304800"/>
          </a:xfrm>
          <a:prstGeom prst="rect">
            <a:avLst/>
          </a:prstGeom>
          <a:noFill/>
          <a:ln w="9525">
            <a:noFill/>
            <a:miter lim="800000"/>
            <a:headEnd/>
            <a:tailEnd/>
          </a:ln>
        </p:spPr>
        <p:txBody>
          <a:bodyPr wrap="none">
            <a:spAutoFit/>
          </a:bodyPr>
          <a:lstStyle/>
          <a:p>
            <a:r>
              <a:rPr lang="es-ES" sz="1400" b="1">
                <a:latin typeface="Arial" charset="0"/>
              </a:rPr>
              <a:t>Peer</a:t>
            </a:r>
          </a:p>
        </p:txBody>
      </p:sp>
      <p:sp>
        <p:nvSpPr>
          <p:cNvPr id="77884" name="Text Box 124"/>
          <p:cNvSpPr txBox="1">
            <a:spLocks noChangeArrowheads="1"/>
          </p:cNvSpPr>
          <p:nvPr/>
        </p:nvSpPr>
        <p:spPr bwMode="auto">
          <a:xfrm>
            <a:off x="7854950" y="5287963"/>
            <a:ext cx="1109663" cy="517525"/>
          </a:xfrm>
          <a:prstGeom prst="rect">
            <a:avLst/>
          </a:prstGeom>
          <a:noFill/>
          <a:ln w="9525">
            <a:noFill/>
            <a:miter lim="800000"/>
            <a:headEnd/>
            <a:tailEnd/>
          </a:ln>
        </p:spPr>
        <p:txBody>
          <a:bodyPr>
            <a:spAutoFit/>
          </a:bodyPr>
          <a:lstStyle/>
          <a:p>
            <a:pPr algn="ctr"/>
            <a:r>
              <a:rPr lang="es-ES" sz="1400" b="1">
                <a:latin typeface="Arial" charset="0"/>
              </a:rPr>
              <a:t>Acuedo de Peering</a:t>
            </a:r>
          </a:p>
        </p:txBody>
      </p:sp>
      <p:sp>
        <p:nvSpPr>
          <p:cNvPr id="77885" name="Text Box 125"/>
          <p:cNvSpPr txBox="1">
            <a:spLocks noChangeArrowheads="1"/>
          </p:cNvSpPr>
          <p:nvPr/>
        </p:nvSpPr>
        <p:spPr bwMode="auto">
          <a:xfrm>
            <a:off x="6443663" y="5359400"/>
            <a:ext cx="1109662" cy="517525"/>
          </a:xfrm>
          <a:prstGeom prst="rect">
            <a:avLst/>
          </a:prstGeom>
          <a:noFill/>
          <a:ln w="9525">
            <a:noFill/>
            <a:miter lim="800000"/>
            <a:headEnd/>
            <a:tailEnd/>
          </a:ln>
        </p:spPr>
        <p:txBody>
          <a:bodyPr>
            <a:spAutoFit/>
          </a:bodyPr>
          <a:lstStyle/>
          <a:p>
            <a:pPr algn="ctr"/>
            <a:r>
              <a:rPr lang="es-ES" sz="1400" b="1">
                <a:latin typeface="Arial" charset="0"/>
              </a:rPr>
              <a:t>Servicio al por mayor</a:t>
            </a:r>
          </a:p>
        </p:txBody>
      </p:sp>
      <p:sp>
        <p:nvSpPr>
          <p:cNvPr id="77886" name="Text Box 126"/>
          <p:cNvSpPr txBox="1">
            <a:spLocks noChangeArrowheads="1"/>
          </p:cNvSpPr>
          <p:nvPr/>
        </p:nvSpPr>
        <p:spPr bwMode="auto">
          <a:xfrm>
            <a:off x="4859338" y="5359400"/>
            <a:ext cx="1109662" cy="517525"/>
          </a:xfrm>
          <a:prstGeom prst="rect">
            <a:avLst/>
          </a:prstGeom>
          <a:noFill/>
          <a:ln w="9525">
            <a:noFill/>
            <a:miter lim="800000"/>
            <a:headEnd/>
            <a:tailEnd/>
          </a:ln>
        </p:spPr>
        <p:txBody>
          <a:bodyPr>
            <a:spAutoFit/>
          </a:bodyPr>
          <a:lstStyle/>
          <a:p>
            <a:pPr algn="ctr"/>
            <a:r>
              <a:rPr lang="es-ES" sz="1400" b="1">
                <a:latin typeface="Arial" charset="0"/>
              </a:rPr>
              <a:t>Servicio minorista</a:t>
            </a:r>
          </a:p>
        </p:txBody>
      </p:sp>
      <p:sp>
        <p:nvSpPr>
          <p:cNvPr id="77887" name="Text Box 128"/>
          <p:cNvSpPr txBox="1">
            <a:spLocks noChangeArrowheads="1"/>
          </p:cNvSpPr>
          <p:nvPr/>
        </p:nvSpPr>
        <p:spPr bwMode="auto">
          <a:xfrm>
            <a:off x="900113" y="257175"/>
            <a:ext cx="7377112" cy="579438"/>
          </a:xfrm>
          <a:prstGeom prst="rect">
            <a:avLst/>
          </a:prstGeom>
          <a:noFill/>
          <a:ln w="9525">
            <a:noFill/>
            <a:miter lim="800000"/>
            <a:headEnd/>
            <a:tailEnd/>
          </a:ln>
        </p:spPr>
        <p:txBody>
          <a:bodyPr wrap="none">
            <a:spAutoFit/>
          </a:bodyPr>
          <a:lstStyle/>
          <a:p>
            <a:r>
              <a:rPr lang="es-ES" sz="3200">
                <a:latin typeface="Arial" charset="0"/>
              </a:rPr>
              <a:t>Interconexiones y relaciones en Internet</a:t>
            </a:r>
          </a:p>
        </p:txBody>
      </p:sp>
    </p:spTree>
  </p:cSld>
  <p:clrMapOvr>
    <a:masterClrMapping/>
  </p:clrMapOvr>
  <p:transition spd="med">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s-ES" smtClean="0"/>
              <a:t>Puntos de interconexión</a:t>
            </a:r>
          </a:p>
        </p:txBody>
      </p:sp>
      <p:sp>
        <p:nvSpPr>
          <p:cNvPr id="78851" name="Rectangle 3"/>
          <p:cNvSpPr>
            <a:spLocks noGrp="1" noChangeArrowheads="1"/>
          </p:cNvSpPr>
          <p:nvPr>
            <p:ph type="body" idx="1"/>
          </p:nvPr>
        </p:nvSpPr>
        <p:spPr/>
        <p:txBody>
          <a:bodyPr/>
          <a:lstStyle/>
          <a:p>
            <a:pPr eaLnBrk="1" hangingPunct="1">
              <a:lnSpc>
                <a:spcPct val="90000"/>
              </a:lnSpc>
            </a:pPr>
            <a:r>
              <a:rPr lang="es-ES" sz="2400" dirty="0" smtClean="0"/>
              <a:t>Los puntos de interconexión, también llamados puntos neutros de interconexión, IX ó IXP (Internet Exchange Point) ó CIX (</a:t>
            </a:r>
            <a:r>
              <a:rPr lang="es-ES" sz="2400" dirty="0" err="1" smtClean="0"/>
              <a:t>Commercial</a:t>
            </a:r>
            <a:r>
              <a:rPr lang="es-ES" sz="2400" dirty="0" smtClean="0"/>
              <a:t> Internet Exchange) facilitan el intercambio de tráfico entre </a:t>
            </a:r>
            <a:r>
              <a:rPr lang="es-ES" sz="2400" dirty="0" err="1" smtClean="0"/>
              <a:t>ISPs</a:t>
            </a:r>
            <a:endParaRPr lang="es-ES" sz="2400" dirty="0" smtClean="0"/>
          </a:p>
          <a:p>
            <a:pPr eaLnBrk="1" hangingPunct="1">
              <a:lnSpc>
                <a:spcPct val="90000"/>
              </a:lnSpc>
            </a:pPr>
            <a:r>
              <a:rPr lang="es-ES" sz="2400" dirty="0" smtClean="0"/>
              <a:t>Los puntos de interconexión simplifican la infraestructura necesaria para que los ISP tengan conectividad entre ellos</a:t>
            </a:r>
          </a:p>
          <a:p>
            <a:pPr eaLnBrk="1" hangingPunct="1">
              <a:lnSpc>
                <a:spcPct val="90000"/>
              </a:lnSpc>
            </a:pPr>
            <a:r>
              <a:rPr lang="es-ES" sz="2400" dirty="0" smtClean="0"/>
              <a:t>El hecho de que dos </a:t>
            </a:r>
            <a:r>
              <a:rPr lang="es-ES" sz="2400" dirty="0" err="1" smtClean="0"/>
              <a:t>ISPs</a:t>
            </a:r>
            <a:r>
              <a:rPr lang="es-ES" sz="2400" dirty="0" smtClean="0"/>
              <a:t> estén conectados a un mismo IXP no conlleva automáticamente el intercambio de tráfico. Para ello es necesario que además establezcan un ‘acuerdo de </a:t>
            </a:r>
            <a:r>
              <a:rPr lang="es-ES" sz="2400" dirty="0" err="1" smtClean="0"/>
              <a:t>peering</a:t>
            </a:r>
            <a:r>
              <a:rPr lang="es-ES" sz="2400" dirty="0" smtClean="0"/>
              <a:t>’</a:t>
            </a:r>
          </a:p>
        </p:txBody>
      </p:sp>
    </p:spTree>
  </p:cSld>
  <p:clrMapOvr>
    <a:masterClrMapping/>
  </p:clrMapOvr>
  <p:transition spd="med">
    <p:pull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60350"/>
            <a:ext cx="7772400" cy="1143000"/>
          </a:xfrm>
        </p:spPr>
        <p:txBody>
          <a:bodyPr/>
          <a:lstStyle/>
          <a:p>
            <a:pPr eaLnBrk="1" hangingPunct="1"/>
            <a:r>
              <a:rPr lang="es-ES" smtClean="0"/>
              <a:t>Acuerdo de peering</a:t>
            </a:r>
          </a:p>
        </p:txBody>
      </p:sp>
      <p:sp>
        <p:nvSpPr>
          <p:cNvPr id="79875" name="Rectangle 3"/>
          <p:cNvSpPr>
            <a:spLocks noGrp="1" noChangeArrowheads="1"/>
          </p:cNvSpPr>
          <p:nvPr>
            <p:ph type="body" idx="1"/>
          </p:nvPr>
        </p:nvSpPr>
        <p:spPr>
          <a:xfrm>
            <a:off x="611188" y="1423988"/>
            <a:ext cx="7847012" cy="5029200"/>
          </a:xfrm>
        </p:spPr>
        <p:txBody>
          <a:bodyPr/>
          <a:lstStyle/>
          <a:p>
            <a:pPr eaLnBrk="1" hangingPunct="1">
              <a:lnSpc>
                <a:spcPct val="80000"/>
              </a:lnSpc>
            </a:pPr>
            <a:r>
              <a:rPr lang="es-ES" sz="2200" dirty="0" smtClean="0"/>
              <a:t>Un acuerdo de ‘</a:t>
            </a:r>
            <a:r>
              <a:rPr lang="es-ES" sz="2200" dirty="0" err="1" smtClean="0"/>
              <a:t>peering</a:t>
            </a:r>
            <a:r>
              <a:rPr lang="es-ES" sz="2200" dirty="0" smtClean="0"/>
              <a:t>’ (acuerdo entre pares) es el que realizan dos </a:t>
            </a:r>
            <a:r>
              <a:rPr lang="es-ES" sz="2200" dirty="0" err="1" smtClean="0"/>
              <a:t>ISPs</a:t>
            </a:r>
            <a:r>
              <a:rPr lang="es-ES" sz="2200" dirty="0" smtClean="0"/>
              <a:t> cuando acuerdan intercambiar tráfico sin cobrarse por el servicio que mutuamente se prestan</a:t>
            </a:r>
          </a:p>
          <a:p>
            <a:pPr eaLnBrk="1" hangingPunct="1">
              <a:lnSpc>
                <a:spcPct val="80000"/>
              </a:lnSpc>
            </a:pPr>
            <a:r>
              <a:rPr lang="es-ES" sz="2200" dirty="0" smtClean="0"/>
              <a:t>El término suele aplicarse a cualquier acuerdo de intercambio de tráfico entre </a:t>
            </a:r>
            <a:r>
              <a:rPr lang="es-ES" sz="2200" dirty="0" err="1" smtClean="0"/>
              <a:t>ISPs</a:t>
            </a:r>
            <a:r>
              <a:rPr lang="es-ES" sz="2200" dirty="0" smtClean="0"/>
              <a:t>, incluso cuando hay pago por el servicio. Esto ocurre normalmente cuando los dos </a:t>
            </a:r>
            <a:r>
              <a:rPr lang="es-ES" sz="2200" dirty="0" err="1" smtClean="0"/>
              <a:t>ISPs</a:t>
            </a:r>
            <a:r>
              <a:rPr lang="es-ES" sz="2200" dirty="0" smtClean="0"/>
              <a:t> son de tamaño muy diferente (el pequeño paga al grande)</a:t>
            </a:r>
          </a:p>
          <a:p>
            <a:pPr eaLnBrk="1" hangingPunct="1">
              <a:lnSpc>
                <a:spcPct val="80000"/>
              </a:lnSpc>
            </a:pPr>
            <a:r>
              <a:rPr lang="es-ES" sz="2200" dirty="0" smtClean="0"/>
              <a:t>Para que el intercambio de tráfico sea posible es preciso que las redes estén interconectadas, bien directamente o mediante un punto de interconexión</a:t>
            </a:r>
          </a:p>
          <a:p>
            <a:pPr eaLnBrk="1" hangingPunct="1">
              <a:lnSpc>
                <a:spcPct val="80000"/>
              </a:lnSpc>
            </a:pPr>
            <a:r>
              <a:rPr lang="es-ES" sz="2200" dirty="0" smtClean="0"/>
              <a:t>Técnicamente el acuerdo de </a:t>
            </a:r>
            <a:r>
              <a:rPr lang="es-ES" sz="2200" dirty="0" err="1" smtClean="0"/>
              <a:t>peering</a:t>
            </a:r>
            <a:r>
              <a:rPr lang="es-ES" sz="2200" dirty="0" smtClean="0"/>
              <a:t> se realiza permitiendo a dos </a:t>
            </a:r>
            <a:r>
              <a:rPr lang="es-ES" sz="2200" dirty="0" err="1" smtClean="0"/>
              <a:t>routers</a:t>
            </a:r>
            <a:r>
              <a:rPr lang="es-ES" sz="2200" dirty="0" smtClean="0"/>
              <a:t> intercambiar información de sus respectivos procesos BGP. Cada ISP se identifica por su número de AS</a:t>
            </a:r>
          </a:p>
          <a:p>
            <a:pPr eaLnBrk="1" hangingPunct="1">
              <a:lnSpc>
                <a:spcPct val="80000"/>
              </a:lnSpc>
            </a:pPr>
            <a:r>
              <a:rPr lang="es-ES" sz="2200" dirty="0" smtClean="0"/>
              <a:t>El objetivo final es conseguir la accesibilidad global, es decir que cualquier red sea accesible, independientemente de su ubicación geográfica o del ISP que le de servicio </a:t>
            </a:r>
          </a:p>
        </p:txBody>
      </p:sp>
    </p:spTree>
  </p:cSld>
  <p:clrMapOvr>
    <a:masterClrMapping/>
  </p:clrMapOvr>
  <p:transition spd="med">
    <p:pull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42888" y="188913"/>
            <a:ext cx="8505825" cy="523220"/>
          </a:xfrm>
          <a:prstGeom prst="rect">
            <a:avLst/>
          </a:prstGeom>
          <a:noFill/>
          <a:ln w="9525">
            <a:noFill/>
            <a:miter lim="800000"/>
            <a:headEnd/>
            <a:tailEnd/>
          </a:ln>
        </p:spPr>
        <p:txBody>
          <a:bodyPr>
            <a:spAutoFit/>
          </a:bodyPr>
          <a:lstStyle/>
          <a:p>
            <a:pPr algn="ctr"/>
            <a:r>
              <a:rPr lang="es-ES" sz="2800" dirty="0">
                <a:latin typeface="Arial" pitchFamily="34" charset="0"/>
                <a:cs typeface="Arial" pitchFamily="34" charset="0"/>
              </a:rPr>
              <a:t>Principales puntos de interconexión de Internet</a:t>
            </a:r>
          </a:p>
        </p:txBody>
      </p:sp>
      <p:graphicFrame>
        <p:nvGraphicFramePr>
          <p:cNvPr id="1271036" name="Group 252"/>
          <p:cNvGraphicFramePr>
            <a:graphicFrameLocks noGrp="1"/>
          </p:cNvGraphicFramePr>
          <p:nvPr/>
        </p:nvGraphicFramePr>
        <p:xfrm>
          <a:off x="1094574" y="714356"/>
          <a:ext cx="6835012" cy="5760000"/>
        </p:xfrm>
        <a:graphic>
          <a:graphicData uri="http://schemas.openxmlformats.org/drawingml/2006/table">
            <a:tbl>
              <a:tblPr/>
              <a:tblGrid>
                <a:gridCol w="874839"/>
                <a:gridCol w="1003617"/>
                <a:gridCol w="876617"/>
                <a:gridCol w="1376680"/>
                <a:gridCol w="1209548"/>
                <a:gridCol w="1493711"/>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Nombre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Ubicación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Creación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Miembros(</a:t>
                      </a:r>
                      <a:r>
                        <a:rPr kumimoji="0" lang="es-ES" sz="1200" b="1" i="0" u="none" strike="noStrike" cap="none" normalizeH="0" baseline="0" dirty="0" err="1" smtClean="0">
                          <a:ln>
                            <a:noFill/>
                          </a:ln>
                          <a:solidFill>
                            <a:schemeClr val="tx1"/>
                          </a:solidFill>
                          <a:effectLst/>
                          <a:latin typeface="Arial" charset="0"/>
                        </a:rPr>
                        <a:t>ISPs</a:t>
                      </a:r>
                      <a:r>
                        <a:rPr kumimoji="0" lang="es-ES" sz="12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Tráfico (</a:t>
                      </a:r>
                      <a:r>
                        <a:rPr kumimoji="0" lang="es-ES" sz="1200" b="1" i="0" u="none" strike="noStrike" cap="none" normalizeH="0" baseline="0" dirty="0" err="1" smtClean="0">
                          <a:ln>
                            <a:noFill/>
                          </a:ln>
                          <a:solidFill>
                            <a:schemeClr val="tx1"/>
                          </a:solidFill>
                          <a:effectLst/>
                          <a:latin typeface="Arial" charset="0"/>
                        </a:rPr>
                        <a:t>Gb</a:t>
                      </a:r>
                      <a:r>
                        <a:rPr kumimoji="0" lang="es-ES" sz="1200" b="1" i="0" u="none" strike="noStrike" cap="none" normalizeH="0" baseline="0" dirty="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URL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AMS-IX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Amsterdam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3"/>
                        </a:rPr>
                        <a:t>www.ams-ix.net</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DE-CIX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Frankfurt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4"/>
                        </a:rPr>
                        <a:t>www.de-cix.net</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LINX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Londres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5"/>
                        </a:rPr>
                        <a:t>www.linx.net</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charset="0"/>
                        </a:rPr>
                        <a:t>Equinix</a:t>
                      </a:r>
                      <a:endParaRPr kumimoji="0" lang="es-ES"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Varias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6"/>
                        </a:rPr>
                        <a:t>www.equinix.com</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JPNAP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7"/>
                        </a:rPr>
                        <a:t>www.jpnap.net</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charset="0"/>
                        </a:rPr>
                        <a:t>Netnod</a:t>
                      </a:r>
                      <a:endParaRPr kumimoji="0" lang="es-ES"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Estocolmo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8"/>
                        </a:rPr>
                        <a:t>www.netnod.se</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MSK-IX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Moscú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www.msk-ix.ru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JPIX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charset="0"/>
                        </a:rPr>
                        <a:t>Tokyo</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9"/>
                        </a:rPr>
                        <a:t>www.jpid.ad.jp</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BIX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Budapest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0"/>
                        </a:rPr>
                        <a:t>www.bix.hu</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ESPANIX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Madrid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11"/>
                        </a:rPr>
                        <a:t>www.espanix.net</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NIX.CZ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Praga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2"/>
                        </a:rPr>
                        <a:t>www.nix.cz</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HKIX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Hong Kong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hlinkClick r:id="rId13"/>
                        </a:rPr>
                        <a:t>www.hkix.net</a:t>
                      </a:r>
                      <a:r>
                        <a:rPr kumimoji="0" lang="es-ES" sz="12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Any2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EEUU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4"/>
                        </a:rPr>
                        <a:t>www.coresite.com</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charset="0"/>
                        </a:rPr>
                        <a:t>PaNAP</a:t>
                      </a:r>
                      <a:endParaRPr kumimoji="0" lang="es-ES"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Paris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5"/>
                        </a:rPr>
                        <a:t>www.panap.fr</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NYIIX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Nueva York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6"/>
                        </a:rPr>
                        <a:t>www.nyiix.net</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PLIX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Varsovia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7"/>
                        </a:rPr>
                        <a:t>www.plix.pl</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UA-IX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Kiev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8"/>
                        </a:rPr>
                        <a:t>www.ix.net.ua</a:t>
                      </a:r>
                      <a:r>
                        <a:rPr kumimoji="0" lang="es-ES" sz="12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KINX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19"/>
                        </a:rPr>
                        <a:t>www.kinx.net</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MIX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Milan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hlinkClick r:id="rId20"/>
                        </a:rPr>
                        <a:t>www.mix-it.net</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a:stretch>
            <a:fillRect/>
          </a:stretch>
        </p:blipFill>
        <p:spPr bwMode="auto">
          <a:xfrm>
            <a:off x="28575" y="-214338"/>
            <a:ext cx="9086850" cy="9191625"/>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esquemalogico-galnix"/>
          <p:cNvPicPr>
            <a:picLocks noChangeAspect="1" noChangeArrowheads="1"/>
          </p:cNvPicPr>
          <p:nvPr/>
        </p:nvPicPr>
        <p:blipFill>
          <a:blip r:embed="rId3" cstate="print"/>
          <a:srcRect/>
          <a:stretch>
            <a:fillRect/>
          </a:stretch>
        </p:blipFill>
        <p:spPr bwMode="auto">
          <a:xfrm>
            <a:off x="1116013" y="1323975"/>
            <a:ext cx="6624637" cy="4697413"/>
          </a:xfrm>
          <a:prstGeom prst="rect">
            <a:avLst/>
          </a:prstGeom>
          <a:noFill/>
          <a:ln w="9525">
            <a:noFill/>
            <a:miter lim="800000"/>
            <a:headEnd/>
            <a:tailEnd/>
          </a:ln>
        </p:spPr>
      </p:pic>
      <p:sp>
        <p:nvSpPr>
          <p:cNvPr id="82947" name="Text Box 5"/>
          <p:cNvSpPr txBox="1">
            <a:spLocks noChangeArrowheads="1"/>
          </p:cNvSpPr>
          <p:nvPr/>
        </p:nvSpPr>
        <p:spPr bwMode="auto">
          <a:xfrm>
            <a:off x="539750" y="188913"/>
            <a:ext cx="7991475" cy="1066800"/>
          </a:xfrm>
          <a:prstGeom prst="rect">
            <a:avLst/>
          </a:prstGeom>
          <a:noFill/>
          <a:ln w="9525">
            <a:noFill/>
            <a:miter lim="800000"/>
            <a:headEnd/>
            <a:tailEnd/>
          </a:ln>
        </p:spPr>
        <p:txBody>
          <a:bodyPr>
            <a:spAutoFit/>
          </a:bodyPr>
          <a:lstStyle/>
          <a:p>
            <a:pPr algn="ctr">
              <a:spcBef>
                <a:spcPct val="50000"/>
              </a:spcBef>
            </a:pPr>
            <a:r>
              <a:rPr lang="es-ES_tradnl" sz="3200"/>
              <a:t>Esquema de GALNIX                               (punto neutro de interconexión de Galicia)</a:t>
            </a:r>
            <a:endParaRPr lang="es-ES" sz="3200"/>
          </a:p>
        </p:txBody>
      </p:sp>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4018" name="Group 2162"/>
          <p:cNvGraphicFramePr>
            <a:graphicFrameLocks noGrp="1"/>
          </p:cNvGraphicFramePr>
          <p:nvPr/>
        </p:nvGraphicFramePr>
        <p:xfrm>
          <a:off x="6858016" y="2409820"/>
          <a:ext cx="2000264" cy="304800"/>
        </p:xfrm>
        <a:graphic>
          <a:graphicData uri="http://schemas.openxmlformats.org/drawingml/2006/table">
            <a:tbl>
              <a:tblPr/>
              <a:tblGrid>
                <a:gridCol w="629924"/>
                <a:gridCol w="137034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20.0.0.5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4" name="Line 2059"/>
          <p:cNvSpPr>
            <a:spLocks noChangeShapeType="1"/>
          </p:cNvSpPr>
          <p:nvPr/>
        </p:nvSpPr>
        <p:spPr bwMode="auto">
          <a:xfrm>
            <a:off x="2381218" y="2117748"/>
            <a:ext cx="0" cy="762000"/>
          </a:xfrm>
          <a:prstGeom prst="line">
            <a:avLst/>
          </a:prstGeom>
          <a:noFill/>
          <a:ln w="25400">
            <a:solidFill>
              <a:schemeClr val="accent2"/>
            </a:solidFill>
            <a:round/>
            <a:headEnd/>
            <a:tailEnd/>
          </a:ln>
        </p:spPr>
        <p:txBody>
          <a:bodyPr/>
          <a:lstStyle/>
          <a:p>
            <a:endParaRPr lang="es-ES"/>
          </a:p>
        </p:txBody>
      </p:sp>
      <p:pic>
        <p:nvPicPr>
          <p:cNvPr id="13325" name="Picture 2087"/>
          <p:cNvPicPr>
            <a:picLocks noChangeArrowheads="1"/>
          </p:cNvPicPr>
          <p:nvPr/>
        </p:nvPicPr>
        <p:blipFill>
          <a:blip r:embed="rId3" cstate="print"/>
          <a:srcRect/>
          <a:stretch>
            <a:fillRect/>
          </a:stretch>
        </p:blipFill>
        <p:spPr bwMode="auto">
          <a:xfrm>
            <a:off x="2000218" y="1643085"/>
            <a:ext cx="762000" cy="855663"/>
          </a:xfrm>
          <a:prstGeom prst="rect">
            <a:avLst/>
          </a:prstGeom>
          <a:noFill/>
          <a:ln w="12700">
            <a:noFill/>
            <a:miter lim="800000"/>
            <a:headEnd/>
            <a:tailEnd/>
          </a:ln>
        </p:spPr>
      </p:pic>
      <p:sp>
        <p:nvSpPr>
          <p:cNvPr id="13326" name="Line 2054"/>
          <p:cNvSpPr>
            <a:spLocks noChangeShapeType="1"/>
          </p:cNvSpPr>
          <p:nvPr/>
        </p:nvSpPr>
        <p:spPr bwMode="auto">
          <a:xfrm>
            <a:off x="704818" y="2879748"/>
            <a:ext cx="4495800" cy="0"/>
          </a:xfrm>
          <a:prstGeom prst="line">
            <a:avLst/>
          </a:prstGeom>
          <a:noFill/>
          <a:ln w="25400">
            <a:solidFill>
              <a:schemeClr val="accent2"/>
            </a:solidFill>
            <a:round/>
            <a:headEnd/>
            <a:tailEnd/>
          </a:ln>
        </p:spPr>
        <p:txBody>
          <a:bodyPr/>
          <a:lstStyle/>
          <a:p>
            <a:endParaRPr lang="es-ES"/>
          </a:p>
        </p:txBody>
      </p:sp>
      <p:sp>
        <p:nvSpPr>
          <p:cNvPr id="13327" name="Line 2060"/>
          <p:cNvSpPr>
            <a:spLocks noChangeShapeType="1"/>
          </p:cNvSpPr>
          <p:nvPr/>
        </p:nvSpPr>
        <p:spPr bwMode="auto">
          <a:xfrm>
            <a:off x="4514818" y="2117748"/>
            <a:ext cx="0" cy="762000"/>
          </a:xfrm>
          <a:prstGeom prst="line">
            <a:avLst/>
          </a:prstGeom>
          <a:noFill/>
          <a:ln w="25400">
            <a:solidFill>
              <a:schemeClr val="accent2"/>
            </a:solidFill>
            <a:round/>
            <a:headEnd/>
            <a:tailEnd/>
          </a:ln>
        </p:spPr>
        <p:txBody>
          <a:bodyPr/>
          <a:lstStyle/>
          <a:p>
            <a:endParaRPr lang="es-ES"/>
          </a:p>
        </p:txBody>
      </p:sp>
      <p:pic>
        <p:nvPicPr>
          <p:cNvPr id="13328" name="Picture 2071"/>
          <p:cNvPicPr>
            <a:picLocks noChangeArrowheads="1"/>
          </p:cNvPicPr>
          <p:nvPr/>
        </p:nvPicPr>
        <p:blipFill>
          <a:blip r:embed="rId4" cstate="print"/>
          <a:srcRect/>
          <a:stretch>
            <a:fillRect/>
          </a:stretch>
        </p:blipFill>
        <p:spPr bwMode="auto">
          <a:xfrm>
            <a:off x="4071906" y="1616098"/>
            <a:ext cx="900112" cy="819150"/>
          </a:xfrm>
          <a:prstGeom prst="rect">
            <a:avLst/>
          </a:prstGeom>
          <a:noFill/>
          <a:ln w="12700">
            <a:noFill/>
            <a:miter lim="800000"/>
            <a:headEnd/>
            <a:tailEnd/>
          </a:ln>
        </p:spPr>
      </p:pic>
      <p:sp>
        <p:nvSpPr>
          <p:cNvPr id="13329" name="Text Box 2075"/>
          <p:cNvSpPr txBox="1">
            <a:spLocks noChangeArrowheads="1"/>
          </p:cNvSpPr>
          <p:nvPr/>
        </p:nvSpPr>
        <p:spPr bwMode="auto">
          <a:xfrm>
            <a:off x="2212943" y="1751035"/>
            <a:ext cx="349250" cy="366713"/>
          </a:xfrm>
          <a:prstGeom prst="rect">
            <a:avLst/>
          </a:prstGeom>
          <a:noFill/>
          <a:ln w="9525">
            <a:noFill/>
            <a:miter lim="800000"/>
            <a:headEnd/>
            <a:tailEnd/>
          </a:ln>
        </p:spPr>
        <p:txBody>
          <a:bodyPr wrap="none">
            <a:spAutoFit/>
          </a:bodyPr>
          <a:lstStyle/>
          <a:p>
            <a:r>
              <a:rPr lang="es-ES_tradnl" sz="1800" b="1">
                <a:latin typeface="Arial" charset="0"/>
              </a:rPr>
              <a:t>A</a:t>
            </a:r>
            <a:endParaRPr lang="es-ES" sz="1800" b="1">
              <a:latin typeface="Arial" charset="0"/>
            </a:endParaRPr>
          </a:p>
        </p:txBody>
      </p:sp>
      <p:graphicFrame>
        <p:nvGraphicFramePr>
          <p:cNvPr id="764003" name="Group 2147"/>
          <p:cNvGraphicFramePr>
            <a:graphicFrameLocks noGrp="1"/>
          </p:cNvGraphicFramePr>
          <p:nvPr/>
        </p:nvGraphicFramePr>
        <p:xfrm>
          <a:off x="6856125" y="714356"/>
          <a:ext cx="2002155" cy="914400"/>
        </p:xfrm>
        <a:graphic>
          <a:graphicData uri="http://schemas.openxmlformats.org/drawingml/2006/table">
            <a:tbl>
              <a:tblPr/>
              <a:tblGrid>
                <a:gridCol w="636905"/>
                <a:gridCol w="136525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Tabla BOOTP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20.0.0.5/24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0" name="Text Box 2063"/>
          <p:cNvSpPr txBox="1">
            <a:spLocks noChangeArrowheads="1"/>
          </p:cNvSpPr>
          <p:nvPr/>
        </p:nvSpPr>
        <p:spPr bwMode="auto">
          <a:xfrm>
            <a:off x="3562318" y="2498748"/>
            <a:ext cx="1981200" cy="336550"/>
          </a:xfrm>
          <a:prstGeom prst="rect">
            <a:avLst/>
          </a:prstGeom>
          <a:noFill/>
          <a:ln w="9525">
            <a:noFill/>
            <a:miter lim="800000"/>
            <a:headEnd/>
            <a:tailEnd/>
          </a:ln>
        </p:spPr>
        <p:txBody>
          <a:bodyPr>
            <a:spAutoFit/>
          </a:bodyPr>
          <a:lstStyle/>
          <a:p>
            <a:pPr>
              <a:spcBef>
                <a:spcPct val="50000"/>
              </a:spcBef>
            </a:pPr>
            <a:r>
              <a:rPr lang="es-ES_tradnl" sz="1600" b="1">
                <a:latin typeface="Arial" charset="0"/>
              </a:rPr>
              <a:t>Servidor BOOTP</a:t>
            </a:r>
            <a:endParaRPr lang="es-ES" sz="1600" b="1">
              <a:latin typeface="Arial" charset="0"/>
            </a:endParaRPr>
          </a:p>
        </p:txBody>
      </p:sp>
      <p:sp>
        <p:nvSpPr>
          <p:cNvPr id="763966" name="Text Box 2110"/>
          <p:cNvSpPr txBox="1">
            <a:spLocks noChangeArrowheads="1"/>
          </p:cNvSpPr>
          <p:nvPr/>
        </p:nvSpPr>
        <p:spPr bwMode="auto">
          <a:xfrm>
            <a:off x="552418" y="5999170"/>
            <a:ext cx="7620000" cy="476250"/>
          </a:xfrm>
          <a:prstGeom prst="rect">
            <a:avLst/>
          </a:prstGeom>
          <a:noFill/>
          <a:ln w="9525">
            <a:noFill/>
            <a:miter lim="800000"/>
            <a:headEnd/>
            <a:tailEnd/>
          </a:ln>
        </p:spPr>
        <p:txBody>
          <a:bodyPr>
            <a:spAutoFit/>
          </a:bodyPr>
          <a:lstStyle/>
          <a:p>
            <a:pPr marL="457200" indent="-457200">
              <a:lnSpc>
                <a:spcPct val="90000"/>
              </a:lnSpc>
              <a:spcBef>
                <a:spcPct val="50000"/>
              </a:spcBef>
            </a:pPr>
            <a:r>
              <a:rPr lang="es-ES" sz="1400" b="1" dirty="0">
                <a:latin typeface="Arial" charset="0"/>
              </a:rPr>
              <a:t>4. b) </a:t>
            </a:r>
            <a:r>
              <a:rPr lang="es-ES" sz="1400" b="1" dirty="0" smtClean="0">
                <a:latin typeface="Arial" charset="0"/>
              </a:rPr>
              <a:t>El proceso BOOTP de B </a:t>
            </a:r>
            <a:r>
              <a:rPr lang="es-ES" sz="1400" b="1" dirty="0">
                <a:latin typeface="Arial" charset="0"/>
              </a:rPr>
              <a:t>modifica </a:t>
            </a:r>
            <a:r>
              <a:rPr lang="es-ES" sz="1400" b="1" dirty="0" smtClean="0">
                <a:latin typeface="Arial" charset="0"/>
              </a:rPr>
              <a:t>la </a:t>
            </a:r>
            <a:r>
              <a:rPr lang="es-ES" sz="1400" b="1" dirty="0">
                <a:latin typeface="Arial" charset="0"/>
              </a:rPr>
              <a:t>ARP cache </a:t>
            </a:r>
            <a:r>
              <a:rPr lang="es-ES" sz="1400" b="1" dirty="0" smtClean="0">
                <a:latin typeface="Arial" charset="0"/>
              </a:rPr>
              <a:t>(si el </a:t>
            </a:r>
            <a:r>
              <a:rPr lang="es-ES" sz="1400" b="1" dirty="0" err="1" smtClean="0">
                <a:latin typeface="Arial" charset="0"/>
              </a:rPr>
              <a:t>kernel</a:t>
            </a:r>
            <a:r>
              <a:rPr lang="es-ES" sz="1400" b="1" dirty="0" smtClean="0">
                <a:latin typeface="Arial" charset="0"/>
              </a:rPr>
              <a:t> se lo permite) para </a:t>
            </a:r>
            <a:r>
              <a:rPr lang="es-ES" sz="1400" b="1" dirty="0">
                <a:latin typeface="Arial" charset="0"/>
              </a:rPr>
              <a:t>incluir </a:t>
            </a:r>
            <a:r>
              <a:rPr lang="es-ES" sz="1400" b="1" dirty="0" smtClean="0">
                <a:latin typeface="Arial" charset="0"/>
              </a:rPr>
              <a:t>la MAC de A </a:t>
            </a:r>
            <a:r>
              <a:rPr lang="es-ES" sz="1400" b="1" dirty="0">
                <a:latin typeface="Arial" charset="0"/>
              </a:rPr>
              <a:t>y </a:t>
            </a:r>
            <a:r>
              <a:rPr lang="es-ES" sz="1400" b="1" dirty="0" smtClean="0">
                <a:latin typeface="Arial" charset="0"/>
              </a:rPr>
              <a:t>envía </a:t>
            </a:r>
            <a:r>
              <a:rPr lang="es-ES" sz="1400" b="1" dirty="0">
                <a:latin typeface="Arial" charset="0"/>
              </a:rPr>
              <a:t>el BOOTP </a:t>
            </a:r>
            <a:r>
              <a:rPr lang="es-ES" sz="1400" b="1" dirty="0" err="1">
                <a:latin typeface="Arial" charset="0"/>
              </a:rPr>
              <a:t>reply</a:t>
            </a:r>
            <a:r>
              <a:rPr lang="es-ES" sz="1400" b="1" dirty="0">
                <a:latin typeface="Arial" charset="0"/>
              </a:rPr>
              <a:t> en </a:t>
            </a:r>
            <a:r>
              <a:rPr lang="es-ES" sz="1400" b="1" dirty="0" err="1">
                <a:latin typeface="Arial" charset="0"/>
              </a:rPr>
              <a:t>unicast</a:t>
            </a:r>
            <a:endParaRPr lang="es-ES" sz="1400" b="1" dirty="0">
              <a:latin typeface="Arial" charset="0"/>
            </a:endParaRPr>
          </a:p>
        </p:txBody>
      </p:sp>
      <p:sp>
        <p:nvSpPr>
          <p:cNvPr id="13342" name="Text Box 2115"/>
          <p:cNvSpPr txBox="1">
            <a:spLocks noChangeArrowheads="1"/>
          </p:cNvSpPr>
          <p:nvPr/>
        </p:nvSpPr>
        <p:spPr bwMode="auto">
          <a:xfrm>
            <a:off x="4254468" y="1935185"/>
            <a:ext cx="349250" cy="366713"/>
          </a:xfrm>
          <a:prstGeom prst="rect">
            <a:avLst/>
          </a:prstGeom>
          <a:solidFill>
            <a:schemeClr val="bg1"/>
          </a:solidFill>
          <a:ln w="9525">
            <a:noFill/>
            <a:miter lim="800000"/>
            <a:headEnd/>
            <a:tailEnd/>
          </a:ln>
        </p:spPr>
        <p:txBody>
          <a:bodyPr wrap="none">
            <a:spAutoFit/>
          </a:bodyPr>
          <a:lstStyle/>
          <a:p>
            <a:r>
              <a:rPr lang="es-ES_tradnl" sz="1800" b="1">
                <a:latin typeface="Arial" charset="0"/>
              </a:rPr>
              <a:t>B</a:t>
            </a:r>
            <a:endParaRPr lang="es-ES" sz="1800" b="1">
              <a:latin typeface="Arial" charset="0"/>
            </a:endParaRPr>
          </a:p>
        </p:txBody>
      </p:sp>
      <p:sp>
        <p:nvSpPr>
          <p:cNvPr id="13349" name="Text Box 2148"/>
          <p:cNvSpPr txBox="1">
            <a:spLocks noChangeArrowheads="1"/>
          </p:cNvSpPr>
          <p:nvPr/>
        </p:nvSpPr>
        <p:spPr bwMode="auto">
          <a:xfrm>
            <a:off x="1357290" y="214290"/>
            <a:ext cx="5867400" cy="579437"/>
          </a:xfrm>
          <a:prstGeom prst="rect">
            <a:avLst/>
          </a:prstGeom>
          <a:noFill/>
          <a:ln w="9525">
            <a:noFill/>
            <a:miter lim="800000"/>
            <a:headEnd/>
            <a:tailEnd/>
          </a:ln>
        </p:spPr>
        <p:txBody>
          <a:bodyPr>
            <a:spAutoFit/>
          </a:bodyPr>
          <a:lstStyle/>
          <a:p>
            <a:pPr>
              <a:spcBef>
                <a:spcPct val="50000"/>
              </a:spcBef>
            </a:pPr>
            <a:r>
              <a:rPr lang="es-ES_tradnl" sz="3200" dirty="0">
                <a:latin typeface="Arial" charset="0"/>
              </a:rPr>
              <a:t>Funcionamiento de BOOTP</a:t>
            </a:r>
            <a:endParaRPr lang="es-ES" sz="3200" dirty="0">
              <a:latin typeface="Arial" charset="0"/>
            </a:endParaRPr>
          </a:p>
        </p:txBody>
      </p:sp>
      <p:grpSp>
        <p:nvGrpSpPr>
          <p:cNvPr id="2" name="Group 2157"/>
          <p:cNvGrpSpPr>
            <a:grpSpLocks/>
          </p:cNvGrpSpPr>
          <p:nvPr/>
        </p:nvGrpSpPr>
        <p:grpSpPr bwMode="auto">
          <a:xfrm>
            <a:off x="95218" y="2987698"/>
            <a:ext cx="3505200" cy="739775"/>
            <a:chOff x="192" y="1824"/>
            <a:chExt cx="2208" cy="466"/>
          </a:xfrm>
        </p:grpSpPr>
        <p:sp>
          <p:nvSpPr>
            <p:cNvPr id="13375" name="AutoShape 2125"/>
            <p:cNvSpPr>
              <a:spLocks noChangeArrowheads="1"/>
            </p:cNvSpPr>
            <p:nvPr/>
          </p:nvSpPr>
          <p:spPr bwMode="auto">
            <a:xfrm>
              <a:off x="1632" y="1852"/>
              <a:ext cx="768" cy="288"/>
            </a:xfrm>
            <a:prstGeom prst="notchedRightArrow">
              <a:avLst>
                <a:gd name="adj1" fmla="val 50000"/>
                <a:gd name="adj2" fmla="val 66667"/>
              </a:avLst>
            </a:prstGeom>
            <a:solidFill>
              <a:schemeClr val="accent1"/>
            </a:solidFill>
            <a:ln w="9525">
              <a:solidFill>
                <a:schemeClr val="tx1"/>
              </a:solidFill>
              <a:miter lim="800000"/>
              <a:headEnd/>
              <a:tailEnd/>
            </a:ln>
          </p:spPr>
          <p:txBody>
            <a:bodyPr wrap="none" anchor="ctr"/>
            <a:lstStyle/>
            <a:p>
              <a:pPr algn="ctr"/>
              <a:r>
                <a:rPr lang="es-ES" sz="1800">
                  <a:latin typeface="Arial" charset="0"/>
                </a:rPr>
                <a:t>1</a:t>
              </a:r>
            </a:p>
          </p:txBody>
        </p:sp>
        <p:sp>
          <p:nvSpPr>
            <p:cNvPr id="13376" name="Text Box 2149"/>
            <p:cNvSpPr txBox="1">
              <a:spLocks noChangeArrowheads="1"/>
            </p:cNvSpPr>
            <p:nvPr/>
          </p:nvSpPr>
          <p:spPr bwMode="auto">
            <a:xfrm>
              <a:off x="192" y="1824"/>
              <a:ext cx="1424" cy="466"/>
            </a:xfrm>
            <a:prstGeom prst="rect">
              <a:avLst/>
            </a:prstGeom>
            <a:noFill/>
            <a:ln w="9525">
              <a:solidFill>
                <a:schemeClr val="tx1"/>
              </a:solidFill>
              <a:miter lim="800000"/>
              <a:headEnd/>
              <a:tailEnd/>
            </a:ln>
          </p:spPr>
          <p:txBody>
            <a:bodyPr wrap="none">
              <a:spAutoFit/>
            </a:bodyPr>
            <a:lstStyle/>
            <a:p>
              <a:pPr algn="ctr"/>
              <a:r>
                <a:rPr lang="es-ES" sz="1400" b="1">
                  <a:latin typeface="Arial" charset="0"/>
                </a:rPr>
                <a:t>¿IP?</a:t>
              </a:r>
            </a:p>
            <a:p>
              <a:pPr algn="ctr"/>
              <a:r>
                <a:rPr lang="es-ES" sz="1400" b="1">
                  <a:latin typeface="Arial" charset="0"/>
                </a:rPr>
                <a:t>D.O.: 0.0.0.0 (A)</a:t>
              </a:r>
            </a:p>
            <a:p>
              <a:pPr algn="ctr"/>
              <a:r>
                <a:rPr lang="es-ES" sz="1400" b="1">
                  <a:latin typeface="Arial" charset="0"/>
                </a:rPr>
                <a:t>D.D.: 255.255.255.255 (F)</a:t>
              </a:r>
            </a:p>
          </p:txBody>
        </p:sp>
      </p:grpSp>
      <p:grpSp>
        <p:nvGrpSpPr>
          <p:cNvPr id="3" name="Group 2158"/>
          <p:cNvGrpSpPr>
            <a:grpSpLocks/>
          </p:cNvGrpSpPr>
          <p:nvPr/>
        </p:nvGrpSpPr>
        <p:grpSpPr bwMode="auto">
          <a:xfrm>
            <a:off x="5875033" y="803275"/>
            <a:ext cx="914400" cy="730250"/>
            <a:chOff x="3792" y="624"/>
            <a:chExt cx="576" cy="460"/>
          </a:xfrm>
        </p:grpSpPr>
        <p:sp>
          <p:nvSpPr>
            <p:cNvPr id="13373" name="AutoShape 2143"/>
            <p:cNvSpPr>
              <a:spLocks noChangeArrowheads="1"/>
            </p:cNvSpPr>
            <p:nvPr/>
          </p:nvSpPr>
          <p:spPr bwMode="auto">
            <a:xfrm>
              <a:off x="3792" y="796"/>
              <a:ext cx="576" cy="288"/>
            </a:xfrm>
            <a:prstGeom prst="notched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r>
                <a:rPr lang="es-ES" sz="1800">
                  <a:latin typeface="Arial" charset="0"/>
                </a:rPr>
                <a:t>2</a:t>
              </a:r>
            </a:p>
          </p:txBody>
        </p:sp>
        <p:sp>
          <p:nvSpPr>
            <p:cNvPr id="13374" name="Text Box 2150"/>
            <p:cNvSpPr txBox="1">
              <a:spLocks noChangeArrowheads="1"/>
            </p:cNvSpPr>
            <p:nvPr/>
          </p:nvSpPr>
          <p:spPr bwMode="auto">
            <a:xfrm>
              <a:off x="3837" y="624"/>
              <a:ext cx="339" cy="198"/>
            </a:xfrm>
            <a:prstGeom prst="rect">
              <a:avLst/>
            </a:prstGeom>
            <a:noFill/>
            <a:ln w="9525">
              <a:solidFill>
                <a:schemeClr val="tx1"/>
              </a:solidFill>
              <a:miter lim="800000"/>
              <a:headEnd/>
              <a:tailEnd/>
            </a:ln>
          </p:spPr>
          <p:txBody>
            <a:bodyPr wrap="none">
              <a:spAutoFit/>
            </a:bodyPr>
            <a:lstStyle/>
            <a:p>
              <a:pPr algn="ctr"/>
              <a:r>
                <a:rPr lang="es-ES" sz="1400" b="1">
                  <a:latin typeface="Arial" charset="0"/>
                </a:rPr>
                <a:t>¿A?</a:t>
              </a:r>
            </a:p>
          </p:txBody>
        </p:sp>
      </p:grpSp>
      <p:grpSp>
        <p:nvGrpSpPr>
          <p:cNvPr id="4" name="Group 2160"/>
          <p:cNvGrpSpPr>
            <a:grpSpLocks/>
          </p:cNvGrpSpPr>
          <p:nvPr/>
        </p:nvGrpSpPr>
        <p:grpSpPr bwMode="auto">
          <a:xfrm>
            <a:off x="4438618" y="2835298"/>
            <a:ext cx="3708400" cy="739775"/>
            <a:chOff x="2928" y="1728"/>
            <a:chExt cx="2336" cy="466"/>
          </a:xfrm>
        </p:grpSpPr>
        <p:sp>
          <p:nvSpPr>
            <p:cNvPr id="13371" name="AutoShape 2127"/>
            <p:cNvSpPr>
              <a:spLocks noChangeArrowheads="1"/>
            </p:cNvSpPr>
            <p:nvPr/>
          </p:nvSpPr>
          <p:spPr bwMode="auto">
            <a:xfrm rot="10800000">
              <a:off x="2928" y="1852"/>
              <a:ext cx="816" cy="288"/>
            </a:xfrm>
            <a:prstGeom prst="notchedRightArrow">
              <a:avLst>
                <a:gd name="adj1" fmla="val 50000"/>
                <a:gd name="adj2" fmla="val 70833"/>
              </a:avLst>
            </a:prstGeom>
            <a:solidFill>
              <a:schemeClr val="accent1"/>
            </a:solidFill>
            <a:ln w="9525">
              <a:solidFill>
                <a:schemeClr val="tx1"/>
              </a:solidFill>
              <a:miter lim="800000"/>
              <a:headEnd/>
              <a:tailEnd/>
            </a:ln>
          </p:spPr>
          <p:txBody>
            <a:bodyPr rot="10800000" wrap="none" anchor="ctr"/>
            <a:lstStyle/>
            <a:p>
              <a:pPr algn="ctr"/>
              <a:r>
                <a:rPr lang="es-ES" sz="1800">
                  <a:latin typeface="Arial" charset="0"/>
                </a:rPr>
                <a:t>4 a</a:t>
              </a:r>
            </a:p>
          </p:txBody>
        </p:sp>
        <p:sp>
          <p:nvSpPr>
            <p:cNvPr id="13372" name="Text Box 2152"/>
            <p:cNvSpPr txBox="1">
              <a:spLocks noChangeArrowheads="1"/>
            </p:cNvSpPr>
            <p:nvPr/>
          </p:nvSpPr>
          <p:spPr bwMode="auto">
            <a:xfrm>
              <a:off x="3840" y="1728"/>
              <a:ext cx="1424" cy="466"/>
            </a:xfrm>
            <a:prstGeom prst="rect">
              <a:avLst/>
            </a:prstGeom>
            <a:noFill/>
            <a:ln w="9525">
              <a:solidFill>
                <a:schemeClr val="tx1"/>
              </a:solidFill>
              <a:miter lim="800000"/>
              <a:headEnd/>
              <a:tailEnd/>
            </a:ln>
          </p:spPr>
          <p:txBody>
            <a:bodyPr wrap="none">
              <a:spAutoFit/>
            </a:bodyPr>
            <a:lstStyle/>
            <a:p>
              <a:pPr algn="ctr"/>
              <a:r>
                <a:rPr lang="es-ES" sz="1400" b="1">
                  <a:latin typeface="Arial" charset="0"/>
                </a:rPr>
                <a:t>IP 20.0.0.5/24</a:t>
              </a:r>
            </a:p>
            <a:p>
              <a:pPr algn="ctr"/>
              <a:r>
                <a:rPr lang="es-ES" sz="1400" b="1">
                  <a:latin typeface="Arial" charset="0"/>
                </a:rPr>
                <a:t>D.O.: 20.0.0.2 (B)</a:t>
              </a:r>
            </a:p>
            <a:p>
              <a:pPr algn="ctr"/>
              <a:r>
                <a:rPr lang="es-ES" sz="1400" b="1">
                  <a:latin typeface="Arial" charset="0"/>
                </a:rPr>
                <a:t>D.D.: 255.255.255.255 (F)</a:t>
              </a:r>
            </a:p>
          </p:txBody>
        </p:sp>
      </p:grpSp>
      <p:sp>
        <p:nvSpPr>
          <p:cNvPr id="13353" name="Text Box 2153"/>
          <p:cNvSpPr txBox="1">
            <a:spLocks noChangeArrowheads="1"/>
          </p:cNvSpPr>
          <p:nvPr/>
        </p:nvSpPr>
        <p:spPr bwMode="auto">
          <a:xfrm>
            <a:off x="3967131" y="1301773"/>
            <a:ext cx="1069975" cy="304800"/>
          </a:xfrm>
          <a:prstGeom prst="rect">
            <a:avLst/>
          </a:prstGeom>
          <a:noFill/>
          <a:ln w="9525">
            <a:noFill/>
            <a:miter lim="800000"/>
            <a:headEnd/>
            <a:tailEnd/>
          </a:ln>
        </p:spPr>
        <p:txBody>
          <a:bodyPr wrap="none">
            <a:spAutoFit/>
          </a:bodyPr>
          <a:lstStyle/>
          <a:p>
            <a:pPr algn="ctr"/>
            <a:r>
              <a:rPr lang="es-ES" sz="1400" b="1">
                <a:latin typeface="Arial" charset="0"/>
              </a:rPr>
              <a:t>20.0.0.2/24</a:t>
            </a:r>
          </a:p>
        </p:txBody>
      </p:sp>
      <p:grpSp>
        <p:nvGrpSpPr>
          <p:cNvPr id="5" name="Group 2161"/>
          <p:cNvGrpSpPr>
            <a:grpSpLocks/>
          </p:cNvGrpSpPr>
          <p:nvPr/>
        </p:nvGrpSpPr>
        <p:grpSpPr bwMode="auto">
          <a:xfrm>
            <a:off x="4438618" y="3619523"/>
            <a:ext cx="3209925" cy="739775"/>
            <a:chOff x="2928" y="2222"/>
            <a:chExt cx="2022" cy="466"/>
          </a:xfrm>
        </p:grpSpPr>
        <p:sp>
          <p:nvSpPr>
            <p:cNvPr id="13369" name="AutoShape 2154"/>
            <p:cNvSpPr>
              <a:spLocks noChangeArrowheads="1"/>
            </p:cNvSpPr>
            <p:nvPr/>
          </p:nvSpPr>
          <p:spPr bwMode="auto">
            <a:xfrm rot="10800000">
              <a:off x="2928" y="2304"/>
              <a:ext cx="816" cy="288"/>
            </a:xfrm>
            <a:prstGeom prst="notchedRightArrow">
              <a:avLst>
                <a:gd name="adj1" fmla="val 50000"/>
                <a:gd name="adj2" fmla="val 70833"/>
              </a:avLst>
            </a:prstGeom>
            <a:solidFill>
              <a:schemeClr val="accent1"/>
            </a:solidFill>
            <a:ln w="9525">
              <a:solidFill>
                <a:schemeClr val="tx1"/>
              </a:solidFill>
              <a:miter lim="800000"/>
              <a:headEnd/>
              <a:tailEnd/>
            </a:ln>
          </p:spPr>
          <p:txBody>
            <a:bodyPr rot="10800000" wrap="none" anchor="ctr"/>
            <a:lstStyle/>
            <a:p>
              <a:pPr algn="ctr"/>
              <a:r>
                <a:rPr lang="es-ES" sz="1800">
                  <a:latin typeface="Arial" charset="0"/>
                </a:rPr>
                <a:t>4 b</a:t>
              </a:r>
            </a:p>
          </p:txBody>
        </p:sp>
        <p:sp>
          <p:nvSpPr>
            <p:cNvPr id="13370" name="Text Box 2155"/>
            <p:cNvSpPr txBox="1">
              <a:spLocks noChangeArrowheads="1"/>
            </p:cNvSpPr>
            <p:nvPr/>
          </p:nvSpPr>
          <p:spPr bwMode="auto">
            <a:xfrm>
              <a:off x="3941" y="2222"/>
              <a:ext cx="1009" cy="466"/>
            </a:xfrm>
            <a:prstGeom prst="rect">
              <a:avLst/>
            </a:prstGeom>
            <a:noFill/>
            <a:ln w="9525">
              <a:solidFill>
                <a:schemeClr val="tx1"/>
              </a:solidFill>
              <a:miter lim="800000"/>
              <a:headEnd/>
              <a:tailEnd/>
            </a:ln>
          </p:spPr>
          <p:txBody>
            <a:bodyPr wrap="none">
              <a:spAutoFit/>
            </a:bodyPr>
            <a:lstStyle/>
            <a:p>
              <a:pPr algn="ctr"/>
              <a:r>
                <a:rPr lang="es-ES" sz="1400" b="1">
                  <a:latin typeface="Arial" charset="0"/>
                </a:rPr>
                <a:t>IP 20.0.0.5/24</a:t>
              </a:r>
            </a:p>
            <a:p>
              <a:pPr algn="ctr"/>
              <a:r>
                <a:rPr lang="es-ES" sz="1400" b="1">
                  <a:latin typeface="Arial" charset="0"/>
                </a:rPr>
                <a:t>D.O.: 20.0.0.2 (B)</a:t>
              </a:r>
            </a:p>
            <a:p>
              <a:pPr algn="ctr"/>
              <a:r>
                <a:rPr lang="es-ES" sz="1400" b="1">
                  <a:latin typeface="Arial" charset="0"/>
                </a:rPr>
                <a:t>D.D.: 20.0.0.5 (A)</a:t>
              </a:r>
            </a:p>
          </p:txBody>
        </p:sp>
      </p:grpSp>
      <p:sp>
        <p:nvSpPr>
          <p:cNvPr id="764012" name="Text Box 2156"/>
          <p:cNvSpPr txBox="1">
            <a:spLocks noChangeArrowheads="1"/>
          </p:cNvSpPr>
          <p:nvPr/>
        </p:nvSpPr>
        <p:spPr bwMode="auto">
          <a:xfrm>
            <a:off x="1227772" y="4071942"/>
            <a:ext cx="1837106" cy="307777"/>
          </a:xfrm>
          <a:prstGeom prst="rect">
            <a:avLst/>
          </a:prstGeom>
          <a:noFill/>
          <a:ln w="9525">
            <a:noFill/>
            <a:miter lim="800000"/>
            <a:headEnd/>
            <a:tailEnd/>
          </a:ln>
        </p:spPr>
        <p:txBody>
          <a:bodyPr wrap="none">
            <a:spAutoFit/>
          </a:bodyPr>
          <a:lstStyle/>
          <a:p>
            <a:pPr algn="ctr"/>
            <a:r>
              <a:rPr lang="es-ES" sz="1400" b="1" dirty="0" smtClean="0">
                <a:latin typeface="Arial" charset="0"/>
              </a:rPr>
              <a:t>Dir. </a:t>
            </a:r>
            <a:r>
              <a:rPr lang="es-ES" sz="1400" b="1" dirty="0">
                <a:latin typeface="Arial" charset="0"/>
              </a:rPr>
              <a:t>MAC </a:t>
            </a:r>
            <a:r>
              <a:rPr lang="es-ES" sz="1400" b="1" dirty="0" err="1">
                <a:latin typeface="Arial" charset="0"/>
              </a:rPr>
              <a:t>broadcast</a:t>
            </a:r>
            <a:endParaRPr lang="es-ES" sz="1400" b="1" dirty="0">
              <a:latin typeface="Arial" charset="0"/>
            </a:endParaRPr>
          </a:p>
        </p:txBody>
      </p:sp>
      <p:grpSp>
        <p:nvGrpSpPr>
          <p:cNvPr id="6" name="Group 2184"/>
          <p:cNvGrpSpPr>
            <a:grpSpLocks/>
          </p:cNvGrpSpPr>
          <p:nvPr/>
        </p:nvGrpSpPr>
        <p:grpSpPr bwMode="auto">
          <a:xfrm>
            <a:off x="566706" y="1768498"/>
            <a:ext cx="1690688" cy="307975"/>
            <a:chOff x="489" y="1056"/>
            <a:chExt cx="1065" cy="194"/>
          </a:xfrm>
        </p:grpSpPr>
        <p:sp>
          <p:nvSpPr>
            <p:cNvPr id="13367" name="Text Box 2182"/>
            <p:cNvSpPr txBox="1">
              <a:spLocks noChangeArrowheads="1"/>
            </p:cNvSpPr>
            <p:nvPr/>
          </p:nvSpPr>
          <p:spPr bwMode="auto">
            <a:xfrm>
              <a:off x="489" y="1056"/>
              <a:ext cx="588" cy="194"/>
            </a:xfrm>
            <a:prstGeom prst="rect">
              <a:avLst/>
            </a:prstGeom>
            <a:noFill/>
            <a:ln w="9525">
              <a:noFill/>
              <a:miter lim="800000"/>
              <a:headEnd/>
              <a:tailEnd/>
            </a:ln>
          </p:spPr>
          <p:txBody>
            <a:bodyPr wrap="none">
              <a:spAutoFit/>
            </a:bodyPr>
            <a:lstStyle/>
            <a:p>
              <a:pPr algn="ctr"/>
              <a:r>
                <a:rPr lang="es-ES" sz="1400" b="1" dirty="0" smtClean="0">
                  <a:latin typeface="Arial" charset="0"/>
                </a:rPr>
                <a:t>Dir. </a:t>
              </a:r>
              <a:r>
                <a:rPr lang="es-ES" sz="1400" b="1" dirty="0">
                  <a:latin typeface="Arial" charset="0"/>
                </a:rPr>
                <a:t>MAC</a:t>
              </a:r>
            </a:p>
          </p:txBody>
        </p:sp>
        <p:sp>
          <p:nvSpPr>
            <p:cNvPr id="13368" name="Line 2183"/>
            <p:cNvSpPr>
              <a:spLocks noChangeShapeType="1"/>
            </p:cNvSpPr>
            <p:nvPr/>
          </p:nvSpPr>
          <p:spPr bwMode="auto">
            <a:xfrm>
              <a:off x="1122" y="1152"/>
              <a:ext cx="432" cy="0"/>
            </a:xfrm>
            <a:prstGeom prst="line">
              <a:avLst/>
            </a:prstGeom>
            <a:noFill/>
            <a:ln w="9525">
              <a:solidFill>
                <a:schemeClr val="tx1"/>
              </a:solidFill>
              <a:round/>
              <a:headEnd/>
              <a:tailEnd type="triangle" w="med" len="med"/>
            </a:ln>
          </p:spPr>
          <p:txBody>
            <a:bodyPr/>
            <a:lstStyle/>
            <a:p>
              <a:endParaRPr lang="es-ES"/>
            </a:p>
          </p:txBody>
        </p:sp>
      </p:grpSp>
      <p:grpSp>
        <p:nvGrpSpPr>
          <p:cNvPr id="7" name="Group 2159"/>
          <p:cNvGrpSpPr>
            <a:grpSpLocks/>
          </p:cNvGrpSpPr>
          <p:nvPr/>
        </p:nvGrpSpPr>
        <p:grpSpPr bwMode="auto">
          <a:xfrm>
            <a:off x="5222843" y="1844698"/>
            <a:ext cx="1501775" cy="695325"/>
            <a:chOff x="3422" y="1104"/>
            <a:chExt cx="946" cy="438"/>
          </a:xfrm>
        </p:grpSpPr>
        <p:sp>
          <p:nvSpPr>
            <p:cNvPr id="13365" name="AutoShape 2146"/>
            <p:cNvSpPr>
              <a:spLocks noChangeArrowheads="1"/>
            </p:cNvSpPr>
            <p:nvPr/>
          </p:nvSpPr>
          <p:spPr bwMode="auto">
            <a:xfrm>
              <a:off x="3792" y="1254"/>
              <a:ext cx="576" cy="288"/>
            </a:xfrm>
            <a:prstGeom prst="notched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r>
                <a:rPr lang="es-ES" sz="1800">
                  <a:latin typeface="Arial" charset="0"/>
                </a:rPr>
                <a:t>3</a:t>
              </a:r>
            </a:p>
          </p:txBody>
        </p:sp>
        <p:sp>
          <p:nvSpPr>
            <p:cNvPr id="13366" name="Text Box 2151"/>
            <p:cNvSpPr txBox="1">
              <a:spLocks noChangeArrowheads="1"/>
            </p:cNvSpPr>
            <p:nvPr/>
          </p:nvSpPr>
          <p:spPr bwMode="auto">
            <a:xfrm>
              <a:off x="3422" y="1104"/>
              <a:ext cx="661" cy="198"/>
            </a:xfrm>
            <a:prstGeom prst="rect">
              <a:avLst/>
            </a:prstGeom>
            <a:noFill/>
            <a:ln w="9525">
              <a:solidFill>
                <a:schemeClr val="tx1"/>
              </a:solidFill>
              <a:miter lim="800000"/>
              <a:headEnd/>
              <a:tailEnd/>
            </a:ln>
          </p:spPr>
          <p:txBody>
            <a:bodyPr wrap="none">
              <a:spAutoFit/>
            </a:bodyPr>
            <a:lstStyle/>
            <a:p>
              <a:pPr algn="ctr"/>
              <a:r>
                <a:rPr lang="es-ES" sz="1400" b="1">
                  <a:latin typeface="Arial" charset="0"/>
                </a:rPr>
                <a:t>¿20.0.0.5?</a:t>
              </a:r>
            </a:p>
          </p:txBody>
        </p:sp>
      </p:grpSp>
      <p:grpSp>
        <p:nvGrpSpPr>
          <p:cNvPr id="8" name="Group 2188"/>
          <p:cNvGrpSpPr>
            <a:grpSpLocks/>
          </p:cNvGrpSpPr>
          <p:nvPr/>
        </p:nvGrpSpPr>
        <p:grpSpPr bwMode="auto">
          <a:xfrm>
            <a:off x="5226018" y="1844698"/>
            <a:ext cx="1081088" cy="304800"/>
            <a:chOff x="3330" y="1104"/>
            <a:chExt cx="846" cy="192"/>
          </a:xfrm>
        </p:grpSpPr>
        <p:sp>
          <p:nvSpPr>
            <p:cNvPr id="13363" name="Line 2185"/>
            <p:cNvSpPr>
              <a:spLocks noChangeShapeType="1"/>
            </p:cNvSpPr>
            <p:nvPr/>
          </p:nvSpPr>
          <p:spPr bwMode="auto">
            <a:xfrm>
              <a:off x="3333" y="1104"/>
              <a:ext cx="843" cy="192"/>
            </a:xfrm>
            <a:prstGeom prst="line">
              <a:avLst/>
            </a:prstGeom>
            <a:noFill/>
            <a:ln w="25400">
              <a:solidFill>
                <a:srgbClr val="FF0000"/>
              </a:solidFill>
              <a:round/>
              <a:headEnd/>
              <a:tailEnd/>
            </a:ln>
          </p:spPr>
          <p:txBody>
            <a:bodyPr/>
            <a:lstStyle/>
            <a:p>
              <a:endParaRPr lang="es-ES"/>
            </a:p>
          </p:txBody>
        </p:sp>
        <p:sp>
          <p:nvSpPr>
            <p:cNvPr id="13364" name="Line 2186"/>
            <p:cNvSpPr>
              <a:spLocks noChangeShapeType="1"/>
            </p:cNvSpPr>
            <p:nvPr/>
          </p:nvSpPr>
          <p:spPr bwMode="auto">
            <a:xfrm flipH="1">
              <a:off x="3330" y="1104"/>
              <a:ext cx="846" cy="192"/>
            </a:xfrm>
            <a:prstGeom prst="line">
              <a:avLst/>
            </a:prstGeom>
            <a:noFill/>
            <a:ln w="25400">
              <a:solidFill>
                <a:srgbClr val="FF0000"/>
              </a:solidFill>
              <a:round/>
              <a:headEnd/>
              <a:tailEnd/>
            </a:ln>
          </p:spPr>
          <p:txBody>
            <a:bodyPr/>
            <a:lstStyle/>
            <a:p>
              <a:endParaRPr lang="es-ES"/>
            </a:p>
          </p:txBody>
        </p:sp>
      </p:grpSp>
      <p:sp>
        <p:nvSpPr>
          <p:cNvPr id="764045" name="Text Box 2189"/>
          <p:cNvSpPr txBox="1">
            <a:spLocks noChangeArrowheads="1"/>
          </p:cNvSpPr>
          <p:nvPr/>
        </p:nvSpPr>
        <p:spPr bwMode="auto">
          <a:xfrm>
            <a:off x="552418" y="4572008"/>
            <a:ext cx="7620000" cy="284162"/>
          </a:xfrm>
          <a:prstGeom prst="rect">
            <a:avLst/>
          </a:prstGeom>
          <a:noFill/>
          <a:ln w="9525">
            <a:noFill/>
            <a:miter lim="800000"/>
            <a:headEnd/>
            <a:tailEnd/>
          </a:ln>
        </p:spPr>
        <p:txBody>
          <a:bodyPr>
            <a:spAutoFit/>
          </a:bodyPr>
          <a:lstStyle/>
          <a:p>
            <a:pPr marL="457200" indent="-457200">
              <a:lnSpc>
                <a:spcPct val="90000"/>
              </a:lnSpc>
              <a:spcBef>
                <a:spcPct val="50000"/>
              </a:spcBef>
            </a:pPr>
            <a:r>
              <a:rPr lang="es-ES" sz="1400" b="1" dirty="0">
                <a:latin typeface="Arial" charset="0"/>
              </a:rPr>
              <a:t>1. A lanza BOOTP </a:t>
            </a:r>
            <a:r>
              <a:rPr lang="es-ES" sz="1400" b="1" dirty="0" err="1">
                <a:latin typeface="Arial" charset="0"/>
              </a:rPr>
              <a:t>request</a:t>
            </a:r>
            <a:r>
              <a:rPr lang="es-ES" sz="1400" b="1" dirty="0">
                <a:latin typeface="Arial" charset="0"/>
              </a:rPr>
              <a:t> en </a:t>
            </a:r>
            <a:r>
              <a:rPr lang="es-ES" sz="1400" b="1" dirty="0" err="1">
                <a:latin typeface="Arial" charset="0"/>
              </a:rPr>
              <a:t>broadcast</a:t>
            </a:r>
            <a:r>
              <a:rPr lang="es-ES" sz="1400" b="1" dirty="0">
                <a:latin typeface="Arial" charset="0"/>
              </a:rPr>
              <a:t> preguntando </a:t>
            </a:r>
            <a:r>
              <a:rPr lang="es-ES" sz="1400" b="1" dirty="0" smtClean="0">
                <a:latin typeface="Arial" charset="0"/>
              </a:rPr>
              <a:t>por su </a:t>
            </a:r>
            <a:r>
              <a:rPr lang="es-ES" sz="1400" b="1" dirty="0">
                <a:latin typeface="Arial" charset="0"/>
              </a:rPr>
              <a:t>IP</a:t>
            </a:r>
          </a:p>
        </p:txBody>
      </p:sp>
      <p:sp>
        <p:nvSpPr>
          <p:cNvPr id="764046" name="Text Box 2190"/>
          <p:cNvSpPr txBox="1">
            <a:spLocks noChangeArrowheads="1"/>
          </p:cNvSpPr>
          <p:nvPr/>
        </p:nvSpPr>
        <p:spPr bwMode="auto">
          <a:xfrm>
            <a:off x="552418" y="4932370"/>
            <a:ext cx="7620000" cy="284163"/>
          </a:xfrm>
          <a:prstGeom prst="rect">
            <a:avLst/>
          </a:prstGeom>
          <a:noFill/>
          <a:ln w="9525">
            <a:noFill/>
            <a:miter lim="800000"/>
            <a:headEnd/>
            <a:tailEnd/>
          </a:ln>
        </p:spPr>
        <p:txBody>
          <a:bodyPr>
            <a:spAutoFit/>
          </a:bodyPr>
          <a:lstStyle/>
          <a:p>
            <a:pPr marL="457200" indent="-457200">
              <a:lnSpc>
                <a:spcPct val="90000"/>
              </a:lnSpc>
              <a:spcBef>
                <a:spcPct val="50000"/>
              </a:spcBef>
            </a:pPr>
            <a:r>
              <a:rPr lang="es-ES" sz="1400" b="1" dirty="0">
                <a:latin typeface="Arial" charset="0"/>
              </a:rPr>
              <a:t>2. B busca en su tabla la MAC de A. Encuentra que </a:t>
            </a:r>
            <a:r>
              <a:rPr lang="es-ES" sz="1400" b="1" dirty="0" smtClean="0">
                <a:latin typeface="Arial" charset="0"/>
              </a:rPr>
              <a:t>la </a:t>
            </a:r>
            <a:r>
              <a:rPr lang="es-ES" sz="1400" b="1" dirty="0">
                <a:latin typeface="Arial" charset="0"/>
              </a:rPr>
              <a:t>IP </a:t>
            </a:r>
            <a:r>
              <a:rPr lang="es-ES" sz="1400" b="1" dirty="0" smtClean="0">
                <a:latin typeface="Arial" charset="0"/>
              </a:rPr>
              <a:t>correspondiente es </a:t>
            </a:r>
            <a:r>
              <a:rPr lang="es-ES" sz="1400" b="1" dirty="0">
                <a:latin typeface="Arial" charset="0"/>
              </a:rPr>
              <a:t>20.0.0.5</a:t>
            </a:r>
          </a:p>
        </p:txBody>
      </p:sp>
      <p:sp>
        <p:nvSpPr>
          <p:cNvPr id="764047" name="Text Box 2191"/>
          <p:cNvSpPr txBox="1">
            <a:spLocks noChangeArrowheads="1"/>
          </p:cNvSpPr>
          <p:nvPr/>
        </p:nvSpPr>
        <p:spPr bwMode="auto">
          <a:xfrm>
            <a:off x="552418" y="5218120"/>
            <a:ext cx="7620000" cy="476250"/>
          </a:xfrm>
          <a:prstGeom prst="rect">
            <a:avLst/>
          </a:prstGeom>
          <a:noFill/>
          <a:ln w="9525">
            <a:noFill/>
            <a:miter lim="800000"/>
            <a:headEnd/>
            <a:tailEnd/>
          </a:ln>
        </p:spPr>
        <p:txBody>
          <a:bodyPr>
            <a:spAutoFit/>
          </a:bodyPr>
          <a:lstStyle/>
          <a:p>
            <a:pPr marL="457200" indent="-457200">
              <a:lnSpc>
                <a:spcPct val="90000"/>
              </a:lnSpc>
              <a:spcBef>
                <a:spcPct val="50000"/>
              </a:spcBef>
            </a:pPr>
            <a:r>
              <a:rPr lang="es-ES" sz="1400" b="1" dirty="0">
                <a:latin typeface="Arial" charset="0"/>
              </a:rPr>
              <a:t>3. B no puede enviar un datagrama a 20.0.0.5 porque </a:t>
            </a:r>
            <a:r>
              <a:rPr lang="es-ES" sz="1400" b="1" dirty="0" smtClean="0">
                <a:latin typeface="Arial" charset="0"/>
              </a:rPr>
              <a:t>esa IP no </a:t>
            </a:r>
            <a:r>
              <a:rPr lang="es-ES" sz="1400" b="1" dirty="0">
                <a:latin typeface="Arial" charset="0"/>
              </a:rPr>
              <a:t>esta en su ARP cache; tampoco puede enviar un </a:t>
            </a:r>
            <a:r>
              <a:rPr lang="es-ES" sz="1400" b="1" dirty="0" smtClean="0">
                <a:latin typeface="Arial" charset="0"/>
              </a:rPr>
              <a:t>‘ARP </a:t>
            </a:r>
            <a:r>
              <a:rPr lang="es-ES" sz="1400" b="1" dirty="0" err="1" smtClean="0">
                <a:latin typeface="Arial" charset="0"/>
              </a:rPr>
              <a:t>request</a:t>
            </a:r>
            <a:r>
              <a:rPr lang="es-ES" sz="1400" b="1" dirty="0" smtClean="0">
                <a:latin typeface="Arial" charset="0"/>
              </a:rPr>
              <a:t>’ </a:t>
            </a:r>
            <a:r>
              <a:rPr lang="es-ES" sz="1400" b="1" dirty="0">
                <a:latin typeface="Arial" charset="0"/>
              </a:rPr>
              <a:t>pues A no </a:t>
            </a:r>
            <a:r>
              <a:rPr lang="es-ES" sz="1400" b="1" dirty="0" smtClean="0">
                <a:latin typeface="Arial" charset="0"/>
              </a:rPr>
              <a:t>conoce su IP y no responderá</a:t>
            </a:r>
            <a:endParaRPr lang="es-ES" sz="1400" b="1" dirty="0">
              <a:latin typeface="Arial" charset="0"/>
            </a:endParaRPr>
          </a:p>
        </p:txBody>
      </p:sp>
      <p:sp>
        <p:nvSpPr>
          <p:cNvPr id="764048" name="Text Box 2192"/>
          <p:cNvSpPr txBox="1">
            <a:spLocks noChangeArrowheads="1"/>
          </p:cNvSpPr>
          <p:nvPr/>
        </p:nvSpPr>
        <p:spPr bwMode="auto">
          <a:xfrm>
            <a:off x="552418" y="5715008"/>
            <a:ext cx="7620000" cy="284162"/>
          </a:xfrm>
          <a:prstGeom prst="rect">
            <a:avLst/>
          </a:prstGeom>
          <a:noFill/>
          <a:ln w="9525">
            <a:noFill/>
            <a:miter lim="800000"/>
            <a:headEnd/>
            <a:tailEnd/>
          </a:ln>
        </p:spPr>
        <p:txBody>
          <a:bodyPr>
            <a:spAutoFit/>
          </a:bodyPr>
          <a:lstStyle/>
          <a:p>
            <a:pPr marL="457200" indent="-457200">
              <a:lnSpc>
                <a:spcPct val="90000"/>
              </a:lnSpc>
              <a:spcBef>
                <a:spcPct val="50000"/>
              </a:spcBef>
            </a:pPr>
            <a:r>
              <a:rPr lang="es-ES" sz="1400" b="1">
                <a:latin typeface="Arial" charset="0"/>
              </a:rPr>
              <a:t>4. a) B lanza BOOTP reply en broadcast, o bien</a:t>
            </a:r>
          </a:p>
        </p:txBody>
      </p:sp>
      <p:graphicFrame>
        <p:nvGraphicFramePr>
          <p:cNvPr id="42" name="Group 2147"/>
          <p:cNvGraphicFramePr>
            <a:graphicFrameLocks noGrp="1"/>
          </p:cNvGraphicFramePr>
          <p:nvPr/>
        </p:nvGraphicFramePr>
        <p:xfrm>
          <a:off x="6858016" y="1819268"/>
          <a:ext cx="2002155" cy="609600"/>
        </p:xfrm>
        <a:graphic>
          <a:graphicData uri="http://schemas.openxmlformats.org/drawingml/2006/table">
            <a:tbl>
              <a:tblPr/>
              <a:tblGrid>
                <a:gridCol w="636905"/>
                <a:gridCol w="136525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Tabla ARP Cache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44" name="43 Conector recto de flecha"/>
          <p:cNvCxnSpPr/>
          <p:nvPr/>
        </p:nvCxnSpPr>
        <p:spPr>
          <a:xfrm rot="5400000" flipH="1" flipV="1">
            <a:off x="2000232" y="3929066"/>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404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76401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6404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6404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7"/>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499"/>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6404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7640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63966"/>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66" grpId="0" autoUpdateAnimBg="0"/>
      <p:bldP spid="764012" grpId="0" autoUpdateAnimBg="0"/>
      <p:bldP spid="764045" grpId="0" autoUpdateAnimBg="0"/>
      <p:bldP spid="764046" grpId="0" autoUpdateAnimBg="0"/>
      <p:bldP spid="764047" grpId="0" autoUpdateAnimBg="0"/>
      <p:bldP spid="76404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60350"/>
            <a:ext cx="7772400" cy="1143000"/>
          </a:xfrm>
        </p:spPr>
        <p:txBody>
          <a:bodyPr/>
          <a:lstStyle/>
          <a:p>
            <a:pPr eaLnBrk="1" hangingPunct="1"/>
            <a:r>
              <a:rPr lang="es-ES_tradnl" smtClean="0"/>
              <a:t>Sumario</a:t>
            </a:r>
            <a:endParaRPr lang="es-ES" smtClean="0"/>
          </a:p>
        </p:txBody>
      </p:sp>
      <p:sp>
        <p:nvSpPr>
          <p:cNvPr id="83971" name="Rectangle 3"/>
          <p:cNvSpPr>
            <a:spLocks noGrp="1" noChangeArrowheads="1"/>
          </p:cNvSpPr>
          <p:nvPr>
            <p:ph type="body" idx="1"/>
          </p:nvPr>
        </p:nvSpPr>
        <p:spPr>
          <a:xfrm>
            <a:off x="685800" y="1285874"/>
            <a:ext cx="7772400" cy="5000645"/>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b="1" dirty="0" smtClean="0">
                <a:solidFill>
                  <a:srgbClr val="FF0000"/>
                </a:solidFill>
              </a:rPr>
              <a:t>Fragmentación</a:t>
            </a:r>
          </a:p>
          <a:p>
            <a:pPr eaLnBrk="1" hangingPunct="1"/>
            <a:r>
              <a:rPr lang="es-ES_tradnl" sz="2800" dirty="0">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404813"/>
            <a:ext cx="7772400" cy="1143000"/>
          </a:xfrm>
        </p:spPr>
        <p:txBody>
          <a:bodyPr/>
          <a:lstStyle/>
          <a:p>
            <a:pPr eaLnBrk="1" hangingPunct="1"/>
            <a:r>
              <a:rPr lang="es-ES" sz="4000" smtClean="0"/>
              <a:t>MTU (Maximum Transfer Unit)</a:t>
            </a:r>
          </a:p>
        </p:txBody>
      </p:sp>
      <p:sp>
        <p:nvSpPr>
          <p:cNvPr id="84995" name="Rectangle 3"/>
          <p:cNvSpPr>
            <a:spLocks noGrp="1" noChangeArrowheads="1"/>
          </p:cNvSpPr>
          <p:nvPr>
            <p:ph type="body" sz="half" idx="1"/>
          </p:nvPr>
        </p:nvSpPr>
        <p:spPr>
          <a:xfrm>
            <a:off x="685800" y="1497013"/>
            <a:ext cx="7773988" cy="863600"/>
          </a:xfrm>
        </p:spPr>
        <p:txBody>
          <a:bodyPr/>
          <a:lstStyle/>
          <a:p>
            <a:pPr eaLnBrk="1" hangingPunct="1">
              <a:lnSpc>
                <a:spcPct val="80000"/>
              </a:lnSpc>
            </a:pPr>
            <a:r>
              <a:rPr lang="es-ES" sz="2000" dirty="0" smtClean="0"/>
              <a:t>Cada tecnología del nivel de enlace tiene un tamaño máximo de trama que puede transmitir, que se conoce como la MTU de dicha red:</a:t>
            </a:r>
          </a:p>
        </p:txBody>
      </p:sp>
      <p:graphicFrame>
        <p:nvGraphicFramePr>
          <p:cNvPr id="1300484" name="Group 4"/>
          <p:cNvGraphicFramePr>
            <a:graphicFrameLocks noGrp="1"/>
          </p:cNvGraphicFramePr>
          <p:nvPr>
            <p:ph sz="half" idx="2"/>
          </p:nvPr>
        </p:nvGraphicFramePr>
        <p:xfrm>
          <a:off x="1962150" y="2430463"/>
          <a:ext cx="5057775" cy="3017520"/>
        </p:xfrm>
        <a:graphic>
          <a:graphicData uri="http://schemas.openxmlformats.org/drawingml/2006/table">
            <a:tbl>
              <a:tblPr/>
              <a:tblGrid>
                <a:gridCol w="2714625"/>
                <a:gridCol w="234315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Nivel de enlace</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MTU (bytes)</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PPP normal</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1500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PPP bajo retardo</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296</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Frame Relay </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1600 (valor por defecto)</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Ethernet (DIX)</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1500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Ethernet con ‘jumbo’ frames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Alrededor de 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WiFi (802.11)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2272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Token Ring 4 Mb/s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4440 (valor por defecto)</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FDDI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28" name="Rectangle 36"/>
          <p:cNvSpPr>
            <a:spLocks noChangeArrowheads="1"/>
          </p:cNvSpPr>
          <p:nvPr/>
        </p:nvSpPr>
        <p:spPr bwMode="auto">
          <a:xfrm>
            <a:off x="684213" y="5589588"/>
            <a:ext cx="7773987" cy="863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000"/>
              <a:t>En un router, host, conmutador, etc. cada interfaz tienen un valor de MTU característico que depende del tipo de interfaz</a:t>
            </a:r>
          </a:p>
        </p:txBody>
      </p:sp>
    </p:spTree>
  </p:cSld>
  <p:clrMapOvr>
    <a:masterClrMapping/>
  </p:clrMapOvr>
  <p:transition spd="med">
    <p:pull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09600"/>
            <a:ext cx="8062913" cy="1143000"/>
          </a:xfrm>
        </p:spPr>
        <p:txBody>
          <a:bodyPr/>
          <a:lstStyle/>
          <a:p>
            <a:pPr eaLnBrk="1" hangingPunct="1"/>
            <a:r>
              <a:rPr lang="es-ES" smtClean="0"/>
              <a:t>Pros y contras de una MTU grande</a:t>
            </a:r>
          </a:p>
        </p:txBody>
      </p:sp>
      <p:sp>
        <p:nvSpPr>
          <p:cNvPr id="86019" name="Rectangle 3"/>
          <p:cNvSpPr>
            <a:spLocks noGrp="1" noChangeArrowheads="1"/>
          </p:cNvSpPr>
          <p:nvPr>
            <p:ph type="body" idx="1"/>
          </p:nvPr>
        </p:nvSpPr>
        <p:spPr/>
        <p:txBody>
          <a:bodyPr/>
          <a:lstStyle/>
          <a:p>
            <a:pPr eaLnBrk="1" hangingPunct="1">
              <a:lnSpc>
                <a:spcPct val="90000"/>
              </a:lnSpc>
            </a:pPr>
            <a:r>
              <a:rPr lang="es-ES" sz="2400" dirty="0" smtClean="0"/>
              <a:t>Ventajas: </a:t>
            </a:r>
          </a:p>
          <a:p>
            <a:pPr lvl="1" eaLnBrk="1" hangingPunct="1">
              <a:lnSpc>
                <a:spcPct val="90000"/>
              </a:lnSpc>
            </a:pPr>
            <a:r>
              <a:rPr lang="es-ES" sz="2000" dirty="0" smtClean="0"/>
              <a:t>Mejora la eficiencia y reduce el </a:t>
            </a:r>
            <a:r>
              <a:rPr lang="es-ES" sz="2000" dirty="0" err="1" smtClean="0"/>
              <a:t>overhead</a:t>
            </a:r>
            <a:r>
              <a:rPr lang="es-ES" sz="2000" dirty="0" smtClean="0"/>
              <a:t>, pues se consume menos ancho de banda en el envío de cabeceras</a:t>
            </a:r>
          </a:p>
          <a:p>
            <a:pPr lvl="1" eaLnBrk="1" hangingPunct="1">
              <a:lnSpc>
                <a:spcPct val="90000"/>
              </a:lnSpc>
            </a:pPr>
            <a:r>
              <a:rPr lang="es-ES" sz="2000" dirty="0" smtClean="0"/>
              <a:t>Reduce la carga de CPU en hosts, </a:t>
            </a:r>
            <a:r>
              <a:rPr lang="es-ES" sz="2000" dirty="0" err="1" smtClean="0"/>
              <a:t>routers</a:t>
            </a:r>
            <a:r>
              <a:rPr lang="es-ES" sz="2000" dirty="0" smtClean="0"/>
              <a:t> y conmutadores al procesar menos paquetes por segundo para un caudal dado</a:t>
            </a:r>
          </a:p>
          <a:p>
            <a:pPr eaLnBrk="1" hangingPunct="1">
              <a:lnSpc>
                <a:spcPct val="90000"/>
              </a:lnSpc>
            </a:pPr>
            <a:r>
              <a:rPr lang="es-ES" sz="2400" dirty="0" smtClean="0"/>
              <a:t>Inconvenientes:</a:t>
            </a:r>
          </a:p>
          <a:p>
            <a:pPr lvl="1" eaLnBrk="1" hangingPunct="1">
              <a:lnSpc>
                <a:spcPct val="90000"/>
              </a:lnSpc>
            </a:pPr>
            <a:r>
              <a:rPr lang="es-ES" sz="2000" dirty="0" smtClean="0"/>
              <a:t>Requiere más memoria (buffers mayores)</a:t>
            </a:r>
          </a:p>
          <a:p>
            <a:pPr lvl="1" eaLnBrk="1" hangingPunct="1">
              <a:lnSpc>
                <a:spcPct val="90000"/>
              </a:lnSpc>
            </a:pPr>
            <a:r>
              <a:rPr lang="es-ES" sz="2000" dirty="0" smtClean="0"/>
              <a:t>En caso de que se pierdan paquetes por errores o problemas de congestión la pérdida es mayor</a:t>
            </a:r>
          </a:p>
          <a:p>
            <a:pPr lvl="1" eaLnBrk="1" hangingPunct="1">
              <a:lnSpc>
                <a:spcPct val="90000"/>
              </a:lnSpc>
            </a:pPr>
            <a:r>
              <a:rPr lang="es-ES" sz="2000" dirty="0" smtClean="0"/>
              <a:t>En líneas de baja velocidad el envío de un paquete grande puede bloquear la interfaz de salida durante demasiado tiempo, pudiendo causar problemas para el envío de paquetes urgentes</a:t>
            </a:r>
          </a:p>
        </p:txBody>
      </p:sp>
    </p:spTree>
  </p:cSld>
  <p:clrMapOvr>
    <a:masterClrMapping/>
  </p:clrMapOvr>
  <p:transition spd="med">
    <p:pull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609600"/>
            <a:ext cx="7772400" cy="874713"/>
          </a:xfrm>
        </p:spPr>
        <p:txBody>
          <a:bodyPr/>
          <a:lstStyle/>
          <a:p>
            <a:pPr eaLnBrk="1" hangingPunct="1"/>
            <a:r>
              <a:rPr lang="es-ES_tradnl" sz="3600" smtClean="0"/>
              <a:t>Fragmentación en IP</a:t>
            </a:r>
            <a:endParaRPr lang="es-ES" sz="3600" smtClean="0"/>
          </a:p>
        </p:txBody>
      </p:sp>
      <p:sp>
        <p:nvSpPr>
          <p:cNvPr id="87043" name="Rectangle 3"/>
          <p:cNvSpPr>
            <a:spLocks noGrp="1" noChangeArrowheads="1"/>
          </p:cNvSpPr>
          <p:nvPr>
            <p:ph type="body" sz="half" idx="1"/>
          </p:nvPr>
        </p:nvSpPr>
        <p:spPr>
          <a:xfrm>
            <a:off x="685800" y="1557338"/>
            <a:ext cx="7773988" cy="4608512"/>
          </a:xfrm>
        </p:spPr>
        <p:txBody>
          <a:bodyPr/>
          <a:lstStyle/>
          <a:p>
            <a:pPr eaLnBrk="1" hangingPunct="1">
              <a:lnSpc>
                <a:spcPct val="90000"/>
              </a:lnSpc>
            </a:pPr>
            <a:r>
              <a:rPr lang="es-ES_tradnl" sz="2400" dirty="0" smtClean="0"/>
              <a:t>Siempre que se envía un datagrama IP en una red viaja ‘envuelto’ en una trama del nivel de enlace. Si el datagrama es demasiado grande se ha de partir en otros mas pequeños para que quepan en la MTU disponible</a:t>
            </a:r>
          </a:p>
          <a:p>
            <a:pPr eaLnBrk="1" hangingPunct="1">
              <a:lnSpc>
                <a:spcPct val="90000"/>
              </a:lnSpc>
            </a:pPr>
            <a:r>
              <a:rPr lang="es-ES" sz="2400" dirty="0" smtClean="0"/>
              <a:t>La fragmentación puede ser de dos tipos:</a:t>
            </a:r>
          </a:p>
          <a:p>
            <a:pPr lvl="1" eaLnBrk="1" hangingPunct="1">
              <a:lnSpc>
                <a:spcPct val="90000"/>
              </a:lnSpc>
            </a:pPr>
            <a:r>
              <a:rPr lang="es-ES" sz="2400" b="1" dirty="0" smtClean="0"/>
              <a:t>Fragmentación en origen:</a:t>
            </a:r>
            <a:r>
              <a:rPr lang="es-ES" sz="2400" dirty="0" smtClean="0"/>
              <a:t> la hacen </a:t>
            </a:r>
            <a:r>
              <a:rPr lang="es-ES" sz="2400" b="1" dirty="0" smtClean="0"/>
              <a:t>los hosts</a:t>
            </a:r>
            <a:r>
              <a:rPr lang="es-ES" sz="2400" dirty="0" smtClean="0"/>
              <a:t> cuando han preparado un paquete IP mayor que la MTU de la interfaz por la que se ha de enviar</a:t>
            </a:r>
          </a:p>
          <a:p>
            <a:pPr lvl="1" eaLnBrk="1" hangingPunct="1">
              <a:lnSpc>
                <a:spcPct val="90000"/>
              </a:lnSpc>
            </a:pPr>
            <a:r>
              <a:rPr lang="es-ES" sz="2400" b="1" dirty="0" smtClean="0"/>
              <a:t>Fragmentación en ruta: </a:t>
            </a:r>
            <a:r>
              <a:rPr lang="es-ES" sz="2400" dirty="0" smtClean="0"/>
              <a:t>la hacen </a:t>
            </a:r>
            <a:r>
              <a:rPr lang="es-ES" sz="2400" b="1" dirty="0" smtClean="0"/>
              <a:t>los </a:t>
            </a:r>
            <a:r>
              <a:rPr lang="es-ES" sz="2400" b="1" dirty="0" err="1" smtClean="0"/>
              <a:t>routers</a:t>
            </a:r>
            <a:r>
              <a:rPr lang="es-ES" sz="2400" dirty="0" smtClean="0"/>
              <a:t> cuando les llega por una interfaz un paquete más grande que la MTU de la interfaz  por la que tiene que salir</a:t>
            </a:r>
          </a:p>
        </p:txBody>
      </p:sp>
    </p:spTree>
  </p:cSld>
  <p:clrMapOvr>
    <a:masterClrMapping/>
  </p:clrMapOvr>
  <p:transition spd="med">
    <p:pull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8321675" y="5229225"/>
            <a:ext cx="642938" cy="512763"/>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67" name="Rectangle 3"/>
          <p:cNvSpPr>
            <a:spLocks noChangeArrowheads="1"/>
          </p:cNvSpPr>
          <p:nvPr/>
        </p:nvSpPr>
        <p:spPr bwMode="auto">
          <a:xfrm>
            <a:off x="6975475" y="5230813"/>
            <a:ext cx="642938" cy="509587"/>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68" name="Rectangle 4"/>
          <p:cNvSpPr>
            <a:spLocks noChangeArrowheads="1"/>
          </p:cNvSpPr>
          <p:nvPr/>
        </p:nvSpPr>
        <p:spPr bwMode="auto">
          <a:xfrm>
            <a:off x="5656263" y="5227638"/>
            <a:ext cx="642937" cy="512762"/>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69" name="Rectangle 5"/>
          <p:cNvSpPr>
            <a:spLocks noChangeArrowheads="1"/>
          </p:cNvSpPr>
          <p:nvPr/>
        </p:nvSpPr>
        <p:spPr bwMode="auto">
          <a:xfrm>
            <a:off x="4325938" y="5229225"/>
            <a:ext cx="642937" cy="5080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70" name="Rectangle 6"/>
          <p:cNvSpPr>
            <a:spLocks noChangeArrowheads="1"/>
          </p:cNvSpPr>
          <p:nvPr/>
        </p:nvSpPr>
        <p:spPr bwMode="auto">
          <a:xfrm>
            <a:off x="2990850" y="5224463"/>
            <a:ext cx="642938" cy="515937"/>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71" name="Rectangle 7"/>
          <p:cNvSpPr>
            <a:spLocks noChangeArrowheads="1"/>
          </p:cNvSpPr>
          <p:nvPr/>
        </p:nvSpPr>
        <p:spPr bwMode="auto">
          <a:xfrm>
            <a:off x="1062038" y="5230813"/>
            <a:ext cx="1198562" cy="506412"/>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72" name="Rectangle 8"/>
          <p:cNvSpPr>
            <a:spLocks noChangeArrowheads="1"/>
          </p:cNvSpPr>
          <p:nvPr/>
        </p:nvSpPr>
        <p:spPr bwMode="auto">
          <a:xfrm>
            <a:off x="2297113" y="3859213"/>
            <a:ext cx="6235700" cy="630237"/>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73" name="Rectangle 9"/>
          <p:cNvSpPr>
            <a:spLocks noChangeArrowheads="1"/>
          </p:cNvSpPr>
          <p:nvPr/>
        </p:nvSpPr>
        <p:spPr bwMode="auto">
          <a:xfrm>
            <a:off x="2297113" y="2708275"/>
            <a:ext cx="6235700" cy="630238"/>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1304586" name="Group 10"/>
          <p:cNvGraphicFramePr>
            <a:graphicFrameLocks noGrp="1"/>
          </p:cNvGraphicFramePr>
          <p:nvPr/>
        </p:nvGraphicFramePr>
        <p:xfrm>
          <a:off x="2301875" y="2713038"/>
          <a:ext cx="6229350" cy="627888"/>
        </p:xfrm>
        <a:graphic>
          <a:graphicData uri="http://schemas.openxmlformats.org/drawingml/2006/table">
            <a:tbl>
              <a:tblPr/>
              <a:tblGrid>
                <a:gridCol w="612775"/>
                <a:gridCol w="5616575"/>
              </a:tblGrid>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UDP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2" name="Text Box 18"/>
          <p:cNvSpPr txBox="1">
            <a:spLocks noChangeArrowheads="1"/>
          </p:cNvSpPr>
          <p:nvPr/>
        </p:nvSpPr>
        <p:spPr bwMode="auto">
          <a:xfrm>
            <a:off x="323850" y="2708275"/>
            <a:ext cx="1835150" cy="581025"/>
          </a:xfrm>
          <a:prstGeom prst="rect">
            <a:avLst/>
          </a:prstGeom>
          <a:noFill/>
          <a:ln w="9525">
            <a:noFill/>
            <a:miter lim="800000"/>
            <a:headEnd/>
            <a:tailEnd/>
          </a:ln>
        </p:spPr>
        <p:txBody>
          <a:bodyPr>
            <a:spAutoFit/>
          </a:bodyPr>
          <a:lstStyle/>
          <a:p>
            <a:pPr algn="ctr">
              <a:spcBef>
                <a:spcPct val="50000"/>
              </a:spcBef>
            </a:pPr>
            <a:r>
              <a:rPr lang="es-ES" sz="1600">
                <a:latin typeface="Arial" charset="0"/>
              </a:rPr>
              <a:t>Datagrama UDP (8172 bytes)</a:t>
            </a:r>
          </a:p>
        </p:txBody>
      </p:sp>
      <p:sp>
        <p:nvSpPr>
          <p:cNvPr id="88083" name="Text Box 19"/>
          <p:cNvSpPr txBox="1">
            <a:spLocks noChangeArrowheads="1"/>
          </p:cNvSpPr>
          <p:nvPr/>
        </p:nvSpPr>
        <p:spPr bwMode="auto">
          <a:xfrm>
            <a:off x="250825" y="3860800"/>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Datagrama IP (8192 bytes)</a:t>
            </a:r>
            <a:endParaRPr lang="es-ES" sz="1600">
              <a:latin typeface="Arial" charset="0"/>
            </a:endParaRPr>
          </a:p>
        </p:txBody>
      </p:sp>
      <p:sp>
        <p:nvSpPr>
          <p:cNvPr id="88084" name="Line 20"/>
          <p:cNvSpPr>
            <a:spLocks noChangeShapeType="1"/>
          </p:cNvSpPr>
          <p:nvPr/>
        </p:nvSpPr>
        <p:spPr bwMode="auto">
          <a:xfrm flipH="1">
            <a:off x="1619250" y="4724400"/>
            <a:ext cx="1081088" cy="433388"/>
          </a:xfrm>
          <a:prstGeom prst="line">
            <a:avLst/>
          </a:prstGeom>
          <a:noFill/>
          <a:ln w="9525">
            <a:solidFill>
              <a:schemeClr val="tx1"/>
            </a:solidFill>
            <a:round/>
            <a:headEnd/>
            <a:tailEnd type="triangle" w="med" len="med"/>
          </a:ln>
        </p:spPr>
        <p:txBody>
          <a:bodyPr/>
          <a:lstStyle/>
          <a:p>
            <a:endParaRPr lang="es-ES"/>
          </a:p>
        </p:txBody>
      </p:sp>
      <p:sp>
        <p:nvSpPr>
          <p:cNvPr id="88085" name="Line 21"/>
          <p:cNvSpPr>
            <a:spLocks noChangeShapeType="1"/>
          </p:cNvSpPr>
          <p:nvPr/>
        </p:nvSpPr>
        <p:spPr bwMode="auto">
          <a:xfrm flipH="1">
            <a:off x="8532813" y="3429000"/>
            <a:ext cx="0" cy="360363"/>
          </a:xfrm>
          <a:prstGeom prst="line">
            <a:avLst/>
          </a:prstGeom>
          <a:noFill/>
          <a:ln w="9525">
            <a:solidFill>
              <a:schemeClr val="tx1"/>
            </a:solidFill>
            <a:round/>
            <a:headEnd/>
            <a:tailEnd type="triangle" w="med" len="med"/>
          </a:ln>
        </p:spPr>
        <p:txBody>
          <a:bodyPr/>
          <a:lstStyle/>
          <a:p>
            <a:endParaRPr lang="es-ES"/>
          </a:p>
        </p:txBody>
      </p:sp>
      <p:graphicFrame>
        <p:nvGraphicFramePr>
          <p:cNvPr id="1304687" name="Group 111"/>
          <p:cNvGraphicFramePr>
            <a:graphicFrameLocks noGrp="1"/>
          </p:cNvGraphicFramePr>
          <p:nvPr/>
        </p:nvGraphicFramePr>
        <p:xfrm>
          <a:off x="501650" y="5224463"/>
          <a:ext cx="1766888" cy="518160"/>
        </p:xfrm>
        <a:graphic>
          <a:graphicData uri="http://schemas.openxmlformats.org/drawingml/2006/table">
            <a:tbl>
              <a:tblPr/>
              <a:tblGrid>
                <a:gridCol w="558800"/>
                <a:gridCol w="560388"/>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Cab.UDP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96" name="Line 32"/>
          <p:cNvSpPr>
            <a:spLocks noChangeShapeType="1"/>
          </p:cNvSpPr>
          <p:nvPr/>
        </p:nvSpPr>
        <p:spPr bwMode="auto">
          <a:xfrm flipH="1" flipV="1">
            <a:off x="8172450" y="4797425"/>
            <a:ext cx="431800" cy="360363"/>
          </a:xfrm>
          <a:prstGeom prst="line">
            <a:avLst/>
          </a:prstGeom>
          <a:noFill/>
          <a:ln w="9525">
            <a:solidFill>
              <a:schemeClr val="tx1"/>
            </a:solidFill>
            <a:round/>
            <a:headEnd type="triangle" w="med" len="med"/>
            <a:tailEnd/>
          </a:ln>
        </p:spPr>
        <p:txBody>
          <a:bodyPr/>
          <a:lstStyle/>
          <a:p>
            <a:endParaRPr lang="es-ES"/>
          </a:p>
        </p:txBody>
      </p:sp>
      <p:sp>
        <p:nvSpPr>
          <p:cNvPr id="88097" name="Text Box 33"/>
          <p:cNvSpPr txBox="1">
            <a:spLocks noChangeArrowheads="1"/>
          </p:cNvSpPr>
          <p:nvPr/>
        </p:nvSpPr>
        <p:spPr bwMode="auto">
          <a:xfrm>
            <a:off x="684213" y="328613"/>
            <a:ext cx="7993062" cy="579437"/>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Fragmentación </a:t>
            </a:r>
            <a:r>
              <a:rPr lang="es-ES_tradnl" sz="3200" dirty="0">
                <a:latin typeface="Arial" charset="0"/>
              </a:rPr>
              <a:t>en origen (host)</a:t>
            </a:r>
            <a:endParaRPr lang="es-ES" sz="3200" dirty="0">
              <a:latin typeface="Arial" charset="0"/>
            </a:endParaRPr>
          </a:p>
        </p:txBody>
      </p:sp>
      <p:sp>
        <p:nvSpPr>
          <p:cNvPr id="88098" name="Line 34"/>
          <p:cNvSpPr>
            <a:spLocks noChangeShapeType="1"/>
          </p:cNvSpPr>
          <p:nvPr/>
        </p:nvSpPr>
        <p:spPr bwMode="auto">
          <a:xfrm>
            <a:off x="4787900" y="1196975"/>
            <a:ext cx="0" cy="936625"/>
          </a:xfrm>
          <a:prstGeom prst="line">
            <a:avLst/>
          </a:prstGeom>
          <a:noFill/>
          <a:ln w="25400">
            <a:solidFill>
              <a:schemeClr val="accent2"/>
            </a:solidFill>
            <a:round/>
            <a:headEnd/>
            <a:tailEnd/>
          </a:ln>
        </p:spPr>
        <p:txBody>
          <a:bodyPr/>
          <a:lstStyle/>
          <a:p>
            <a:endParaRPr lang="es-ES"/>
          </a:p>
        </p:txBody>
      </p:sp>
      <p:sp>
        <p:nvSpPr>
          <p:cNvPr id="88099" name="Line 35"/>
          <p:cNvSpPr>
            <a:spLocks noChangeShapeType="1"/>
          </p:cNvSpPr>
          <p:nvPr/>
        </p:nvSpPr>
        <p:spPr bwMode="auto">
          <a:xfrm>
            <a:off x="4787900" y="1639888"/>
            <a:ext cx="685800" cy="0"/>
          </a:xfrm>
          <a:prstGeom prst="line">
            <a:avLst/>
          </a:prstGeom>
          <a:noFill/>
          <a:ln w="25400">
            <a:solidFill>
              <a:schemeClr val="accent2"/>
            </a:solidFill>
            <a:round/>
            <a:headEnd/>
            <a:tailEnd/>
          </a:ln>
        </p:spPr>
        <p:txBody>
          <a:bodyPr/>
          <a:lstStyle/>
          <a:p>
            <a:endParaRPr lang="es-ES"/>
          </a:p>
        </p:txBody>
      </p:sp>
      <p:pic>
        <p:nvPicPr>
          <p:cNvPr id="88100" name="Picture 36"/>
          <p:cNvPicPr>
            <a:picLocks noChangeArrowheads="1"/>
          </p:cNvPicPr>
          <p:nvPr/>
        </p:nvPicPr>
        <p:blipFill>
          <a:blip r:embed="rId3" cstate="print"/>
          <a:srcRect/>
          <a:stretch>
            <a:fillRect/>
          </a:stretch>
        </p:blipFill>
        <p:spPr bwMode="auto">
          <a:xfrm>
            <a:off x="5364163" y="989013"/>
            <a:ext cx="762000" cy="855662"/>
          </a:xfrm>
          <a:prstGeom prst="rect">
            <a:avLst/>
          </a:prstGeom>
          <a:noFill/>
          <a:ln w="12700">
            <a:noFill/>
            <a:miter lim="800000"/>
            <a:headEnd/>
            <a:tailEnd/>
          </a:ln>
        </p:spPr>
      </p:pic>
      <p:sp>
        <p:nvSpPr>
          <p:cNvPr id="88101" name="Line 37"/>
          <p:cNvSpPr>
            <a:spLocks noChangeShapeType="1"/>
          </p:cNvSpPr>
          <p:nvPr/>
        </p:nvSpPr>
        <p:spPr bwMode="auto">
          <a:xfrm flipH="1">
            <a:off x="3995738" y="1908175"/>
            <a:ext cx="782637" cy="7938"/>
          </a:xfrm>
          <a:prstGeom prst="line">
            <a:avLst/>
          </a:prstGeom>
          <a:noFill/>
          <a:ln w="25400">
            <a:solidFill>
              <a:schemeClr val="accent2"/>
            </a:solidFill>
            <a:round/>
            <a:headEnd/>
            <a:tailEnd/>
          </a:ln>
        </p:spPr>
        <p:txBody>
          <a:bodyPr/>
          <a:lstStyle/>
          <a:p>
            <a:endParaRPr lang="es-ES"/>
          </a:p>
        </p:txBody>
      </p:sp>
      <p:pic>
        <p:nvPicPr>
          <p:cNvPr id="88102" name="Picture 38"/>
          <p:cNvPicPr>
            <a:picLocks noChangeArrowheads="1"/>
          </p:cNvPicPr>
          <p:nvPr/>
        </p:nvPicPr>
        <p:blipFill>
          <a:blip r:embed="rId3" cstate="print"/>
          <a:srcRect/>
          <a:stretch>
            <a:fillRect/>
          </a:stretch>
        </p:blipFill>
        <p:spPr bwMode="auto">
          <a:xfrm>
            <a:off x="3305175" y="1306513"/>
            <a:ext cx="762000" cy="855662"/>
          </a:xfrm>
          <a:prstGeom prst="rect">
            <a:avLst/>
          </a:prstGeom>
          <a:noFill/>
          <a:ln w="12700">
            <a:noFill/>
            <a:miter lim="800000"/>
            <a:headEnd/>
            <a:tailEnd/>
          </a:ln>
        </p:spPr>
      </p:pic>
      <p:sp>
        <p:nvSpPr>
          <p:cNvPr id="88103" name="Text Box 39"/>
          <p:cNvSpPr txBox="1">
            <a:spLocks noChangeArrowheads="1"/>
          </p:cNvSpPr>
          <p:nvPr/>
        </p:nvSpPr>
        <p:spPr bwMode="auto">
          <a:xfrm>
            <a:off x="3522663" y="1443038"/>
            <a:ext cx="312737" cy="304800"/>
          </a:xfrm>
          <a:prstGeom prst="rect">
            <a:avLst/>
          </a:prstGeom>
          <a:noFill/>
          <a:ln w="9525">
            <a:noFill/>
            <a:miter lim="800000"/>
            <a:headEnd/>
            <a:tailEnd/>
          </a:ln>
        </p:spPr>
        <p:txBody>
          <a:bodyPr wrap="none">
            <a:spAutoFit/>
          </a:bodyPr>
          <a:lstStyle/>
          <a:p>
            <a:r>
              <a:rPr lang="es-ES" sz="1400" b="1">
                <a:latin typeface="Arial" charset="0"/>
              </a:rPr>
              <a:t>A</a:t>
            </a:r>
          </a:p>
        </p:txBody>
      </p:sp>
      <p:sp>
        <p:nvSpPr>
          <p:cNvPr id="88104" name="Text Box 40"/>
          <p:cNvSpPr txBox="1">
            <a:spLocks noChangeArrowheads="1"/>
          </p:cNvSpPr>
          <p:nvPr/>
        </p:nvSpPr>
        <p:spPr bwMode="auto">
          <a:xfrm>
            <a:off x="5597525" y="1103313"/>
            <a:ext cx="312738" cy="304800"/>
          </a:xfrm>
          <a:prstGeom prst="rect">
            <a:avLst/>
          </a:prstGeom>
          <a:noFill/>
          <a:ln w="9525">
            <a:noFill/>
            <a:miter lim="800000"/>
            <a:headEnd/>
            <a:tailEnd/>
          </a:ln>
        </p:spPr>
        <p:txBody>
          <a:bodyPr wrap="none">
            <a:spAutoFit/>
          </a:bodyPr>
          <a:lstStyle/>
          <a:p>
            <a:r>
              <a:rPr lang="es-ES" sz="1400" b="1">
                <a:latin typeface="Arial" charset="0"/>
              </a:rPr>
              <a:t>B</a:t>
            </a:r>
          </a:p>
        </p:txBody>
      </p:sp>
      <p:sp>
        <p:nvSpPr>
          <p:cNvPr id="88105" name="Text Box 41"/>
          <p:cNvSpPr txBox="1">
            <a:spLocks noChangeArrowheads="1"/>
          </p:cNvSpPr>
          <p:nvPr/>
        </p:nvSpPr>
        <p:spPr bwMode="auto">
          <a:xfrm>
            <a:off x="4067175" y="908050"/>
            <a:ext cx="1347788"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Ethernet DIX</a:t>
            </a:r>
            <a:endParaRPr lang="es-ES" sz="1400" b="1">
              <a:latin typeface="Arial" charset="0"/>
            </a:endParaRPr>
          </a:p>
        </p:txBody>
      </p:sp>
      <p:sp>
        <p:nvSpPr>
          <p:cNvPr id="88106" name="Text Box 42"/>
          <p:cNvSpPr txBox="1">
            <a:spLocks noChangeArrowheads="1"/>
          </p:cNvSpPr>
          <p:nvPr/>
        </p:nvSpPr>
        <p:spPr bwMode="auto">
          <a:xfrm>
            <a:off x="4281488" y="2182813"/>
            <a:ext cx="1011237" cy="304800"/>
          </a:xfrm>
          <a:prstGeom prst="rect">
            <a:avLst/>
          </a:prstGeom>
          <a:noFill/>
          <a:ln w="9525">
            <a:noFill/>
            <a:miter lim="800000"/>
            <a:headEnd/>
            <a:tailEnd/>
          </a:ln>
        </p:spPr>
        <p:txBody>
          <a:bodyPr wrap="none">
            <a:spAutoFit/>
          </a:bodyPr>
          <a:lstStyle/>
          <a:p>
            <a:r>
              <a:rPr lang="es-ES" sz="1400" b="1">
                <a:latin typeface="Arial" charset="0"/>
              </a:rPr>
              <a:t>MTU 1500</a:t>
            </a:r>
          </a:p>
        </p:txBody>
      </p:sp>
      <p:graphicFrame>
        <p:nvGraphicFramePr>
          <p:cNvPr id="1304619" name="Group 43"/>
          <p:cNvGraphicFramePr>
            <a:graphicFrameLocks noGrp="1"/>
          </p:cNvGraphicFramePr>
          <p:nvPr/>
        </p:nvGraphicFramePr>
        <p:xfrm>
          <a:off x="1692275" y="3860800"/>
          <a:ext cx="6846888" cy="627888"/>
        </p:xfrm>
        <a:graphic>
          <a:graphicData uri="http://schemas.openxmlformats.org/drawingml/2006/table">
            <a:tbl>
              <a:tblPr/>
              <a:tblGrid>
                <a:gridCol w="612775"/>
                <a:gridCol w="617538"/>
                <a:gridCol w="5616575"/>
              </a:tblGrid>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UDP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4688" name="Group 112"/>
          <p:cNvGraphicFramePr>
            <a:graphicFrameLocks noGrp="1"/>
          </p:cNvGraphicFramePr>
          <p:nvPr/>
        </p:nvGraphicFramePr>
        <p:xfrm>
          <a:off x="2428875" y="5224463"/>
          <a:ext cx="1206500" cy="518160"/>
        </p:xfrm>
        <a:graphic>
          <a:graphicData uri="http://schemas.openxmlformats.org/drawingml/2006/table">
            <a:tbl>
              <a:tblPr/>
              <a:tblGrid>
                <a:gridCol w="558800"/>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4689" name="Group 113"/>
          <p:cNvGraphicFramePr>
            <a:graphicFrameLocks noGrp="1"/>
          </p:cNvGraphicFramePr>
          <p:nvPr/>
        </p:nvGraphicFramePr>
        <p:xfrm>
          <a:off x="3763963" y="5224463"/>
          <a:ext cx="1206500" cy="518160"/>
        </p:xfrm>
        <a:graphic>
          <a:graphicData uri="http://schemas.openxmlformats.org/drawingml/2006/table">
            <a:tbl>
              <a:tblPr/>
              <a:tblGrid>
                <a:gridCol w="558800"/>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4690" name="Group 114"/>
          <p:cNvGraphicFramePr>
            <a:graphicFrameLocks noGrp="1"/>
          </p:cNvGraphicFramePr>
          <p:nvPr/>
        </p:nvGraphicFramePr>
        <p:xfrm>
          <a:off x="5094288" y="5224463"/>
          <a:ext cx="1206500" cy="518160"/>
        </p:xfrm>
        <a:graphic>
          <a:graphicData uri="http://schemas.openxmlformats.org/drawingml/2006/table">
            <a:tbl>
              <a:tblPr/>
              <a:tblGrid>
                <a:gridCol w="558800"/>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4691" name="Group 115"/>
          <p:cNvGraphicFramePr>
            <a:graphicFrameLocks noGrp="1"/>
          </p:cNvGraphicFramePr>
          <p:nvPr/>
        </p:nvGraphicFramePr>
        <p:xfrm>
          <a:off x="6415088" y="5224463"/>
          <a:ext cx="1206500" cy="518160"/>
        </p:xfrm>
        <a:graphic>
          <a:graphicData uri="http://schemas.openxmlformats.org/drawingml/2006/table">
            <a:tbl>
              <a:tblPr/>
              <a:tblGrid>
                <a:gridCol w="558800"/>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4692" name="Group 116"/>
          <p:cNvGraphicFramePr>
            <a:graphicFrameLocks noGrp="1"/>
          </p:cNvGraphicFramePr>
          <p:nvPr/>
        </p:nvGraphicFramePr>
        <p:xfrm>
          <a:off x="7758113" y="5224463"/>
          <a:ext cx="1206500" cy="518160"/>
        </p:xfrm>
        <a:graphic>
          <a:graphicData uri="http://schemas.openxmlformats.org/drawingml/2006/table">
            <a:tbl>
              <a:tblPr/>
              <a:tblGrid>
                <a:gridCol w="558800"/>
                <a:gridCol w="6477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57" name="Text Box 93"/>
          <p:cNvSpPr txBox="1">
            <a:spLocks noChangeArrowheads="1"/>
          </p:cNvSpPr>
          <p:nvPr/>
        </p:nvSpPr>
        <p:spPr bwMode="auto">
          <a:xfrm>
            <a:off x="609600" y="579437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1 (1500 bytes)</a:t>
            </a:r>
            <a:endParaRPr lang="es-ES" sz="1600">
              <a:latin typeface="Arial" charset="0"/>
            </a:endParaRPr>
          </a:p>
        </p:txBody>
      </p:sp>
      <p:sp>
        <p:nvSpPr>
          <p:cNvPr id="88158" name="Text Box 94"/>
          <p:cNvSpPr txBox="1">
            <a:spLocks noChangeArrowheads="1"/>
          </p:cNvSpPr>
          <p:nvPr/>
        </p:nvSpPr>
        <p:spPr bwMode="auto">
          <a:xfrm>
            <a:off x="2266950" y="580072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2 (1500 bytes)</a:t>
            </a:r>
            <a:endParaRPr lang="es-ES" sz="1600">
              <a:latin typeface="Arial" charset="0"/>
            </a:endParaRPr>
          </a:p>
        </p:txBody>
      </p:sp>
      <p:sp>
        <p:nvSpPr>
          <p:cNvPr id="88159" name="Text Box 95"/>
          <p:cNvSpPr txBox="1">
            <a:spLocks noChangeArrowheads="1"/>
          </p:cNvSpPr>
          <p:nvPr/>
        </p:nvSpPr>
        <p:spPr bwMode="auto">
          <a:xfrm>
            <a:off x="3635375" y="580072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3 (1500 bytes)</a:t>
            </a:r>
            <a:endParaRPr lang="es-ES" sz="1600">
              <a:latin typeface="Arial" charset="0"/>
            </a:endParaRPr>
          </a:p>
        </p:txBody>
      </p:sp>
      <p:sp>
        <p:nvSpPr>
          <p:cNvPr id="88160" name="Text Box 96"/>
          <p:cNvSpPr txBox="1">
            <a:spLocks noChangeArrowheads="1"/>
          </p:cNvSpPr>
          <p:nvPr/>
        </p:nvSpPr>
        <p:spPr bwMode="auto">
          <a:xfrm>
            <a:off x="4932363" y="580072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4 (1500 bytes)</a:t>
            </a:r>
            <a:endParaRPr lang="es-ES" sz="1600">
              <a:latin typeface="Arial" charset="0"/>
            </a:endParaRPr>
          </a:p>
        </p:txBody>
      </p:sp>
      <p:sp>
        <p:nvSpPr>
          <p:cNvPr id="88161" name="Text Box 97"/>
          <p:cNvSpPr txBox="1">
            <a:spLocks noChangeArrowheads="1"/>
          </p:cNvSpPr>
          <p:nvPr/>
        </p:nvSpPr>
        <p:spPr bwMode="auto">
          <a:xfrm>
            <a:off x="6299200" y="580072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5 (1500 bytes)</a:t>
            </a:r>
            <a:endParaRPr lang="es-ES" sz="1600">
              <a:latin typeface="Arial" charset="0"/>
            </a:endParaRPr>
          </a:p>
        </p:txBody>
      </p:sp>
      <p:sp>
        <p:nvSpPr>
          <p:cNvPr id="88162" name="Text Box 98"/>
          <p:cNvSpPr txBox="1">
            <a:spLocks noChangeArrowheads="1"/>
          </p:cNvSpPr>
          <p:nvPr/>
        </p:nvSpPr>
        <p:spPr bwMode="auto">
          <a:xfrm>
            <a:off x="7596188" y="5800725"/>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6 (792 bytes)</a:t>
            </a:r>
            <a:endParaRPr lang="es-ES" sz="1600">
              <a:latin typeface="Arial" charset="0"/>
            </a:endParaRPr>
          </a:p>
        </p:txBody>
      </p:sp>
      <p:sp>
        <p:nvSpPr>
          <p:cNvPr id="88163" name="Line 99"/>
          <p:cNvSpPr>
            <a:spLocks noChangeShapeType="1"/>
          </p:cNvSpPr>
          <p:nvPr/>
        </p:nvSpPr>
        <p:spPr bwMode="auto">
          <a:xfrm flipH="1">
            <a:off x="2268538" y="3429000"/>
            <a:ext cx="0" cy="360363"/>
          </a:xfrm>
          <a:prstGeom prst="line">
            <a:avLst/>
          </a:prstGeom>
          <a:noFill/>
          <a:ln w="9525">
            <a:solidFill>
              <a:schemeClr val="tx1"/>
            </a:solidFill>
            <a:round/>
            <a:headEnd/>
            <a:tailEnd type="triangle" w="med" len="med"/>
          </a:ln>
        </p:spPr>
        <p:txBody>
          <a:bodyPr/>
          <a:lstStyle/>
          <a:p>
            <a:endParaRPr lang="es-ES"/>
          </a:p>
        </p:txBody>
      </p:sp>
      <p:sp>
        <p:nvSpPr>
          <p:cNvPr id="88164" name="AutoShape 100"/>
          <p:cNvSpPr>
            <a:spLocks/>
          </p:cNvSpPr>
          <p:nvPr/>
        </p:nvSpPr>
        <p:spPr bwMode="auto">
          <a:xfrm rot="-5400000">
            <a:off x="2728119" y="4142581"/>
            <a:ext cx="142875" cy="1008063"/>
          </a:xfrm>
          <a:prstGeom prst="leftBrace">
            <a:avLst>
              <a:gd name="adj1" fmla="val 58796"/>
              <a:gd name="adj2" fmla="val 50000"/>
            </a:avLst>
          </a:prstGeom>
          <a:noFill/>
          <a:ln w="9525">
            <a:solidFill>
              <a:schemeClr val="tx1"/>
            </a:solidFill>
            <a:round/>
            <a:headEnd/>
            <a:tailEnd/>
          </a:ln>
        </p:spPr>
        <p:txBody>
          <a:bodyPr wrap="none" anchor="ctr"/>
          <a:lstStyle/>
          <a:p>
            <a:endParaRPr lang="es-ES"/>
          </a:p>
        </p:txBody>
      </p:sp>
      <p:sp>
        <p:nvSpPr>
          <p:cNvPr id="88165" name="Line 101"/>
          <p:cNvSpPr>
            <a:spLocks noChangeShapeType="1"/>
          </p:cNvSpPr>
          <p:nvPr/>
        </p:nvSpPr>
        <p:spPr bwMode="auto">
          <a:xfrm flipH="1" flipV="1">
            <a:off x="7092950" y="4797425"/>
            <a:ext cx="215900" cy="360363"/>
          </a:xfrm>
          <a:prstGeom prst="line">
            <a:avLst/>
          </a:prstGeom>
          <a:noFill/>
          <a:ln w="9525">
            <a:solidFill>
              <a:schemeClr val="tx1"/>
            </a:solidFill>
            <a:round/>
            <a:headEnd type="triangle" w="med" len="med"/>
            <a:tailEnd/>
          </a:ln>
        </p:spPr>
        <p:txBody>
          <a:bodyPr/>
          <a:lstStyle/>
          <a:p>
            <a:endParaRPr lang="es-ES"/>
          </a:p>
        </p:txBody>
      </p:sp>
      <p:sp>
        <p:nvSpPr>
          <p:cNvPr id="88166" name="Line 102"/>
          <p:cNvSpPr>
            <a:spLocks noChangeShapeType="1"/>
          </p:cNvSpPr>
          <p:nvPr/>
        </p:nvSpPr>
        <p:spPr bwMode="auto">
          <a:xfrm flipV="1">
            <a:off x="5940425" y="4797425"/>
            <a:ext cx="71438" cy="360363"/>
          </a:xfrm>
          <a:prstGeom prst="line">
            <a:avLst/>
          </a:prstGeom>
          <a:noFill/>
          <a:ln w="9525">
            <a:solidFill>
              <a:schemeClr val="tx1"/>
            </a:solidFill>
            <a:round/>
            <a:headEnd type="triangle" w="med" len="med"/>
            <a:tailEnd/>
          </a:ln>
        </p:spPr>
        <p:txBody>
          <a:bodyPr/>
          <a:lstStyle/>
          <a:p>
            <a:endParaRPr lang="es-ES"/>
          </a:p>
        </p:txBody>
      </p:sp>
      <p:sp>
        <p:nvSpPr>
          <p:cNvPr id="88167" name="Line 103"/>
          <p:cNvSpPr>
            <a:spLocks noChangeShapeType="1"/>
          </p:cNvSpPr>
          <p:nvPr/>
        </p:nvSpPr>
        <p:spPr bwMode="auto">
          <a:xfrm flipV="1">
            <a:off x="4643438" y="4797425"/>
            <a:ext cx="288925" cy="360363"/>
          </a:xfrm>
          <a:prstGeom prst="line">
            <a:avLst/>
          </a:prstGeom>
          <a:noFill/>
          <a:ln w="9525">
            <a:solidFill>
              <a:schemeClr val="tx1"/>
            </a:solidFill>
            <a:round/>
            <a:headEnd type="triangle" w="med" len="med"/>
            <a:tailEnd/>
          </a:ln>
        </p:spPr>
        <p:txBody>
          <a:bodyPr/>
          <a:lstStyle/>
          <a:p>
            <a:endParaRPr lang="es-ES"/>
          </a:p>
        </p:txBody>
      </p:sp>
      <p:sp>
        <p:nvSpPr>
          <p:cNvPr id="88168" name="Line 104"/>
          <p:cNvSpPr>
            <a:spLocks noChangeShapeType="1"/>
          </p:cNvSpPr>
          <p:nvPr/>
        </p:nvSpPr>
        <p:spPr bwMode="auto">
          <a:xfrm flipV="1">
            <a:off x="3276600" y="4797425"/>
            <a:ext cx="503238" cy="360363"/>
          </a:xfrm>
          <a:prstGeom prst="line">
            <a:avLst/>
          </a:prstGeom>
          <a:noFill/>
          <a:ln w="9525">
            <a:solidFill>
              <a:schemeClr val="tx1"/>
            </a:solidFill>
            <a:round/>
            <a:headEnd type="triangle" w="med" len="med"/>
            <a:tailEnd/>
          </a:ln>
        </p:spPr>
        <p:txBody>
          <a:bodyPr/>
          <a:lstStyle/>
          <a:p>
            <a:endParaRPr lang="es-ES"/>
          </a:p>
        </p:txBody>
      </p:sp>
      <p:sp>
        <p:nvSpPr>
          <p:cNvPr id="88169" name="AutoShape 105"/>
          <p:cNvSpPr>
            <a:spLocks/>
          </p:cNvSpPr>
          <p:nvPr/>
        </p:nvSpPr>
        <p:spPr bwMode="auto">
          <a:xfrm rot="-5400000">
            <a:off x="3780631" y="4145757"/>
            <a:ext cx="142875" cy="1008062"/>
          </a:xfrm>
          <a:prstGeom prst="leftBrace">
            <a:avLst>
              <a:gd name="adj1" fmla="val 58796"/>
              <a:gd name="adj2" fmla="val 50000"/>
            </a:avLst>
          </a:prstGeom>
          <a:noFill/>
          <a:ln w="9525">
            <a:solidFill>
              <a:schemeClr val="tx1"/>
            </a:solidFill>
            <a:round/>
            <a:headEnd/>
            <a:tailEnd/>
          </a:ln>
        </p:spPr>
        <p:txBody>
          <a:bodyPr wrap="none" anchor="ctr"/>
          <a:lstStyle/>
          <a:p>
            <a:endParaRPr lang="es-ES"/>
          </a:p>
        </p:txBody>
      </p:sp>
      <p:sp>
        <p:nvSpPr>
          <p:cNvPr id="88170" name="AutoShape 106"/>
          <p:cNvSpPr>
            <a:spLocks/>
          </p:cNvSpPr>
          <p:nvPr/>
        </p:nvSpPr>
        <p:spPr bwMode="auto">
          <a:xfrm rot="-5400000">
            <a:off x="4860131" y="4145757"/>
            <a:ext cx="142875" cy="1008062"/>
          </a:xfrm>
          <a:prstGeom prst="leftBrace">
            <a:avLst>
              <a:gd name="adj1" fmla="val 58796"/>
              <a:gd name="adj2" fmla="val 50000"/>
            </a:avLst>
          </a:prstGeom>
          <a:noFill/>
          <a:ln w="9525">
            <a:solidFill>
              <a:schemeClr val="tx1"/>
            </a:solidFill>
            <a:round/>
            <a:headEnd/>
            <a:tailEnd/>
          </a:ln>
        </p:spPr>
        <p:txBody>
          <a:bodyPr wrap="none" anchor="ctr"/>
          <a:lstStyle/>
          <a:p>
            <a:endParaRPr lang="es-ES"/>
          </a:p>
        </p:txBody>
      </p:sp>
      <p:sp>
        <p:nvSpPr>
          <p:cNvPr id="88171" name="AutoShape 107"/>
          <p:cNvSpPr>
            <a:spLocks/>
          </p:cNvSpPr>
          <p:nvPr/>
        </p:nvSpPr>
        <p:spPr bwMode="auto">
          <a:xfrm rot="-5400000">
            <a:off x="5941219" y="4145756"/>
            <a:ext cx="142875" cy="1008063"/>
          </a:xfrm>
          <a:prstGeom prst="leftBrace">
            <a:avLst>
              <a:gd name="adj1" fmla="val 58796"/>
              <a:gd name="adj2" fmla="val 50000"/>
            </a:avLst>
          </a:prstGeom>
          <a:noFill/>
          <a:ln w="9525">
            <a:solidFill>
              <a:schemeClr val="tx1"/>
            </a:solidFill>
            <a:round/>
            <a:headEnd/>
            <a:tailEnd/>
          </a:ln>
        </p:spPr>
        <p:txBody>
          <a:bodyPr wrap="none" anchor="ctr"/>
          <a:lstStyle/>
          <a:p>
            <a:endParaRPr lang="es-ES"/>
          </a:p>
        </p:txBody>
      </p:sp>
      <p:sp>
        <p:nvSpPr>
          <p:cNvPr id="88172" name="AutoShape 108"/>
          <p:cNvSpPr>
            <a:spLocks/>
          </p:cNvSpPr>
          <p:nvPr/>
        </p:nvSpPr>
        <p:spPr bwMode="auto">
          <a:xfrm rot="-5400000">
            <a:off x="7020719" y="4148931"/>
            <a:ext cx="142875" cy="1008063"/>
          </a:xfrm>
          <a:prstGeom prst="leftBrace">
            <a:avLst>
              <a:gd name="adj1" fmla="val 58796"/>
              <a:gd name="adj2" fmla="val 50000"/>
            </a:avLst>
          </a:prstGeom>
          <a:noFill/>
          <a:ln w="9525">
            <a:solidFill>
              <a:schemeClr val="tx1"/>
            </a:solidFill>
            <a:round/>
            <a:headEnd/>
            <a:tailEnd/>
          </a:ln>
        </p:spPr>
        <p:txBody>
          <a:bodyPr wrap="none" anchor="ctr"/>
          <a:lstStyle/>
          <a:p>
            <a:endParaRPr lang="es-ES"/>
          </a:p>
        </p:txBody>
      </p:sp>
      <p:sp>
        <p:nvSpPr>
          <p:cNvPr id="88173" name="AutoShape 109"/>
          <p:cNvSpPr>
            <a:spLocks/>
          </p:cNvSpPr>
          <p:nvPr/>
        </p:nvSpPr>
        <p:spPr bwMode="auto">
          <a:xfrm rot="-5400000">
            <a:off x="8030369" y="4218781"/>
            <a:ext cx="142875" cy="868363"/>
          </a:xfrm>
          <a:prstGeom prst="leftBrace">
            <a:avLst>
              <a:gd name="adj1" fmla="val 50648"/>
              <a:gd name="adj2" fmla="val 50000"/>
            </a:avLst>
          </a:prstGeom>
          <a:noFill/>
          <a:ln w="9525">
            <a:solidFill>
              <a:schemeClr val="tx1"/>
            </a:solidFill>
            <a:round/>
            <a:headEnd/>
            <a:tailEnd/>
          </a:ln>
        </p:spPr>
        <p:txBody>
          <a:bodyPr wrap="none" anchor="ctr"/>
          <a:lstStyle/>
          <a:p>
            <a:endParaRPr lang="es-ES"/>
          </a:p>
        </p:txBody>
      </p:sp>
      <p:sp>
        <p:nvSpPr>
          <p:cNvPr id="88174" name="AutoShape 110"/>
          <p:cNvSpPr>
            <a:spLocks noChangeArrowheads="1"/>
          </p:cNvSpPr>
          <p:nvPr/>
        </p:nvSpPr>
        <p:spPr bwMode="auto">
          <a:xfrm>
            <a:off x="4140200" y="1700213"/>
            <a:ext cx="287338" cy="144462"/>
          </a:xfrm>
          <a:prstGeom prst="rightArrow">
            <a:avLst>
              <a:gd name="adj1" fmla="val 50000"/>
              <a:gd name="adj2" fmla="val 49726"/>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ransition spd="med">
    <p:pull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84213" y="257175"/>
            <a:ext cx="7991475" cy="579438"/>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Fragmentación </a:t>
            </a:r>
            <a:r>
              <a:rPr lang="es-ES_tradnl" sz="3200" dirty="0">
                <a:latin typeface="Arial" charset="0"/>
              </a:rPr>
              <a:t>en ruta (</a:t>
            </a:r>
            <a:r>
              <a:rPr lang="es-ES_tradnl" sz="3200" dirty="0" err="1">
                <a:latin typeface="Arial" charset="0"/>
              </a:rPr>
              <a:t>router</a:t>
            </a:r>
            <a:r>
              <a:rPr lang="es-ES_tradnl" sz="3200" dirty="0">
                <a:latin typeface="Arial" charset="0"/>
              </a:rPr>
              <a:t>)</a:t>
            </a:r>
            <a:endParaRPr lang="es-ES" sz="3200" dirty="0">
              <a:latin typeface="Arial" charset="0"/>
            </a:endParaRPr>
          </a:p>
        </p:txBody>
      </p:sp>
      <p:sp>
        <p:nvSpPr>
          <p:cNvPr id="89091" name="Line 3"/>
          <p:cNvSpPr>
            <a:spLocks noChangeShapeType="1"/>
          </p:cNvSpPr>
          <p:nvPr/>
        </p:nvSpPr>
        <p:spPr bwMode="auto">
          <a:xfrm>
            <a:off x="5940425" y="1123950"/>
            <a:ext cx="0" cy="936625"/>
          </a:xfrm>
          <a:prstGeom prst="line">
            <a:avLst/>
          </a:prstGeom>
          <a:noFill/>
          <a:ln w="25400">
            <a:solidFill>
              <a:schemeClr val="accent2"/>
            </a:solidFill>
            <a:round/>
            <a:headEnd/>
            <a:tailEnd/>
          </a:ln>
        </p:spPr>
        <p:txBody>
          <a:bodyPr/>
          <a:lstStyle/>
          <a:p>
            <a:endParaRPr lang="es-ES"/>
          </a:p>
        </p:txBody>
      </p:sp>
      <p:sp>
        <p:nvSpPr>
          <p:cNvPr id="89092" name="Line 4"/>
          <p:cNvSpPr>
            <a:spLocks noChangeShapeType="1"/>
          </p:cNvSpPr>
          <p:nvPr/>
        </p:nvSpPr>
        <p:spPr bwMode="auto">
          <a:xfrm>
            <a:off x="5940425" y="1773238"/>
            <a:ext cx="685800" cy="0"/>
          </a:xfrm>
          <a:prstGeom prst="line">
            <a:avLst/>
          </a:prstGeom>
          <a:noFill/>
          <a:ln w="25400">
            <a:solidFill>
              <a:schemeClr val="accent2"/>
            </a:solidFill>
            <a:round/>
            <a:headEnd/>
            <a:tailEnd/>
          </a:ln>
        </p:spPr>
        <p:txBody>
          <a:bodyPr/>
          <a:lstStyle/>
          <a:p>
            <a:endParaRPr lang="es-ES"/>
          </a:p>
        </p:txBody>
      </p:sp>
      <p:pic>
        <p:nvPicPr>
          <p:cNvPr id="89093" name="Picture 5"/>
          <p:cNvPicPr>
            <a:picLocks noChangeArrowheads="1"/>
          </p:cNvPicPr>
          <p:nvPr/>
        </p:nvPicPr>
        <p:blipFill>
          <a:blip r:embed="rId3" cstate="print"/>
          <a:srcRect/>
          <a:stretch>
            <a:fillRect/>
          </a:stretch>
        </p:blipFill>
        <p:spPr bwMode="auto">
          <a:xfrm>
            <a:off x="6445250" y="1204913"/>
            <a:ext cx="762000" cy="855662"/>
          </a:xfrm>
          <a:prstGeom prst="rect">
            <a:avLst/>
          </a:prstGeom>
          <a:noFill/>
          <a:ln w="12700">
            <a:noFill/>
            <a:miter lim="800000"/>
            <a:headEnd/>
            <a:tailEnd/>
          </a:ln>
        </p:spPr>
      </p:pic>
      <p:sp>
        <p:nvSpPr>
          <p:cNvPr id="89094" name="Line 6"/>
          <p:cNvSpPr>
            <a:spLocks noChangeShapeType="1"/>
          </p:cNvSpPr>
          <p:nvPr/>
        </p:nvSpPr>
        <p:spPr bwMode="auto">
          <a:xfrm flipH="1">
            <a:off x="2870200" y="1619250"/>
            <a:ext cx="3060700" cy="0"/>
          </a:xfrm>
          <a:prstGeom prst="line">
            <a:avLst/>
          </a:prstGeom>
          <a:noFill/>
          <a:ln w="25400">
            <a:solidFill>
              <a:schemeClr val="accent2"/>
            </a:solidFill>
            <a:round/>
            <a:headEnd/>
            <a:tailEnd/>
          </a:ln>
        </p:spPr>
        <p:txBody>
          <a:bodyPr/>
          <a:lstStyle/>
          <a:p>
            <a:endParaRPr lang="es-ES"/>
          </a:p>
        </p:txBody>
      </p:sp>
      <p:pic>
        <p:nvPicPr>
          <p:cNvPr id="89095" name="Picture 7"/>
          <p:cNvPicPr>
            <a:picLocks noChangeArrowheads="1"/>
          </p:cNvPicPr>
          <p:nvPr/>
        </p:nvPicPr>
        <p:blipFill>
          <a:blip r:embed="rId4" cstate="print"/>
          <a:srcRect/>
          <a:stretch>
            <a:fillRect/>
          </a:stretch>
        </p:blipFill>
        <p:spPr bwMode="auto">
          <a:xfrm>
            <a:off x="3348038" y="1160463"/>
            <a:ext cx="900112" cy="1001712"/>
          </a:xfrm>
          <a:prstGeom prst="rect">
            <a:avLst/>
          </a:prstGeom>
          <a:noFill/>
          <a:ln w="12700">
            <a:noFill/>
            <a:miter lim="800000"/>
            <a:headEnd/>
            <a:tailEnd/>
          </a:ln>
        </p:spPr>
      </p:pic>
      <p:pic>
        <p:nvPicPr>
          <p:cNvPr id="89096" name="Picture 8"/>
          <p:cNvPicPr>
            <a:picLocks noChangeArrowheads="1"/>
          </p:cNvPicPr>
          <p:nvPr/>
        </p:nvPicPr>
        <p:blipFill>
          <a:blip r:embed="rId5" cstate="print"/>
          <a:srcRect/>
          <a:stretch>
            <a:fillRect/>
          </a:stretch>
        </p:blipFill>
        <p:spPr bwMode="auto">
          <a:xfrm>
            <a:off x="4572000" y="1382713"/>
            <a:ext cx="962025" cy="533400"/>
          </a:xfrm>
          <a:prstGeom prst="rect">
            <a:avLst/>
          </a:prstGeom>
          <a:noFill/>
          <a:ln w="12700">
            <a:noFill/>
            <a:miter lim="800000"/>
            <a:headEnd/>
            <a:tailEnd/>
          </a:ln>
        </p:spPr>
      </p:pic>
      <p:pic>
        <p:nvPicPr>
          <p:cNvPr id="89097" name="Picture 9"/>
          <p:cNvPicPr>
            <a:picLocks noChangeArrowheads="1"/>
          </p:cNvPicPr>
          <p:nvPr/>
        </p:nvPicPr>
        <p:blipFill>
          <a:blip r:embed="rId3" cstate="print"/>
          <a:srcRect/>
          <a:stretch>
            <a:fillRect/>
          </a:stretch>
        </p:blipFill>
        <p:spPr bwMode="auto">
          <a:xfrm>
            <a:off x="2268538" y="1017588"/>
            <a:ext cx="762000" cy="855662"/>
          </a:xfrm>
          <a:prstGeom prst="rect">
            <a:avLst/>
          </a:prstGeom>
          <a:noFill/>
          <a:ln w="12700">
            <a:noFill/>
            <a:miter lim="800000"/>
            <a:headEnd/>
            <a:tailEnd/>
          </a:ln>
        </p:spPr>
      </p:pic>
      <p:sp>
        <p:nvSpPr>
          <p:cNvPr id="89098" name="Text Box 10"/>
          <p:cNvSpPr txBox="1">
            <a:spLocks noChangeArrowheads="1"/>
          </p:cNvSpPr>
          <p:nvPr/>
        </p:nvSpPr>
        <p:spPr bwMode="auto">
          <a:xfrm>
            <a:off x="2486025" y="1154113"/>
            <a:ext cx="312738" cy="304800"/>
          </a:xfrm>
          <a:prstGeom prst="rect">
            <a:avLst/>
          </a:prstGeom>
          <a:noFill/>
          <a:ln w="9525">
            <a:noFill/>
            <a:miter lim="800000"/>
            <a:headEnd/>
            <a:tailEnd/>
          </a:ln>
        </p:spPr>
        <p:txBody>
          <a:bodyPr wrap="none">
            <a:spAutoFit/>
          </a:bodyPr>
          <a:lstStyle/>
          <a:p>
            <a:r>
              <a:rPr lang="es-ES" sz="1400" b="1">
                <a:latin typeface="Arial" charset="0"/>
              </a:rPr>
              <a:t>A</a:t>
            </a:r>
          </a:p>
        </p:txBody>
      </p:sp>
      <p:sp>
        <p:nvSpPr>
          <p:cNvPr id="89099" name="Text Box 11"/>
          <p:cNvSpPr txBox="1">
            <a:spLocks noChangeArrowheads="1"/>
          </p:cNvSpPr>
          <p:nvPr/>
        </p:nvSpPr>
        <p:spPr bwMode="auto">
          <a:xfrm>
            <a:off x="6678613" y="1319213"/>
            <a:ext cx="312737" cy="304800"/>
          </a:xfrm>
          <a:prstGeom prst="rect">
            <a:avLst/>
          </a:prstGeom>
          <a:noFill/>
          <a:ln w="9525">
            <a:noFill/>
            <a:miter lim="800000"/>
            <a:headEnd/>
            <a:tailEnd/>
          </a:ln>
        </p:spPr>
        <p:txBody>
          <a:bodyPr wrap="none">
            <a:spAutoFit/>
          </a:bodyPr>
          <a:lstStyle/>
          <a:p>
            <a:r>
              <a:rPr lang="es-ES" sz="1400" b="1">
                <a:latin typeface="Arial" charset="0"/>
              </a:rPr>
              <a:t>B</a:t>
            </a:r>
          </a:p>
        </p:txBody>
      </p:sp>
      <p:sp>
        <p:nvSpPr>
          <p:cNvPr id="89100" name="Text Box 12"/>
          <p:cNvSpPr txBox="1">
            <a:spLocks noChangeArrowheads="1"/>
          </p:cNvSpPr>
          <p:nvPr/>
        </p:nvSpPr>
        <p:spPr bwMode="auto">
          <a:xfrm>
            <a:off x="5219700" y="836613"/>
            <a:ext cx="1347788"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Ethernet DIX</a:t>
            </a:r>
            <a:endParaRPr lang="es-ES" sz="1400" b="1">
              <a:latin typeface="Arial" charset="0"/>
            </a:endParaRPr>
          </a:p>
        </p:txBody>
      </p:sp>
      <p:sp>
        <p:nvSpPr>
          <p:cNvPr id="89101" name="Text Box 13"/>
          <p:cNvSpPr txBox="1">
            <a:spLocks noChangeArrowheads="1"/>
          </p:cNvSpPr>
          <p:nvPr/>
        </p:nvSpPr>
        <p:spPr bwMode="auto">
          <a:xfrm>
            <a:off x="3224213" y="2130425"/>
            <a:ext cx="1011237" cy="304800"/>
          </a:xfrm>
          <a:prstGeom prst="rect">
            <a:avLst/>
          </a:prstGeom>
          <a:noFill/>
          <a:ln w="9525">
            <a:noFill/>
            <a:miter lim="800000"/>
            <a:headEnd/>
            <a:tailEnd/>
          </a:ln>
        </p:spPr>
        <p:txBody>
          <a:bodyPr wrap="none">
            <a:spAutoFit/>
          </a:bodyPr>
          <a:lstStyle/>
          <a:p>
            <a:r>
              <a:rPr lang="es-ES" sz="1400" b="1">
                <a:latin typeface="Arial" charset="0"/>
              </a:rPr>
              <a:t>MTU 4440</a:t>
            </a:r>
          </a:p>
        </p:txBody>
      </p:sp>
      <p:sp>
        <p:nvSpPr>
          <p:cNvPr id="89102" name="Text Box 14"/>
          <p:cNvSpPr txBox="1">
            <a:spLocks noChangeArrowheads="1"/>
          </p:cNvSpPr>
          <p:nvPr/>
        </p:nvSpPr>
        <p:spPr bwMode="auto">
          <a:xfrm>
            <a:off x="5364163" y="2060575"/>
            <a:ext cx="1011237" cy="304800"/>
          </a:xfrm>
          <a:prstGeom prst="rect">
            <a:avLst/>
          </a:prstGeom>
          <a:noFill/>
          <a:ln w="9525">
            <a:noFill/>
            <a:miter lim="800000"/>
            <a:headEnd/>
            <a:tailEnd/>
          </a:ln>
        </p:spPr>
        <p:txBody>
          <a:bodyPr wrap="none">
            <a:spAutoFit/>
          </a:bodyPr>
          <a:lstStyle/>
          <a:p>
            <a:r>
              <a:rPr lang="es-ES" sz="1400" b="1">
                <a:latin typeface="Arial" charset="0"/>
              </a:rPr>
              <a:t>MTU 1500</a:t>
            </a:r>
          </a:p>
        </p:txBody>
      </p:sp>
      <p:sp>
        <p:nvSpPr>
          <p:cNvPr id="89103" name="Rectangle 15"/>
          <p:cNvSpPr>
            <a:spLocks noChangeArrowheads="1"/>
          </p:cNvSpPr>
          <p:nvPr/>
        </p:nvSpPr>
        <p:spPr bwMode="auto">
          <a:xfrm>
            <a:off x="2297113" y="2708275"/>
            <a:ext cx="6235700" cy="630238"/>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1306640" name="Group 16"/>
          <p:cNvGraphicFramePr>
            <a:graphicFrameLocks noGrp="1"/>
          </p:cNvGraphicFramePr>
          <p:nvPr/>
        </p:nvGraphicFramePr>
        <p:xfrm>
          <a:off x="2301875" y="2713038"/>
          <a:ext cx="6229350" cy="627888"/>
        </p:xfrm>
        <a:graphic>
          <a:graphicData uri="http://schemas.openxmlformats.org/drawingml/2006/table">
            <a:tbl>
              <a:tblPr/>
              <a:tblGrid>
                <a:gridCol w="612775"/>
                <a:gridCol w="5616575"/>
              </a:tblGrid>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TCP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2" name="Text Box 24"/>
          <p:cNvSpPr txBox="1">
            <a:spLocks noChangeArrowheads="1"/>
          </p:cNvSpPr>
          <p:nvPr/>
        </p:nvSpPr>
        <p:spPr bwMode="auto">
          <a:xfrm>
            <a:off x="323850" y="2708275"/>
            <a:ext cx="1835150" cy="581025"/>
          </a:xfrm>
          <a:prstGeom prst="rect">
            <a:avLst/>
          </a:prstGeom>
          <a:noFill/>
          <a:ln w="9525">
            <a:noFill/>
            <a:miter lim="800000"/>
            <a:headEnd/>
            <a:tailEnd/>
          </a:ln>
        </p:spPr>
        <p:txBody>
          <a:bodyPr>
            <a:spAutoFit/>
          </a:bodyPr>
          <a:lstStyle/>
          <a:p>
            <a:pPr algn="ctr">
              <a:spcBef>
                <a:spcPct val="50000"/>
              </a:spcBef>
            </a:pPr>
            <a:r>
              <a:rPr lang="es-ES" sz="1600">
                <a:latin typeface="Arial" charset="0"/>
              </a:rPr>
              <a:t>Segmento TCP (4420 bytes)</a:t>
            </a:r>
          </a:p>
        </p:txBody>
      </p:sp>
      <p:sp>
        <p:nvSpPr>
          <p:cNvPr id="89113" name="Text Box 25"/>
          <p:cNvSpPr txBox="1">
            <a:spLocks noChangeArrowheads="1"/>
          </p:cNvSpPr>
          <p:nvPr/>
        </p:nvSpPr>
        <p:spPr bwMode="auto">
          <a:xfrm>
            <a:off x="250825" y="3841750"/>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Datagrama IP (4440 bytes)</a:t>
            </a:r>
            <a:endParaRPr lang="es-ES" sz="1600">
              <a:latin typeface="Arial" charset="0"/>
            </a:endParaRPr>
          </a:p>
        </p:txBody>
      </p:sp>
      <p:sp>
        <p:nvSpPr>
          <p:cNvPr id="89114" name="Line 26"/>
          <p:cNvSpPr>
            <a:spLocks noChangeShapeType="1"/>
          </p:cNvSpPr>
          <p:nvPr/>
        </p:nvSpPr>
        <p:spPr bwMode="auto">
          <a:xfrm flipH="1">
            <a:off x="8532813" y="3409950"/>
            <a:ext cx="0" cy="360363"/>
          </a:xfrm>
          <a:prstGeom prst="line">
            <a:avLst/>
          </a:prstGeom>
          <a:noFill/>
          <a:ln w="9525">
            <a:solidFill>
              <a:schemeClr val="tx1"/>
            </a:solidFill>
            <a:round/>
            <a:headEnd/>
            <a:tailEnd type="triangle" w="med" len="med"/>
          </a:ln>
        </p:spPr>
        <p:txBody>
          <a:bodyPr/>
          <a:lstStyle/>
          <a:p>
            <a:endParaRPr lang="es-ES"/>
          </a:p>
        </p:txBody>
      </p:sp>
      <p:sp>
        <p:nvSpPr>
          <p:cNvPr id="89115" name="Line 27"/>
          <p:cNvSpPr>
            <a:spLocks noChangeShapeType="1"/>
          </p:cNvSpPr>
          <p:nvPr/>
        </p:nvSpPr>
        <p:spPr bwMode="auto">
          <a:xfrm flipH="1">
            <a:off x="2268538" y="3409950"/>
            <a:ext cx="0" cy="360363"/>
          </a:xfrm>
          <a:prstGeom prst="line">
            <a:avLst/>
          </a:prstGeom>
          <a:noFill/>
          <a:ln w="9525">
            <a:solidFill>
              <a:schemeClr val="tx1"/>
            </a:solidFill>
            <a:round/>
            <a:headEnd/>
            <a:tailEnd type="triangle" w="med" len="med"/>
          </a:ln>
        </p:spPr>
        <p:txBody>
          <a:bodyPr/>
          <a:lstStyle/>
          <a:p>
            <a:endParaRPr lang="es-ES"/>
          </a:p>
        </p:txBody>
      </p:sp>
      <p:sp>
        <p:nvSpPr>
          <p:cNvPr id="89116" name="Rectangle 28"/>
          <p:cNvSpPr>
            <a:spLocks noChangeArrowheads="1"/>
          </p:cNvSpPr>
          <p:nvPr/>
        </p:nvSpPr>
        <p:spPr bwMode="auto">
          <a:xfrm>
            <a:off x="2297113" y="3863975"/>
            <a:ext cx="6235700" cy="630238"/>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1306653" name="Group 29"/>
          <p:cNvGraphicFramePr>
            <a:graphicFrameLocks noGrp="1"/>
          </p:cNvGraphicFramePr>
          <p:nvPr/>
        </p:nvGraphicFramePr>
        <p:xfrm>
          <a:off x="1692275" y="3865563"/>
          <a:ext cx="6846888" cy="627888"/>
        </p:xfrm>
        <a:graphic>
          <a:graphicData uri="http://schemas.openxmlformats.org/drawingml/2006/table">
            <a:tbl>
              <a:tblPr/>
              <a:tblGrid>
                <a:gridCol w="612775"/>
                <a:gridCol w="617538"/>
                <a:gridCol w="5616575"/>
              </a:tblGrid>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TCP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7" name="Rectangle 39"/>
          <p:cNvSpPr>
            <a:spLocks noChangeArrowheads="1"/>
          </p:cNvSpPr>
          <p:nvPr/>
        </p:nvSpPr>
        <p:spPr bwMode="auto">
          <a:xfrm>
            <a:off x="7213600" y="5221288"/>
            <a:ext cx="1328738" cy="5492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28" name="Rectangle 40"/>
          <p:cNvSpPr>
            <a:spLocks noChangeArrowheads="1"/>
          </p:cNvSpPr>
          <p:nvPr/>
        </p:nvSpPr>
        <p:spPr bwMode="auto">
          <a:xfrm>
            <a:off x="4492625" y="5216525"/>
            <a:ext cx="1719263" cy="554038"/>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29" name="Rectangle 41"/>
          <p:cNvSpPr>
            <a:spLocks noChangeArrowheads="1"/>
          </p:cNvSpPr>
          <p:nvPr/>
        </p:nvSpPr>
        <p:spPr bwMode="auto">
          <a:xfrm>
            <a:off x="1819275" y="5222875"/>
            <a:ext cx="1665288" cy="5492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30" name="Line 42"/>
          <p:cNvSpPr>
            <a:spLocks noChangeShapeType="1"/>
          </p:cNvSpPr>
          <p:nvPr/>
        </p:nvSpPr>
        <p:spPr bwMode="auto">
          <a:xfrm flipH="1">
            <a:off x="2700338" y="4797425"/>
            <a:ext cx="358775" cy="360363"/>
          </a:xfrm>
          <a:prstGeom prst="line">
            <a:avLst/>
          </a:prstGeom>
          <a:noFill/>
          <a:ln w="9525">
            <a:solidFill>
              <a:schemeClr val="tx1"/>
            </a:solidFill>
            <a:round/>
            <a:headEnd/>
            <a:tailEnd type="triangle" w="med" len="med"/>
          </a:ln>
        </p:spPr>
        <p:txBody>
          <a:bodyPr/>
          <a:lstStyle/>
          <a:p>
            <a:endParaRPr lang="es-ES"/>
          </a:p>
        </p:txBody>
      </p:sp>
      <p:graphicFrame>
        <p:nvGraphicFramePr>
          <p:cNvPr id="1306667" name="Group 43"/>
          <p:cNvGraphicFramePr>
            <a:graphicFrameLocks noGrp="1"/>
          </p:cNvGraphicFramePr>
          <p:nvPr/>
        </p:nvGraphicFramePr>
        <p:xfrm>
          <a:off x="1258888" y="5229225"/>
          <a:ext cx="2232025" cy="560832"/>
        </p:xfrm>
        <a:graphic>
          <a:graphicData uri="http://schemas.openxmlformats.org/drawingml/2006/table">
            <a:tbl>
              <a:tblPr/>
              <a:tblGrid>
                <a:gridCol w="558800"/>
                <a:gridCol w="560387"/>
                <a:gridCol w="1112838"/>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TCP</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6677" name="Group 53"/>
          <p:cNvGraphicFramePr>
            <a:graphicFrameLocks noGrp="1"/>
          </p:cNvGraphicFramePr>
          <p:nvPr/>
        </p:nvGraphicFramePr>
        <p:xfrm>
          <a:off x="3922713" y="5229225"/>
          <a:ext cx="2305050" cy="560832"/>
        </p:xfrm>
        <a:graphic>
          <a:graphicData uri="http://schemas.openxmlformats.org/drawingml/2006/table">
            <a:tbl>
              <a:tblPr/>
              <a:tblGrid>
                <a:gridCol w="558800"/>
                <a:gridCol w="174625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6685" name="Group 61"/>
          <p:cNvGraphicFramePr>
            <a:graphicFrameLocks noGrp="1"/>
          </p:cNvGraphicFramePr>
          <p:nvPr/>
        </p:nvGraphicFramePr>
        <p:xfrm>
          <a:off x="6659563" y="5229225"/>
          <a:ext cx="1884362" cy="560832"/>
        </p:xfrm>
        <a:graphic>
          <a:graphicData uri="http://schemas.openxmlformats.org/drawingml/2006/table">
            <a:tbl>
              <a:tblPr/>
              <a:tblGrid>
                <a:gridCol w="558800"/>
                <a:gridCol w="13255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57" name="Text Box 69"/>
          <p:cNvSpPr txBox="1">
            <a:spLocks noChangeArrowheads="1"/>
          </p:cNvSpPr>
          <p:nvPr/>
        </p:nvSpPr>
        <p:spPr bwMode="auto">
          <a:xfrm>
            <a:off x="1692275" y="5786438"/>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1 (1500 bytes)</a:t>
            </a:r>
            <a:endParaRPr lang="es-ES" sz="1600">
              <a:latin typeface="Arial" charset="0"/>
            </a:endParaRPr>
          </a:p>
        </p:txBody>
      </p:sp>
      <p:sp>
        <p:nvSpPr>
          <p:cNvPr id="89158" name="Text Box 70"/>
          <p:cNvSpPr txBox="1">
            <a:spLocks noChangeArrowheads="1"/>
          </p:cNvSpPr>
          <p:nvPr/>
        </p:nvSpPr>
        <p:spPr bwMode="auto">
          <a:xfrm>
            <a:off x="4427538" y="5792788"/>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2 (1500 bytes)</a:t>
            </a:r>
            <a:endParaRPr lang="es-ES" sz="1600">
              <a:latin typeface="Arial" charset="0"/>
            </a:endParaRPr>
          </a:p>
        </p:txBody>
      </p:sp>
      <p:sp>
        <p:nvSpPr>
          <p:cNvPr id="89159" name="Text Box 71"/>
          <p:cNvSpPr txBox="1">
            <a:spLocks noChangeArrowheads="1"/>
          </p:cNvSpPr>
          <p:nvPr/>
        </p:nvSpPr>
        <p:spPr bwMode="auto">
          <a:xfrm>
            <a:off x="7018338" y="5792788"/>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Fragmento 3 (1480 bytes)</a:t>
            </a:r>
            <a:endParaRPr lang="es-ES" sz="1600">
              <a:latin typeface="Arial" charset="0"/>
            </a:endParaRPr>
          </a:p>
        </p:txBody>
      </p:sp>
      <p:sp>
        <p:nvSpPr>
          <p:cNvPr id="89160" name="AutoShape 72"/>
          <p:cNvSpPr>
            <a:spLocks/>
          </p:cNvSpPr>
          <p:nvPr/>
        </p:nvSpPr>
        <p:spPr bwMode="auto">
          <a:xfrm rot="-5400000">
            <a:off x="3117056" y="3759994"/>
            <a:ext cx="128588" cy="1771650"/>
          </a:xfrm>
          <a:prstGeom prst="leftBrace">
            <a:avLst>
              <a:gd name="adj1" fmla="val 114814"/>
              <a:gd name="adj2" fmla="val 50000"/>
            </a:avLst>
          </a:prstGeom>
          <a:noFill/>
          <a:ln w="9525">
            <a:solidFill>
              <a:schemeClr val="tx1"/>
            </a:solidFill>
            <a:round/>
            <a:headEnd/>
            <a:tailEnd/>
          </a:ln>
        </p:spPr>
        <p:txBody>
          <a:bodyPr wrap="none" anchor="ctr"/>
          <a:lstStyle/>
          <a:p>
            <a:endParaRPr lang="es-ES"/>
          </a:p>
        </p:txBody>
      </p:sp>
      <p:sp>
        <p:nvSpPr>
          <p:cNvPr id="89161" name="Line 73"/>
          <p:cNvSpPr>
            <a:spLocks noChangeShapeType="1"/>
          </p:cNvSpPr>
          <p:nvPr/>
        </p:nvSpPr>
        <p:spPr bwMode="auto">
          <a:xfrm flipH="1" flipV="1">
            <a:off x="7524750" y="4789488"/>
            <a:ext cx="215900" cy="368300"/>
          </a:xfrm>
          <a:prstGeom prst="line">
            <a:avLst/>
          </a:prstGeom>
          <a:noFill/>
          <a:ln w="9525">
            <a:solidFill>
              <a:schemeClr val="tx1"/>
            </a:solidFill>
            <a:round/>
            <a:headEnd type="triangle" w="med" len="med"/>
            <a:tailEnd/>
          </a:ln>
        </p:spPr>
        <p:txBody>
          <a:bodyPr/>
          <a:lstStyle/>
          <a:p>
            <a:endParaRPr lang="es-ES"/>
          </a:p>
        </p:txBody>
      </p:sp>
      <p:sp>
        <p:nvSpPr>
          <p:cNvPr id="89162" name="Line 74"/>
          <p:cNvSpPr>
            <a:spLocks noChangeShapeType="1"/>
          </p:cNvSpPr>
          <p:nvPr/>
        </p:nvSpPr>
        <p:spPr bwMode="auto">
          <a:xfrm flipH="1" flipV="1">
            <a:off x="5219700" y="4789488"/>
            <a:ext cx="0" cy="368300"/>
          </a:xfrm>
          <a:prstGeom prst="line">
            <a:avLst/>
          </a:prstGeom>
          <a:noFill/>
          <a:ln w="9525">
            <a:solidFill>
              <a:schemeClr val="tx1"/>
            </a:solidFill>
            <a:round/>
            <a:headEnd type="triangle" w="med" len="med"/>
            <a:tailEnd/>
          </a:ln>
        </p:spPr>
        <p:txBody>
          <a:bodyPr/>
          <a:lstStyle/>
          <a:p>
            <a:endParaRPr lang="es-ES"/>
          </a:p>
        </p:txBody>
      </p:sp>
      <p:sp>
        <p:nvSpPr>
          <p:cNvPr id="89163" name="AutoShape 75"/>
          <p:cNvSpPr>
            <a:spLocks/>
          </p:cNvSpPr>
          <p:nvPr/>
        </p:nvSpPr>
        <p:spPr bwMode="auto">
          <a:xfrm rot="-5400000">
            <a:off x="5179219" y="3531394"/>
            <a:ext cx="153987" cy="2232025"/>
          </a:xfrm>
          <a:prstGeom prst="leftBrace">
            <a:avLst>
              <a:gd name="adj1" fmla="val 120791"/>
              <a:gd name="adj2" fmla="val 50000"/>
            </a:avLst>
          </a:prstGeom>
          <a:noFill/>
          <a:ln w="9525">
            <a:solidFill>
              <a:schemeClr val="tx1"/>
            </a:solidFill>
            <a:round/>
            <a:headEnd/>
            <a:tailEnd/>
          </a:ln>
        </p:spPr>
        <p:txBody>
          <a:bodyPr wrap="none" anchor="ctr"/>
          <a:lstStyle/>
          <a:p>
            <a:endParaRPr lang="es-ES"/>
          </a:p>
        </p:txBody>
      </p:sp>
      <p:sp>
        <p:nvSpPr>
          <p:cNvPr id="89164" name="AutoShape 76"/>
          <p:cNvSpPr>
            <a:spLocks/>
          </p:cNvSpPr>
          <p:nvPr/>
        </p:nvSpPr>
        <p:spPr bwMode="auto">
          <a:xfrm rot="-5400000">
            <a:off x="7411244" y="3602832"/>
            <a:ext cx="153987" cy="2089150"/>
          </a:xfrm>
          <a:prstGeom prst="leftBrace">
            <a:avLst>
              <a:gd name="adj1" fmla="val 113059"/>
              <a:gd name="adj2" fmla="val 50000"/>
            </a:avLst>
          </a:prstGeom>
          <a:noFill/>
          <a:ln w="9525">
            <a:solidFill>
              <a:schemeClr val="tx1"/>
            </a:solidFill>
            <a:round/>
            <a:headEnd/>
            <a:tailEnd/>
          </a:ln>
        </p:spPr>
        <p:txBody>
          <a:bodyPr wrap="none" anchor="ctr"/>
          <a:lstStyle/>
          <a:p>
            <a:endParaRPr lang="es-ES"/>
          </a:p>
        </p:txBody>
      </p:sp>
      <p:sp>
        <p:nvSpPr>
          <p:cNvPr id="89165" name="AutoShape 77"/>
          <p:cNvSpPr>
            <a:spLocks noChangeArrowheads="1"/>
          </p:cNvSpPr>
          <p:nvPr/>
        </p:nvSpPr>
        <p:spPr bwMode="auto">
          <a:xfrm>
            <a:off x="3059113" y="1412875"/>
            <a:ext cx="287337" cy="144463"/>
          </a:xfrm>
          <a:prstGeom prst="rightArrow">
            <a:avLst>
              <a:gd name="adj1" fmla="val 50000"/>
              <a:gd name="adj2" fmla="val 49725"/>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ransition spd="med">
    <p:pull dir="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ChangeArrowheads="1"/>
          </p:cNvSpPr>
          <p:nvPr/>
        </p:nvSpPr>
        <p:spPr bwMode="auto">
          <a:xfrm>
            <a:off x="742950" y="5056188"/>
            <a:ext cx="835025"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75" name="Rectangle 3"/>
          <p:cNvSpPr>
            <a:spLocks noChangeArrowheads="1"/>
          </p:cNvSpPr>
          <p:nvPr/>
        </p:nvSpPr>
        <p:spPr bwMode="auto">
          <a:xfrm>
            <a:off x="2044700" y="5059363"/>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76" name="Rectangle 4"/>
          <p:cNvSpPr>
            <a:spLocks noChangeArrowheads="1"/>
          </p:cNvSpPr>
          <p:nvPr/>
        </p:nvSpPr>
        <p:spPr bwMode="auto">
          <a:xfrm>
            <a:off x="3073400" y="5059363"/>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77" name="Rectangle 5"/>
          <p:cNvSpPr>
            <a:spLocks noChangeArrowheads="1"/>
          </p:cNvSpPr>
          <p:nvPr/>
        </p:nvSpPr>
        <p:spPr bwMode="auto">
          <a:xfrm>
            <a:off x="4076700" y="5059363"/>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78" name="Rectangle 6"/>
          <p:cNvSpPr>
            <a:spLocks noChangeArrowheads="1"/>
          </p:cNvSpPr>
          <p:nvPr/>
        </p:nvSpPr>
        <p:spPr bwMode="auto">
          <a:xfrm>
            <a:off x="5081588" y="5059363"/>
            <a:ext cx="538162"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79" name="Rectangle 7"/>
          <p:cNvSpPr>
            <a:spLocks noChangeArrowheads="1"/>
          </p:cNvSpPr>
          <p:nvPr/>
        </p:nvSpPr>
        <p:spPr bwMode="auto">
          <a:xfrm>
            <a:off x="6094413" y="5064125"/>
            <a:ext cx="538162"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0" name="Rectangle 8"/>
          <p:cNvSpPr>
            <a:spLocks noChangeArrowheads="1"/>
          </p:cNvSpPr>
          <p:nvPr/>
        </p:nvSpPr>
        <p:spPr bwMode="auto">
          <a:xfrm>
            <a:off x="4305300" y="5989638"/>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1" name="Rectangle 9"/>
          <p:cNvSpPr>
            <a:spLocks noChangeArrowheads="1"/>
          </p:cNvSpPr>
          <p:nvPr/>
        </p:nvSpPr>
        <p:spPr bwMode="auto">
          <a:xfrm>
            <a:off x="5334000" y="5989638"/>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2" name="Rectangle 10"/>
          <p:cNvSpPr>
            <a:spLocks noChangeArrowheads="1"/>
          </p:cNvSpPr>
          <p:nvPr/>
        </p:nvSpPr>
        <p:spPr bwMode="auto">
          <a:xfrm>
            <a:off x="6337300" y="5989638"/>
            <a:ext cx="538163"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3" name="Rectangle 11"/>
          <p:cNvSpPr>
            <a:spLocks noChangeArrowheads="1"/>
          </p:cNvSpPr>
          <p:nvPr/>
        </p:nvSpPr>
        <p:spPr bwMode="auto">
          <a:xfrm>
            <a:off x="7342188" y="5989638"/>
            <a:ext cx="538162"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4" name="Rectangle 12"/>
          <p:cNvSpPr>
            <a:spLocks noChangeArrowheads="1"/>
          </p:cNvSpPr>
          <p:nvPr/>
        </p:nvSpPr>
        <p:spPr bwMode="auto">
          <a:xfrm>
            <a:off x="8355013" y="5994400"/>
            <a:ext cx="538162"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685" name="Rectangle 13"/>
          <p:cNvSpPr>
            <a:spLocks noChangeArrowheads="1"/>
          </p:cNvSpPr>
          <p:nvPr/>
        </p:nvSpPr>
        <p:spPr bwMode="auto">
          <a:xfrm>
            <a:off x="3268663" y="5994400"/>
            <a:ext cx="538162"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90126" name="Freeform 14"/>
          <p:cNvSpPr>
            <a:spLocks/>
          </p:cNvSpPr>
          <p:nvPr/>
        </p:nvSpPr>
        <p:spPr bwMode="auto">
          <a:xfrm flipV="1">
            <a:off x="5867400" y="1557338"/>
            <a:ext cx="1295400" cy="76200"/>
          </a:xfrm>
          <a:custGeom>
            <a:avLst/>
            <a:gdLst>
              <a:gd name="T0" fmla="*/ 0 w 1452"/>
              <a:gd name="T1" fmla="*/ 0 h 45"/>
              <a:gd name="T2" fmla="*/ 663759 w 1452"/>
              <a:gd name="T3" fmla="*/ 0 h 45"/>
              <a:gd name="T4" fmla="*/ 592387 w 1452"/>
              <a:gd name="T5" fmla="*/ 74507 h 45"/>
              <a:gd name="T6" fmla="*/ 1294508 w 1452"/>
              <a:gd name="T7" fmla="*/ 74507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90127" name="Line 15"/>
          <p:cNvSpPr>
            <a:spLocks noChangeShapeType="1"/>
          </p:cNvSpPr>
          <p:nvPr/>
        </p:nvSpPr>
        <p:spPr bwMode="auto">
          <a:xfrm>
            <a:off x="7380288" y="1557338"/>
            <a:ext cx="431800" cy="0"/>
          </a:xfrm>
          <a:prstGeom prst="line">
            <a:avLst/>
          </a:prstGeom>
          <a:noFill/>
          <a:ln w="9525">
            <a:solidFill>
              <a:schemeClr val="tx1"/>
            </a:solidFill>
            <a:round/>
            <a:headEnd/>
            <a:tailEnd/>
          </a:ln>
        </p:spPr>
        <p:txBody>
          <a:bodyPr/>
          <a:lstStyle/>
          <a:p>
            <a:endParaRPr lang="es-ES"/>
          </a:p>
        </p:txBody>
      </p:sp>
      <p:sp>
        <p:nvSpPr>
          <p:cNvPr id="90128" name="Text Box 16"/>
          <p:cNvSpPr txBox="1">
            <a:spLocks noChangeArrowheads="1"/>
          </p:cNvSpPr>
          <p:nvPr/>
        </p:nvSpPr>
        <p:spPr bwMode="auto">
          <a:xfrm>
            <a:off x="323850" y="257175"/>
            <a:ext cx="8640763" cy="579438"/>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Fragmentación </a:t>
            </a:r>
            <a:r>
              <a:rPr lang="es-ES_tradnl" sz="3200" dirty="0">
                <a:latin typeface="Arial" charset="0"/>
              </a:rPr>
              <a:t>múltiple </a:t>
            </a:r>
            <a:r>
              <a:rPr lang="es-ES_tradnl" sz="3200" dirty="0" smtClean="0">
                <a:latin typeface="Arial" charset="0"/>
              </a:rPr>
              <a:t>en ruta</a:t>
            </a:r>
            <a:endParaRPr lang="es-ES" sz="3200" dirty="0">
              <a:latin typeface="Arial" charset="0"/>
            </a:endParaRPr>
          </a:p>
        </p:txBody>
      </p:sp>
      <p:sp>
        <p:nvSpPr>
          <p:cNvPr id="90129" name="Line 17"/>
          <p:cNvSpPr>
            <a:spLocks noChangeShapeType="1"/>
          </p:cNvSpPr>
          <p:nvPr/>
        </p:nvSpPr>
        <p:spPr bwMode="auto">
          <a:xfrm>
            <a:off x="4787900" y="1196975"/>
            <a:ext cx="0" cy="936625"/>
          </a:xfrm>
          <a:prstGeom prst="line">
            <a:avLst/>
          </a:prstGeom>
          <a:noFill/>
          <a:ln w="25400">
            <a:solidFill>
              <a:schemeClr val="accent2"/>
            </a:solidFill>
            <a:round/>
            <a:headEnd/>
            <a:tailEnd/>
          </a:ln>
        </p:spPr>
        <p:txBody>
          <a:bodyPr/>
          <a:lstStyle/>
          <a:p>
            <a:endParaRPr lang="es-ES"/>
          </a:p>
        </p:txBody>
      </p:sp>
      <p:sp>
        <p:nvSpPr>
          <p:cNvPr id="90130" name="Line 18"/>
          <p:cNvSpPr>
            <a:spLocks noChangeShapeType="1"/>
          </p:cNvSpPr>
          <p:nvPr/>
        </p:nvSpPr>
        <p:spPr bwMode="auto">
          <a:xfrm>
            <a:off x="4787900" y="1639888"/>
            <a:ext cx="685800" cy="0"/>
          </a:xfrm>
          <a:prstGeom prst="line">
            <a:avLst/>
          </a:prstGeom>
          <a:noFill/>
          <a:ln w="25400">
            <a:solidFill>
              <a:schemeClr val="accent2"/>
            </a:solidFill>
            <a:round/>
            <a:headEnd/>
            <a:tailEnd/>
          </a:ln>
        </p:spPr>
        <p:txBody>
          <a:bodyPr/>
          <a:lstStyle/>
          <a:p>
            <a:endParaRPr lang="es-ES"/>
          </a:p>
        </p:txBody>
      </p:sp>
      <p:pic>
        <p:nvPicPr>
          <p:cNvPr id="90131" name="Picture 19"/>
          <p:cNvPicPr>
            <a:picLocks noChangeArrowheads="1"/>
          </p:cNvPicPr>
          <p:nvPr/>
        </p:nvPicPr>
        <p:blipFill>
          <a:blip r:embed="rId3" cstate="print"/>
          <a:srcRect/>
          <a:stretch>
            <a:fillRect/>
          </a:stretch>
        </p:blipFill>
        <p:spPr bwMode="auto">
          <a:xfrm>
            <a:off x="7626350" y="938213"/>
            <a:ext cx="762000" cy="855662"/>
          </a:xfrm>
          <a:prstGeom prst="rect">
            <a:avLst/>
          </a:prstGeom>
          <a:noFill/>
          <a:ln w="12700">
            <a:noFill/>
            <a:miter lim="800000"/>
            <a:headEnd/>
            <a:tailEnd/>
          </a:ln>
        </p:spPr>
      </p:pic>
      <p:sp>
        <p:nvSpPr>
          <p:cNvPr id="90132" name="Line 20"/>
          <p:cNvSpPr>
            <a:spLocks noChangeShapeType="1"/>
          </p:cNvSpPr>
          <p:nvPr/>
        </p:nvSpPr>
        <p:spPr bwMode="auto">
          <a:xfrm flipH="1">
            <a:off x="1717675" y="1806575"/>
            <a:ext cx="3060700" cy="0"/>
          </a:xfrm>
          <a:prstGeom prst="line">
            <a:avLst/>
          </a:prstGeom>
          <a:noFill/>
          <a:ln w="25400">
            <a:solidFill>
              <a:schemeClr val="accent2"/>
            </a:solidFill>
            <a:round/>
            <a:headEnd/>
            <a:tailEnd/>
          </a:ln>
        </p:spPr>
        <p:txBody>
          <a:bodyPr/>
          <a:lstStyle/>
          <a:p>
            <a:endParaRPr lang="es-ES"/>
          </a:p>
        </p:txBody>
      </p:sp>
      <p:pic>
        <p:nvPicPr>
          <p:cNvPr id="90133" name="Picture 21"/>
          <p:cNvPicPr>
            <a:picLocks noChangeArrowheads="1"/>
          </p:cNvPicPr>
          <p:nvPr/>
        </p:nvPicPr>
        <p:blipFill>
          <a:blip r:embed="rId4" cstate="print"/>
          <a:srcRect/>
          <a:stretch>
            <a:fillRect/>
          </a:stretch>
        </p:blipFill>
        <p:spPr bwMode="auto">
          <a:xfrm>
            <a:off x="2195513" y="1347788"/>
            <a:ext cx="900112" cy="1001712"/>
          </a:xfrm>
          <a:prstGeom prst="rect">
            <a:avLst/>
          </a:prstGeom>
          <a:noFill/>
          <a:ln w="12700">
            <a:noFill/>
            <a:miter lim="800000"/>
            <a:headEnd/>
            <a:tailEnd/>
          </a:ln>
        </p:spPr>
      </p:pic>
      <p:pic>
        <p:nvPicPr>
          <p:cNvPr id="90134" name="Picture 22"/>
          <p:cNvPicPr>
            <a:picLocks noChangeArrowheads="1"/>
          </p:cNvPicPr>
          <p:nvPr/>
        </p:nvPicPr>
        <p:blipFill>
          <a:blip r:embed="rId5" cstate="print"/>
          <a:srcRect/>
          <a:stretch>
            <a:fillRect/>
          </a:stretch>
        </p:blipFill>
        <p:spPr bwMode="auto">
          <a:xfrm>
            <a:off x="3419475" y="1570038"/>
            <a:ext cx="962025" cy="533400"/>
          </a:xfrm>
          <a:prstGeom prst="rect">
            <a:avLst/>
          </a:prstGeom>
          <a:noFill/>
          <a:ln w="12700">
            <a:noFill/>
            <a:miter lim="800000"/>
            <a:headEnd/>
            <a:tailEnd/>
          </a:ln>
        </p:spPr>
      </p:pic>
      <p:pic>
        <p:nvPicPr>
          <p:cNvPr id="90135" name="Picture 23"/>
          <p:cNvPicPr>
            <a:picLocks noChangeArrowheads="1"/>
          </p:cNvPicPr>
          <p:nvPr/>
        </p:nvPicPr>
        <p:blipFill>
          <a:blip r:embed="rId3" cstate="print"/>
          <a:srcRect/>
          <a:stretch>
            <a:fillRect/>
          </a:stretch>
        </p:blipFill>
        <p:spPr bwMode="auto">
          <a:xfrm>
            <a:off x="1116013" y="1204913"/>
            <a:ext cx="762000" cy="855662"/>
          </a:xfrm>
          <a:prstGeom prst="rect">
            <a:avLst/>
          </a:prstGeom>
          <a:noFill/>
          <a:ln w="12700">
            <a:noFill/>
            <a:miter lim="800000"/>
            <a:headEnd/>
            <a:tailEnd/>
          </a:ln>
        </p:spPr>
      </p:pic>
      <p:sp>
        <p:nvSpPr>
          <p:cNvPr id="90136" name="Text Box 24"/>
          <p:cNvSpPr txBox="1">
            <a:spLocks noChangeArrowheads="1"/>
          </p:cNvSpPr>
          <p:nvPr/>
        </p:nvSpPr>
        <p:spPr bwMode="auto">
          <a:xfrm>
            <a:off x="1333500" y="1341438"/>
            <a:ext cx="312738" cy="304800"/>
          </a:xfrm>
          <a:prstGeom prst="rect">
            <a:avLst/>
          </a:prstGeom>
          <a:noFill/>
          <a:ln w="9525">
            <a:noFill/>
            <a:miter lim="800000"/>
            <a:headEnd/>
            <a:tailEnd/>
          </a:ln>
        </p:spPr>
        <p:txBody>
          <a:bodyPr wrap="none">
            <a:spAutoFit/>
          </a:bodyPr>
          <a:lstStyle/>
          <a:p>
            <a:r>
              <a:rPr lang="es-ES" sz="1400" b="1">
                <a:latin typeface="Arial" charset="0"/>
              </a:rPr>
              <a:t>A</a:t>
            </a:r>
          </a:p>
        </p:txBody>
      </p:sp>
      <p:sp>
        <p:nvSpPr>
          <p:cNvPr id="90137" name="Text Box 25"/>
          <p:cNvSpPr txBox="1">
            <a:spLocks noChangeArrowheads="1"/>
          </p:cNvSpPr>
          <p:nvPr/>
        </p:nvSpPr>
        <p:spPr bwMode="auto">
          <a:xfrm>
            <a:off x="7859713" y="1052513"/>
            <a:ext cx="312737" cy="304800"/>
          </a:xfrm>
          <a:prstGeom prst="rect">
            <a:avLst/>
          </a:prstGeom>
          <a:noFill/>
          <a:ln w="9525">
            <a:noFill/>
            <a:miter lim="800000"/>
            <a:headEnd/>
            <a:tailEnd/>
          </a:ln>
        </p:spPr>
        <p:txBody>
          <a:bodyPr wrap="none">
            <a:spAutoFit/>
          </a:bodyPr>
          <a:lstStyle/>
          <a:p>
            <a:r>
              <a:rPr lang="es-ES" sz="1400" b="1">
                <a:latin typeface="Arial" charset="0"/>
              </a:rPr>
              <a:t>B</a:t>
            </a:r>
          </a:p>
        </p:txBody>
      </p:sp>
      <p:pic>
        <p:nvPicPr>
          <p:cNvPr id="90138" name="Picture 26"/>
          <p:cNvPicPr>
            <a:picLocks noChangeArrowheads="1"/>
          </p:cNvPicPr>
          <p:nvPr/>
        </p:nvPicPr>
        <p:blipFill>
          <a:blip r:embed="rId5" cstate="print"/>
          <a:srcRect/>
          <a:stretch>
            <a:fillRect/>
          </a:stretch>
        </p:blipFill>
        <p:spPr bwMode="auto">
          <a:xfrm>
            <a:off x="5122863" y="1382713"/>
            <a:ext cx="962025" cy="533400"/>
          </a:xfrm>
          <a:prstGeom prst="rect">
            <a:avLst/>
          </a:prstGeom>
          <a:noFill/>
          <a:ln w="12700">
            <a:noFill/>
            <a:miter lim="800000"/>
            <a:headEnd/>
            <a:tailEnd/>
          </a:ln>
        </p:spPr>
      </p:pic>
      <p:pic>
        <p:nvPicPr>
          <p:cNvPr id="90139" name="Picture 27"/>
          <p:cNvPicPr>
            <a:picLocks noChangeArrowheads="1"/>
          </p:cNvPicPr>
          <p:nvPr/>
        </p:nvPicPr>
        <p:blipFill>
          <a:blip r:embed="rId6" cstate="print"/>
          <a:srcRect/>
          <a:stretch>
            <a:fillRect/>
          </a:stretch>
        </p:blipFill>
        <p:spPr bwMode="auto">
          <a:xfrm>
            <a:off x="6877050" y="1268413"/>
            <a:ext cx="674688" cy="447675"/>
          </a:xfrm>
          <a:prstGeom prst="rect">
            <a:avLst/>
          </a:prstGeom>
          <a:noFill/>
          <a:ln w="12700">
            <a:noFill/>
            <a:miter lim="800000"/>
            <a:headEnd/>
            <a:tailEnd/>
          </a:ln>
        </p:spPr>
      </p:pic>
      <p:sp>
        <p:nvSpPr>
          <p:cNvPr id="90140" name="Text Box 28"/>
          <p:cNvSpPr txBox="1">
            <a:spLocks noChangeArrowheads="1"/>
          </p:cNvSpPr>
          <p:nvPr/>
        </p:nvSpPr>
        <p:spPr bwMode="auto">
          <a:xfrm>
            <a:off x="4067175" y="908050"/>
            <a:ext cx="1347788"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Ethernet DIX</a:t>
            </a:r>
            <a:endParaRPr lang="es-ES" sz="1400" b="1">
              <a:latin typeface="Arial" charset="0"/>
            </a:endParaRPr>
          </a:p>
        </p:txBody>
      </p:sp>
      <p:sp>
        <p:nvSpPr>
          <p:cNvPr id="90141" name="Text Box 29"/>
          <p:cNvSpPr txBox="1">
            <a:spLocks noChangeArrowheads="1"/>
          </p:cNvSpPr>
          <p:nvPr/>
        </p:nvSpPr>
        <p:spPr bwMode="auto">
          <a:xfrm>
            <a:off x="6011863" y="981075"/>
            <a:ext cx="865187" cy="517525"/>
          </a:xfrm>
          <a:prstGeom prst="rect">
            <a:avLst/>
          </a:prstGeom>
          <a:noFill/>
          <a:ln w="9525">
            <a:noFill/>
            <a:miter lim="800000"/>
            <a:headEnd/>
            <a:tailEnd/>
          </a:ln>
        </p:spPr>
        <p:txBody>
          <a:bodyPr>
            <a:spAutoFit/>
          </a:bodyPr>
          <a:lstStyle/>
          <a:p>
            <a:pPr algn="ctr">
              <a:spcBef>
                <a:spcPct val="50000"/>
              </a:spcBef>
            </a:pPr>
            <a:r>
              <a:rPr lang="es-ES" sz="1400" b="1">
                <a:latin typeface="Arial" charset="0"/>
              </a:rPr>
              <a:t>Modem 56 Kb/s</a:t>
            </a:r>
          </a:p>
        </p:txBody>
      </p:sp>
      <p:sp>
        <p:nvSpPr>
          <p:cNvPr id="90142" name="Text Box 30"/>
          <p:cNvSpPr txBox="1">
            <a:spLocks noChangeArrowheads="1"/>
          </p:cNvSpPr>
          <p:nvPr/>
        </p:nvSpPr>
        <p:spPr bwMode="auto">
          <a:xfrm>
            <a:off x="2120900" y="2332038"/>
            <a:ext cx="1011238" cy="304800"/>
          </a:xfrm>
          <a:prstGeom prst="rect">
            <a:avLst/>
          </a:prstGeom>
          <a:noFill/>
          <a:ln w="9525">
            <a:noFill/>
            <a:miter lim="800000"/>
            <a:headEnd/>
            <a:tailEnd/>
          </a:ln>
        </p:spPr>
        <p:txBody>
          <a:bodyPr wrap="none">
            <a:spAutoFit/>
          </a:bodyPr>
          <a:lstStyle/>
          <a:p>
            <a:r>
              <a:rPr lang="es-ES" sz="1400" b="1">
                <a:latin typeface="Arial" charset="0"/>
              </a:rPr>
              <a:t>MTU 4440</a:t>
            </a:r>
          </a:p>
        </p:txBody>
      </p:sp>
      <p:sp>
        <p:nvSpPr>
          <p:cNvPr id="90143" name="Text Box 31"/>
          <p:cNvSpPr txBox="1">
            <a:spLocks noChangeArrowheads="1"/>
          </p:cNvSpPr>
          <p:nvPr/>
        </p:nvSpPr>
        <p:spPr bwMode="auto">
          <a:xfrm>
            <a:off x="4211638" y="2182813"/>
            <a:ext cx="1011237" cy="304800"/>
          </a:xfrm>
          <a:prstGeom prst="rect">
            <a:avLst/>
          </a:prstGeom>
          <a:noFill/>
          <a:ln w="9525">
            <a:noFill/>
            <a:miter lim="800000"/>
            <a:headEnd/>
            <a:tailEnd/>
          </a:ln>
        </p:spPr>
        <p:txBody>
          <a:bodyPr wrap="none">
            <a:spAutoFit/>
          </a:bodyPr>
          <a:lstStyle/>
          <a:p>
            <a:r>
              <a:rPr lang="es-ES" sz="1400" b="1">
                <a:latin typeface="Arial" charset="0"/>
              </a:rPr>
              <a:t>MTU 1500</a:t>
            </a:r>
          </a:p>
        </p:txBody>
      </p:sp>
      <p:sp>
        <p:nvSpPr>
          <p:cNvPr id="90144" name="Text Box 32"/>
          <p:cNvSpPr txBox="1">
            <a:spLocks noChangeArrowheads="1"/>
          </p:cNvSpPr>
          <p:nvPr/>
        </p:nvSpPr>
        <p:spPr bwMode="auto">
          <a:xfrm>
            <a:off x="5940425" y="1700213"/>
            <a:ext cx="1012825" cy="730250"/>
          </a:xfrm>
          <a:prstGeom prst="rect">
            <a:avLst/>
          </a:prstGeom>
          <a:noFill/>
          <a:ln w="9525">
            <a:noFill/>
            <a:miter lim="800000"/>
            <a:headEnd/>
            <a:tailEnd/>
          </a:ln>
        </p:spPr>
        <p:txBody>
          <a:bodyPr wrap="none">
            <a:spAutoFit/>
          </a:bodyPr>
          <a:lstStyle/>
          <a:p>
            <a:pPr algn="ctr"/>
            <a:r>
              <a:rPr lang="es-ES" sz="1400" b="1">
                <a:latin typeface="Arial" charset="0"/>
              </a:rPr>
              <a:t>MTU 296</a:t>
            </a:r>
          </a:p>
          <a:p>
            <a:pPr algn="ctr"/>
            <a:r>
              <a:rPr lang="es-ES" sz="1400" b="1">
                <a:latin typeface="Arial" charset="0"/>
              </a:rPr>
              <a:t>(PPP bajo</a:t>
            </a:r>
          </a:p>
          <a:p>
            <a:pPr algn="ctr"/>
            <a:r>
              <a:rPr lang="es-ES" sz="1400" b="1">
                <a:latin typeface="Arial" charset="0"/>
              </a:rPr>
              <a:t>retardo)</a:t>
            </a:r>
          </a:p>
        </p:txBody>
      </p:sp>
      <p:sp>
        <p:nvSpPr>
          <p:cNvPr id="90145" name="Text Box 33"/>
          <p:cNvSpPr txBox="1">
            <a:spLocks noChangeArrowheads="1"/>
          </p:cNvSpPr>
          <p:nvPr/>
        </p:nvSpPr>
        <p:spPr bwMode="auto">
          <a:xfrm>
            <a:off x="250825" y="2997200"/>
            <a:ext cx="1441450" cy="581025"/>
          </a:xfrm>
          <a:prstGeom prst="rect">
            <a:avLst/>
          </a:prstGeom>
          <a:noFill/>
          <a:ln w="9525">
            <a:noFill/>
            <a:miter lim="800000"/>
            <a:headEnd/>
            <a:tailEnd/>
          </a:ln>
        </p:spPr>
        <p:txBody>
          <a:bodyPr>
            <a:spAutoFit/>
          </a:bodyPr>
          <a:lstStyle/>
          <a:p>
            <a:pPr algn="ctr">
              <a:spcBef>
                <a:spcPct val="50000"/>
              </a:spcBef>
            </a:pPr>
            <a:r>
              <a:rPr lang="es-ES_tradnl" sz="1600">
                <a:latin typeface="Arial" charset="0"/>
              </a:rPr>
              <a:t>Datagrama IP (4440 bytes)</a:t>
            </a:r>
            <a:endParaRPr lang="es-ES" sz="1600">
              <a:latin typeface="Arial" charset="0"/>
            </a:endParaRPr>
          </a:p>
        </p:txBody>
      </p:sp>
      <p:sp>
        <p:nvSpPr>
          <p:cNvPr id="90146" name="Rectangle 34"/>
          <p:cNvSpPr>
            <a:spLocks noChangeArrowheads="1"/>
          </p:cNvSpPr>
          <p:nvPr/>
        </p:nvSpPr>
        <p:spPr bwMode="auto">
          <a:xfrm>
            <a:off x="2297113" y="3019425"/>
            <a:ext cx="6235700" cy="331788"/>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1308707" name="Group 35"/>
          <p:cNvGraphicFramePr>
            <a:graphicFrameLocks noGrp="1"/>
          </p:cNvGraphicFramePr>
          <p:nvPr/>
        </p:nvGraphicFramePr>
        <p:xfrm>
          <a:off x="1692275" y="3021013"/>
          <a:ext cx="6846888" cy="335280"/>
        </p:xfrm>
        <a:graphic>
          <a:graphicData uri="http://schemas.openxmlformats.org/drawingml/2006/table">
            <a:tbl>
              <a:tblPr/>
              <a:tblGrid>
                <a:gridCol w="612775"/>
                <a:gridCol w="617538"/>
                <a:gridCol w="5616575"/>
              </a:tblGrid>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TCP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717" name="Rectangle 45"/>
          <p:cNvSpPr>
            <a:spLocks noChangeArrowheads="1"/>
          </p:cNvSpPr>
          <p:nvPr/>
        </p:nvSpPr>
        <p:spPr bwMode="auto">
          <a:xfrm>
            <a:off x="6867525" y="4079875"/>
            <a:ext cx="1674813" cy="3175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718" name="Rectangle 46"/>
          <p:cNvSpPr>
            <a:spLocks noChangeArrowheads="1"/>
          </p:cNvSpPr>
          <p:nvPr/>
        </p:nvSpPr>
        <p:spPr bwMode="auto">
          <a:xfrm>
            <a:off x="4292600" y="4075113"/>
            <a:ext cx="1719263" cy="3206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719" name="Rectangle 47"/>
          <p:cNvSpPr>
            <a:spLocks noChangeArrowheads="1"/>
          </p:cNvSpPr>
          <p:nvPr/>
        </p:nvSpPr>
        <p:spPr bwMode="auto">
          <a:xfrm>
            <a:off x="1819275" y="4081463"/>
            <a:ext cx="1603375" cy="31432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308720" name="Line 48"/>
          <p:cNvSpPr>
            <a:spLocks noChangeShapeType="1"/>
          </p:cNvSpPr>
          <p:nvPr/>
        </p:nvSpPr>
        <p:spPr bwMode="auto">
          <a:xfrm flipH="1">
            <a:off x="2700338" y="3656013"/>
            <a:ext cx="358775" cy="360362"/>
          </a:xfrm>
          <a:prstGeom prst="line">
            <a:avLst/>
          </a:prstGeom>
          <a:noFill/>
          <a:ln w="9525">
            <a:solidFill>
              <a:schemeClr val="tx1"/>
            </a:solidFill>
            <a:round/>
            <a:headEnd/>
            <a:tailEnd type="triangle" w="med" len="med"/>
          </a:ln>
        </p:spPr>
        <p:txBody>
          <a:bodyPr/>
          <a:lstStyle/>
          <a:p>
            <a:endParaRPr lang="es-ES"/>
          </a:p>
        </p:txBody>
      </p:sp>
      <p:graphicFrame>
        <p:nvGraphicFramePr>
          <p:cNvPr id="1308721" name="Group 49"/>
          <p:cNvGraphicFramePr>
            <a:graphicFrameLocks noGrp="1"/>
          </p:cNvGraphicFramePr>
          <p:nvPr/>
        </p:nvGraphicFramePr>
        <p:xfrm>
          <a:off x="1406525" y="4076700"/>
          <a:ext cx="2012950" cy="304800"/>
        </p:xfrm>
        <a:graphic>
          <a:graphicData uri="http://schemas.openxmlformats.org/drawingml/2006/table">
            <a:tbl>
              <a:tblPr/>
              <a:tblGrid>
                <a:gridCol w="403225"/>
                <a:gridCol w="334963"/>
                <a:gridCol w="1274762"/>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31" name="Group 59"/>
          <p:cNvGraphicFramePr>
            <a:graphicFrameLocks noGrp="1"/>
          </p:cNvGraphicFramePr>
          <p:nvPr/>
        </p:nvGraphicFramePr>
        <p:xfrm>
          <a:off x="3924300" y="4087813"/>
          <a:ext cx="2098675" cy="309563"/>
        </p:xfrm>
        <a:graphic>
          <a:graphicData uri="http://schemas.openxmlformats.org/drawingml/2006/table">
            <a:tbl>
              <a:tblPr/>
              <a:tblGrid>
                <a:gridCol w="352425"/>
                <a:gridCol w="174625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39" name="Group 67"/>
          <p:cNvGraphicFramePr>
            <a:graphicFrameLocks noGrp="1"/>
          </p:cNvGraphicFramePr>
          <p:nvPr/>
        </p:nvGraphicFramePr>
        <p:xfrm>
          <a:off x="6516688" y="4087813"/>
          <a:ext cx="2022475" cy="309563"/>
        </p:xfrm>
        <a:graphic>
          <a:graphicData uri="http://schemas.openxmlformats.org/drawingml/2006/table">
            <a:tbl>
              <a:tblPr/>
              <a:tblGrid>
                <a:gridCol w="352425"/>
                <a:gridCol w="167005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Datos F3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747" name="AutoShape 75"/>
          <p:cNvSpPr>
            <a:spLocks/>
          </p:cNvSpPr>
          <p:nvPr/>
        </p:nvSpPr>
        <p:spPr bwMode="auto">
          <a:xfrm rot="-5400000">
            <a:off x="3117056" y="2618582"/>
            <a:ext cx="128587" cy="1771650"/>
          </a:xfrm>
          <a:prstGeom prst="leftBrace">
            <a:avLst>
              <a:gd name="adj1" fmla="val 114815"/>
              <a:gd name="adj2" fmla="val 50000"/>
            </a:avLst>
          </a:prstGeom>
          <a:noFill/>
          <a:ln w="9525">
            <a:solidFill>
              <a:schemeClr val="tx1"/>
            </a:solidFill>
            <a:round/>
            <a:headEnd/>
            <a:tailEnd/>
          </a:ln>
        </p:spPr>
        <p:txBody>
          <a:bodyPr wrap="none" anchor="ctr"/>
          <a:lstStyle/>
          <a:p>
            <a:endParaRPr lang="es-ES"/>
          </a:p>
        </p:txBody>
      </p:sp>
      <p:sp>
        <p:nvSpPr>
          <p:cNvPr id="1308748" name="Line 76"/>
          <p:cNvSpPr>
            <a:spLocks noChangeShapeType="1"/>
          </p:cNvSpPr>
          <p:nvPr/>
        </p:nvSpPr>
        <p:spPr bwMode="auto">
          <a:xfrm flipH="1" flipV="1">
            <a:off x="7524750" y="3648075"/>
            <a:ext cx="215900" cy="368300"/>
          </a:xfrm>
          <a:prstGeom prst="line">
            <a:avLst/>
          </a:prstGeom>
          <a:noFill/>
          <a:ln w="9525">
            <a:solidFill>
              <a:schemeClr val="tx1"/>
            </a:solidFill>
            <a:round/>
            <a:headEnd type="triangle" w="med" len="med"/>
            <a:tailEnd/>
          </a:ln>
        </p:spPr>
        <p:txBody>
          <a:bodyPr/>
          <a:lstStyle/>
          <a:p>
            <a:endParaRPr lang="es-ES"/>
          </a:p>
        </p:txBody>
      </p:sp>
      <p:sp>
        <p:nvSpPr>
          <p:cNvPr id="1308749" name="Line 77"/>
          <p:cNvSpPr>
            <a:spLocks noChangeShapeType="1"/>
          </p:cNvSpPr>
          <p:nvPr/>
        </p:nvSpPr>
        <p:spPr bwMode="auto">
          <a:xfrm flipH="1" flipV="1">
            <a:off x="5219700" y="3648075"/>
            <a:ext cx="0" cy="368300"/>
          </a:xfrm>
          <a:prstGeom prst="line">
            <a:avLst/>
          </a:prstGeom>
          <a:noFill/>
          <a:ln w="9525">
            <a:solidFill>
              <a:schemeClr val="tx1"/>
            </a:solidFill>
            <a:round/>
            <a:headEnd type="triangle" w="med" len="med"/>
            <a:tailEnd/>
          </a:ln>
        </p:spPr>
        <p:txBody>
          <a:bodyPr/>
          <a:lstStyle/>
          <a:p>
            <a:endParaRPr lang="es-ES"/>
          </a:p>
        </p:txBody>
      </p:sp>
      <p:sp>
        <p:nvSpPr>
          <p:cNvPr id="1308750" name="AutoShape 78"/>
          <p:cNvSpPr>
            <a:spLocks/>
          </p:cNvSpPr>
          <p:nvPr/>
        </p:nvSpPr>
        <p:spPr bwMode="auto">
          <a:xfrm rot="-5400000">
            <a:off x="5179219" y="2389981"/>
            <a:ext cx="153988" cy="2232025"/>
          </a:xfrm>
          <a:prstGeom prst="leftBrace">
            <a:avLst>
              <a:gd name="adj1" fmla="val 120790"/>
              <a:gd name="adj2" fmla="val 50000"/>
            </a:avLst>
          </a:prstGeom>
          <a:noFill/>
          <a:ln w="9525">
            <a:solidFill>
              <a:schemeClr val="tx1"/>
            </a:solidFill>
            <a:round/>
            <a:headEnd/>
            <a:tailEnd/>
          </a:ln>
        </p:spPr>
        <p:txBody>
          <a:bodyPr wrap="none" anchor="ctr"/>
          <a:lstStyle/>
          <a:p>
            <a:endParaRPr lang="es-ES"/>
          </a:p>
        </p:txBody>
      </p:sp>
      <p:sp>
        <p:nvSpPr>
          <p:cNvPr id="1308751" name="AutoShape 79"/>
          <p:cNvSpPr>
            <a:spLocks/>
          </p:cNvSpPr>
          <p:nvPr/>
        </p:nvSpPr>
        <p:spPr bwMode="auto">
          <a:xfrm rot="-5400000">
            <a:off x="7411244" y="2461419"/>
            <a:ext cx="153988" cy="2089150"/>
          </a:xfrm>
          <a:prstGeom prst="leftBrace">
            <a:avLst>
              <a:gd name="adj1" fmla="val 113058"/>
              <a:gd name="adj2" fmla="val 50000"/>
            </a:avLst>
          </a:prstGeom>
          <a:noFill/>
          <a:ln w="9525">
            <a:solidFill>
              <a:schemeClr val="tx1"/>
            </a:solidFill>
            <a:round/>
            <a:headEnd/>
            <a:tailEnd/>
          </a:ln>
        </p:spPr>
        <p:txBody>
          <a:bodyPr wrap="none" anchor="ctr"/>
          <a:lstStyle/>
          <a:p>
            <a:endParaRPr lang="es-ES"/>
          </a:p>
        </p:txBody>
      </p:sp>
      <p:sp>
        <p:nvSpPr>
          <p:cNvPr id="1308752" name="AutoShape 80"/>
          <p:cNvSpPr>
            <a:spLocks/>
          </p:cNvSpPr>
          <p:nvPr/>
        </p:nvSpPr>
        <p:spPr bwMode="auto">
          <a:xfrm rot="-5400000">
            <a:off x="1951831" y="4301332"/>
            <a:ext cx="128587" cy="419100"/>
          </a:xfrm>
          <a:prstGeom prst="leftBrace">
            <a:avLst>
              <a:gd name="adj1" fmla="val 27161"/>
              <a:gd name="adj2" fmla="val 50000"/>
            </a:avLst>
          </a:prstGeom>
          <a:noFill/>
          <a:ln w="9525">
            <a:solidFill>
              <a:schemeClr val="tx1"/>
            </a:solidFill>
            <a:round/>
            <a:headEnd/>
            <a:tailEnd/>
          </a:ln>
        </p:spPr>
        <p:txBody>
          <a:bodyPr wrap="none" anchor="ctr"/>
          <a:lstStyle/>
          <a:p>
            <a:endParaRPr lang="es-ES"/>
          </a:p>
        </p:txBody>
      </p:sp>
      <p:graphicFrame>
        <p:nvGraphicFramePr>
          <p:cNvPr id="1308753" name="Group 81"/>
          <p:cNvGraphicFramePr>
            <a:graphicFrameLocks noGrp="1"/>
          </p:cNvGraphicFramePr>
          <p:nvPr/>
        </p:nvGraphicFramePr>
        <p:xfrm>
          <a:off x="395288" y="5064125"/>
          <a:ext cx="1182687" cy="309563"/>
        </p:xfrm>
        <a:graphic>
          <a:graphicData uri="http://schemas.openxmlformats.org/drawingml/2006/table">
            <a:tbl>
              <a:tblPr/>
              <a:tblGrid>
                <a:gridCol w="352425"/>
                <a:gridCol w="292100"/>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63" name="Group 91"/>
          <p:cNvGraphicFramePr>
            <a:graphicFrameLocks noGrp="1"/>
          </p:cNvGraphicFramePr>
          <p:nvPr/>
        </p:nvGraphicFramePr>
        <p:xfrm>
          <a:off x="1692275" y="5064125"/>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71" name="Group 99"/>
          <p:cNvGraphicFramePr>
            <a:graphicFrameLocks noGrp="1"/>
          </p:cNvGraphicFramePr>
          <p:nvPr/>
        </p:nvGraphicFramePr>
        <p:xfrm>
          <a:off x="2714625" y="5064125"/>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79" name="Group 107"/>
          <p:cNvGraphicFramePr>
            <a:graphicFrameLocks noGrp="1"/>
          </p:cNvGraphicFramePr>
          <p:nvPr/>
        </p:nvGraphicFramePr>
        <p:xfrm>
          <a:off x="3722688" y="5064125"/>
          <a:ext cx="890587" cy="309563"/>
        </p:xfrm>
        <a:graphic>
          <a:graphicData uri="http://schemas.openxmlformats.org/drawingml/2006/table">
            <a:tbl>
              <a:tblPr/>
              <a:tblGrid>
                <a:gridCol w="352425"/>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87" name="Group 115"/>
          <p:cNvGraphicFramePr>
            <a:graphicFrameLocks noGrp="1"/>
          </p:cNvGraphicFramePr>
          <p:nvPr/>
        </p:nvGraphicFramePr>
        <p:xfrm>
          <a:off x="4730750" y="5064125"/>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795" name="Group 123"/>
          <p:cNvGraphicFramePr>
            <a:graphicFrameLocks noGrp="1"/>
          </p:cNvGraphicFramePr>
          <p:nvPr/>
        </p:nvGraphicFramePr>
        <p:xfrm>
          <a:off x="5738813" y="5064125"/>
          <a:ext cx="890587" cy="309563"/>
        </p:xfrm>
        <a:graphic>
          <a:graphicData uri="http://schemas.openxmlformats.org/drawingml/2006/table">
            <a:tbl>
              <a:tblPr/>
              <a:tblGrid>
                <a:gridCol w="352425"/>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803" name="AutoShape 131"/>
          <p:cNvSpPr>
            <a:spLocks/>
          </p:cNvSpPr>
          <p:nvPr/>
        </p:nvSpPr>
        <p:spPr bwMode="auto">
          <a:xfrm rot="-5400000">
            <a:off x="2310607" y="4418806"/>
            <a:ext cx="128588" cy="187325"/>
          </a:xfrm>
          <a:prstGeom prst="leftBrace">
            <a:avLst>
              <a:gd name="adj1" fmla="val 12140"/>
              <a:gd name="adj2" fmla="val 50000"/>
            </a:avLst>
          </a:prstGeom>
          <a:noFill/>
          <a:ln w="9525">
            <a:solidFill>
              <a:schemeClr val="tx1"/>
            </a:solidFill>
            <a:round/>
            <a:headEnd/>
            <a:tailEnd/>
          </a:ln>
        </p:spPr>
        <p:txBody>
          <a:bodyPr wrap="none" anchor="ctr"/>
          <a:lstStyle/>
          <a:p>
            <a:endParaRPr lang="es-ES"/>
          </a:p>
        </p:txBody>
      </p:sp>
      <p:sp>
        <p:nvSpPr>
          <p:cNvPr id="1308804" name="AutoShape 132"/>
          <p:cNvSpPr>
            <a:spLocks/>
          </p:cNvSpPr>
          <p:nvPr/>
        </p:nvSpPr>
        <p:spPr bwMode="auto">
          <a:xfrm rot="-5400000">
            <a:off x="2531269" y="4418806"/>
            <a:ext cx="128588" cy="187325"/>
          </a:xfrm>
          <a:prstGeom prst="leftBrace">
            <a:avLst>
              <a:gd name="adj1" fmla="val 12140"/>
              <a:gd name="adj2" fmla="val 50000"/>
            </a:avLst>
          </a:prstGeom>
          <a:noFill/>
          <a:ln w="9525">
            <a:solidFill>
              <a:schemeClr val="tx1"/>
            </a:solidFill>
            <a:round/>
            <a:headEnd/>
            <a:tailEnd/>
          </a:ln>
        </p:spPr>
        <p:txBody>
          <a:bodyPr wrap="none" anchor="ctr"/>
          <a:lstStyle/>
          <a:p>
            <a:endParaRPr lang="es-ES"/>
          </a:p>
        </p:txBody>
      </p:sp>
      <p:sp>
        <p:nvSpPr>
          <p:cNvPr id="1308805" name="AutoShape 133"/>
          <p:cNvSpPr>
            <a:spLocks/>
          </p:cNvSpPr>
          <p:nvPr/>
        </p:nvSpPr>
        <p:spPr bwMode="auto">
          <a:xfrm rot="-5400000">
            <a:off x="2758282" y="4418806"/>
            <a:ext cx="128588" cy="187325"/>
          </a:xfrm>
          <a:prstGeom prst="leftBrace">
            <a:avLst>
              <a:gd name="adj1" fmla="val 12140"/>
              <a:gd name="adj2" fmla="val 50000"/>
            </a:avLst>
          </a:prstGeom>
          <a:noFill/>
          <a:ln w="9525">
            <a:solidFill>
              <a:schemeClr val="tx1"/>
            </a:solidFill>
            <a:round/>
            <a:headEnd/>
            <a:tailEnd/>
          </a:ln>
        </p:spPr>
        <p:txBody>
          <a:bodyPr wrap="none" anchor="ctr"/>
          <a:lstStyle/>
          <a:p>
            <a:endParaRPr lang="es-ES"/>
          </a:p>
        </p:txBody>
      </p:sp>
      <p:sp>
        <p:nvSpPr>
          <p:cNvPr id="1308806" name="AutoShape 134"/>
          <p:cNvSpPr>
            <a:spLocks/>
          </p:cNvSpPr>
          <p:nvPr/>
        </p:nvSpPr>
        <p:spPr bwMode="auto">
          <a:xfrm rot="-5400000">
            <a:off x="3017044" y="4418806"/>
            <a:ext cx="128588" cy="187325"/>
          </a:xfrm>
          <a:prstGeom prst="leftBrace">
            <a:avLst>
              <a:gd name="adj1" fmla="val 12140"/>
              <a:gd name="adj2" fmla="val 50000"/>
            </a:avLst>
          </a:prstGeom>
          <a:noFill/>
          <a:ln w="9525">
            <a:solidFill>
              <a:schemeClr val="tx1"/>
            </a:solidFill>
            <a:round/>
            <a:headEnd/>
            <a:tailEnd/>
          </a:ln>
        </p:spPr>
        <p:txBody>
          <a:bodyPr wrap="none" anchor="ctr"/>
          <a:lstStyle/>
          <a:p>
            <a:endParaRPr lang="es-ES"/>
          </a:p>
        </p:txBody>
      </p:sp>
      <p:sp>
        <p:nvSpPr>
          <p:cNvPr id="1308807" name="AutoShape 135"/>
          <p:cNvSpPr>
            <a:spLocks/>
          </p:cNvSpPr>
          <p:nvPr/>
        </p:nvSpPr>
        <p:spPr bwMode="auto">
          <a:xfrm rot="-5400000">
            <a:off x="3250407" y="4417219"/>
            <a:ext cx="128587" cy="187325"/>
          </a:xfrm>
          <a:prstGeom prst="leftBrace">
            <a:avLst>
              <a:gd name="adj1" fmla="val 12140"/>
              <a:gd name="adj2" fmla="val 50000"/>
            </a:avLst>
          </a:prstGeom>
          <a:noFill/>
          <a:ln w="9525">
            <a:solidFill>
              <a:schemeClr val="tx1"/>
            </a:solidFill>
            <a:round/>
            <a:headEnd/>
            <a:tailEnd/>
          </a:ln>
        </p:spPr>
        <p:txBody>
          <a:bodyPr wrap="none" anchor="ctr"/>
          <a:lstStyle/>
          <a:p>
            <a:endParaRPr lang="es-ES"/>
          </a:p>
        </p:txBody>
      </p:sp>
      <p:sp>
        <p:nvSpPr>
          <p:cNvPr id="1308808" name="Line 136"/>
          <p:cNvSpPr>
            <a:spLocks noChangeShapeType="1"/>
          </p:cNvSpPr>
          <p:nvPr/>
        </p:nvSpPr>
        <p:spPr bwMode="auto">
          <a:xfrm flipH="1">
            <a:off x="1116013" y="4581525"/>
            <a:ext cx="862012" cy="431800"/>
          </a:xfrm>
          <a:prstGeom prst="line">
            <a:avLst/>
          </a:prstGeom>
          <a:noFill/>
          <a:ln w="9525">
            <a:solidFill>
              <a:schemeClr val="tx1"/>
            </a:solidFill>
            <a:round/>
            <a:headEnd/>
            <a:tailEnd type="triangle" w="med" len="med"/>
          </a:ln>
        </p:spPr>
        <p:txBody>
          <a:bodyPr/>
          <a:lstStyle/>
          <a:p>
            <a:endParaRPr lang="es-ES"/>
          </a:p>
        </p:txBody>
      </p:sp>
      <p:sp>
        <p:nvSpPr>
          <p:cNvPr id="1308809" name="Line 137"/>
          <p:cNvSpPr>
            <a:spLocks noChangeShapeType="1"/>
          </p:cNvSpPr>
          <p:nvPr/>
        </p:nvSpPr>
        <p:spPr bwMode="auto">
          <a:xfrm flipH="1">
            <a:off x="2282825" y="4619625"/>
            <a:ext cx="84138" cy="377825"/>
          </a:xfrm>
          <a:prstGeom prst="line">
            <a:avLst/>
          </a:prstGeom>
          <a:noFill/>
          <a:ln w="9525">
            <a:solidFill>
              <a:schemeClr val="tx1"/>
            </a:solidFill>
            <a:round/>
            <a:headEnd/>
            <a:tailEnd type="triangle" w="med" len="med"/>
          </a:ln>
        </p:spPr>
        <p:txBody>
          <a:bodyPr/>
          <a:lstStyle/>
          <a:p>
            <a:endParaRPr lang="es-ES"/>
          </a:p>
        </p:txBody>
      </p:sp>
      <p:sp>
        <p:nvSpPr>
          <p:cNvPr id="1308810" name="Line 138"/>
          <p:cNvSpPr>
            <a:spLocks noChangeShapeType="1"/>
          </p:cNvSpPr>
          <p:nvPr/>
        </p:nvSpPr>
        <p:spPr bwMode="auto">
          <a:xfrm>
            <a:off x="2597150" y="4621213"/>
            <a:ext cx="696913" cy="388937"/>
          </a:xfrm>
          <a:prstGeom prst="line">
            <a:avLst/>
          </a:prstGeom>
          <a:noFill/>
          <a:ln w="9525">
            <a:solidFill>
              <a:schemeClr val="tx1"/>
            </a:solidFill>
            <a:round/>
            <a:headEnd/>
            <a:tailEnd type="triangle" w="med" len="med"/>
          </a:ln>
        </p:spPr>
        <p:txBody>
          <a:bodyPr/>
          <a:lstStyle/>
          <a:p>
            <a:endParaRPr lang="es-ES"/>
          </a:p>
        </p:txBody>
      </p:sp>
      <p:sp>
        <p:nvSpPr>
          <p:cNvPr id="1308811" name="Line 139"/>
          <p:cNvSpPr>
            <a:spLocks noChangeShapeType="1"/>
          </p:cNvSpPr>
          <p:nvPr/>
        </p:nvSpPr>
        <p:spPr bwMode="auto">
          <a:xfrm>
            <a:off x="2847975" y="4613275"/>
            <a:ext cx="1354138" cy="384175"/>
          </a:xfrm>
          <a:prstGeom prst="line">
            <a:avLst/>
          </a:prstGeom>
          <a:noFill/>
          <a:ln w="9525">
            <a:solidFill>
              <a:schemeClr val="tx1"/>
            </a:solidFill>
            <a:round/>
            <a:headEnd/>
            <a:tailEnd type="triangle" w="med" len="med"/>
          </a:ln>
        </p:spPr>
        <p:txBody>
          <a:bodyPr/>
          <a:lstStyle/>
          <a:p>
            <a:endParaRPr lang="es-ES"/>
          </a:p>
        </p:txBody>
      </p:sp>
      <p:sp>
        <p:nvSpPr>
          <p:cNvPr id="1308812" name="Line 140"/>
          <p:cNvSpPr>
            <a:spLocks noChangeShapeType="1"/>
          </p:cNvSpPr>
          <p:nvPr/>
        </p:nvSpPr>
        <p:spPr bwMode="auto">
          <a:xfrm>
            <a:off x="3087688" y="4614863"/>
            <a:ext cx="2120900" cy="384175"/>
          </a:xfrm>
          <a:prstGeom prst="line">
            <a:avLst/>
          </a:prstGeom>
          <a:noFill/>
          <a:ln w="9525">
            <a:solidFill>
              <a:schemeClr val="tx1"/>
            </a:solidFill>
            <a:round/>
            <a:headEnd/>
            <a:tailEnd type="triangle" w="med" len="med"/>
          </a:ln>
        </p:spPr>
        <p:txBody>
          <a:bodyPr/>
          <a:lstStyle/>
          <a:p>
            <a:endParaRPr lang="es-ES"/>
          </a:p>
        </p:txBody>
      </p:sp>
      <p:sp>
        <p:nvSpPr>
          <p:cNvPr id="1308813" name="Line 141"/>
          <p:cNvSpPr>
            <a:spLocks noChangeShapeType="1"/>
          </p:cNvSpPr>
          <p:nvPr/>
        </p:nvSpPr>
        <p:spPr bwMode="auto">
          <a:xfrm>
            <a:off x="3321050" y="4605338"/>
            <a:ext cx="2903538" cy="403225"/>
          </a:xfrm>
          <a:prstGeom prst="line">
            <a:avLst/>
          </a:prstGeom>
          <a:noFill/>
          <a:ln w="9525">
            <a:solidFill>
              <a:schemeClr val="tx1"/>
            </a:solidFill>
            <a:round/>
            <a:headEnd/>
            <a:tailEnd type="triangle" w="med" len="med"/>
          </a:ln>
        </p:spPr>
        <p:txBody>
          <a:bodyPr/>
          <a:lstStyle/>
          <a:p>
            <a:endParaRPr lang="es-ES"/>
          </a:p>
        </p:txBody>
      </p:sp>
      <p:sp>
        <p:nvSpPr>
          <p:cNvPr id="1308814" name="AutoShape 142"/>
          <p:cNvSpPr>
            <a:spLocks/>
          </p:cNvSpPr>
          <p:nvPr/>
        </p:nvSpPr>
        <p:spPr bwMode="auto">
          <a:xfrm rot="-5400000">
            <a:off x="7189788" y="4376737"/>
            <a:ext cx="128588" cy="252413"/>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sp>
        <p:nvSpPr>
          <p:cNvPr id="1308815" name="AutoShape 143"/>
          <p:cNvSpPr>
            <a:spLocks/>
          </p:cNvSpPr>
          <p:nvPr/>
        </p:nvSpPr>
        <p:spPr bwMode="auto">
          <a:xfrm rot="-5400000">
            <a:off x="7477125" y="4376738"/>
            <a:ext cx="128588" cy="252412"/>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sp>
        <p:nvSpPr>
          <p:cNvPr id="1308816" name="AutoShape 144"/>
          <p:cNvSpPr>
            <a:spLocks/>
          </p:cNvSpPr>
          <p:nvPr/>
        </p:nvSpPr>
        <p:spPr bwMode="auto">
          <a:xfrm rot="-5400000">
            <a:off x="7766050" y="4376738"/>
            <a:ext cx="128588" cy="252412"/>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sp>
        <p:nvSpPr>
          <p:cNvPr id="1308817" name="AutoShape 145"/>
          <p:cNvSpPr>
            <a:spLocks/>
          </p:cNvSpPr>
          <p:nvPr/>
        </p:nvSpPr>
        <p:spPr bwMode="auto">
          <a:xfrm rot="-5400000">
            <a:off x="8053388" y="4376737"/>
            <a:ext cx="128588" cy="252413"/>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sp>
        <p:nvSpPr>
          <p:cNvPr id="1308818" name="AutoShape 146"/>
          <p:cNvSpPr>
            <a:spLocks/>
          </p:cNvSpPr>
          <p:nvPr/>
        </p:nvSpPr>
        <p:spPr bwMode="auto">
          <a:xfrm rot="-5400000">
            <a:off x="8342313" y="4375150"/>
            <a:ext cx="128587" cy="252413"/>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graphicFrame>
        <p:nvGraphicFramePr>
          <p:cNvPr id="1308819" name="Group 147"/>
          <p:cNvGraphicFramePr>
            <a:graphicFrameLocks noGrp="1"/>
          </p:cNvGraphicFramePr>
          <p:nvPr/>
        </p:nvGraphicFramePr>
        <p:xfrm>
          <a:off x="3952875" y="5994400"/>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827" name="Group 155"/>
          <p:cNvGraphicFramePr>
            <a:graphicFrameLocks noGrp="1"/>
          </p:cNvGraphicFramePr>
          <p:nvPr/>
        </p:nvGraphicFramePr>
        <p:xfrm>
          <a:off x="4975225" y="5994400"/>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835" name="Group 163"/>
          <p:cNvGraphicFramePr>
            <a:graphicFrameLocks noGrp="1"/>
          </p:cNvGraphicFramePr>
          <p:nvPr/>
        </p:nvGraphicFramePr>
        <p:xfrm>
          <a:off x="5983288" y="5994400"/>
          <a:ext cx="890587" cy="309563"/>
        </p:xfrm>
        <a:graphic>
          <a:graphicData uri="http://schemas.openxmlformats.org/drawingml/2006/table">
            <a:tbl>
              <a:tblPr/>
              <a:tblGrid>
                <a:gridCol w="352425"/>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843" name="Group 171"/>
          <p:cNvGraphicFramePr>
            <a:graphicFrameLocks noGrp="1"/>
          </p:cNvGraphicFramePr>
          <p:nvPr/>
        </p:nvGraphicFramePr>
        <p:xfrm>
          <a:off x="6991350" y="5994400"/>
          <a:ext cx="890588" cy="309563"/>
        </p:xfrm>
        <a:graphic>
          <a:graphicData uri="http://schemas.openxmlformats.org/drawingml/2006/table">
            <a:tbl>
              <a:tblPr/>
              <a:tblGrid>
                <a:gridCol w="352425"/>
                <a:gridCol w="538163"/>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08851" name="Group 179"/>
          <p:cNvGraphicFramePr>
            <a:graphicFrameLocks noGrp="1"/>
          </p:cNvGraphicFramePr>
          <p:nvPr/>
        </p:nvGraphicFramePr>
        <p:xfrm>
          <a:off x="7999413" y="5994400"/>
          <a:ext cx="890587" cy="309563"/>
        </p:xfrm>
        <a:graphic>
          <a:graphicData uri="http://schemas.openxmlformats.org/drawingml/2006/table">
            <a:tbl>
              <a:tblPr/>
              <a:tblGrid>
                <a:gridCol w="352425"/>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859" name="Line 187"/>
          <p:cNvSpPr>
            <a:spLocks noChangeShapeType="1"/>
          </p:cNvSpPr>
          <p:nvPr/>
        </p:nvSpPr>
        <p:spPr bwMode="auto">
          <a:xfrm flipH="1" flipV="1">
            <a:off x="8388350" y="4645025"/>
            <a:ext cx="144463" cy="1231900"/>
          </a:xfrm>
          <a:prstGeom prst="line">
            <a:avLst/>
          </a:prstGeom>
          <a:noFill/>
          <a:ln w="9525">
            <a:solidFill>
              <a:schemeClr val="tx1"/>
            </a:solidFill>
            <a:round/>
            <a:headEnd type="triangle" w="med" len="med"/>
            <a:tailEnd/>
          </a:ln>
        </p:spPr>
        <p:txBody>
          <a:bodyPr/>
          <a:lstStyle/>
          <a:p>
            <a:endParaRPr lang="es-ES"/>
          </a:p>
        </p:txBody>
      </p:sp>
      <p:sp>
        <p:nvSpPr>
          <p:cNvPr id="1308860" name="Line 188"/>
          <p:cNvSpPr>
            <a:spLocks noChangeShapeType="1"/>
          </p:cNvSpPr>
          <p:nvPr/>
        </p:nvSpPr>
        <p:spPr bwMode="auto">
          <a:xfrm flipV="1">
            <a:off x="7588250" y="5373688"/>
            <a:ext cx="512763" cy="511175"/>
          </a:xfrm>
          <a:prstGeom prst="line">
            <a:avLst/>
          </a:prstGeom>
          <a:noFill/>
          <a:ln w="9525">
            <a:solidFill>
              <a:schemeClr val="tx1"/>
            </a:solidFill>
            <a:round/>
            <a:headEnd type="triangle" w="med" len="med"/>
            <a:tailEnd/>
          </a:ln>
        </p:spPr>
        <p:txBody>
          <a:bodyPr/>
          <a:lstStyle/>
          <a:p>
            <a:endParaRPr lang="es-ES"/>
          </a:p>
        </p:txBody>
      </p:sp>
      <p:sp>
        <p:nvSpPr>
          <p:cNvPr id="1308861" name="Line 189"/>
          <p:cNvSpPr>
            <a:spLocks noChangeShapeType="1"/>
          </p:cNvSpPr>
          <p:nvPr/>
        </p:nvSpPr>
        <p:spPr bwMode="auto">
          <a:xfrm>
            <a:off x="6965950" y="4618038"/>
            <a:ext cx="0" cy="749300"/>
          </a:xfrm>
          <a:prstGeom prst="line">
            <a:avLst/>
          </a:prstGeom>
          <a:noFill/>
          <a:ln w="9525">
            <a:solidFill>
              <a:schemeClr val="tx1"/>
            </a:solidFill>
            <a:round/>
            <a:headEnd/>
            <a:tailEnd/>
          </a:ln>
        </p:spPr>
        <p:txBody>
          <a:bodyPr/>
          <a:lstStyle/>
          <a:p>
            <a:endParaRPr lang="es-ES"/>
          </a:p>
        </p:txBody>
      </p:sp>
      <p:sp>
        <p:nvSpPr>
          <p:cNvPr id="1308862" name="Line 190"/>
          <p:cNvSpPr>
            <a:spLocks noChangeShapeType="1"/>
          </p:cNvSpPr>
          <p:nvPr/>
        </p:nvSpPr>
        <p:spPr bwMode="auto">
          <a:xfrm flipH="1">
            <a:off x="3635375" y="5367338"/>
            <a:ext cx="3333750" cy="582612"/>
          </a:xfrm>
          <a:prstGeom prst="line">
            <a:avLst/>
          </a:prstGeom>
          <a:noFill/>
          <a:ln w="9525">
            <a:solidFill>
              <a:schemeClr val="tx1"/>
            </a:solidFill>
            <a:round/>
            <a:headEnd/>
            <a:tailEnd type="triangle" w="med" len="med"/>
          </a:ln>
        </p:spPr>
        <p:txBody>
          <a:bodyPr/>
          <a:lstStyle/>
          <a:p>
            <a:endParaRPr lang="es-ES"/>
          </a:p>
        </p:txBody>
      </p:sp>
      <p:sp>
        <p:nvSpPr>
          <p:cNvPr id="1308863" name="Line 191"/>
          <p:cNvSpPr>
            <a:spLocks noChangeShapeType="1"/>
          </p:cNvSpPr>
          <p:nvPr/>
        </p:nvSpPr>
        <p:spPr bwMode="auto">
          <a:xfrm>
            <a:off x="7254875" y="4629150"/>
            <a:ext cx="0" cy="720725"/>
          </a:xfrm>
          <a:prstGeom prst="line">
            <a:avLst/>
          </a:prstGeom>
          <a:noFill/>
          <a:ln w="9525">
            <a:solidFill>
              <a:schemeClr val="tx1"/>
            </a:solidFill>
            <a:round/>
            <a:headEnd/>
            <a:tailEnd/>
          </a:ln>
        </p:spPr>
        <p:txBody>
          <a:bodyPr/>
          <a:lstStyle/>
          <a:p>
            <a:endParaRPr lang="es-ES"/>
          </a:p>
        </p:txBody>
      </p:sp>
      <p:sp>
        <p:nvSpPr>
          <p:cNvPr id="1308864" name="Line 192"/>
          <p:cNvSpPr>
            <a:spLocks noChangeShapeType="1"/>
          </p:cNvSpPr>
          <p:nvPr/>
        </p:nvSpPr>
        <p:spPr bwMode="auto">
          <a:xfrm flipH="1">
            <a:off x="4716463" y="5345113"/>
            <a:ext cx="2541587" cy="604837"/>
          </a:xfrm>
          <a:prstGeom prst="line">
            <a:avLst/>
          </a:prstGeom>
          <a:noFill/>
          <a:ln w="9525">
            <a:solidFill>
              <a:schemeClr val="tx1"/>
            </a:solidFill>
            <a:round/>
            <a:headEnd/>
            <a:tailEnd type="triangle" w="med" len="med"/>
          </a:ln>
        </p:spPr>
        <p:txBody>
          <a:bodyPr/>
          <a:lstStyle/>
          <a:p>
            <a:endParaRPr lang="es-ES"/>
          </a:p>
        </p:txBody>
      </p:sp>
      <p:sp>
        <p:nvSpPr>
          <p:cNvPr id="1308865" name="Line 193"/>
          <p:cNvSpPr>
            <a:spLocks noChangeShapeType="1"/>
          </p:cNvSpPr>
          <p:nvPr/>
        </p:nvSpPr>
        <p:spPr bwMode="auto">
          <a:xfrm>
            <a:off x="7543800" y="4638675"/>
            <a:ext cx="0" cy="720725"/>
          </a:xfrm>
          <a:prstGeom prst="line">
            <a:avLst/>
          </a:prstGeom>
          <a:noFill/>
          <a:ln w="9525">
            <a:solidFill>
              <a:schemeClr val="tx1"/>
            </a:solidFill>
            <a:round/>
            <a:headEnd/>
            <a:tailEnd/>
          </a:ln>
        </p:spPr>
        <p:txBody>
          <a:bodyPr/>
          <a:lstStyle/>
          <a:p>
            <a:endParaRPr lang="es-ES"/>
          </a:p>
        </p:txBody>
      </p:sp>
      <p:sp>
        <p:nvSpPr>
          <p:cNvPr id="1308866" name="Line 194"/>
          <p:cNvSpPr>
            <a:spLocks noChangeShapeType="1"/>
          </p:cNvSpPr>
          <p:nvPr/>
        </p:nvSpPr>
        <p:spPr bwMode="auto">
          <a:xfrm flipH="1">
            <a:off x="5651500" y="5359400"/>
            <a:ext cx="1893888" cy="590550"/>
          </a:xfrm>
          <a:prstGeom prst="line">
            <a:avLst/>
          </a:prstGeom>
          <a:noFill/>
          <a:ln w="9525">
            <a:solidFill>
              <a:schemeClr val="tx1"/>
            </a:solidFill>
            <a:round/>
            <a:headEnd/>
            <a:tailEnd type="triangle" w="med" len="med"/>
          </a:ln>
        </p:spPr>
        <p:txBody>
          <a:bodyPr/>
          <a:lstStyle/>
          <a:p>
            <a:endParaRPr lang="es-ES"/>
          </a:p>
        </p:txBody>
      </p:sp>
      <p:sp>
        <p:nvSpPr>
          <p:cNvPr id="1308867" name="Line 195"/>
          <p:cNvSpPr>
            <a:spLocks noChangeShapeType="1"/>
          </p:cNvSpPr>
          <p:nvPr/>
        </p:nvSpPr>
        <p:spPr bwMode="auto">
          <a:xfrm>
            <a:off x="8101013" y="4652963"/>
            <a:ext cx="0" cy="720725"/>
          </a:xfrm>
          <a:prstGeom prst="line">
            <a:avLst/>
          </a:prstGeom>
          <a:noFill/>
          <a:ln w="9525">
            <a:solidFill>
              <a:schemeClr val="tx1"/>
            </a:solidFill>
            <a:round/>
            <a:headEnd/>
            <a:tailEnd/>
          </a:ln>
        </p:spPr>
        <p:txBody>
          <a:bodyPr/>
          <a:lstStyle/>
          <a:p>
            <a:endParaRPr lang="es-ES"/>
          </a:p>
        </p:txBody>
      </p:sp>
      <p:sp>
        <p:nvSpPr>
          <p:cNvPr id="1308868" name="AutoShape 196"/>
          <p:cNvSpPr>
            <a:spLocks/>
          </p:cNvSpPr>
          <p:nvPr/>
        </p:nvSpPr>
        <p:spPr bwMode="auto">
          <a:xfrm rot="-5400000">
            <a:off x="6902450" y="4375151"/>
            <a:ext cx="128587" cy="252412"/>
          </a:xfrm>
          <a:prstGeom prst="leftBrace">
            <a:avLst>
              <a:gd name="adj1" fmla="val 16358"/>
              <a:gd name="adj2" fmla="val 50000"/>
            </a:avLst>
          </a:prstGeom>
          <a:noFill/>
          <a:ln w="9525">
            <a:solidFill>
              <a:schemeClr val="tx1"/>
            </a:solidFill>
            <a:round/>
            <a:headEnd/>
            <a:tailEnd/>
          </a:ln>
        </p:spPr>
        <p:txBody>
          <a:bodyPr wrap="none" anchor="ctr"/>
          <a:lstStyle/>
          <a:p>
            <a:endParaRPr lang="es-ES"/>
          </a:p>
        </p:txBody>
      </p:sp>
      <p:graphicFrame>
        <p:nvGraphicFramePr>
          <p:cNvPr id="1308869" name="Group 197"/>
          <p:cNvGraphicFramePr>
            <a:graphicFrameLocks noGrp="1"/>
          </p:cNvGraphicFramePr>
          <p:nvPr/>
        </p:nvGraphicFramePr>
        <p:xfrm>
          <a:off x="2916238" y="5999163"/>
          <a:ext cx="890587" cy="309563"/>
        </p:xfrm>
        <a:graphic>
          <a:graphicData uri="http://schemas.openxmlformats.org/drawingml/2006/table">
            <a:tbl>
              <a:tblPr/>
              <a:tblGrid>
                <a:gridCol w="352425"/>
                <a:gridCol w="538162"/>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IP</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877" name="Line 205"/>
          <p:cNvSpPr>
            <a:spLocks noChangeShapeType="1"/>
          </p:cNvSpPr>
          <p:nvPr/>
        </p:nvSpPr>
        <p:spPr bwMode="auto">
          <a:xfrm>
            <a:off x="7824788" y="4618038"/>
            <a:ext cx="0" cy="720725"/>
          </a:xfrm>
          <a:prstGeom prst="line">
            <a:avLst/>
          </a:prstGeom>
          <a:noFill/>
          <a:ln w="9525">
            <a:solidFill>
              <a:schemeClr val="tx1"/>
            </a:solidFill>
            <a:round/>
            <a:headEnd/>
            <a:tailEnd/>
          </a:ln>
        </p:spPr>
        <p:txBody>
          <a:bodyPr/>
          <a:lstStyle/>
          <a:p>
            <a:endParaRPr lang="es-ES"/>
          </a:p>
        </p:txBody>
      </p:sp>
      <p:sp>
        <p:nvSpPr>
          <p:cNvPr id="1308878" name="Line 206"/>
          <p:cNvSpPr>
            <a:spLocks noChangeShapeType="1"/>
          </p:cNvSpPr>
          <p:nvPr/>
        </p:nvSpPr>
        <p:spPr bwMode="auto">
          <a:xfrm flipV="1">
            <a:off x="6689725" y="5332413"/>
            <a:ext cx="1131888" cy="606425"/>
          </a:xfrm>
          <a:prstGeom prst="line">
            <a:avLst/>
          </a:prstGeom>
          <a:noFill/>
          <a:ln w="9525">
            <a:solidFill>
              <a:schemeClr val="tx1"/>
            </a:solidFill>
            <a:round/>
            <a:headEnd type="triangle" w="med" len="med"/>
            <a:tailEnd/>
          </a:ln>
        </p:spPr>
        <p:txBody>
          <a:bodyPr/>
          <a:lstStyle/>
          <a:p>
            <a:endParaRPr lang="es-ES"/>
          </a:p>
        </p:txBody>
      </p:sp>
      <p:sp>
        <p:nvSpPr>
          <p:cNvPr id="1308879" name="Text Box 207"/>
          <p:cNvSpPr txBox="1">
            <a:spLocks noChangeArrowheads="1"/>
          </p:cNvSpPr>
          <p:nvPr/>
        </p:nvSpPr>
        <p:spPr bwMode="auto">
          <a:xfrm>
            <a:off x="231775" y="5734050"/>
            <a:ext cx="2611438" cy="639763"/>
          </a:xfrm>
          <a:prstGeom prst="rect">
            <a:avLst/>
          </a:prstGeom>
          <a:noFill/>
          <a:ln w="9525">
            <a:noFill/>
            <a:miter lim="800000"/>
            <a:headEnd/>
            <a:tailEnd/>
          </a:ln>
        </p:spPr>
        <p:txBody>
          <a:bodyPr>
            <a:spAutoFit/>
          </a:bodyPr>
          <a:lstStyle/>
          <a:p>
            <a:r>
              <a:rPr lang="es-ES" sz="1200" b="1">
                <a:latin typeface="Arial" charset="0"/>
              </a:rPr>
              <a:t>Aunque no representado en la figura el fragmento F2 también se divide en seis fragmentos</a:t>
            </a:r>
          </a:p>
        </p:txBody>
      </p:sp>
      <p:sp>
        <p:nvSpPr>
          <p:cNvPr id="90320" name="AutoShape 208"/>
          <p:cNvSpPr>
            <a:spLocks noChangeArrowheads="1"/>
          </p:cNvSpPr>
          <p:nvPr/>
        </p:nvSpPr>
        <p:spPr bwMode="auto">
          <a:xfrm>
            <a:off x="1908175" y="1598613"/>
            <a:ext cx="287338" cy="144462"/>
          </a:xfrm>
          <a:prstGeom prst="rightArrow">
            <a:avLst>
              <a:gd name="adj1" fmla="val 50000"/>
              <a:gd name="adj2" fmla="val 49726"/>
            </a:avLst>
          </a:prstGeom>
          <a:solidFill>
            <a:schemeClr val="accent1"/>
          </a:solidFill>
          <a:ln w="9525">
            <a:solidFill>
              <a:schemeClr val="tx1"/>
            </a:solidFill>
            <a:miter lim="800000"/>
            <a:headEnd/>
            <a:tailEnd/>
          </a:ln>
        </p:spPr>
        <p:txBody>
          <a:bodyPr wrap="none" anchor="ctr"/>
          <a:lstStyle/>
          <a:p>
            <a:endParaRPr lang="es-ES"/>
          </a:p>
        </p:txBody>
      </p:sp>
      <p:sp>
        <p:nvSpPr>
          <p:cNvPr id="1308881" name="Text Box 209"/>
          <p:cNvSpPr txBox="1">
            <a:spLocks noChangeArrowheads="1"/>
          </p:cNvSpPr>
          <p:nvPr/>
        </p:nvSpPr>
        <p:spPr bwMode="auto">
          <a:xfrm>
            <a:off x="466725" y="5356225"/>
            <a:ext cx="1081088"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2" name="Text Box 210"/>
          <p:cNvSpPr txBox="1">
            <a:spLocks noChangeArrowheads="1"/>
          </p:cNvSpPr>
          <p:nvPr/>
        </p:nvSpPr>
        <p:spPr bwMode="auto">
          <a:xfrm>
            <a:off x="1619250" y="5373688"/>
            <a:ext cx="1081088"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3" name="Text Box 211"/>
          <p:cNvSpPr txBox="1">
            <a:spLocks noChangeArrowheads="1"/>
          </p:cNvSpPr>
          <p:nvPr/>
        </p:nvSpPr>
        <p:spPr bwMode="auto">
          <a:xfrm>
            <a:off x="2627313" y="5373688"/>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4" name="Text Box 212"/>
          <p:cNvSpPr txBox="1">
            <a:spLocks noChangeArrowheads="1"/>
          </p:cNvSpPr>
          <p:nvPr/>
        </p:nvSpPr>
        <p:spPr bwMode="auto">
          <a:xfrm>
            <a:off x="3635375" y="5373688"/>
            <a:ext cx="1081088"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5" name="Text Box 213"/>
          <p:cNvSpPr txBox="1">
            <a:spLocks noChangeArrowheads="1"/>
          </p:cNvSpPr>
          <p:nvPr/>
        </p:nvSpPr>
        <p:spPr bwMode="auto">
          <a:xfrm>
            <a:off x="4643438" y="5373688"/>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6" name="Text Box 214"/>
          <p:cNvSpPr txBox="1">
            <a:spLocks noChangeArrowheads="1"/>
          </p:cNvSpPr>
          <p:nvPr/>
        </p:nvSpPr>
        <p:spPr bwMode="auto">
          <a:xfrm>
            <a:off x="5580063" y="4652963"/>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140 bytes</a:t>
            </a:r>
            <a:endParaRPr lang="es-ES" sz="1400">
              <a:latin typeface="Arial" charset="0"/>
            </a:endParaRPr>
          </a:p>
        </p:txBody>
      </p:sp>
      <p:sp>
        <p:nvSpPr>
          <p:cNvPr id="1308887" name="Text Box 215"/>
          <p:cNvSpPr txBox="1">
            <a:spLocks noChangeArrowheads="1"/>
          </p:cNvSpPr>
          <p:nvPr/>
        </p:nvSpPr>
        <p:spPr bwMode="auto">
          <a:xfrm>
            <a:off x="2843213" y="6292850"/>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8" name="Text Box 216"/>
          <p:cNvSpPr txBox="1">
            <a:spLocks noChangeArrowheads="1"/>
          </p:cNvSpPr>
          <p:nvPr/>
        </p:nvSpPr>
        <p:spPr bwMode="auto">
          <a:xfrm>
            <a:off x="3851275" y="6292850"/>
            <a:ext cx="1081088"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89" name="Text Box 217"/>
          <p:cNvSpPr txBox="1">
            <a:spLocks noChangeArrowheads="1"/>
          </p:cNvSpPr>
          <p:nvPr/>
        </p:nvSpPr>
        <p:spPr bwMode="auto">
          <a:xfrm>
            <a:off x="4859338" y="6292850"/>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90" name="Text Box 218"/>
          <p:cNvSpPr txBox="1">
            <a:spLocks noChangeArrowheads="1"/>
          </p:cNvSpPr>
          <p:nvPr/>
        </p:nvSpPr>
        <p:spPr bwMode="auto">
          <a:xfrm>
            <a:off x="5867400" y="6292850"/>
            <a:ext cx="1081088"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91" name="Text Box 219"/>
          <p:cNvSpPr txBox="1">
            <a:spLocks noChangeArrowheads="1"/>
          </p:cNvSpPr>
          <p:nvPr/>
        </p:nvSpPr>
        <p:spPr bwMode="auto">
          <a:xfrm>
            <a:off x="6875463" y="6292850"/>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292 bytes</a:t>
            </a:r>
            <a:endParaRPr lang="es-ES" sz="1400">
              <a:latin typeface="Arial" charset="0"/>
            </a:endParaRPr>
          </a:p>
        </p:txBody>
      </p:sp>
      <p:sp>
        <p:nvSpPr>
          <p:cNvPr id="1308892" name="Text Box 220"/>
          <p:cNvSpPr txBox="1">
            <a:spLocks noChangeArrowheads="1"/>
          </p:cNvSpPr>
          <p:nvPr/>
        </p:nvSpPr>
        <p:spPr bwMode="auto">
          <a:xfrm>
            <a:off x="7885113" y="6308725"/>
            <a:ext cx="1081087" cy="304800"/>
          </a:xfrm>
          <a:prstGeom prst="rect">
            <a:avLst/>
          </a:prstGeom>
          <a:noFill/>
          <a:ln w="9525">
            <a:noFill/>
            <a:miter lim="800000"/>
            <a:headEnd/>
            <a:tailEnd/>
          </a:ln>
        </p:spPr>
        <p:txBody>
          <a:bodyPr>
            <a:spAutoFit/>
          </a:bodyPr>
          <a:lstStyle/>
          <a:p>
            <a:pPr algn="ctr">
              <a:spcBef>
                <a:spcPct val="50000"/>
              </a:spcBef>
            </a:pPr>
            <a:r>
              <a:rPr lang="es-ES_tradnl" sz="1400">
                <a:latin typeface="Arial" charset="0"/>
              </a:rPr>
              <a:t>120 bytes</a:t>
            </a:r>
            <a:endParaRPr lang="es-ES" sz="1400">
              <a:latin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87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87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87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87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87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87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87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87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87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87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87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086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86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86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86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86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86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86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86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86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086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086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86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87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087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087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0877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087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087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087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88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088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88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880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088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0880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0880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088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088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0881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088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0881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088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088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088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0881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3088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0882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0883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0884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088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885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0886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0886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0886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088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088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088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088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3088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0886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0886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0887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0887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0887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0888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0888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0888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30888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30888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0888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0888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0888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0888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30889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0889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308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4" grpId="0" animBg="1"/>
      <p:bldP spid="1308675" grpId="0" animBg="1"/>
      <p:bldP spid="1308676" grpId="0" animBg="1"/>
      <p:bldP spid="1308677" grpId="0" animBg="1"/>
      <p:bldP spid="1308678" grpId="0" animBg="1"/>
      <p:bldP spid="1308679" grpId="0" animBg="1"/>
      <p:bldP spid="1308680" grpId="0" animBg="1"/>
      <p:bldP spid="1308681" grpId="0" animBg="1"/>
      <p:bldP spid="1308682" grpId="0" animBg="1"/>
      <p:bldP spid="1308683" grpId="0" animBg="1"/>
      <p:bldP spid="1308684" grpId="0" animBg="1"/>
      <p:bldP spid="1308685" grpId="0" animBg="1"/>
      <p:bldP spid="1308717" grpId="0" animBg="1"/>
      <p:bldP spid="1308718" grpId="0" animBg="1"/>
      <p:bldP spid="1308719" grpId="0" animBg="1"/>
      <p:bldP spid="1308720" grpId="0" animBg="1"/>
      <p:bldP spid="1308747" grpId="0" animBg="1"/>
      <p:bldP spid="1308748" grpId="0" animBg="1"/>
      <p:bldP spid="1308749" grpId="0" animBg="1"/>
      <p:bldP spid="1308750" grpId="0" animBg="1"/>
      <p:bldP spid="1308751" grpId="0" animBg="1"/>
      <p:bldP spid="1308752" grpId="0" animBg="1"/>
      <p:bldP spid="1308803" grpId="0" animBg="1"/>
      <p:bldP spid="1308804" grpId="0" animBg="1"/>
      <p:bldP spid="1308805" grpId="0" animBg="1"/>
      <p:bldP spid="1308806" grpId="0" animBg="1"/>
      <p:bldP spid="1308807" grpId="0" animBg="1"/>
      <p:bldP spid="1308808" grpId="0" animBg="1"/>
      <p:bldP spid="1308809" grpId="0" animBg="1"/>
      <p:bldP spid="1308810" grpId="0" animBg="1"/>
      <p:bldP spid="1308811" grpId="0" animBg="1"/>
      <p:bldP spid="1308812" grpId="0" animBg="1"/>
      <p:bldP spid="1308813" grpId="0" animBg="1"/>
      <p:bldP spid="1308814" grpId="0" animBg="1"/>
      <p:bldP spid="1308815" grpId="0" animBg="1"/>
      <p:bldP spid="1308816" grpId="0" animBg="1"/>
      <p:bldP spid="1308817" grpId="0" animBg="1"/>
      <p:bldP spid="1308818" grpId="0" animBg="1"/>
      <p:bldP spid="1308859" grpId="0" animBg="1"/>
      <p:bldP spid="1308860" grpId="0" animBg="1"/>
      <p:bldP spid="1308861" grpId="0" animBg="1"/>
      <p:bldP spid="1308862" grpId="0" animBg="1"/>
      <p:bldP spid="1308863" grpId="0" animBg="1"/>
      <p:bldP spid="1308864" grpId="0" animBg="1"/>
      <p:bldP spid="1308865" grpId="0" animBg="1"/>
      <p:bldP spid="1308866" grpId="0" animBg="1"/>
      <p:bldP spid="1308867" grpId="0" animBg="1"/>
      <p:bldP spid="1308868" grpId="0" animBg="1"/>
      <p:bldP spid="1308877" grpId="0" animBg="1"/>
      <p:bldP spid="1308878" grpId="0" animBg="1"/>
      <p:bldP spid="1308879" grpId="0"/>
      <p:bldP spid="1308881" grpId="0"/>
      <p:bldP spid="1308882" grpId="0"/>
      <p:bldP spid="1308883" grpId="0"/>
      <p:bldP spid="1308884" grpId="0"/>
      <p:bldP spid="1308885" grpId="0"/>
      <p:bldP spid="1308886" grpId="0"/>
      <p:bldP spid="1308887" grpId="0"/>
      <p:bldP spid="1308888" grpId="0"/>
      <p:bldP spid="1308889" grpId="0"/>
      <p:bldP spid="1308890" grpId="0"/>
      <p:bldP spid="1308891" grpId="0"/>
      <p:bldP spid="130889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04813"/>
            <a:ext cx="7772400" cy="863600"/>
          </a:xfrm>
        </p:spPr>
        <p:txBody>
          <a:bodyPr/>
          <a:lstStyle/>
          <a:p>
            <a:pPr eaLnBrk="1" hangingPunct="1"/>
            <a:r>
              <a:rPr lang="es-ES_tradnl" sz="3200" smtClean="0"/>
              <a:t>Campos de fragmentación en la cabecera IP</a:t>
            </a:r>
            <a:endParaRPr lang="es-ES" sz="3200" smtClean="0"/>
          </a:p>
        </p:txBody>
      </p:sp>
      <p:sp>
        <p:nvSpPr>
          <p:cNvPr id="91139" name="Rectangle 3"/>
          <p:cNvSpPr>
            <a:spLocks noGrp="1" noChangeArrowheads="1"/>
          </p:cNvSpPr>
          <p:nvPr>
            <p:ph type="body" idx="1"/>
          </p:nvPr>
        </p:nvSpPr>
        <p:spPr>
          <a:xfrm>
            <a:off x="685800" y="2478088"/>
            <a:ext cx="7772400" cy="2822575"/>
          </a:xfrm>
        </p:spPr>
        <p:txBody>
          <a:bodyPr/>
          <a:lstStyle/>
          <a:p>
            <a:pPr eaLnBrk="1" hangingPunct="1">
              <a:lnSpc>
                <a:spcPct val="90000"/>
              </a:lnSpc>
            </a:pPr>
            <a:r>
              <a:rPr lang="es-ES_tradnl" sz="2000" dirty="0" smtClean="0"/>
              <a:t>Los fragmentos reciben la misma cabecera que el datagrama original salvo por los campos ‘Longitud Total’, ‘MF’ y ‘Desplazamiento del Fragmento’.</a:t>
            </a:r>
          </a:p>
          <a:p>
            <a:pPr eaLnBrk="1" hangingPunct="1">
              <a:lnSpc>
                <a:spcPct val="90000"/>
              </a:lnSpc>
            </a:pPr>
            <a:r>
              <a:rPr lang="es-ES_tradnl" sz="2000" dirty="0" smtClean="0"/>
              <a:t>Todos los fragmentos de un datagrama se identifican por el campo ‘Identificación’.</a:t>
            </a:r>
          </a:p>
          <a:p>
            <a:pPr eaLnBrk="1" hangingPunct="1">
              <a:lnSpc>
                <a:spcPct val="90000"/>
              </a:lnSpc>
            </a:pPr>
            <a:r>
              <a:rPr lang="es-ES_tradnl" sz="2000" dirty="0" smtClean="0"/>
              <a:t>Todos los fragmentos, menos el último, tienen a 1 el bit MF (More </a:t>
            </a:r>
            <a:r>
              <a:rPr lang="es-ES_tradnl" sz="2000" dirty="0" err="1" smtClean="0"/>
              <a:t>Fragments</a:t>
            </a:r>
            <a:r>
              <a:rPr lang="es-ES_tradnl" sz="2000" dirty="0" smtClean="0"/>
              <a:t>).</a:t>
            </a:r>
          </a:p>
          <a:p>
            <a:pPr eaLnBrk="1" hangingPunct="1">
              <a:lnSpc>
                <a:spcPct val="90000"/>
              </a:lnSpc>
            </a:pPr>
            <a:r>
              <a:rPr lang="es-ES_tradnl" sz="2000" dirty="0" smtClean="0"/>
              <a:t>La unidad básica de fragmentación son 8 bytes de datos (sin contar la cabecera IP). Los datos se reparten en tantos fragmentos como haga falta, todos múltiplos de 8 bytes, salvo quizás el último </a:t>
            </a:r>
          </a:p>
          <a:p>
            <a:pPr eaLnBrk="1" hangingPunct="1">
              <a:lnSpc>
                <a:spcPct val="90000"/>
              </a:lnSpc>
            </a:pPr>
            <a:r>
              <a:rPr lang="es-ES_tradnl" sz="2000" dirty="0" smtClean="0"/>
              <a:t>Toda red debe aceptar un MTU de al menos 68 bytes. El mínimo recomendado en IPv4 es de 576 bytes.</a:t>
            </a:r>
            <a:endParaRPr lang="es-ES" sz="2000" dirty="0" smtClean="0"/>
          </a:p>
        </p:txBody>
      </p:sp>
      <p:sp>
        <p:nvSpPr>
          <p:cNvPr id="91140" name="Text Box 4"/>
          <p:cNvSpPr txBox="1">
            <a:spLocks noChangeArrowheads="1"/>
          </p:cNvSpPr>
          <p:nvPr/>
        </p:nvSpPr>
        <p:spPr bwMode="auto">
          <a:xfrm>
            <a:off x="4165600" y="1125538"/>
            <a:ext cx="866775" cy="396875"/>
          </a:xfrm>
          <a:prstGeom prst="rect">
            <a:avLst/>
          </a:prstGeom>
          <a:noFill/>
          <a:ln w="9525">
            <a:noFill/>
            <a:miter lim="800000"/>
            <a:headEnd/>
            <a:tailEnd/>
          </a:ln>
        </p:spPr>
        <p:txBody>
          <a:bodyPr wrap="none">
            <a:spAutoFit/>
          </a:bodyPr>
          <a:lstStyle/>
          <a:p>
            <a:r>
              <a:rPr lang="es-ES_tradnl" sz="2000"/>
              <a:t>32 bits</a:t>
            </a:r>
            <a:endParaRPr lang="es-ES" sz="2000"/>
          </a:p>
        </p:txBody>
      </p:sp>
      <p:sp>
        <p:nvSpPr>
          <p:cNvPr id="91141" name="Line 5"/>
          <p:cNvSpPr>
            <a:spLocks noChangeShapeType="1"/>
          </p:cNvSpPr>
          <p:nvPr/>
        </p:nvSpPr>
        <p:spPr bwMode="auto">
          <a:xfrm rot="10800000">
            <a:off x="1119188" y="1354138"/>
            <a:ext cx="2990850" cy="0"/>
          </a:xfrm>
          <a:prstGeom prst="line">
            <a:avLst/>
          </a:prstGeom>
          <a:noFill/>
          <a:ln w="9525">
            <a:solidFill>
              <a:schemeClr val="tx1"/>
            </a:solidFill>
            <a:round/>
            <a:headEnd/>
            <a:tailEnd type="triangle" w="med" len="med"/>
          </a:ln>
        </p:spPr>
        <p:txBody>
          <a:bodyPr/>
          <a:lstStyle/>
          <a:p>
            <a:endParaRPr lang="es-ES"/>
          </a:p>
        </p:txBody>
      </p:sp>
      <p:sp>
        <p:nvSpPr>
          <p:cNvPr id="91142" name="Line 6"/>
          <p:cNvSpPr>
            <a:spLocks noChangeShapeType="1"/>
          </p:cNvSpPr>
          <p:nvPr/>
        </p:nvSpPr>
        <p:spPr bwMode="auto">
          <a:xfrm>
            <a:off x="5043488" y="1354138"/>
            <a:ext cx="3257550" cy="0"/>
          </a:xfrm>
          <a:prstGeom prst="line">
            <a:avLst/>
          </a:prstGeom>
          <a:noFill/>
          <a:ln w="9525">
            <a:solidFill>
              <a:schemeClr val="tx1"/>
            </a:solidFill>
            <a:round/>
            <a:headEnd/>
            <a:tailEnd type="triangle" w="med" len="med"/>
          </a:ln>
        </p:spPr>
        <p:txBody>
          <a:bodyPr/>
          <a:lstStyle/>
          <a:p>
            <a:endParaRPr lang="es-ES"/>
          </a:p>
        </p:txBody>
      </p:sp>
      <p:sp>
        <p:nvSpPr>
          <p:cNvPr id="91143" name="Line 7"/>
          <p:cNvSpPr>
            <a:spLocks noChangeShapeType="1"/>
          </p:cNvSpPr>
          <p:nvPr/>
        </p:nvSpPr>
        <p:spPr bwMode="auto">
          <a:xfrm>
            <a:off x="1119188" y="1558925"/>
            <a:ext cx="7197725" cy="3175"/>
          </a:xfrm>
          <a:prstGeom prst="line">
            <a:avLst/>
          </a:prstGeom>
          <a:noFill/>
          <a:ln w="9525">
            <a:solidFill>
              <a:schemeClr val="tx1"/>
            </a:solidFill>
            <a:round/>
            <a:headEnd/>
            <a:tailEnd/>
          </a:ln>
        </p:spPr>
        <p:txBody>
          <a:bodyPr/>
          <a:lstStyle/>
          <a:p>
            <a:endParaRPr lang="es-ES"/>
          </a:p>
        </p:txBody>
      </p:sp>
      <p:sp>
        <p:nvSpPr>
          <p:cNvPr id="91144" name="Line 8"/>
          <p:cNvSpPr>
            <a:spLocks noChangeShapeType="1"/>
          </p:cNvSpPr>
          <p:nvPr/>
        </p:nvSpPr>
        <p:spPr bwMode="auto">
          <a:xfrm>
            <a:off x="1119188" y="1558925"/>
            <a:ext cx="0" cy="228600"/>
          </a:xfrm>
          <a:prstGeom prst="line">
            <a:avLst/>
          </a:prstGeom>
          <a:noFill/>
          <a:ln w="9525">
            <a:solidFill>
              <a:schemeClr val="tx1"/>
            </a:solidFill>
            <a:round/>
            <a:headEnd/>
            <a:tailEnd/>
          </a:ln>
        </p:spPr>
        <p:txBody>
          <a:bodyPr/>
          <a:lstStyle/>
          <a:p>
            <a:endParaRPr lang="es-ES"/>
          </a:p>
        </p:txBody>
      </p:sp>
      <p:sp>
        <p:nvSpPr>
          <p:cNvPr id="91145" name="Line 9"/>
          <p:cNvSpPr>
            <a:spLocks noChangeShapeType="1"/>
          </p:cNvSpPr>
          <p:nvPr/>
        </p:nvSpPr>
        <p:spPr bwMode="auto">
          <a:xfrm>
            <a:off x="2919413" y="1558925"/>
            <a:ext cx="0" cy="228600"/>
          </a:xfrm>
          <a:prstGeom prst="line">
            <a:avLst/>
          </a:prstGeom>
          <a:noFill/>
          <a:ln w="9525">
            <a:solidFill>
              <a:schemeClr val="tx1"/>
            </a:solidFill>
            <a:round/>
            <a:headEnd/>
            <a:tailEnd/>
          </a:ln>
        </p:spPr>
        <p:txBody>
          <a:bodyPr/>
          <a:lstStyle/>
          <a:p>
            <a:endParaRPr lang="es-ES"/>
          </a:p>
        </p:txBody>
      </p:sp>
      <p:sp>
        <p:nvSpPr>
          <p:cNvPr id="91146" name="Line 10"/>
          <p:cNvSpPr>
            <a:spLocks noChangeShapeType="1"/>
          </p:cNvSpPr>
          <p:nvPr/>
        </p:nvSpPr>
        <p:spPr bwMode="auto">
          <a:xfrm>
            <a:off x="4716463" y="1558925"/>
            <a:ext cx="0" cy="228600"/>
          </a:xfrm>
          <a:prstGeom prst="line">
            <a:avLst/>
          </a:prstGeom>
          <a:noFill/>
          <a:ln w="9525">
            <a:solidFill>
              <a:schemeClr val="tx1"/>
            </a:solidFill>
            <a:round/>
            <a:headEnd/>
            <a:tailEnd/>
          </a:ln>
        </p:spPr>
        <p:txBody>
          <a:bodyPr/>
          <a:lstStyle/>
          <a:p>
            <a:endParaRPr lang="es-ES"/>
          </a:p>
        </p:txBody>
      </p:sp>
      <p:sp>
        <p:nvSpPr>
          <p:cNvPr id="91147" name="Line 11"/>
          <p:cNvSpPr>
            <a:spLocks noChangeShapeType="1"/>
          </p:cNvSpPr>
          <p:nvPr/>
        </p:nvSpPr>
        <p:spPr bwMode="auto">
          <a:xfrm>
            <a:off x="6519863" y="1558925"/>
            <a:ext cx="0" cy="228600"/>
          </a:xfrm>
          <a:prstGeom prst="line">
            <a:avLst/>
          </a:prstGeom>
          <a:noFill/>
          <a:ln w="9525">
            <a:solidFill>
              <a:schemeClr val="tx1"/>
            </a:solidFill>
            <a:round/>
            <a:headEnd/>
            <a:tailEnd/>
          </a:ln>
        </p:spPr>
        <p:txBody>
          <a:bodyPr/>
          <a:lstStyle/>
          <a:p>
            <a:endParaRPr lang="es-ES"/>
          </a:p>
        </p:txBody>
      </p:sp>
      <p:sp>
        <p:nvSpPr>
          <p:cNvPr id="91148" name="Line 12"/>
          <p:cNvSpPr>
            <a:spLocks noChangeShapeType="1"/>
          </p:cNvSpPr>
          <p:nvPr/>
        </p:nvSpPr>
        <p:spPr bwMode="auto">
          <a:xfrm>
            <a:off x="8313738" y="1558925"/>
            <a:ext cx="0" cy="228600"/>
          </a:xfrm>
          <a:prstGeom prst="line">
            <a:avLst/>
          </a:prstGeom>
          <a:noFill/>
          <a:ln w="9525">
            <a:solidFill>
              <a:schemeClr val="tx1"/>
            </a:solidFill>
            <a:round/>
            <a:headEnd/>
            <a:tailEnd/>
          </a:ln>
        </p:spPr>
        <p:txBody>
          <a:bodyPr/>
          <a:lstStyle/>
          <a:p>
            <a:endParaRPr lang="es-ES"/>
          </a:p>
        </p:txBody>
      </p:sp>
      <p:graphicFrame>
        <p:nvGraphicFramePr>
          <p:cNvPr id="1310733" name="Group 13"/>
          <p:cNvGraphicFramePr>
            <a:graphicFrameLocks noGrp="1"/>
          </p:cNvGraphicFramePr>
          <p:nvPr/>
        </p:nvGraphicFramePr>
        <p:xfrm>
          <a:off x="1120775" y="1858963"/>
          <a:ext cx="7180263" cy="306960"/>
        </p:xfrm>
        <a:graphic>
          <a:graphicData uri="http://schemas.openxmlformats.org/drawingml/2006/table">
            <a:tbl>
              <a:tblPr/>
              <a:tblGrid>
                <a:gridCol w="3595688"/>
                <a:gridCol w="415925"/>
                <a:gridCol w="360362"/>
                <a:gridCol w="342900"/>
                <a:gridCol w="2465388"/>
              </a:tblGrid>
              <a:tr h="24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Identificación</a:t>
                      </a:r>
                    </a:p>
                  </a:txBody>
                  <a:tcPr marL="18000" marR="18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Res.</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DF</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MF</a:t>
                      </a:r>
                    </a:p>
                  </a:txBody>
                  <a:tcPr marL="18000" marR="18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Desplazam.  de Fragmento</a:t>
                      </a:r>
                    </a:p>
                  </a:txBody>
                  <a:tcPr marL="18000" marR="18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63" name="Line 27"/>
          <p:cNvSpPr>
            <a:spLocks noChangeShapeType="1"/>
          </p:cNvSpPr>
          <p:nvPr/>
        </p:nvSpPr>
        <p:spPr bwMode="auto">
          <a:xfrm>
            <a:off x="2017713" y="1558925"/>
            <a:ext cx="3175" cy="77788"/>
          </a:xfrm>
          <a:prstGeom prst="line">
            <a:avLst/>
          </a:prstGeom>
          <a:noFill/>
          <a:ln w="9525">
            <a:solidFill>
              <a:schemeClr val="tx1"/>
            </a:solidFill>
            <a:round/>
            <a:headEnd/>
            <a:tailEnd/>
          </a:ln>
        </p:spPr>
        <p:txBody>
          <a:bodyPr/>
          <a:lstStyle/>
          <a:p>
            <a:endParaRPr lang="es-ES"/>
          </a:p>
        </p:txBody>
      </p:sp>
      <p:sp>
        <p:nvSpPr>
          <p:cNvPr id="91164" name="Line 28"/>
          <p:cNvSpPr>
            <a:spLocks noChangeShapeType="1"/>
          </p:cNvSpPr>
          <p:nvPr/>
        </p:nvSpPr>
        <p:spPr bwMode="auto">
          <a:xfrm>
            <a:off x="3814763" y="1557338"/>
            <a:ext cx="3175" cy="130175"/>
          </a:xfrm>
          <a:prstGeom prst="line">
            <a:avLst/>
          </a:prstGeom>
          <a:noFill/>
          <a:ln w="9525">
            <a:solidFill>
              <a:schemeClr val="tx1"/>
            </a:solidFill>
            <a:round/>
            <a:headEnd/>
            <a:tailEnd/>
          </a:ln>
        </p:spPr>
        <p:txBody>
          <a:bodyPr/>
          <a:lstStyle/>
          <a:p>
            <a:endParaRPr lang="es-ES"/>
          </a:p>
        </p:txBody>
      </p:sp>
      <p:sp>
        <p:nvSpPr>
          <p:cNvPr id="91165" name="Text Box 29"/>
          <p:cNvSpPr txBox="1">
            <a:spLocks noChangeArrowheads="1"/>
          </p:cNvSpPr>
          <p:nvPr/>
        </p:nvSpPr>
        <p:spPr bwMode="auto">
          <a:xfrm>
            <a:off x="87313" y="1768475"/>
            <a:ext cx="739775" cy="581025"/>
          </a:xfrm>
          <a:prstGeom prst="rect">
            <a:avLst/>
          </a:prstGeom>
          <a:noFill/>
          <a:ln w="9525">
            <a:noFill/>
            <a:miter lim="800000"/>
            <a:headEnd/>
            <a:tailEnd/>
          </a:ln>
        </p:spPr>
        <p:txBody>
          <a:bodyPr>
            <a:spAutoFit/>
          </a:bodyPr>
          <a:lstStyle/>
          <a:p>
            <a:pPr algn="ctr"/>
            <a:r>
              <a:rPr lang="es-ES" sz="1600">
                <a:latin typeface="Arial" charset="0"/>
              </a:rPr>
              <a:t>Línea 2</a:t>
            </a:r>
          </a:p>
        </p:txBody>
      </p:sp>
      <p:sp>
        <p:nvSpPr>
          <p:cNvPr id="91166" name="Line 30"/>
          <p:cNvSpPr>
            <a:spLocks noChangeShapeType="1"/>
          </p:cNvSpPr>
          <p:nvPr/>
        </p:nvSpPr>
        <p:spPr bwMode="auto">
          <a:xfrm>
            <a:off x="827088" y="1989138"/>
            <a:ext cx="144462" cy="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pull dir="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135719" y="1152525"/>
            <a:ext cx="1416050" cy="320675"/>
          </a:xfrm>
          <a:prstGeom prst="rect">
            <a:avLst/>
          </a:prstGeom>
          <a:solidFill>
            <a:srgbClr val="FFFF00"/>
          </a:solidFill>
          <a:ln w="9525">
            <a:noFill/>
            <a:miter lim="800000"/>
            <a:headEnd/>
            <a:tailEnd/>
          </a:ln>
        </p:spPr>
        <p:txBody>
          <a:bodyPr wrap="none" anchor="ctr"/>
          <a:lstStyle/>
          <a:p>
            <a:endParaRPr lang="es-ES"/>
          </a:p>
        </p:txBody>
      </p:sp>
      <p:sp>
        <p:nvSpPr>
          <p:cNvPr id="92163" name="Rectangle 3"/>
          <p:cNvSpPr>
            <a:spLocks noChangeArrowheads="1"/>
          </p:cNvSpPr>
          <p:nvPr/>
        </p:nvSpPr>
        <p:spPr bwMode="auto">
          <a:xfrm>
            <a:off x="6191282" y="1801813"/>
            <a:ext cx="2484437" cy="539750"/>
          </a:xfrm>
          <a:prstGeom prst="rect">
            <a:avLst/>
          </a:prstGeom>
          <a:solidFill>
            <a:srgbClr val="FFFF00"/>
          </a:solidFill>
          <a:ln w="9525">
            <a:noFill/>
            <a:miter lim="800000"/>
            <a:headEnd/>
            <a:tailEnd/>
          </a:ln>
        </p:spPr>
        <p:txBody>
          <a:bodyPr wrap="none" anchor="ctr"/>
          <a:lstStyle/>
          <a:p>
            <a:endParaRPr lang="es-ES"/>
          </a:p>
        </p:txBody>
      </p:sp>
      <p:sp>
        <p:nvSpPr>
          <p:cNvPr id="92164" name="Rectangle 4"/>
          <p:cNvSpPr>
            <a:spLocks noChangeArrowheads="1"/>
          </p:cNvSpPr>
          <p:nvPr/>
        </p:nvSpPr>
        <p:spPr bwMode="auto">
          <a:xfrm>
            <a:off x="6186519" y="2528881"/>
            <a:ext cx="1093788" cy="982663"/>
          </a:xfrm>
          <a:prstGeom prst="rect">
            <a:avLst/>
          </a:prstGeom>
          <a:solidFill>
            <a:srgbClr val="FFFF00"/>
          </a:solidFill>
          <a:ln w="9525">
            <a:noFill/>
            <a:miter lim="800000"/>
            <a:headEnd/>
            <a:tailEnd/>
          </a:ln>
        </p:spPr>
        <p:txBody>
          <a:bodyPr wrap="none" anchor="ctr"/>
          <a:lstStyle/>
          <a:p>
            <a:endParaRPr lang="es-ES"/>
          </a:p>
        </p:txBody>
      </p:sp>
      <p:sp>
        <p:nvSpPr>
          <p:cNvPr id="92165" name="Rectangle 5"/>
          <p:cNvSpPr>
            <a:spLocks noChangeArrowheads="1"/>
          </p:cNvSpPr>
          <p:nvPr/>
        </p:nvSpPr>
        <p:spPr bwMode="auto">
          <a:xfrm>
            <a:off x="6188107" y="3721102"/>
            <a:ext cx="342900" cy="2044700"/>
          </a:xfrm>
          <a:prstGeom prst="rect">
            <a:avLst/>
          </a:prstGeom>
          <a:solidFill>
            <a:srgbClr val="FFFF00"/>
          </a:solidFill>
          <a:ln w="9525">
            <a:noFill/>
            <a:miter lim="800000"/>
            <a:headEnd/>
            <a:tailEnd/>
          </a:ln>
        </p:spPr>
        <p:txBody>
          <a:bodyPr wrap="none" anchor="ctr"/>
          <a:lstStyle/>
          <a:p>
            <a:endParaRPr lang="es-ES"/>
          </a:p>
        </p:txBody>
      </p:sp>
      <p:graphicFrame>
        <p:nvGraphicFramePr>
          <p:cNvPr id="1312774" name="Group 6"/>
          <p:cNvGraphicFramePr>
            <a:graphicFrameLocks noGrp="1"/>
          </p:cNvGraphicFramePr>
          <p:nvPr/>
        </p:nvGraphicFramePr>
        <p:xfrm>
          <a:off x="1538319" y="1154113"/>
          <a:ext cx="6013450" cy="330200"/>
        </p:xfrm>
        <a:graphic>
          <a:graphicData uri="http://schemas.openxmlformats.org/drawingml/2006/table">
            <a:tbl>
              <a:tblPr/>
              <a:tblGrid>
                <a:gridCol w="1404938"/>
                <a:gridCol w="576262"/>
                <a:gridCol w="679450"/>
                <a:gridCol w="454025"/>
                <a:gridCol w="477838"/>
                <a:gridCol w="1008062"/>
                <a:gridCol w="1412875"/>
              </a:tblGrid>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Id.</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Long</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DF</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MF</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Desplaz.</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Datos</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2792" name="Group 24"/>
          <p:cNvGraphicFramePr>
            <a:graphicFrameLocks noGrp="1"/>
          </p:cNvGraphicFramePr>
          <p:nvPr/>
        </p:nvGraphicFramePr>
        <p:xfrm>
          <a:off x="1538319" y="2522531"/>
          <a:ext cx="5743575" cy="993775"/>
        </p:xfrm>
        <a:graphic>
          <a:graphicData uri="http://schemas.openxmlformats.org/drawingml/2006/table">
            <a:tbl>
              <a:tblPr/>
              <a:tblGrid>
                <a:gridCol w="1403350"/>
                <a:gridCol w="588963"/>
                <a:gridCol w="635000"/>
                <a:gridCol w="504825"/>
                <a:gridCol w="504825"/>
                <a:gridCol w="1008062"/>
                <a:gridCol w="1098550"/>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Fragmento 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1500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ABCDEF</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Fragmento 2</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1500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185</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GHIJKL</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Fragmento 3</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1480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370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MNOPQR</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2826" name="Group 58"/>
          <p:cNvGraphicFramePr>
            <a:graphicFrameLocks noGrp="1"/>
          </p:cNvGraphicFramePr>
          <p:nvPr/>
        </p:nvGraphicFramePr>
        <p:xfrm>
          <a:off x="1538319" y="1790700"/>
          <a:ext cx="7140575" cy="560832"/>
        </p:xfrm>
        <a:graphic>
          <a:graphicData uri="http://schemas.openxmlformats.org/drawingml/2006/table">
            <a:tbl>
              <a:tblPr/>
              <a:tblGrid>
                <a:gridCol w="1404938"/>
                <a:gridCol w="588962"/>
                <a:gridCol w="635000"/>
                <a:gridCol w="503238"/>
                <a:gridCol w="479425"/>
                <a:gridCol w="1033462"/>
                <a:gridCol w="2495550"/>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Datagrama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Original</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4440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ABCDEF GHIJKL MNOPQR</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2844" name="Group 76"/>
          <p:cNvGraphicFramePr>
            <a:graphicFrameLocks noGrp="1"/>
          </p:cNvGraphicFramePr>
          <p:nvPr/>
        </p:nvGraphicFramePr>
        <p:xfrm>
          <a:off x="1538319" y="3714752"/>
          <a:ext cx="4999038" cy="2055813"/>
        </p:xfrm>
        <a:graphic>
          <a:graphicData uri="http://schemas.openxmlformats.org/drawingml/2006/table">
            <a:tbl>
              <a:tblPr/>
              <a:tblGrid>
                <a:gridCol w="1404938"/>
                <a:gridCol w="588962"/>
                <a:gridCol w="635000"/>
                <a:gridCol w="503238"/>
                <a:gridCol w="504825"/>
                <a:gridCol w="1008062"/>
                <a:gridCol w="354013"/>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292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370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M</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3.2</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292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404</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3.3</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292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438</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3.4</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292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472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P</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3.5</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292</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506</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Q</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Fragm. 3.6</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XXX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120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540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R</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294" name="Text Box 134"/>
          <p:cNvSpPr txBox="1">
            <a:spLocks noChangeArrowheads="1"/>
          </p:cNvSpPr>
          <p:nvPr/>
        </p:nvSpPr>
        <p:spPr bwMode="auto">
          <a:xfrm>
            <a:off x="1214469" y="254000"/>
            <a:ext cx="6877050" cy="579438"/>
          </a:xfrm>
          <a:prstGeom prst="rect">
            <a:avLst/>
          </a:prstGeom>
          <a:noFill/>
          <a:ln w="9525">
            <a:noFill/>
            <a:miter lim="800000"/>
            <a:headEnd/>
            <a:tailEnd/>
          </a:ln>
        </p:spPr>
        <p:txBody>
          <a:bodyPr>
            <a:spAutoFit/>
          </a:bodyPr>
          <a:lstStyle/>
          <a:p>
            <a:pPr algn="ctr">
              <a:spcBef>
                <a:spcPct val="50000"/>
              </a:spcBef>
            </a:pPr>
            <a:r>
              <a:rPr lang="es-ES_tradnl" sz="3200" dirty="0" smtClean="0">
                <a:latin typeface="Arial" charset="0"/>
              </a:rPr>
              <a:t>Fragmentación </a:t>
            </a:r>
            <a:r>
              <a:rPr lang="es-ES_tradnl" sz="3200" dirty="0">
                <a:latin typeface="Arial" charset="0"/>
              </a:rPr>
              <a:t>múltiple</a:t>
            </a:r>
            <a:endParaRPr lang="es-ES" sz="3200" dirty="0">
              <a:latin typeface="Arial" charset="0"/>
            </a:endParaRPr>
          </a:p>
        </p:txBody>
      </p:sp>
      <p:sp>
        <p:nvSpPr>
          <p:cNvPr id="92295" name="Text Box 135"/>
          <p:cNvSpPr txBox="1">
            <a:spLocks noChangeArrowheads="1"/>
          </p:cNvSpPr>
          <p:nvPr/>
        </p:nvSpPr>
        <p:spPr bwMode="auto">
          <a:xfrm>
            <a:off x="371476" y="1790701"/>
            <a:ext cx="700062" cy="523220"/>
          </a:xfrm>
          <a:prstGeom prst="rect">
            <a:avLst/>
          </a:prstGeom>
          <a:noFill/>
          <a:ln w="9525">
            <a:noFill/>
            <a:miter lim="800000"/>
            <a:headEnd/>
            <a:tailEnd/>
          </a:ln>
        </p:spPr>
        <p:txBody>
          <a:bodyPr wrap="square">
            <a:spAutoFit/>
          </a:bodyPr>
          <a:lstStyle/>
          <a:p>
            <a:pPr algn="ctr">
              <a:spcBef>
                <a:spcPct val="50000"/>
              </a:spcBef>
            </a:pPr>
            <a:r>
              <a:rPr lang="es-ES_tradnl" sz="1400" b="1" dirty="0" err="1" smtClean="0">
                <a:latin typeface="Arial" charset="0"/>
              </a:rPr>
              <a:t>Token</a:t>
            </a:r>
            <a:r>
              <a:rPr lang="es-ES_tradnl" sz="1400" b="1" dirty="0" smtClean="0">
                <a:latin typeface="Arial" charset="0"/>
              </a:rPr>
              <a:t> Ring</a:t>
            </a:r>
            <a:endParaRPr lang="es-ES" sz="1400" b="1" dirty="0">
              <a:latin typeface="Arial" charset="0"/>
            </a:endParaRPr>
          </a:p>
        </p:txBody>
      </p:sp>
      <p:sp>
        <p:nvSpPr>
          <p:cNvPr id="92296" name="Text Box 136"/>
          <p:cNvSpPr txBox="1">
            <a:spLocks noChangeArrowheads="1"/>
          </p:cNvSpPr>
          <p:nvPr/>
        </p:nvSpPr>
        <p:spPr bwMode="auto">
          <a:xfrm>
            <a:off x="214282" y="2749544"/>
            <a:ext cx="914400" cy="517525"/>
          </a:xfrm>
          <a:prstGeom prst="rect">
            <a:avLst/>
          </a:prstGeom>
          <a:noFill/>
          <a:ln w="9525">
            <a:noFill/>
            <a:miter lim="800000"/>
            <a:headEnd/>
            <a:tailEnd/>
          </a:ln>
        </p:spPr>
        <p:txBody>
          <a:bodyPr>
            <a:spAutoFit/>
          </a:bodyPr>
          <a:lstStyle/>
          <a:p>
            <a:pPr algn="ctr">
              <a:spcBef>
                <a:spcPct val="50000"/>
              </a:spcBef>
            </a:pPr>
            <a:r>
              <a:rPr lang="es-ES_tradnl" sz="1400" b="1" dirty="0">
                <a:latin typeface="Arial" charset="0"/>
              </a:rPr>
              <a:t>E-net DIX</a:t>
            </a:r>
            <a:endParaRPr lang="es-ES" sz="1400" b="1" dirty="0">
              <a:latin typeface="Arial" charset="0"/>
            </a:endParaRPr>
          </a:p>
        </p:txBody>
      </p:sp>
      <p:sp>
        <p:nvSpPr>
          <p:cNvPr id="92298" name="Text Box 138"/>
          <p:cNvSpPr txBox="1">
            <a:spLocks noChangeArrowheads="1"/>
          </p:cNvSpPr>
          <p:nvPr/>
        </p:nvSpPr>
        <p:spPr bwMode="auto">
          <a:xfrm>
            <a:off x="142844" y="4462465"/>
            <a:ext cx="928694" cy="738664"/>
          </a:xfrm>
          <a:prstGeom prst="rect">
            <a:avLst/>
          </a:prstGeom>
          <a:noFill/>
          <a:ln w="9525">
            <a:noFill/>
            <a:miter lim="800000"/>
            <a:headEnd/>
            <a:tailEnd/>
          </a:ln>
        </p:spPr>
        <p:txBody>
          <a:bodyPr wrap="square">
            <a:spAutoFit/>
          </a:bodyPr>
          <a:lstStyle/>
          <a:p>
            <a:pPr algn="ctr">
              <a:spcBef>
                <a:spcPct val="50000"/>
              </a:spcBef>
            </a:pPr>
            <a:r>
              <a:rPr lang="es-ES_tradnl" sz="1400" b="1" dirty="0" smtClean="0">
                <a:latin typeface="Arial" charset="0"/>
              </a:rPr>
              <a:t>PPP Bajo </a:t>
            </a:r>
            <a:r>
              <a:rPr lang="es-ES_tradnl" sz="1400" b="1" dirty="0">
                <a:latin typeface="Arial" charset="0"/>
              </a:rPr>
              <a:t>Retardo</a:t>
            </a:r>
            <a:endParaRPr lang="es-ES" sz="1400" b="1" dirty="0">
              <a:latin typeface="Arial" charset="0"/>
            </a:endParaRPr>
          </a:p>
        </p:txBody>
      </p:sp>
      <p:sp>
        <p:nvSpPr>
          <p:cNvPr id="92299" name="Text Box 139"/>
          <p:cNvSpPr txBox="1">
            <a:spLocks noChangeArrowheads="1"/>
          </p:cNvSpPr>
          <p:nvPr/>
        </p:nvSpPr>
        <p:spPr bwMode="auto">
          <a:xfrm>
            <a:off x="1501807" y="5899152"/>
            <a:ext cx="6769100" cy="304800"/>
          </a:xfrm>
          <a:prstGeom prst="rect">
            <a:avLst/>
          </a:prstGeom>
          <a:noFill/>
          <a:ln w="9525">
            <a:noFill/>
            <a:miter lim="800000"/>
            <a:headEnd/>
            <a:tailEnd/>
          </a:ln>
        </p:spPr>
        <p:txBody>
          <a:bodyPr>
            <a:spAutoFit/>
          </a:bodyPr>
          <a:lstStyle/>
          <a:p>
            <a:pPr>
              <a:spcBef>
                <a:spcPct val="50000"/>
              </a:spcBef>
            </a:pPr>
            <a:r>
              <a:rPr lang="es-ES_tradnl" sz="1400" b="1">
                <a:latin typeface="Arial" charset="0"/>
              </a:rPr>
              <a:t>El campo Desplaz. cuenta los bytes en grupos de 8 (1480 / 8 = 185)</a:t>
            </a:r>
            <a:endParaRPr lang="es-ES" sz="1400" b="1">
              <a:latin typeface="Arial" charset="0"/>
            </a:endParaRPr>
          </a:p>
        </p:txBody>
      </p:sp>
      <p:sp>
        <p:nvSpPr>
          <p:cNvPr id="92300" name="Text Box 140"/>
          <p:cNvSpPr txBox="1">
            <a:spLocks noChangeArrowheads="1"/>
          </p:cNvSpPr>
          <p:nvPr/>
        </p:nvSpPr>
        <p:spPr bwMode="auto">
          <a:xfrm>
            <a:off x="7983569" y="1077913"/>
            <a:ext cx="1089025" cy="304800"/>
          </a:xfrm>
          <a:prstGeom prst="rect">
            <a:avLst/>
          </a:prstGeom>
          <a:noFill/>
          <a:ln w="9525">
            <a:noFill/>
            <a:miter lim="800000"/>
            <a:headEnd/>
            <a:tailEnd/>
          </a:ln>
        </p:spPr>
        <p:txBody>
          <a:bodyPr wrap="none">
            <a:spAutoFit/>
          </a:bodyPr>
          <a:lstStyle/>
          <a:p>
            <a:r>
              <a:rPr lang="es-ES" sz="1400" b="1">
                <a:latin typeface="Arial" charset="0"/>
              </a:rPr>
              <a:t>4420 bytes</a:t>
            </a:r>
          </a:p>
        </p:txBody>
      </p:sp>
      <p:sp>
        <p:nvSpPr>
          <p:cNvPr id="92301" name="Line 141"/>
          <p:cNvSpPr>
            <a:spLocks noChangeShapeType="1"/>
          </p:cNvSpPr>
          <p:nvPr/>
        </p:nvSpPr>
        <p:spPr bwMode="auto">
          <a:xfrm flipH="1">
            <a:off x="7910544" y="1338263"/>
            <a:ext cx="288925" cy="436562"/>
          </a:xfrm>
          <a:prstGeom prst="line">
            <a:avLst/>
          </a:prstGeom>
          <a:noFill/>
          <a:ln w="9525">
            <a:solidFill>
              <a:schemeClr val="tx1"/>
            </a:solidFill>
            <a:round/>
            <a:headEnd/>
            <a:tailEnd type="triangle" w="med" len="med"/>
          </a:ln>
        </p:spPr>
        <p:txBody>
          <a:bodyPr/>
          <a:lstStyle/>
          <a:p>
            <a:endParaRPr lang="es-ES"/>
          </a:p>
        </p:txBody>
      </p:sp>
      <p:sp>
        <p:nvSpPr>
          <p:cNvPr id="92302" name="Text Box 142"/>
          <p:cNvSpPr txBox="1">
            <a:spLocks noChangeArrowheads="1"/>
          </p:cNvSpPr>
          <p:nvPr/>
        </p:nvSpPr>
        <p:spPr bwMode="auto">
          <a:xfrm>
            <a:off x="7767669" y="2500306"/>
            <a:ext cx="1089025" cy="304800"/>
          </a:xfrm>
          <a:prstGeom prst="rect">
            <a:avLst/>
          </a:prstGeom>
          <a:noFill/>
          <a:ln w="9525">
            <a:noFill/>
            <a:miter lim="800000"/>
            <a:headEnd/>
            <a:tailEnd/>
          </a:ln>
        </p:spPr>
        <p:txBody>
          <a:bodyPr wrap="none">
            <a:spAutoFit/>
          </a:bodyPr>
          <a:lstStyle/>
          <a:p>
            <a:r>
              <a:rPr lang="es-ES" sz="1400" b="1">
                <a:latin typeface="Arial" charset="0"/>
              </a:rPr>
              <a:t>1480 bytes</a:t>
            </a:r>
          </a:p>
        </p:txBody>
      </p:sp>
      <p:sp>
        <p:nvSpPr>
          <p:cNvPr id="92303" name="Line 143"/>
          <p:cNvSpPr>
            <a:spLocks noChangeShapeType="1"/>
          </p:cNvSpPr>
          <p:nvPr/>
        </p:nvSpPr>
        <p:spPr bwMode="auto">
          <a:xfrm flipH="1">
            <a:off x="7335869" y="2665406"/>
            <a:ext cx="503238" cy="0"/>
          </a:xfrm>
          <a:prstGeom prst="line">
            <a:avLst/>
          </a:prstGeom>
          <a:noFill/>
          <a:ln w="9525">
            <a:solidFill>
              <a:schemeClr val="tx1"/>
            </a:solidFill>
            <a:round/>
            <a:headEnd/>
            <a:tailEnd type="triangle" w="med" len="med"/>
          </a:ln>
        </p:spPr>
        <p:txBody>
          <a:bodyPr/>
          <a:lstStyle/>
          <a:p>
            <a:endParaRPr lang="es-ES"/>
          </a:p>
        </p:txBody>
      </p:sp>
      <p:sp>
        <p:nvSpPr>
          <p:cNvPr id="92304" name="Text Box 144"/>
          <p:cNvSpPr txBox="1">
            <a:spLocks noChangeArrowheads="1"/>
          </p:cNvSpPr>
          <p:nvPr/>
        </p:nvSpPr>
        <p:spPr bwMode="auto">
          <a:xfrm>
            <a:off x="7767669" y="2882894"/>
            <a:ext cx="1089025" cy="304800"/>
          </a:xfrm>
          <a:prstGeom prst="rect">
            <a:avLst/>
          </a:prstGeom>
          <a:noFill/>
          <a:ln w="9525">
            <a:noFill/>
            <a:miter lim="800000"/>
            <a:headEnd/>
            <a:tailEnd/>
          </a:ln>
        </p:spPr>
        <p:txBody>
          <a:bodyPr wrap="none">
            <a:spAutoFit/>
          </a:bodyPr>
          <a:lstStyle/>
          <a:p>
            <a:r>
              <a:rPr lang="es-ES" sz="1400" b="1">
                <a:latin typeface="Arial" charset="0"/>
              </a:rPr>
              <a:t>1480 bytes</a:t>
            </a:r>
          </a:p>
        </p:txBody>
      </p:sp>
      <p:sp>
        <p:nvSpPr>
          <p:cNvPr id="92305" name="Line 145"/>
          <p:cNvSpPr>
            <a:spLocks noChangeShapeType="1"/>
          </p:cNvSpPr>
          <p:nvPr/>
        </p:nvSpPr>
        <p:spPr bwMode="auto">
          <a:xfrm flipH="1">
            <a:off x="7335869" y="3047994"/>
            <a:ext cx="503238" cy="0"/>
          </a:xfrm>
          <a:prstGeom prst="line">
            <a:avLst/>
          </a:prstGeom>
          <a:noFill/>
          <a:ln w="9525">
            <a:solidFill>
              <a:schemeClr val="tx1"/>
            </a:solidFill>
            <a:round/>
            <a:headEnd/>
            <a:tailEnd type="triangle" w="med" len="med"/>
          </a:ln>
        </p:spPr>
        <p:txBody>
          <a:bodyPr/>
          <a:lstStyle/>
          <a:p>
            <a:endParaRPr lang="es-ES"/>
          </a:p>
        </p:txBody>
      </p:sp>
      <p:sp>
        <p:nvSpPr>
          <p:cNvPr id="92306" name="Text Box 146"/>
          <p:cNvSpPr txBox="1">
            <a:spLocks noChangeArrowheads="1"/>
          </p:cNvSpPr>
          <p:nvPr/>
        </p:nvSpPr>
        <p:spPr bwMode="auto">
          <a:xfrm>
            <a:off x="7767669" y="3241669"/>
            <a:ext cx="1089025" cy="304800"/>
          </a:xfrm>
          <a:prstGeom prst="rect">
            <a:avLst/>
          </a:prstGeom>
          <a:noFill/>
          <a:ln w="9525">
            <a:noFill/>
            <a:miter lim="800000"/>
            <a:headEnd/>
            <a:tailEnd/>
          </a:ln>
        </p:spPr>
        <p:txBody>
          <a:bodyPr wrap="none">
            <a:spAutoFit/>
          </a:bodyPr>
          <a:lstStyle/>
          <a:p>
            <a:r>
              <a:rPr lang="es-ES" sz="1400" b="1">
                <a:latin typeface="Arial" charset="0"/>
              </a:rPr>
              <a:t>1460 bytes</a:t>
            </a:r>
          </a:p>
        </p:txBody>
      </p:sp>
      <p:sp>
        <p:nvSpPr>
          <p:cNvPr id="92307" name="Line 147"/>
          <p:cNvSpPr>
            <a:spLocks noChangeShapeType="1"/>
          </p:cNvSpPr>
          <p:nvPr/>
        </p:nvSpPr>
        <p:spPr bwMode="auto">
          <a:xfrm flipH="1">
            <a:off x="7335869" y="3406769"/>
            <a:ext cx="503238" cy="0"/>
          </a:xfrm>
          <a:prstGeom prst="line">
            <a:avLst/>
          </a:prstGeom>
          <a:noFill/>
          <a:ln w="9525">
            <a:solidFill>
              <a:schemeClr val="tx1"/>
            </a:solidFill>
            <a:round/>
            <a:headEnd/>
            <a:tailEnd type="triangle" w="med" len="med"/>
          </a:ln>
        </p:spPr>
        <p:txBody>
          <a:bodyPr/>
          <a:lstStyle/>
          <a:p>
            <a:endParaRPr lang="es-ES"/>
          </a:p>
        </p:txBody>
      </p:sp>
      <p:sp>
        <p:nvSpPr>
          <p:cNvPr id="92308" name="Text Box 148"/>
          <p:cNvSpPr txBox="1">
            <a:spLocks noChangeArrowheads="1"/>
          </p:cNvSpPr>
          <p:nvPr/>
        </p:nvSpPr>
        <p:spPr bwMode="auto">
          <a:xfrm>
            <a:off x="7046944" y="3738565"/>
            <a:ext cx="990600" cy="304800"/>
          </a:xfrm>
          <a:prstGeom prst="rect">
            <a:avLst/>
          </a:prstGeom>
          <a:noFill/>
          <a:ln w="9525">
            <a:noFill/>
            <a:miter lim="800000"/>
            <a:headEnd/>
            <a:tailEnd/>
          </a:ln>
        </p:spPr>
        <p:txBody>
          <a:bodyPr wrap="none">
            <a:spAutoFit/>
          </a:bodyPr>
          <a:lstStyle/>
          <a:p>
            <a:r>
              <a:rPr lang="es-ES" sz="1400" b="1">
                <a:latin typeface="Arial" charset="0"/>
              </a:rPr>
              <a:t>272 bytes</a:t>
            </a:r>
          </a:p>
        </p:txBody>
      </p:sp>
      <p:sp>
        <p:nvSpPr>
          <p:cNvPr id="92309" name="Line 149"/>
          <p:cNvSpPr>
            <a:spLocks noChangeShapeType="1"/>
          </p:cNvSpPr>
          <p:nvPr/>
        </p:nvSpPr>
        <p:spPr bwMode="auto">
          <a:xfrm flipH="1">
            <a:off x="6615144" y="3903665"/>
            <a:ext cx="503238" cy="0"/>
          </a:xfrm>
          <a:prstGeom prst="line">
            <a:avLst/>
          </a:prstGeom>
          <a:noFill/>
          <a:ln w="9525">
            <a:solidFill>
              <a:schemeClr val="tx1"/>
            </a:solidFill>
            <a:round/>
            <a:headEnd/>
            <a:tailEnd type="triangle" w="med" len="med"/>
          </a:ln>
        </p:spPr>
        <p:txBody>
          <a:bodyPr/>
          <a:lstStyle/>
          <a:p>
            <a:endParaRPr lang="es-ES"/>
          </a:p>
        </p:txBody>
      </p:sp>
      <p:sp>
        <p:nvSpPr>
          <p:cNvPr id="92310" name="Text Box 150"/>
          <p:cNvSpPr txBox="1">
            <a:spLocks noChangeArrowheads="1"/>
          </p:cNvSpPr>
          <p:nvPr/>
        </p:nvSpPr>
        <p:spPr bwMode="auto">
          <a:xfrm>
            <a:off x="7046944" y="4043365"/>
            <a:ext cx="990600" cy="304800"/>
          </a:xfrm>
          <a:prstGeom prst="rect">
            <a:avLst/>
          </a:prstGeom>
          <a:noFill/>
          <a:ln w="9525">
            <a:noFill/>
            <a:miter lim="800000"/>
            <a:headEnd/>
            <a:tailEnd/>
          </a:ln>
        </p:spPr>
        <p:txBody>
          <a:bodyPr wrap="none">
            <a:spAutoFit/>
          </a:bodyPr>
          <a:lstStyle/>
          <a:p>
            <a:r>
              <a:rPr lang="es-ES" sz="1400" b="1">
                <a:latin typeface="Arial" charset="0"/>
              </a:rPr>
              <a:t>272 bytes</a:t>
            </a:r>
          </a:p>
        </p:txBody>
      </p:sp>
      <p:sp>
        <p:nvSpPr>
          <p:cNvPr id="92311" name="Line 151"/>
          <p:cNvSpPr>
            <a:spLocks noChangeShapeType="1"/>
          </p:cNvSpPr>
          <p:nvPr/>
        </p:nvSpPr>
        <p:spPr bwMode="auto">
          <a:xfrm flipH="1">
            <a:off x="6615144" y="4208465"/>
            <a:ext cx="503238" cy="0"/>
          </a:xfrm>
          <a:prstGeom prst="line">
            <a:avLst/>
          </a:prstGeom>
          <a:noFill/>
          <a:ln w="9525">
            <a:solidFill>
              <a:schemeClr val="tx1"/>
            </a:solidFill>
            <a:round/>
            <a:headEnd/>
            <a:tailEnd type="triangle" w="med" len="med"/>
          </a:ln>
        </p:spPr>
        <p:txBody>
          <a:bodyPr/>
          <a:lstStyle/>
          <a:p>
            <a:endParaRPr lang="es-ES"/>
          </a:p>
        </p:txBody>
      </p:sp>
      <p:sp>
        <p:nvSpPr>
          <p:cNvPr id="92312" name="Text Box 152"/>
          <p:cNvSpPr txBox="1">
            <a:spLocks noChangeArrowheads="1"/>
          </p:cNvSpPr>
          <p:nvPr/>
        </p:nvSpPr>
        <p:spPr bwMode="auto">
          <a:xfrm>
            <a:off x="7046944" y="4403727"/>
            <a:ext cx="990600" cy="304800"/>
          </a:xfrm>
          <a:prstGeom prst="rect">
            <a:avLst/>
          </a:prstGeom>
          <a:noFill/>
          <a:ln w="9525">
            <a:noFill/>
            <a:miter lim="800000"/>
            <a:headEnd/>
            <a:tailEnd/>
          </a:ln>
        </p:spPr>
        <p:txBody>
          <a:bodyPr wrap="none">
            <a:spAutoFit/>
          </a:bodyPr>
          <a:lstStyle/>
          <a:p>
            <a:r>
              <a:rPr lang="es-ES" sz="1400" b="1">
                <a:latin typeface="Arial" charset="0"/>
              </a:rPr>
              <a:t>272 bytes</a:t>
            </a:r>
          </a:p>
        </p:txBody>
      </p:sp>
      <p:sp>
        <p:nvSpPr>
          <p:cNvPr id="92313" name="Line 153"/>
          <p:cNvSpPr>
            <a:spLocks noChangeShapeType="1"/>
          </p:cNvSpPr>
          <p:nvPr/>
        </p:nvSpPr>
        <p:spPr bwMode="auto">
          <a:xfrm flipH="1">
            <a:off x="6615144" y="4568827"/>
            <a:ext cx="503238" cy="0"/>
          </a:xfrm>
          <a:prstGeom prst="line">
            <a:avLst/>
          </a:prstGeom>
          <a:noFill/>
          <a:ln w="9525">
            <a:solidFill>
              <a:schemeClr val="tx1"/>
            </a:solidFill>
            <a:round/>
            <a:headEnd/>
            <a:tailEnd type="triangle" w="med" len="med"/>
          </a:ln>
        </p:spPr>
        <p:txBody>
          <a:bodyPr/>
          <a:lstStyle/>
          <a:p>
            <a:endParaRPr lang="es-ES"/>
          </a:p>
        </p:txBody>
      </p:sp>
      <p:sp>
        <p:nvSpPr>
          <p:cNvPr id="92314" name="Text Box 154"/>
          <p:cNvSpPr txBox="1">
            <a:spLocks noChangeArrowheads="1"/>
          </p:cNvSpPr>
          <p:nvPr/>
        </p:nvSpPr>
        <p:spPr bwMode="auto">
          <a:xfrm>
            <a:off x="7046944" y="4746627"/>
            <a:ext cx="990600" cy="304800"/>
          </a:xfrm>
          <a:prstGeom prst="rect">
            <a:avLst/>
          </a:prstGeom>
          <a:noFill/>
          <a:ln w="9525">
            <a:noFill/>
            <a:miter lim="800000"/>
            <a:headEnd/>
            <a:tailEnd/>
          </a:ln>
        </p:spPr>
        <p:txBody>
          <a:bodyPr wrap="none">
            <a:spAutoFit/>
          </a:bodyPr>
          <a:lstStyle/>
          <a:p>
            <a:r>
              <a:rPr lang="es-ES" sz="1400" b="1">
                <a:latin typeface="Arial" charset="0"/>
              </a:rPr>
              <a:t>272 bytes</a:t>
            </a:r>
          </a:p>
        </p:txBody>
      </p:sp>
      <p:sp>
        <p:nvSpPr>
          <p:cNvPr id="92315" name="Line 155"/>
          <p:cNvSpPr>
            <a:spLocks noChangeShapeType="1"/>
          </p:cNvSpPr>
          <p:nvPr/>
        </p:nvSpPr>
        <p:spPr bwMode="auto">
          <a:xfrm flipH="1">
            <a:off x="6615144" y="4911727"/>
            <a:ext cx="503238" cy="0"/>
          </a:xfrm>
          <a:prstGeom prst="line">
            <a:avLst/>
          </a:prstGeom>
          <a:noFill/>
          <a:ln w="9525">
            <a:solidFill>
              <a:schemeClr val="tx1"/>
            </a:solidFill>
            <a:round/>
            <a:headEnd/>
            <a:tailEnd type="triangle" w="med" len="med"/>
          </a:ln>
        </p:spPr>
        <p:txBody>
          <a:bodyPr/>
          <a:lstStyle/>
          <a:p>
            <a:endParaRPr lang="es-ES"/>
          </a:p>
        </p:txBody>
      </p:sp>
      <p:sp>
        <p:nvSpPr>
          <p:cNvPr id="92316" name="Text Box 156"/>
          <p:cNvSpPr txBox="1">
            <a:spLocks noChangeArrowheads="1"/>
          </p:cNvSpPr>
          <p:nvPr/>
        </p:nvSpPr>
        <p:spPr bwMode="auto">
          <a:xfrm>
            <a:off x="7046944" y="5106990"/>
            <a:ext cx="990600" cy="304800"/>
          </a:xfrm>
          <a:prstGeom prst="rect">
            <a:avLst/>
          </a:prstGeom>
          <a:noFill/>
          <a:ln w="9525">
            <a:noFill/>
            <a:miter lim="800000"/>
            <a:headEnd/>
            <a:tailEnd/>
          </a:ln>
        </p:spPr>
        <p:txBody>
          <a:bodyPr wrap="none">
            <a:spAutoFit/>
          </a:bodyPr>
          <a:lstStyle/>
          <a:p>
            <a:r>
              <a:rPr lang="es-ES" sz="1400" b="1">
                <a:latin typeface="Arial" charset="0"/>
              </a:rPr>
              <a:t>272 bytes</a:t>
            </a:r>
          </a:p>
        </p:txBody>
      </p:sp>
      <p:sp>
        <p:nvSpPr>
          <p:cNvPr id="92317" name="Line 157"/>
          <p:cNvSpPr>
            <a:spLocks noChangeShapeType="1"/>
          </p:cNvSpPr>
          <p:nvPr/>
        </p:nvSpPr>
        <p:spPr bwMode="auto">
          <a:xfrm flipH="1">
            <a:off x="6615144" y="5272090"/>
            <a:ext cx="503238" cy="0"/>
          </a:xfrm>
          <a:prstGeom prst="line">
            <a:avLst/>
          </a:prstGeom>
          <a:noFill/>
          <a:ln w="9525">
            <a:solidFill>
              <a:schemeClr val="tx1"/>
            </a:solidFill>
            <a:round/>
            <a:headEnd/>
            <a:tailEnd type="triangle" w="med" len="med"/>
          </a:ln>
        </p:spPr>
        <p:txBody>
          <a:bodyPr/>
          <a:lstStyle/>
          <a:p>
            <a:endParaRPr lang="es-ES"/>
          </a:p>
        </p:txBody>
      </p:sp>
      <p:sp>
        <p:nvSpPr>
          <p:cNvPr id="92318" name="Text Box 158"/>
          <p:cNvSpPr txBox="1">
            <a:spLocks noChangeArrowheads="1"/>
          </p:cNvSpPr>
          <p:nvPr/>
        </p:nvSpPr>
        <p:spPr bwMode="auto">
          <a:xfrm>
            <a:off x="7064407" y="5467352"/>
            <a:ext cx="990600" cy="304800"/>
          </a:xfrm>
          <a:prstGeom prst="rect">
            <a:avLst/>
          </a:prstGeom>
          <a:noFill/>
          <a:ln w="9525">
            <a:noFill/>
            <a:miter lim="800000"/>
            <a:headEnd/>
            <a:tailEnd/>
          </a:ln>
        </p:spPr>
        <p:txBody>
          <a:bodyPr wrap="none">
            <a:spAutoFit/>
          </a:bodyPr>
          <a:lstStyle/>
          <a:p>
            <a:r>
              <a:rPr lang="es-ES" sz="1400" b="1">
                <a:latin typeface="Arial" charset="0"/>
              </a:rPr>
              <a:t>100 bytes</a:t>
            </a:r>
          </a:p>
        </p:txBody>
      </p:sp>
      <p:sp>
        <p:nvSpPr>
          <p:cNvPr id="92319" name="Line 159"/>
          <p:cNvSpPr>
            <a:spLocks noChangeShapeType="1"/>
          </p:cNvSpPr>
          <p:nvPr/>
        </p:nvSpPr>
        <p:spPr bwMode="auto">
          <a:xfrm flipH="1">
            <a:off x="6632607" y="5632452"/>
            <a:ext cx="503237" cy="0"/>
          </a:xfrm>
          <a:prstGeom prst="line">
            <a:avLst/>
          </a:prstGeom>
          <a:noFill/>
          <a:ln w="9525">
            <a:solidFill>
              <a:schemeClr val="tx1"/>
            </a:solidFill>
            <a:round/>
            <a:headEnd/>
            <a:tailEnd type="triangle" w="med" len="med"/>
          </a:ln>
        </p:spPr>
        <p:txBody>
          <a:bodyPr/>
          <a:lstStyle/>
          <a:p>
            <a:endParaRPr lang="es-ES"/>
          </a:p>
        </p:txBody>
      </p:sp>
      <p:cxnSp>
        <p:nvCxnSpPr>
          <p:cNvPr id="37" name="36 Conector recto"/>
          <p:cNvCxnSpPr/>
          <p:nvPr/>
        </p:nvCxnSpPr>
        <p:spPr>
          <a:xfrm rot="10800000">
            <a:off x="1071539" y="2071678"/>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39" name="38 Conector recto"/>
          <p:cNvCxnSpPr/>
          <p:nvPr/>
        </p:nvCxnSpPr>
        <p:spPr>
          <a:xfrm rot="5400000">
            <a:off x="610371" y="2532845"/>
            <a:ext cx="936629" cy="14294"/>
          </a:xfrm>
          <a:prstGeom prst="line">
            <a:avLst/>
          </a:prstGeom>
        </p:spPr>
        <p:style>
          <a:lnRef idx="1">
            <a:schemeClr val="dk1"/>
          </a:lnRef>
          <a:fillRef idx="0">
            <a:schemeClr val="dk1"/>
          </a:fillRef>
          <a:effectRef idx="0">
            <a:schemeClr val="dk1"/>
          </a:effectRef>
          <a:fontRef idx="minor">
            <a:schemeClr val="tx1"/>
          </a:fontRef>
        </p:style>
      </p:cxnSp>
      <p:sp>
        <p:nvSpPr>
          <p:cNvPr id="40" name="39 Abrir llave"/>
          <p:cNvSpPr/>
          <p:nvPr/>
        </p:nvSpPr>
        <p:spPr>
          <a:xfrm>
            <a:off x="1285852" y="2500306"/>
            <a:ext cx="142876" cy="100013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cxnSp>
        <p:nvCxnSpPr>
          <p:cNvPr id="42" name="41 Conector recto de flecha"/>
          <p:cNvCxnSpPr/>
          <p:nvPr/>
        </p:nvCxnSpPr>
        <p:spPr>
          <a:xfrm flipV="1">
            <a:off x="1071538" y="3000372"/>
            <a:ext cx="157170" cy="79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42 Conector recto"/>
          <p:cNvCxnSpPr/>
          <p:nvPr/>
        </p:nvCxnSpPr>
        <p:spPr>
          <a:xfrm rot="10800000">
            <a:off x="1071538" y="3349627"/>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44" name="43 Conector recto"/>
          <p:cNvCxnSpPr/>
          <p:nvPr/>
        </p:nvCxnSpPr>
        <p:spPr>
          <a:xfrm rot="5400000">
            <a:off x="394685" y="4026479"/>
            <a:ext cx="1368000" cy="14294"/>
          </a:xfrm>
          <a:prstGeom prst="line">
            <a:avLst/>
          </a:prstGeom>
        </p:spPr>
        <p:style>
          <a:lnRef idx="1">
            <a:schemeClr val="dk1"/>
          </a:lnRef>
          <a:fillRef idx="0">
            <a:schemeClr val="dk1"/>
          </a:fillRef>
          <a:effectRef idx="0">
            <a:schemeClr val="dk1"/>
          </a:effectRef>
          <a:fontRef idx="minor">
            <a:schemeClr val="tx1"/>
          </a:fontRef>
        </p:style>
      </p:cxnSp>
      <p:cxnSp>
        <p:nvCxnSpPr>
          <p:cNvPr id="45" name="44 Conector recto de flecha"/>
          <p:cNvCxnSpPr/>
          <p:nvPr/>
        </p:nvCxnSpPr>
        <p:spPr>
          <a:xfrm flipV="1">
            <a:off x="1071538" y="4714884"/>
            <a:ext cx="157170" cy="79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45 Abrir llave"/>
          <p:cNvSpPr/>
          <p:nvPr/>
        </p:nvSpPr>
        <p:spPr>
          <a:xfrm>
            <a:off x="1285852" y="3714752"/>
            <a:ext cx="142876" cy="20002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27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3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28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2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3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3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3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3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3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3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3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3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3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3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3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3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5" grpId="0" animBg="1"/>
      <p:bldP spid="92296" grpId="0"/>
      <p:bldP spid="92298" grpId="0"/>
      <p:bldP spid="92299" grpId="0"/>
      <p:bldP spid="92302" grpId="0"/>
      <p:bldP spid="92303" grpId="0" animBg="1"/>
      <p:bldP spid="92304" grpId="0"/>
      <p:bldP spid="92305" grpId="0" animBg="1"/>
      <p:bldP spid="92306" grpId="0"/>
      <p:bldP spid="92307" grpId="0" animBg="1"/>
      <p:bldP spid="92308" grpId="0"/>
      <p:bldP spid="92309" grpId="0" animBg="1"/>
      <p:bldP spid="92310" grpId="0"/>
      <p:bldP spid="92311" grpId="0" animBg="1"/>
      <p:bldP spid="92312" grpId="0"/>
      <p:bldP spid="92313" grpId="0" animBg="1"/>
      <p:bldP spid="92314" grpId="0"/>
      <p:bldP spid="92315" grpId="0" animBg="1"/>
      <p:bldP spid="92316" grpId="0"/>
      <p:bldP spid="92317" grpId="0" animBg="1"/>
      <p:bldP spid="92318" grpId="0"/>
      <p:bldP spid="92319" grpId="0" animBg="1"/>
      <p:bldP spid="40" grpId="0" animBg="1"/>
      <p:bldP spid="4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260350"/>
            <a:ext cx="7772400" cy="1143000"/>
          </a:xfrm>
        </p:spPr>
        <p:txBody>
          <a:bodyPr/>
          <a:lstStyle/>
          <a:p>
            <a:pPr eaLnBrk="1" hangingPunct="1"/>
            <a:r>
              <a:rPr lang="es-ES_tradnl" sz="4000" smtClean="0"/>
              <a:t>Bit DF (Don’t Fragment)</a:t>
            </a:r>
            <a:endParaRPr lang="es-ES" sz="4000" smtClean="0"/>
          </a:p>
        </p:txBody>
      </p:sp>
      <p:sp>
        <p:nvSpPr>
          <p:cNvPr id="93187" name="Rectangle 3"/>
          <p:cNvSpPr>
            <a:spLocks noGrp="1" noChangeArrowheads="1"/>
          </p:cNvSpPr>
          <p:nvPr>
            <p:ph type="body" idx="1"/>
          </p:nvPr>
        </p:nvSpPr>
        <p:spPr>
          <a:xfrm>
            <a:off x="685800" y="1557338"/>
            <a:ext cx="7772400" cy="4464050"/>
          </a:xfrm>
        </p:spPr>
        <p:txBody>
          <a:bodyPr/>
          <a:lstStyle/>
          <a:p>
            <a:pPr eaLnBrk="1" hangingPunct="1"/>
            <a:r>
              <a:rPr lang="es-ES_tradnl" sz="2800" dirty="0" smtClean="0"/>
              <a:t>Indica que el datagrama no se debe fragmentar</a:t>
            </a:r>
          </a:p>
          <a:p>
            <a:pPr eaLnBrk="1" hangingPunct="1"/>
            <a:r>
              <a:rPr lang="es-ES_tradnl" sz="2800" dirty="0" smtClean="0"/>
              <a:t>Se usa:</a:t>
            </a:r>
          </a:p>
          <a:p>
            <a:pPr lvl="1" eaLnBrk="1" hangingPunct="1"/>
            <a:r>
              <a:rPr lang="es-ES_tradnl" sz="2400" dirty="0" smtClean="0"/>
              <a:t>Cuando se sabe o se sospecha que el host de destino no está capacitado para </a:t>
            </a:r>
            <a:r>
              <a:rPr lang="es-ES_tradnl" sz="2400" dirty="0" err="1" smtClean="0"/>
              <a:t>reensamblar</a:t>
            </a:r>
            <a:r>
              <a:rPr lang="es-ES_tradnl" sz="2400" dirty="0" smtClean="0"/>
              <a:t> fragmentos (p. ej.: estaciones ‘</a:t>
            </a:r>
            <a:r>
              <a:rPr lang="es-ES_tradnl" sz="2400" dirty="0" err="1" smtClean="0"/>
              <a:t>diskless</a:t>
            </a:r>
            <a:r>
              <a:rPr lang="es-ES_tradnl" sz="2400" dirty="0" smtClean="0"/>
              <a:t>’).</a:t>
            </a:r>
          </a:p>
          <a:p>
            <a:pPr lvl="1" eaLnBrk="1" hangingPunct="1"/>
            <a:r>
              <a:rPr lang="es-ES_tradnl" sz="2400" dirty="0" smtClean="0"/>
              <a:t>Cuando se quiere evitar la fragmentación en ruta mediante la técnica denominada ‘descubrimiento de la MTU del trayecto’ o ‘</a:t>
            </a:r>
            <a:r>
              <a:rPr lang="es-ES_tradnl" sz="2400" dirty="0" err="1" smtClean="0"/>
              <a:t>Path</a:t>
            </a:r>
            <a:r>
              <a:rPr lang="es-ES_tradnl" sz="2400" dirty="0" smtClean="0"/>
              <a:t> MTU </a:t>
            </a:r>
            <a:r>
              <a:rPr lang="es-ES_tradnl" sz="2400" dirty="0" err="1" smtClean="0"/>
              <a:t>discovery</a:t>
            </a:r>
            <a:r>
              <a:rPr lang="es-ES_tradnl" sz="2400" dirty="0" smtClean="0"/>
              <a:t>’ (RFC 1191)</a:t>
            </a:r>
          </a:p>
          <a:p>
            <a:pPr eaLnBrk="1" hangingPunct="1"/>
            <a:r>
              <a:rPr lang="es-ES_tradnl" sz="2800" dirty="0" smtClean="0"/>
              <a:t>El bit DF se pone cuando en el ping de </a:t>
            </a:r>
            <a:r>
              <a:rPr lang="es-ES_tradnl" sz="2800" dirty="0" err="1" smtClean="0"/>
              <a:t>windows</a:t>
            </a:r>
            <a:r>
              <a:rPr lang="es-ES_tradnl" sz="2800" dirty="0" smtClean="0"/>
              <a:t> se utiliza la opción -f</a:t>
            </a:r>
          </a:p>
          <a:p>
            <a:pPr lvl="1" eaLnBrk="1" hangingPunct="1"/>
            <a:endParaRPr lang="es-ES" sz="2400" dirty="0" smtClean="0"/>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title"/>
          </p:nvPr>
        </p:nvSpPr>
        <p:spPr>
          <a:xfrm>
            <a:off x="685800" y="304800"/>
            <a:ext cx="7772400" cy="1143000"/>
          </a:xfrm>
        </p:spPr>
        <p:txBody>
          <a:bodyPr/>
          <a:lstStyle/>
          <a:p>
            <a:pPr eaLnBrk="1" hangingPunct="1"/>
            <a:r>
              <a:rPr lang="es-ES_tradnl" sz="4000" smtClean="0"/>
              <a:t>BOOTP con servidor remoto</a:t>
            </a:r>
            <a:endParaRPr lang="es-ES" sz="4000" smtClean="0"/>
          </a:p>
        </p:txBody>
      </p:sp>
      <p:sp>
        <p:nvSpPr>
          <p:cNvPr id="14339" name="Rectangle 2051"/>
          <p:cNvSpPr>
            <a:spLocks noGrp="1" noChangeArrowheads="1"/>
          </p:cNvSpPr>
          <p:nvPr>
            <p:ph type="body" idx="1"/>
          </p:nvPr>
        </p:nvSpPr>
        <p:spPr>
          <a:xfrm>
            <a:off x="685800" y="1524000"/>
            <a:ext cx="7772400" cy="4572000"/>
          </a:xfrm>
        </p:spPr>
        <p:txBody>
          <a:bodyPr/>
          <a:lstStyle/>
          <a:p>
            <a:pPr eaLnBrk="1" hangingPunct="1">
              <a:lnSpc>
                <a:spcPct val="90000"/>
              </a:lnSpc>
            </a:pPr>
            <a:r>
              <a:rPr lang="es-ES_tradnl" sz="2400" dirty="0" smtClean="0"/>
              <a:t>Cuando el servidor BOOTP es remoto alguien en la LAN debe capturar los ‘BOOTP </a:t>
            </a:r>
            <a:r>
              <a:rPr lang="es-ES_tradnl" sz="2400" dirty="0" err="1" smtClean="0"/>
              <a:t>Request</a:t>
            </a:r>
            <a:r>
              <a:rPr lang="es-ES_tradnl" sz="2400" dirty="0" smtClean="0"/>
              <a:t>’ y reenviarlos al servidor. El equipo que hace esta función se conoce como ‘BOOTP </a:t>
            </a:r>
            <a:r>
              <a:rPr lang="es-ES_tradnl" sz="2400" dirty="0" err="1" smtClean="0"/>
              <a:t>relay</a:t>
            </a:r>
            <a:r>
              <a:rPr lang="es-ES_tradnl" sz="2400" dirty="0" smtClean="0"/>
              <a:t> </a:t>
            </a:r>
            <a:r>
              <a:rPr lang="es-ES_tradnl" sz="2400" dirty="0" err="1" smtClean="0"/>
              <a:t>agent</a:t>
            </a:r>
            <a:r>
              <a:rPr lang="es-ES_tradnl" sz="2400" dirty="0" smtClean="0"/>
              <a:t>’ y normalmente es un </a:t>
            </a:r>
            <a:r>
              <a:rPr lang="es-ES_tradnl" sz="2400" dirty="0" err="1" smtClean="0"/>
              <a:t>router</a:t>
            </a:r>
            <a:endParaRPr lang="es-ES_tradnl" sz="2400" dirty="0" smtClean="0"/>
          </a:p>
          <a:p>
            <a:pPr eaLnBrk="1" hangingPunct="1">
              <a:lnSpc>
                <a:spcPct val="90000"/>
              </a:lnSpc>
            </a:pPr>
            <a:r>
              <a:rPr lang="es-ES_tradnl" sz="2400" dirty="0" smtClean="0"/>
              <a:t>Cuando el BOOTP </a:t>
            </a:r>
            <a:r>
              <a:rPr lang="es-ES_tradnl" sz="2400" dirty="0" err="1" smtClean="0"/>
              <a:t>Request</a:t>
            </a:r>
            <a:r>
              <a:rPr lang="es-ES_tradnl" sz="2400" dirty="0" smtClean="0"/>
              <a:t> (IP destino </a:t>
            </a:r>
            <a:r>
              <a:rPr lang="es-ES_tradnl" sz="2400" dirty="0" err="1" smtClean="0"/>
              <a:t>broadcast</a:t>
            </a:r>
            <a:r>
              <a:rPr lang="es-ES_tradnl" sz="2400" dirty="0" smtClean="0"/>
              <a:t>, IP origen 0.0.0.0) llega al agente se convierte en un paquete IP </a:t>
            </a:r>
            <a:r>
              <a:rPr lang="es-ES_tradnl" sz="2400" dirty="0" err="1" smtClean="0"/>
              <a:t>unicast</a:t>
            </a:r>
            <a:r>
              <a:rPr lang="es-ES_tradnl" sz="2400" dirty="0" smtClean="0"/>
              <a:t> con IP origen la del agente e IP destino la del servidor. </a:t>
            </a:r>
          </a:p>
          <a:p>
            <a:pPr eaLnBrk="1" hangingPunct="1">
              <a:lnSpc>
                <a:spcPct val="90000"/>
              </a:lnSpc>
            </a:pPr>
            <a:r>
              <a:rPr lang="es-ES_tradnl" sz="2400" dirty="0" smtClean="0"/>
              <a:t>El BOOTP </a:t>
            </a:r>
            <a:r>
              <a:rPr lang="es-ES_tradnl" sz="2400" dirty="0" err="1" smtClean="0"/>
              <a:t>Reply</a:t>
            </a:r>
            <a:r>
              <a:rPr lang="es-ES_tradnl" sz="2400" dirty="0" smtClean="0"/>
              <a:t> viaja del servidor al agente también en </a:t>
            </a:r>
            <a:r>
              <a:rPr lang="es-ES_tradnl" sz="2400" dirty="0" err="1" smtClean="0"/>
              <a:t>unicast</a:t>
            </a:r>
            <a:r>
              <a:rPr lang="es-ES_tradnl" sz="2400" dirty="0" smtClean="0"/>
              <a:t>. Cuando llega a la LAN el </a:t>
            </a:r>
            <a:r>
              <a:rPr lang="es-ES_tradnl" sz="2400" dirty="0" err="1" smtClean="0"/>
              <a:t>Reply</a:t>
            </a:r>
            <a:r>
              <a:rPr lang="es-ES_tradnl" sz="2400" dirty="0" smtClean="0"/>
              <a:t> se puede enviar en </a:t>
            </a:r>
            <a:r>
              <a:rPr lang="es-ES_tradnl" sz="2400" dirty="0" err="1" smtClean="0"/>
              <a:t>broadcast</a:t>
            </a:r>
            <a:r>
              <a:rPr lang="es-ES_tradnl" sz="2400" dirty="0" smtClean="0"/>
              <a:t> o en </a:t>
            </a:r>
            <a:r>
              <a:rPr lang="es-ES_tradnl" sz="2400" dirty="0" err="1" smtClean="0"/>
              <a:t>unicast</a:t>
            </a:r>
            <a:r>
              <a:rPr lang="es-ES_tradnl" sz="2400" dirty="0" smtClean="0"/>
              <a:t>, depende de implementaciones (mismo caso que cuando cliente y servidor estaban en la misma LAN).</a:t>
            </a:r>
          </a:p>
        </p:txBody>
      </p:sp>
    </p:spTree>
  </p:cSld>
  <p:clrMapOvr>
    <a:masterClrMapping/>
  </p:clrMapOvr>
  <p:transition spd="med">
    <p:pull dir="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Line 2"/>
          <p:cNvSpPr>
            <a:spLocks noChangeShapeType="1"/>
          </p:cNvSpPr>
          <p:nvPr/>
        </p:nvSpPr>
        <p:spPr bwMode="auto">
          <a:xfrm>
            <a:off x="7164388" y="2555875"/>
            <a:ext cx="0" cy="1698625"/>
          </a:xfrm>
          <a:prstGeom prst="line">
            <a:avLst/>
          </a:prstGeom>
          <a:noFill/>
          <a:ln w="25400">
            <a:solidFill>
              <a:schemeClr val="accent2"/>
            </a:solidFill>
            <a:round/>
            <a:headEnd/>
            <a:tailEnd/>
          </a:ln>
        </p:spPr>
        <p:txBody>
          <a:bodyPr/>
          <a:lstStyle/>
          <a:p>
            <a:endParaRPr lang="es-ES"/>
          </a:p>
        </p:txBody>
      </p:sp>
      <p:sp>
        <p:nvSpPr>
          <p:cNvPr id="94211" name="Line 3"/>
          <p:cNvSpPr>
            <a:spLocks noChangeShapeType="1"/>
          </p:cNvSpPr>
          <p:nvPr/>
        </p:nvSpPr>
        <p:spPr bwMode="auto">
          <a:xfrm>
            <a:off x="7162800" y="3143250"/>
            <a:ext cx="685800" cy="0"/>
          </a:xfrm>
          <a:prstGeom prst="line">
            <a:avLst/>
          </a:prstGeom>
          <a:noFill/>
          <a:ln w="25400">
            <a:solidFill>
              <a:schemeClr val="accent2"/>
            </a:solidFill>
            <a:round/>
            <a:headEnd/>
            <a:tailEnd/>
          </a:ln>
        </p:spPr>
        <p:txBody>
          <a:bodyPr/>
          <a:lstStyle/>
          <a:p>
            <a:endParaRPr lang="es-ES"/>
          </a:p>
        </p:txBody>
      </p:sp>
      <p:pic>
        <p:nvPicPr>
          <p:cNvPr id="94212" name="Picture 4"/>
          <p:cNvPicPr>
            <a:picLocks noChangeArrowheads="1"/>
          </p:cNvPicPr>
          <p:nvPr/>
        </p:nvPicPr>
        <p:blipFill>
          <a:blip r:embed="rId3" cstate="print"/>
          <a:srcRect/>
          <a:stretch>
            <a:fillRect/>
          </a:stretch>
        </p:blipFill>
        <p:spPr bwMode="auto">
          <a:xfrm>
            <a:off x="7410450" y="2555875"/>
            <a:ext cx="762000" cy="855663"/>
          </a:xfrm>
          <a:prstGeom prst="rect">
            <a:avLst/>
          </a:prstGeom>
          <a:noFill/>
          <a:ln w="12700">
            <a:noFill/>
            <a:miter lim="800000"/>
            <a:headEnd/>
            <a:tailEnd/>
          </a:ln>
        </p:spPr>
      </p:pic>
      <p:sp>
        <p:nvSpPr>
          <p:cNvPr id="94213" name="Line 5"/>
          <p:cNvSpPr>
            <a:spLocks noChangeShapeType="1"/>
          </p:cNvSpPr>
          <p:nvPr/>
        </p:nvSpPr>
        <p:spPr bwMode="auto">
          <a:xfrm flipH="1">
            <a:off x="2365375" y="3517900"/>
            <a:ext cx="4795838" cy="7938"/>
          </a:xfrm>
          <a:prstGeom prst="line">
            <a:avLst/>
          </a:prstGeom>
          <a:noFill/>
          <a:ln w="25400">
            <a:solidFill>
              <a:schemeClr val="accent2"/>
            </a:solidFill>
            <a:round/>
            <a:headEnd/>
            <a:tailEnd/>
          </a:ln>
        </p:spPr>
        <p:txBody>
          <a:bodyPr/>
          <a:lstStyle/>
          <a:p>
            <a:endParaRPr lang="es-ES"/>
          </a:p>
        </p:txBody>
      </p:sp>
      <p:pic>
        <p:nvPicPr>
          <p:cNvPr id="94214" name="Picture 6"/>
          <p:cNvPicPr>
            <a:picLocks noChangeArrowheads="1"/>
          </p:cNvPicPr>
          <p:nvPr/>
        </p:nvPicPr>
        <p:blipFill>
          <a:blip r:embed="rId4" cstate="print"/>
          <a:srcRect/>
          <a:stretch>
            <a:fillRect/>
          </a:stretch>
        </p:blipFill>
        <p:spPr bwMode="auto">
          <a:xfrm>
            <a:off x="3563938" y="3067050"/>
            <a:ext cx="900112" cy="1001713"/>
          </a:xfrm>
          <a:prstGeom prst="rect">
            <a:avLst/>
          </a:prstGeom>
          <a:noFill/>
          <a:ln w="12700">
            <a:noFill/>
            <a:miter lim="800000"/>
            <a:headEnd/>
            <a:tailEnd/>
          </a:ln>
        </p:spPr>
      </p:pic>
      <p:pic>
        <p:nvPicPr>
          <p:cNvPr id="94215" name="Picture 7"/>
          <p:cNvPicPr>
            <a:picLocks noChangeArrowheads="1"/>
          </p:cNvPicPr>
          <p:nvPr/>
        </p:nvPicPr>
        <p:blipFill>
          <a:blip r:embed="rId5" cstate="print"/>
          <a:srcRect/>
          <a:stretch>
            <a:fillRect/>
          </a:stretch>
        </p:blipFill>
        <p:spPr bwMode="auto">
          <a:xfrm>
            <a:off x="5105400" y="3238500"/>
            <a:ext cx="1143000" cy="762000"/>
          </a:xfrm>
          <a:prstGeom prst="rect">
            <a:avLst/>
          </a:prstGeom>
          <a:noFill/>
          <a:ln w="12700">
            <a:noFill/>
            <a:miter lim="800000"/>
            <a:headEnd/>
            <a:tailEnd/>
          </a:ln>
        </p:spPr>
      </p:pic>
      <p:pic>
        <p:nvPicPr>
          <p:cNvPr id="94216" name="Picture 8"/>
          <p:cNvPicPr>
            <a:picLocks noChangeArrowheads="1"/>
          </p:cNvPicPr>
          <p:nvPr/>
        </p:nvPicPr>
        <p:blipFill>
          <a:blip r:embed="rId3" cstate="print"/>
          <a:srcRect/>
          <a:stretch>
            <a:fillRect/>
          </a:stretch>
        </p:blipFill>
        <p:spPr bwMode="auto">
          <a:xfrm>
            <a:off x="1763713" y="2924175"/>
            <a:ext cx="762000" cy="855663"/>
          </a:xfrm>
          <a:prstGeom prst="rect">
            <a:avLst/>
          </a:prstGeom>
          <a:noFill/>
          <a:ln w="12700">
            <a:noFill/>
            <a:miter lim="800000"/>
            <a:headEnd/>
            <a:tailEnd/>
          </a:ln>
        </p:spPr>
      </p:pic>
      <p:sp>
        <p:nvSpPr>
          <p:cNvPr id="94217" name="Text Box 9"/>
          <p:cNvSpPr txBox="1">
            <a:spLocks noChangeArrowheads="1"/>
          </p:cNvSpPr>
          <p:nvPr/>
        </p:nvSpPr>
        <p:spPr bwMode="auto">
          <a:xfrm>
            <a:off x="1981200" y="3060700"/>
            <a:ext cx="312738" cy="304800"/>
          </a:xfrm>
          <a:prstGeom prst="rect">
            <a:avLst/>
          </a:prstGeom>
          <a:noFill/>
          <a:ln w="9525">
            <a:noFill/>
            <a:miter lim="800000"/>
            <a:headEnd/>
            <a:tailEnd/>
          </a:ln>
        </p:spPr>
        <p:txBody>
          <a:bodyPr wrap="none">
            <a:spAutoFit/>
          </a:bodyPr>
          <a:lstStyle/>
          <a:p>
            <a:r>
              <a:rPr lang="es-ES" sz="1400" b="1">
                <a:latin typeface="Arial" charset="0"/>
              </a:rPr>
              <a:t>A</a:t>
            </a:r>
          </a:p>
        </p:txBody>
      </p:sp>
      <p:sp>
        <p:nvSpPr>
          <p:cNvPr id="94218" name="Text Box 10"/>
          <p:cNvSpPr txBox="1">
            <a:spLocks noChangeArrowheads="1"/>
          </p:cNvSpPr>
          <p:nvPr/>
        </p:nvSpPr>
        <p:spPr bwMode="auto">
          <a:xfrm>
            <a:off x="7643813" y="2619375"/>
            <a:ext cx="312737" cy="304800"/>
          </a:xfrm>
          <a:prstGeom prst="rect">
            <a:avLst/>
          </a:prstGeom>
          <a:noFill/>
          <a:ln w="9525">
            <a:noFill/>
            <a:miter lim="800000"/>
            <a:headEnd/>
            <a:tailEnd/>
          </a:ln>
        </p:spPr>
        <p:txBody>
          <a:bodyPr wrap="none">
            <a:spAutoFit/>
          </a:bodyPr>
          <a:lstStyle/>
          <a:p>
            <a:r>
              <a:rPr lang="es-ES" sz="1400" b="1">
                <a:latin typeface="Arial" charset="0"/>
              </a:rPr>
              <a:t>B</a:t>
            </a:r>
          </a:p>
        </p:txBody>
      </p:sp>
      <p:sp>
        <p:nvSpPr>
          <p:cNvPr id="94219" name="Text Box 11"/>
          <p:cNvSpPr txBox="1">
            <a:spLocks noChangeArrowheads="1"/>
          </p:cNvSpPr>
          <p:nvPr/>
        </p:nvSpPr>
        <p:spPr bwMode="auto">
          <a:xfrm>
            <a:off x="6588125" y="2025650"/>
            <a:ext cx="1403350" cy="336550"/>
          </a:xfrm>
          <a:prstGeom prst="rect">
            <a:avLst/>
          </a:prstGeom>
          <a:noFill/>
          <a:ln w="9525">
            <a:noFill/>
            <a:miter lim="800000"/>
            <a:headEnd/>
            <a:tailEnd/>
          </a:ln>
        </p:spPr>
        <p:txBody>
          <a:bodyPr wrap="none">
            <a:spAutoFit/>
          </a:bodyPr>
          <a:lstStyle/>
          <a:p>
            <a:r>
              <a:rPr lang="es-ES" sz="1600" b="1">
                <a:latin typeface="Arial" charset="0"/>
              </a:rPr>
              <a:t>Ethernet DIX</a:t>
            </a:r>
          </a:p>
        </p:txBody>
      </p:sp>
      <p:sp>
        <p:nvSpPr>
          <p:cNvPr id="1316876" name="Text Box 12"/>
          <p:cNvSpPr txBox="1">
            <a:spLocks noChangeArrowheads="1"/>
          </p:cNvSpPr>
          <p:nvPr/>
        </p:nvSpPr>
        <p:spPr bwMode="auto">
          <a:xfrm>
            <a:off x="1168400" y="1822450"/>
            <a:ext cx="2540000" cy="517525"/>
          </a:xfrm>
          <a:prstGeom prst="rect">
            <a:avLst/>
          </a:prstGeom>
          <a:noFill/>
          <a:ln w="9525">
            <a:noFill/>
            <a:miter lim="800000"/>
            <a:headEnd/>
            <a:tailEnd/>
          </a:ln>
        </p:spPr>
        <p:txBody>
          <a:bodyPr>
            <a:spAutoFit/>
          </a:bodyPr>
          <a:lstStyle/>
          <a:p>
            <a:r>
              <a:rPr lang="es-ES" sz="1400" b="1">
                <a:latin typeface="Arial" charset="0"/>
              </a:rPr>
              <a:t>1: A envía a B un paquete de 4020 bytes con DF=1.</a:t>
            </a:r>
          </a:p>
        </p:txBody>
      </p:sp>
      <p:grpSp>
        <p:nvGrpSpPr>
          <p:cNvPr id="2" name="Group 13"/>
          <p:cNvGrpSpPr>
            <a:grpSpLocks/>
          </p:cNvGrpSpPr>
          <p:nvPr/>
        </p:nvGrpSpPr>
        <p:grpSpPr bwMode="auto">
          <a:xfrm>
            <a:off x="1692275" y="3392488"/>
            <a:ext cx="1008063" cy="244475"/>
            <a:chOff x="1519" y="2205"/>
            <a:chExt cx="635" cy="154"/>
          </a:xfrm>
        </p:grpSpPr>
        <p:sp>
          <p:nvSpPr>
            <p:cNvPr id="94243" name="Rectangle 14"/>
            <p:cNvSpPr>
              <a:spLocks noChangeArrowheads="1"/>
            </p:cNvSpPr>
            <p:nvPr/>
          </p:nvSpPr>
          <p:spPr bwMode="auto">
            <a:xfrm>
              <a:off x="1519" y="2205"/>
              <a:ext cx="589" cy="13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4244" name="Text Box 15"/>
            <p:cNvSpPr txBox="1">
              <a:spLocks noChangeArrowheads="1"/>
            </p:cNvSpPr>
            <p:nvPr/>
          </p:nvSpPr>
          <p:spPr bwMode="auto">
            <a:xfrm>
              <a:off x="1733" y="2205"/>
              <a:ext cx="421" cy="154"/>
            </a:xfrm>
            <a:prstGeom prst="rect">
              <a:avLst/>
            </a:prstGeom>
            <a:noFill/>
            <a:ln w="9525">
              <a:noFill/>
              <a:miter lim="800000"/>
              <a:headEnd/>
              <a:tailEnd/>
            </a:ln>
          </p:spPr>
          <p:txBody>
            <a:bodyPr wrap="none">
              <a:spAutoFit/>
            </a:bodyPr>
            <a:lstStyle/>
            <a:p>
              <a:r>
                <a:rPr lang="es-ES" sz="1000" b="1">
                  <a:latin typeface="Arial" charset="0"/>
                </a:rPr>
                <a:t>4020 DF</a:t>
              </a:r>
            </a:p>
          </p:txBody>
        </p:sp>
      </p:grpSp>
      <p:sp>
        <p:nvSpPr>
          <p:cNvPr id="94222" name="Text Box 16"/>
          <p:cNvSpPr txBox="1">
            <a:spLocks noChangeArrowheads="1"/>
          </p:cNvSpPr>
          <p:nvPr/>
        </p:nvSpPr>
        <p:spPr bwMode="auto">
          <a:xfrm>
            <a:off x="5483225" y="3484563"/>
            <a:ext cx="303213" cy="304800"/>
          </a:xfrm>
          <a:prstGeom prst="rect">
            <a:avLst/>
          </a:prstGeom>
          <a:noFill/>
          <a:ln w="9525">
            <a:noFill/>
            <a:miter lim="800000"/>
            <a:headEnd/>
            <a:tailEnd/>
          </a:ln>
        </p:spPr>
        <p:txBody>
          <a:bodyPr wrap="none">
            <a:spAutoFit/>
          </a:bodyPr>
          <a:lstStyle/>
          <a:p>
            <a:r>
              <a:rPr lang="es-ES" sz="1400" b="1">
                <a:latin typeface="Arial" charset="0"/>
              </a:rPr>
              <a:t>X</a:t>
            </a:r>
          </a:p>
        </p:txBody>
      </p:sp>
      <p:sp>
        <p:nvSpPr>
          <p:cNvPr id="1316881" name="Text Box 17"/>
          <p:cNvSpPr txBox="1">
            <a:spLocks noChangeArrowheads="1"/>
          </p:cNvSpPr>
          <p:nvPr/>
        </p:nvSpPr>
        <p:spPr bwMode="auto">
          <a:xfrm>
            <a:off x="4787900" y="4645025"/>
            <a:ext cx="3384550" cy="1155700"/>
          </a:xfrm>
          <a:prstGeom prst="rect">
            <a:avLst/>
          </a:prstGeom>
          <a:noFill/>
          <a:ln w="9525">
            <a:noFill/>
            <a:miter lim="800000"/>
            <a:headEnd/>
            <a:tailEnd/>
          </a:ln>
        </p:spPr>
        <p:txBody>
          <a:bodyPr>
            <a:spAutoFit/>
          </a:bodyPr>
          <a:lstStyle/>
          <a:p>
            <a:r>
              <a:rPr lang="es-ES" sz="1400" b="1">
                <a:latin typeface="Arial" charset="0"/>
              </a:rPr>
              <a:t>2: X descarta el paquete y responde a A con un mensaje ICMP ‘destino inaccesible’. En el mensaje le indica que si hubiera sido de 1500 bytes habría pasado.</a:t>
            </a:r>
          </a:p>
        </p:txBody>
      </p:sp>
      <p:grpSp>
        <p:nvGrpSpPr>
          <p:cNvPr id="3" name="Group 18"/>
          <p:cNvGrpSpPr>
            <a:grpSpLocks/>
          </p:cNvGrpSpPr>
          <p:nvPr/>
        </p:nvGrpSpPr>
        <p:grpSpPr bwMode="auto">
          <a:xfrm>
            <a:off x="4835525" y="3708400"/>
            <a:ext cx="744538" cy="244475"/>
            <a:chOff x="3046" y="2336"/>
            <a:chExt cx="469" cy="154"/>
          </a:xfrm>
        </p:grpSpPr>
        <p:sp>
          <p:nvSpPr>
            <p:cNvPr id="94241" name="Rectangle 19" descr="Rombos opacos"/>
            <p:cNvSpPr>
              <a:spLocks noChangeArrowheads="1"/>
            </p:cNvSpPr>
            <p:nvPr/>
          </p:nvSpPr>
          <p:spPr bwMode="auto">
            <a:xfrm>
              <a:off x="3092" y="2336"/>
              <a:ext cx="366" cy="136"/>
            </a:xfrm>
            <a:prstGeom prst="rect">
              <a:avLst/>
            </a:prstGeom>
            <a:pattFill prst="solidDmnd">
              <a:fgClr>
                <a:srgbClr val="FF00FF"/>
              </a:fgClr>
              <a:bgClr>
                <a:srgbClr val="FFFFFF"/>
              </a:bgClr>
            </a:pattFill>
            <a:ln w="9525">
              <a:solidFill>
                <a:schemeClr val="tx1"/>
              </a:solidFill>
              <a:miter lim="800000"/>
              <a:headEnd/>
              <a:tailEnd/>
            </a:ln>
          </p:spPr>
          <p:txBody>
            <a:bodyPr wrap="none" anchor="ctr"/>
            <a:lstStyle/>
            <a:p>
              <a:endParaRPr lang="es-ES"/>
            </a:p>
          </p:txBody>
        </p:sp>
        <p:sp>
          <p:nvSpPr>
            <p:cNvPr id="94242" name="Text Box 20"/>
            <p:cNvSpPr txBox="1">
              <a:spLocks noChangeArrowheads="1"/>
            </p:cNvSpPr>
            <p:nvPr/>
          </p:nvSpPr>
          <p:spPr bwMode="auto">
            <a:xfrm>
              <a:off x="3046" y="2336"/>
              <a:ext cx="469" cy="154"/>
            </a:xfrm>
            <a:prstGeom prst="rect">
              <a:avLst/>
            </a:prstGeom>
            <a:noFill/>
            <a:ln w="9525">
              <a:noFill/>
              <a:miter lim="800000"/>
              <a:headEnd/>
              <a:tailEnd/>
            </a:ln>
          </p:spPr>
          <p:txBody>
            <a:bodyPr wrap="none">
              <a:spAutoFit/>
            </a:bodyPr>
            <a:lstStyle/>
            <a:p>
              <a:r>
                <a:rPr lang="es-ES" sz="1000" b="1">
                  <a:latin typeface="Arial" charset="0"/>
                </a:rPr>
                <a:t>Max 1500</a:t>
              </a:r>
            </a:p>
          </p:txBody>
        </p:sp>
      </p:grpSp>
      <p:sp>
        <p:nvSpPr>
          <p:cNvPr id="1316885" name="Text Box 21"/>
          <p:cNvSpPr txBox="1">
            <a:spLocks noChangeArrowheads="1"/>
          </p:cNvSpPr>
          <p:nvPr/>
        </p:nvSpPr>
        <p:spPr bwMode="auto">
          <a:xfrm>
            <a:off x="827088" y="4076700"/>
            <a:ext cx="2808287" cy="942975"/>
          </a:xfrm>
          <a:prstGeom prst="rect">
            <a:avLst/>
          </a:prstGeom>
          <a:noFill/>
          <a:ln w="9525">
            <a:noFill/>
            <a:miter lim="800000"/>
            <a:headEnd/>
            <a:tailEnd/>
          </a:ln>
        </p:spPr>
        <p:txBody>
          <a:bodyPr>
            <a:spAutoFit/>
          </a:bodyPr>
          <a:lstStyle/>
          <a:p>
            <a:r>
              <a:rPr lang="es-ES" sz="1400" b="1">
                <a:latin typeface="Arial" charset="0"/>
              </a:rPr>
              <a:t>3: A fragmenta la información y a partir de ahora no mandará a B paquetes de más de 1500 bytes. Sigue usando el bit DF.</a:t>
            </a:r>
          </a:p>
        </p:txBody>
      </p:sp>
      <p:grpSp>
        <p:nvGrpSpPr>
          <p:cNvPr id="4" name="Group 22"/>
          <p:cNvGrpSpPr>
            <a:grpSpLocks/>
          </p:cNvGrpSpPr>
          <p:nvPr/>
        </p:nvGrpSpPr>
        <p:grpSpPr bwMode="auto">
          <a:xfrm>
            <a:off x="971550" y="3392488"/>
            <a:ext cx="1800225" cy="244475"/>
            <a:chOff x="612" y="3475"/>
            <a:chExt cx="1134" cy="154"/>
          </a:xfrm>
        </p:grpSpPr>
        <p:grpSp>
          <p:nvGrpSpPr>
            <p:cNvPr id="94232" name="Group 23"/>
            <p:cNvGrpSpPr>
              <a:grpSpLocks/>
            </p:cNvGrpSpPr>
            <p:nvPr/>
          </p:nvGrpSpPr>
          <p:grpSpPr bwMode="auto">
            <a:xfrm>
              <a:off x="612" y="3475"/>
              <a:ext cx="421" cy="154"/>
              <a:chOff x="612" y="3475"/>
              <a:chExt cx="421" cy="154"/>
            </a:xfrm>
          </p:grpSpPr>
          <p:sp>
            <p:nvSpPr>
              <p:cNvPr id="94239" name="Rectangle 24"/>
              <p:cNvSpPr>
                <a:spLocks noChangeArrowheads="1"/>
              </p:cNvSpPr>
              <p:nvPr/>
            </p:nvSpPr>
            <p:spPr bwMode="auto">
              <a:xfrm>
                <a:off x="657" y="3475"/>
                <a:ext cx="317" cy="13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4240" name="Text Box 25"/>
              <p:cNvSpPr txBox="1">
                <a:spLocks noChangeArrowheads="1"/>
              </p:cNvSpPr>
              <p:nvPr/>
            </p:nvSpPr>
            <p:spPr bwMode="auto">
              <a:xfrm>
                <a:off x="612" y="3475"/>
                <a:ext cx="421" cy="154"/>
              </a:xfrm>
              <a:prstGeom prst="rect">
                <a:avLst/>
              </a:prstGeom>
              <a:noFill/>
              <a:ln w="9525">
                <a:noFill/>
                <a:miter lim="800000"/>
                <a:headEnd/>
                <a:tailEnd/>
              </a:ln>
            </p:spPr>
            <p:txBody>
              <a:bodyPr wrap="none">
                <a:spAutoFit/>
              </a:bodyPr>
              <a:lstStyle/>
              <a:p>
                <a:r>
                  <a:rPr lang="es-ES" sz="1000" b="1">
                    <a:latin typeface="Arial" charset="0"/>
                  </a:rPr>
                  <a:t>1060 DF</a:t>
                </a:r>
              </a:p>
            </p:txBody>
          </p:sp>
        </p:grpSp>
        <p:grpSp>
          <p:nvGrpSpPr>
            <p:cNvPr id="94233" name="Group 26"/>
            <p:cNvGrpSpPr>
              <a:grpSpLocks/>
            </p:cNvGrpSpPr>
            <p:nvPr/>
          </p:nvGrpSpPr>
          <p:grpSpPr bwMode="auto">
            <a:xfrm>
              <a:off x="1325" y="3475"/>
              <a:ext cx="421" cy="154"/>
              <a:chOff x="612" y="3475"/>
              <a:chExt cx="421" cy="154"/>
            </a:xfrm>
          </p:grpSpPr>
          <p:sp>
            <p:nvSpPr>
              <p:cNvPr id="94237" name="Rectangle 27"/>
              <p:cNvSpPr>
                <a:spLocks noChangeArrowheads="1"/>
              </p:cNvSpPr>
              <p:nvPr/>
            </p:nvSpPr>
            <p:spPr bwMode="auto">
              <a:xfrm>
                <a:off x="657" y="3475"/>
                <a:ext cx="317" cy="13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4238" name="Text Box 28"/>
              <p:cNvSpPr txBox="1">
                <a:spLocks noChangeArrowheads="1"/>
              </p:cNvSpPr>
              <p:nvPr/>
            </p:nvSpPr>
            <p:spPr bwMode="auto">
              <a:xfrm>
                <a:off x="612" y="3475"/>
                <a:ext cx="421" cy="154"/>
              </a:xfrm>
              <a:prstGeom prst="rect">
                <a:avLst/>
              </a:prstGeom>
              <a:noFill/>
              <a:ln w="9525">
                <a:noFill/>
                <a:miter lim="800000"/>
                <a:headEnd/>
                <a:tailEnd/>
              </a:ln>
            </p:spPr>
            <p:txBody>
              <a:bodyPr wrap="none">
                <a:spAutoFit/>
              </a:bodyPr>
              <a:lstStyle/>
              <a:p>
                <a:r>
                  <a:rPr lang="es-ES" sz="1000" b="1">
                    <a:latin typeface="Arial" charset="0"/>
                  </a:rPr>
                  <a:t>1500 DF</a:t>
                </a:r>
              </a:p>
            </p:txBody>
          </p:sp>
        </p:grpSp>
        <p:grpSp>
          <p:nvGrpSpPr>
            <p:cNvPr id="94234" name="Group 29"/>
            <p:cNvGrpSpPr>
              <a:grpSpLocks/>
            </p:cNvGrpSpPr>
            <p:nvPr/>
          </p:nvGrpSpPr>
          <p:grpSpPr bwMode="auto">
            <a:xfrm>
              <a:off x="962" y="3475"/>
              <a:ext cx="421" cy="154"/>
              <a:chOff x="612" y="3475"/>
              <a:chExt cx="421" cy="154"/>
            </a:xfrm>
          </p:grpSpPr>
          <p:sp>
            <p:nvSpPr>
              <p:cNvPr id="94235" name="Rectangle 30"/>
              <p:cNvSpPr>
                <a:spLocks noChangeArrowheads="1"/>
              </p:cNvSpPr>
              <p:nvPr/>
            </p:nvSpPr>
            <p:spPr bwMode="auto">
              <a:xfrm>
                <a:off x="657" y="3475"/>
                <a:ext cx="317" cy="13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4236" name="Text Box 31"/>
              <p:cNvSpPr txBox="1">
                <a:spLocks noChangeArrowheads="1"/>
              </p:cNvSpPr>
              <p:nvPr/>
            </p:nvSpPr>
            <p:spPr bwMode="auto">
              <a:xfrm>
                <a:off x="612" y="3475"/>
                <a:ext cx="421" cy="154"/>
              </a:xfrm>
              <a:prstGeom prst="rect">
                <a:avLst/>
              </a:prstGeom>
              <a:noFill/>
              <a:ln w="9525">
                <a:noFill/>
                <a:miter lim="800000"/>
                <a:headEnd/>
                <a:tailEnd/>
              </a:ln>
            </p:spPr>
            <p:txBody>
              <a:bodyPr wrap="none">
                <a:spAutoFit/>
              </a:bodyPr>
              <a:lstStyle/>
              <a:p>
                <a:r>
                  <a:rPr lang="es-ES" sz="1000" b="1">
                    <a:latin typeface="Arial" charset="0"/>
                  </a:rPr>
                  <a:t>1500 DF</a:t>
                </a:r>
              </a:p>
            </p:txBody>
          </p:sp>
        </p:grpSp>
      </p:grpSp>
      <p:sp>
        <p:nvSpPr>
          <p:cNvPr id="94227" name="Rectangle 32"/>
          <p:cNvSpPr>
            <a:spLocks noChangeArrowheads="1"/>
          </p:cNvSpPr>
          <p:nvPr/>
        </p:nvSpPr>
        <p:spPr bwMode="auto">
          <a:xfrm>
            <a:off x="398463" y="333375"/>
            <a:ext cx="8350250" cy="1143000"/>
          </a:xfrm>
          <a:prstGeom prst="rect">
            <a:avLst/>
          </a:prstGeom>
          <a:noFill/>
          <a:ln w="9525">
            <a:noFill/>
            <a:miter lim="800000"/>
            <a:headEnd/>
            <a:tailEnd/>
          </a:ln>
        </p:spPr>
        <p:txBody>
          <a:bodyPr anchor="ctr"/>
          <a:lstStyle/>
          <a:p>
            <a:pPr algn="ctr"/>
            <a:r>
              <a:rPr lang="es-ES" sz="3200" dirty="0">
                <a:solidFill>
                  <a:schemeClr val="tx2"/>
                </a:solidFill>
                <a:latin typeface="Arial" charset="0"/>
              </a:rPr>
              <a:t>Funcionamiento del ‘</a:t>
            </a:r>
            <a:r>
              <a:rPr lang="es-ES" sz="3200" dirty="0" err="1">
                <a:solidFill>
                  <a:schemeClr val="tx2"/>
                </a:solidFill>
                <a:latin typeface="Arial" charset="0"/>
              </a:rPr>
              <a:t>Path</a:t>
            </a:r>
            <a:r>
              <a:rPr lang="es-ES" sz="3200" dirty="0">
                <a:solidFill>
                  <a:schemeClr val="tx2"/>
                </a:solidFill>
                <a:latin typeface="Arial" charset="0"/>
              </a:rPr>
              <a:t> MTU </a:t>
            </a:r>
            <a:r>
              <a:rPr lang="es-ES" sz="3200" dirty="0" err="1">
                <a:solidFill>
                  <a:schemeClr val="tx2"/>
                </a:solidFill>
                <a:latin typeface="Arial" charset="0"/>
              </a:rPr>
              <a:t>D</a:t>
            </a:r>
            <a:r>
              <a:rPr lang="es-ES" sz="3200" dirty="0" err="1" smtClean="0">
                <a:solidFill>
                  <a:schemeClr val="tx2"/>
                </a:solidFill>
                <a:latin typeface="Arial" charset="0"/>
              </a:rPr>
              <a:t>iscovery</a:t>
            </a:r>
            <a:r>
              <a:rPr lang="es-ES" sz="3200" dirty="0">
                <a:solidFill>
                  <a:schemeClr val="tx2"/>
                </a:solidFill>
                <a:latin typeface="Arial" charset="0"/>
              </a:rPr>
              <a:t>’</a:t>
            </a:r>
          </a:p>
        </p:txBody>
      </p:sp>
      <p:sp>
        <p:nvSpPr>
          <p:cNvPr id="94228" name="Rectangle 33" descr="Rombos opacos"/>
          <p:cNvSpPr>
            <a:spLocks noChangeArrowheads="1"/>
          </p:cNvSpPr>
          <p:nvPr/>
        </p:nvSpPr>
        <p:spPr bwMode="auto">
          <a:xfrm>
            <a:off x="611188" y="5876925"/>
            <a:ext cx="647700" cy="215900"/>
          </a:xfrm>
          <a:prstGeom prst="rect">
            <a:avLst/>
          </a:prstGeom>
          <a:pattFill prst="solidDmnd">
            <a:fgClr>
              <a:srgbClr val="FF00FF"/>
            </a:fgClr>
            <a:bgClr>
              <a:srgbClr val="FFFFFF"/>
            </a:bgClr>
          </a:pattFill>
          <a:ln w="9525">
            <a:solidFill>
              <a:schemeClr val="tx1"/>
            </a:solidFill>
            <a:miter lim="800000"/>
            <a:headEnd/>
            <a:tailEnd/>
          </a:ln>
        </p:spPr>
        <p:txBody>
          <a:bodyPr wrap="none" anchor="ctr"/>
          <a:lstStyle/>
          <a:p>
            <a:endParaRPr lang="es-ES"/>
          </a:p>
        </p:txBody>
      </p:sp>
      <p:sp>
        <p:nvSpPr>
          <p:cNvPr id="94229" name="Text Box 34"/>
          <p:cNvSpPr txBox="1">
            <a:spLocks noChangeArrowheads="1"/>
          </p:cNvSpPr>
          <p:nvPr/>
        </p:nvSpPr>
        <p:spPr bwMode="auto">
          <a:xfrm>
            <a:off x="1331913" y="5445125"/>
            <a:ext cx="1514475" cy="304800"/>
          </a:xfrm>
          <a:prstGeom prst="rect">
            <a:avLst/>
          </a:prstGeom>
          <a:noFill/>
          <a:ln w="9525">
            <a:noFill/>
            <a:miter lim="800000"/>
            <a:headEnd/>
            <a:tailEnd/>
          </a:ln>
        </p:spPr>
        <p:txBody>
          <a:bodyPr wrap="none">
            <a:spAutoFit/>
          </a:bodyPr>
          <a:lstStyle/>
          <a:p>
            <a:r>
              <a:rPr lang="es-ES" sz="1400" b="1">
                <a:latin typeface="Arial" charset="0"/>
              </a:rPr>
              <a:t>Paquete normal</a:t>
            </a:r>
          </a:p>
        </p:txBody>
      </p:sp>
      <p:sp>
        <p:nvSpPr>
          <p:cNvPr id="94230" name="Text Box 35"/>
          <p:cNvSpPr txBox="1">
            <a:spLocks noChangeArrowheads="1"/>
          </p:cNvSpPr>
          <p:nvPr/>
        </p:nvSpPr>
        <p:spPr bwMode="auto">
          <a:xfrm>
            <a:off x="1331913" y="5861050"/>
            <a:ext cx="2852737" cy="304800"/>
          </a:xfrm>
          <a:prstGeom prst="rect">
            <a:avLst/>
          </a:prstGeom>
          <a:noFill/>
          <a:ln w="9525">
            <a:noFill/>
            <a:miter lim="800000"/>
            <a:headEnd/>
            <a:tailEnd/>
          </a:ln>
        </p:spPr>
        <p:txBody>
          <a:bodyPr wrap="none">
            <a:spAutoFit/>
          </a:bodyPr>
          <a:lstStyle/>
          <a:p>
            <a:r>
              <a:rPr lang="es-ES" sz="1400" b="1">
                <a:latin typeface="Arial" charset="0"/>
              </a:rPr>
              <a:t>ICMP ‘Destination Unreachable’</a:t>
            </a:r>
          </a:p>
        </p:txBody>
      </p:sp>
      <p:sp>
        <p:nvSpPr>
          <p:cNvPr id="94231" name="Rectangle 36"/>
          <p:cNvSpPr>
            <a:spLocks noChangeArrowheads="1"/>
          </p:cNvSpPr>
          <p:nvPr/>
        </p:nvSpPr>
        <p:spPr bwMode="auto">
          <a:xfrm>
            <a:off x="611188" y="5516563"/>
            <a:ext cx="647700" cy="215900"/>
          </a:xfrm>
          <a:prstGeom prst="rect">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68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0" presetClass="path" presetSubtype="0" accel="50000" decel="50000" fill="hold" nodeType="afterEffect">
                                  <p:stCondLst>
                                    <p:cond delay="1000"/>
                                  </p:stCondLst>
                                  <p:childTnLst>
                                    <p:animMotion origin="layout" path="M 9.16667E-6 -7.40741E-6 C 0.00573 -0.0007 0.01164 -0.00115 0.02292 -0.00278 C 0.03421 -0.0044 0.05348 -0.00741 0.06771 -0.00973 C 0.08195 -0.01204 0.09931 -0.01482 0.10834 -0.01667 C 0.11737 -0.01852 0.11719 -0.01899 0.12188 -0.02084 C 0.12657 -0.02269 0.13126 -0.02269 0.13646 -0.02778 C 0.14167 -0.03288 0.14757 -0.04445 0.15313 -0.05139 C 0.15869 -0.05834 0.16441 -0.06528 0.1698 -0.06945 C 0.17518 -0.07362 0.17952 -0.07477 0.18542 -0.07639 C 0.19132 -0.07801 0.19792 -0.0801 0.20521 -0.07917 C 0.21251 -0.07825 0.22327 -0.07339 0.22917 -0.07084 C 0.23507 -0.06829 0.23733 -0.06829 0.24063 -0.06389 C 0.24393 -0.0595 0.24619 -0.05047 0.24896 -0.04445 C 0.25174 -0.03843 0.25487 -0.03149 0.2573 -0.02778 C 0.25973 -0.02408 0.25903 -0.02408 0.26355 -0.02223 C 0.26806 -0.02038 0.27448 -0.01806 0.28438 -0.01667 C 0.29428 -0.01528 0.31337 -0.01436 0.32292 -0.01389 C 0.33247 -0.01343 0.33351 -0.01343 0.34167 -0.01389 C 0.34983 -0.01436 0.36685 -0.01621 0.37188 -0.01667 " pathEditMode="relative" ptsTypes="aaaaaaaaaaaaaaaaaaA">
                                      <p:cBhvr>
                                        <p:cTn id="12" dur="2000" fill="hold"/>
                                        <p:tgtEl>
                                          <p:spTgt spid="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6881"/>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nodeType="afterEffect">
                                  <p:stCondLst>
                                    <p:cond delay="100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2000"/>
                            </p:stCondLst>
                            <p:childTnLst>
                              <p:par>
                                <p:cTn id="24" presetID="0" presetClass="path" presetSubtype="0" accel="50000" decel="50000" fill="hold" nodeType="afterEffect">
                                  <p:stCondLst>
                                    <p:cond delay="500"/>
                                  </p:stCondLst>
                                  <p:childTnLst>
                                    <p:animMotion origin="layout" path="M 6.11111E-6 9.25926E-6 C -0.02933 -0.00185 -0.05867 -0.00347 -0.07603 0.00139 C -0.09339 0.00626 -0.09305 0.02385 -0.10416 0.02917 C -0.11527 0.0345 -0.13228 0.03658 -0.1427 0.03334 C -0.15312 0.0301 -0.16093 0.01852 -0.16666 0.00973 C -0.17239 0.00093 -0.17204 -0.01226 -0.17707 -0.01944 C -0.18211 -0.02661 -0.18888 -0.03171 -0.19687 -0.03333 C -0.20485 -0.03495 -0.21353 -0.02986 -0.22499 -0.02916 C -0.23645 -0.02847 -0.24652 -0.02847 -0.26562 -0.02916 C -0.28471 -0.02986 -0.31214 -0.03171 -0.33957 -0.03333 " pathEditMode="relative" ptsTypes="aaaaaaaaaA">
                                      <p:cBhvr>
                                        <p:cTn id="25" dur="2000" fill="hold"/>
                                        <p:tgtEl>
                                          <p:spTgt spid="3"/>
                                        </p:tgtEl>
                                        <p:attrNameLst>
                                          <p:attrName>ppt_x</p:attrName>
                                          <p:attrName>ppt_y</p:attrName>
                                        </p:attrNameLst>
                                      </p:cBhvr>
                                    </p:animMotion>
                                  </p:childTnLst>
                                </p:cTn>
                              </p:par>
                            </p:childTnLst>
                          </p:cTn>
                        </p:par>
                        <p:par>
                          <p:cTn id="26" fill="hold">
                            <p:stCondLst>
                              <p:cond delay="4500"/>
                            </p:stCondLst>
                            <p:childTnLst>
                              <p:par>
                                <p:cTn id="27" presetID="1" presetClass="exit" presetSubtype="0" fill="hold" nodeType="afterEffect">
                                  <p:stCondLst>
                                    <p:cond delay="500"/>
                                  </p:stCondLst>
                                  <p:childTnLst>
                                    <p:set>
                                      <p:cBhvr>
                                        <p:cTn id="28" dur="1" fill="hold">
                                          <p:stCondLst>
                                            <p:cond delay="0"/>
                                          </p:stCondLst>
                                        </p:cTn>
                                        <p:tgtEl>
                                          <p:spTgt spid="3"/>
                                        </p:tgtEl>
                                        <p:attrNameLst>
                                          <p:attrName>style.visibility</p:attrName>
                                        </p:attrNameLst>
                                      </p:cBhvr>
                                      <p:to>
                                        <p:strVal val="hidden"/>
                                      </p:to>
                                    </p:set>
                                  </p:childTnLst>
                                </p:cTn>
                              </p:par>
                            </p:childTnLst>
                          </p:cTn>
                        </p:par>
                        <p:par>
                          <p:cTn id="29" fill="hold">
                            <p:stCondLst>
                              <p:cond delay="5000"/>
                            </p:stCondLst>
                            <p:childTnLst>
                              <p:par>
                                <p:cTn id="30" presetID="1" presetClass="entr" presetSubtype="0" fill="hold" grpId="0" nodeType="afterEffect">
                                  <p:stCondLst>
                                    <p:cond delay="1000"/>
                                  </p:stCondLst>
                                  <p:childTnLst>
                                    <p:set>
                                      <p:cBhvr>
                                        <p:cTn id="31" dur="1" fill="hold">
                                          <p:stCondLst>
                                            <p:cond delay="0"/>
                                          </p:stCondLst>
                                        </p:cTn>
                                        <p:tgtEl>
                                          <p:spTgt spid="1316885"/>
                                        </p:tgtEl>
                                        <p:attrNameLst>
                                          <p:attrName>style.visibility</p:attrName>
                                        </p:attrNameLst>
                                      </p:cBhvr>
                                      <p:to>
                                        <p:strVal val="visible"/>
                                      </p:to>
                                    </p:set>
                                  </p:childTnLst>
                                </p:cTn>
                              </p:par>
                            </p:childTnLst>
                          </p:cTn>
                        </p:par>
                        <p:par>
                          <p:cTn id="32" fill="hold">
                            <p:stCondLst>
                              <p:cond delay="6000"/>
                            </p:stCondLst>
                            <p:childTnLst>
                              <p:par>
                                <p:cTn id="33" presetID="1" presetClass="entr" presetSubtype="0" fill="hold" nodeType="afterEffect">
                                  <p:stCondLst>
                                    <p:cond delay="1000"/>
                                  </p:stCondLst>
                                  <p:childTnLst>
                                    <p:set>
                                      <p:cBhvr>
                                        <p:cTn id="34" dur="1" fill="hold">
                                          <p:stCondLst>
                                            <p:cond delay="0"/>
                                          </p:stCondLst>
                                        </p:cTn>
                                        <p:tgtEl>
                                          <p:spTgt spid="4"/>
                                        </p:tgtEl>
                                        <p:attrNameLst>
                                          <p:attrName>style.visibility</p:attrName>
                                        </p:attrNameLst>
                                      </p:cBhvr>
                                      <p:to>
                                        <p:strVal val="visible"/>
                                      </p:to>
                                    </p:set>
                                  </p:childTnLst>
                                </p:cTn>
                              </p:par>
                            </p:childTnLst>
                          </p:cTn>
                        </p:par>
                        <p:par>
                          <p:cTn id="35" fill="hold">
                            <p:stCondLst>
                              <p:cond delay="7000"/>
                            </p:stCondLst>
                            <p:childTnLst>
                              <p:par>
                                <p:cTn id="36" presetID="0" presetClass="path" presetSubtype="0" accel="50000" decel="50000" fill="hold" nodeType="afterEffect">
                                  <p:stCondLst>
                                    <p:cond delay="1000"/>
                                  </p:stCondLst>
                                  <p:childTnLst>
                                    <p:animMotion origin="layout" path="M -5.83333E-6 -2.96296E-6 C 0.0111 -0.00023 0.02239 -0.00023 0.03854 -0.00139 C 0.05468 -0.00255 0.07951 -0.00324 0.09687 -0.00694 C 0.11423 -0.01065 0.13003 -0.01481 0.1427 -0.02361 C 0.15538 -0.03241 0.16267 -0.05162 0.17291 -0.05972 C 0.18315 -0.06782 0.19288 -0.07106 0.20416 -0.07222 C 0.21544 -0.07338 0.23055 -0.07407 0.24062 -0.06667 C 0.25069 -0.05926 0.25642 -0.03681 0.26458 -0.02778 C 0.27274 -0.01875 0.27638 -0.0162 0.28958 -0.0125 C 0.30277 -0.0088 0.32899 -0.00671 0.34374 -0.00556 C 0.3585 -0.0044 0.36822 -0.00509 0.37812 -0.00556 " pathEditMode="relative" ptsTypes="aaaaaaaaaaA">
                                      <p:cBhvr>
                                        <p:cTn id="37" dur="2000" fill="hold"/>
                                        <p:tgtEl>
                                          <p:spTgt spid="4"/>
                                        </p:tgtEl>
                                        <p:attrNameLst>
                                          <p:attrName>ppt_x</p:attrName>
                                          <p:attrName>ppt_y</p:attrName>
                                        </p:attrNameLst>
                                      </p:cBhvr>
                                    </p:animMotion>
                                  </p:childTnLst>
                                </p:cTn>
                              </p:par>
                            </p:childTnLst>
                          </p:cTn>
                        </p:par>
                        <p:par>
                          <p:cTn id="38" fill="hold">
                            <p:stCondLst>
                              <p:cond delay="10000"/>
                            </p:stCondLst>
                            <p:childTnLst>
                              <p:par>
                                <p:cTn id="39" presetID="0" presetClass="path" presetSubtype="0" accel="50000" decel="50000" fill="hold" nodeType="afterEffect">
                                  <p:stCondLst>
                                    <p:cond delay="500"/>
                                  </p:stCondLst>
                                  <p:childTnLst>
                                    <p:animMotion origin="layout" path="M 0.40729 -0.01667 C 0.40764 -0.01667 0.40798 -0.01644 0.43437 -0.01667 C 0.46076 -0.0169 0.54149 -0.01042 0.56562 -0.01806 C 0.58975 -0.0257 0.5658 -0.05278 0.57916 -0.0625 C 0.59253 -0.07223 0.61909 -0.07431 0.64583 -0.07639 " pathEditMode="relative" ptsTypes="aaaaA">
                                      <p:cBhvr>
                                        <p:cTn id="4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6" grpId="0"/>
      <p:bldP spid="1316881" grpId="0"/>
      <p:bldP spid="131688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41784"/>
            <a:ext cx="8926760" cy="1143000"/>
          </a:xfrm>
        </p:spPr>
        <p:txBody>
          <a:bodyPr/>
          <a:lstStyle/>
          <a:p>
            <a:r>
              <a:rPr lang="es-ES" sz="4000" dirty="0" smtClean="0"/>
              <a:t>Uso de ‘</a:t>
            </a:r>
            <a:r>
              <a:rPr lang="es-ES" sz="4000" dirty="0" err="1" smtClean="0"/>
              <a:t>Path</a:t>
            </a:r>
            <a:r>
              <a:rPr lang="es-ES" sz="4000" dirty="0" smtClean="0"/>
              <a:t> MTU </a:t>
            </a:r>
            <a:r>
              <a:rPr lang="es-ES" sz="4000" dirty="0" err="1" smtClean="0"/>
              <a:t>Discovery</a:t>
            </a:r>
            <a:r>
              <a:rPr lang="es-ES" sz="4000" dirty="0" smtClean="0"/>
              <a:t>’ (PMTUD)</a:t>
            </a:r>
            <a:endParaRPr lang="es-ES" sz="4000" dirty="0"/>
          </a:p>
        </p:txBody>
      </p:sp>
      <p:sp>
        <p:nvSpPr>
          <p:cNvPr id="3" name="2 Marcador de contenido"/>
          <p:cNvSpPr>
            <a:spLocks noGrp="1"/>
          </p:cNvSpPr>
          <p:nvPr>
            <p:ph idx="1"/>
          </p:nvPr>
        </p:nvSpPr>
        <p:spPr>
          <a:xfrm>
            <a:off x="685800" y="1484784"/>
            <a:ext cx="7772400" cy="4114800"/>
          </a:xfrm>
        </p:spPr>
        <p:txBody>
          <a:bodyPr/>
          <a:lstStyle/>
          <a:p>
            <a:r>
              <a:rPr lang="es-ES" sz="2200" dirty="0" smtClean="0"/>
              <a:t>Normalmente una vez descubierta la MTU del trayecto el emisor mantiene puesto el bit DF; así si la MTU se reduce por un cambio en la ruta el emisor se da cuenta porque el paquete es rechazado</a:t>
            </a:r>
          </a:p>
          <a:p>
            <a:r>
              <a:rPr lang="es-ES" sz="2200" dirty="0" smtClean="0"/>
              <a:t>También puede ocurrir que el cambio de ruta dé lugar a una MTU mayor. Por eso muchas implementaciones envían periódicamente un paquete ’sonda’ de mayor tamaño. En Linux esto se hace por defecto cada 10 minutos.</a:t>
            </a:r>
          </a:p>
          <a:p>
            <a:r>
              <a:rPr lang="es-ES" sz="2200" dirty="0" smtClean="0"/>
              <a:t>Muchos cortafuegos bloquean el paso de mensajes ICMP de cualquier tipo. En estos casos el PMTUD no funciona y se produce lo que se conoce como un ‘agujero negro’. El emisor de los paquetes de prueba ha de ‘imaginar’ lo que está ocurriendo y probar a bajar el tamaño de los paquetes. </a:t>
            </a:r>
            <a:endParaRPr lang="es-ES" sz="2200" dirty="0"/>
          </a:p>
        </p:txBody>
      </p:sp>
    </p:spTree>
  </p:cSld>
  <p:clrMapOvr>
    <a:masterClrMapping/>
  </p:clrMapOvr>
  <p:transition spd="med">
    <p:pull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404813"/>
            <a:ext cx="7772400" cy="685800"/>
          </a:xfrm>
        </p:spPr>
        <p:txBody>
          <a:bodyPr/>
          <a:lstStyle/>
          <a:p>
            <a:pPr eaLnBrk="1" hangingPunct="1"/>
            <a:r>
              <a:rPr lang="es-ES" sz="4000" smtClean="0"/>
              <a:t>Preguntas sobre fragmentación (I)</a:t>
            </a:r>
          </a:p>
        </p:txBody>
      </p:sp>
      <p:sp>
        <p:nvSpPr>
          <p:cNvPr id="95235" name="Text Box 3"/>
          <p:cNvSpPr txBox="1">
            <a:spLocks noChangeArrowheads="1"/>
          </p:cNvSpPr>
          <p:nvPr/>
        </p:nvSpPr>
        <p:spPr bwMode="auto">
          <a:xfrm>
            <a:off x="685800" y="1385888"/>
            <a:ext cx="7702550" cy="1077912"/>
          </a:xfrm>
          <a:prstGeom prst="rect">
            <a:avLst/>
          </a:prstGeom>
          <a:noFill/>
          <a:ln w="9525">
            <a:noFill/>
            <a:miter lim="800000"/>
            <a:headEnd/>
            <a:tailEnd/>
          </a:ln>
        </p:spPr>
        <p:txBody>
          <a:bodyPr>
            <a:spAutoFit/>
          </a:bodyPr>
          <a:lstStyle/>
          <a:p>
            <a:pPr>
              <a:lnSpc>
                <a:spcPct val="90000"/>
              </a:lnSpc>
            </a:pPr>
            <a:r>
              <a:rPr lang="es-ES"/>
              <a:t>P: Cuando se emite un datagrama IP, ¿se ha de asignar siempre un valor al campo Identificación, o solo cuando el datagrama se vaya a fragmentar?</a:t>
            </a:r>
          </a:p>
        </p:txBody>
      </p:sp>
      <p:sp>
        <p:nvSpPr>
          <p:cNvPr id="1318916" name="Text Box 4"/>
          <p:cNvSpPr txBox="1">
            <a:spLocks noChangeArrowheads="1"/>
          </p:cNvSpPr>
          <p:nvPr/>
        </p:nvSpPr>
        <p:spPr bwMode="auto">
          <a:xfrm>
            <a:off x="684213" y="2708275"/>
            <a:ext cx="7704137" cy="2086725"/>
          </a:xfrm>
          <a:prstGeom prst="rect">
            <a:avLst/>
          </a:prstGeom>
          <a:noFill/>
          <a:ln w="9525">
            <a:noFill/>
            <a:miter lim="800000"/>
            <a:headEnd/>
            <a:tailEnd/>
          </a:ln>
        </p:spPr>
        <p:txBody>
          <a:bodyPr wrap="square">
            <a:spAutoFit/>
          </a:bodyPr>
          <a:lstStyle/>
          <a:p>
            <a:pPr>
              <a:lnSpc>
                <a:spcPct val="90000"/>
              </a:lnSpc>
            </a:pPr>
            <a:r>
              <a:rPr lang="es-ES" dirty="0"/>
              <a:t>R: A priori el host emisor no sabe si el datagrama se va a tener que fragmentar más adelante (salvo que esté utilizando el bit </a:t>
            </a:r>
            <a:r>
              <a:rPr lang="es-ES" dirty="0" smtClean="0"/>
              <a:t>DF o que la IP de destino esté en la misma red). </a:t>
            </a:r>
            <a:r>
              <a:rPr lang="es-ES" dirty="0"/>
              <a:t>Ante la duda siempre ha de poner un valor en el campo ‘identificación’. Dicho valor ha de ser único para ese datagrama durante toda su vida previsible.</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404813"/>
            <a:ext cx="7772400" cy="685800"/>
          </a:xfrm>
        </p:spPr>
        <p:txBody>
          <a:bodyPr/>
          <a:lstStyle/>
          <a:p>
            <a:pPr eaLnBrk="1" hangingPunct="1"/>
            <a:r>
              <a:rPr lang="es-ES" sz="4000" smtClean="0"/>
              <a:t>Preguntas sobre fragmentación (II)</a:t>
            </a:r>
          </a:p>
        </p:txBody>
      </p:sp>
      <p:sp>
        <p:nvSpPr>
          <p:cNvPr id="96259" name="Text Box 3"/>
          <p:cNvSpPr txBox="1">
            <a:spLocks noChangeArrowheads="1"/>
          </p:cNvSpPr>
          <p:nvPr/>
        </p:nvSpPr>
        <p:spPr bwMode="auto">
          <a:xfrm>
            <a:off x="685800" y="1870075"/>
            <a:ext cx="7702550" cy="860425"/>
          </a:xfrm>
          <a:prstGeom prst="rect">
            <a:avLst/>
          </a:prstGeom>
          <a:noFill/>
          <a:ln w="9525">
            <a:noFill/>
            <a:miter lim="800000"/>
            <a:headEnd/>
            <a:tailEnd/>
          </a:ln>
        </p:spPr>
        <p:txBody>
          <a:bodyPr>
            <a:spAutoFit/>
          </a:bodyPr>
          <a:lstStyle/>
          <a:p>
            <a:pPr>
              <a:lnSpc>
                <a:spcPct val="90000"/>
              </a:lnSpc>
            </a:pPr>
            <a:r>
              <a:rPr lang="es-ES" sz="2800"/>
              <a:t>P: ¿Qué campos deben coincidir en todos los fragmentos que un host recibe de otro?</a:t>
            </a:r>
          </a:p>
        </p:txBody>
      </p:sp>
      <p:sp>
        <p:nvSpPr>
          <p:cNvPr id="1320964" name="Text Box 4"/>
          <p:cNvSpPr txBox="1">
            <a:spLocks noChangeArrowheads="1"/>
          </p:cNvSpPr>
          <p:nvPr/>
        </p:nvSpPr>
        <p:spPr bwMode="auto">
          <a:xfrm>
            <a:off x="684213" y="3192463"/>
            <a:ext cx="7991475" cy="1643527"/>
          </a:xfrm>
          <a:prstGeom prst="rect">
            <a:avLst/>
          </a:prstGeom>
          <a:noFill/>
          <a:ln w="9525">
            <a:noFill/>
            <a:miter lim="800000"/>
            <a:headEnd/>
            <a:tailEnd/>
          </a:ln>
        </p:spPr>
        <p:txBody>
          <a:bodyPr>
            <a:spAutoFit/>
          </a:bodyPr>
          <a:lstStyle/>
          <a:p>
            <a:pPr>
              <a:lnSpc>
                <a:spcPct val="90000"/>
              </a:lnSpc>
            </a:pPr>
            <a:r>
              <a:rPr lang="es-ES" sz="2800" dirty="0"/>
              <a:t>R: 	</a:t>
            </a:r>
            <a:endParaRPr lang="es-ES" sz="2800" dirty="0" smtClean="0"/>
          </a:p>
          <a:p>
            <a:pPr marL="914400" lvl="1" indent="-457200">
              <a:lnSpc>
                <a:spcPct val="90000"/>
              </a:lnSpc>
              <a:buFont typeface="Arial" pitchFamily="34" charset="0"/>
              <a:buChar char="•"/>
            </a:pPr>
            <a:r>
              <a:rPr lang="es-ES" sz="2800" dirty="0" smtClean="0"/>
              <a:t>Identificación</a:t>
            </a:r>
            <a:endParaRPr lang="es-ES" sz="2800" dirty="0"/>
          </a:p>
          <a:p>
            <a:pPr marL="914400" lvl="1" indent="-457200">
              <a:lnSpc>
                <a:spcPct val="90000"/>
              </a:lnSpc>
              <a:buFont typeface="Arial" pitchFamily="34" charset="0"/>
              <a:buChar char="•"/>
            </a:pPr>
            <a:r>
              <a:rPr lang="es-ES" sz="2800" dirty="0" smtClean="0"/>
              <a:t>Direcciones </a:t>
            </a:r>
            <a:r>
              <a:rPr lang="es-ES" sz="2800" dirty="0"/>
              <a:t>IP de origen y destino</a:t>
            </a:r>
          </a:p>
          <a:p>
            <a:pPr marL="914400" lvl="1" indent="-457200">
              <a:lnSpc>
                <a:spcPct val="90000"/>
              </a:lnSpc>
              <a:buFont typeface="Arial" pitchFamily="34" charset="0"/>
              <a:buChar char="•"/>
            </a:pPr>
            <a:r>
              <a:rPr lang="es-ES" sz="2800" dirty="0" smtClean="0"/>
              <a:t>Protocolo </a:t>
            </a:r>
            <a:r>
              <a:rPr lang="es-ES" sz="2800" dirty="0"/>
              <a:t>(TCP, UDP, ICMP, etc.)</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6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7772400" cy="685800"/>
          </a:xfrm>
        </p:spPr>
        <p:txBody>
          <a:bodyPr/>
          <a:lstStyle/>
          <a:p>
            <a:pPr eaLnBrk="1" hangingPunct="1"/>
            <a:r>
              <a:rPr lang="es-ES" sz="4000" smtClean="0"/>
              <a:t>Preguntas sobre fragmentación (III)</a:t>
            </a:r>
          </a:p>
        </p:txBody>
      </p:sp>
      <p:sp>
        <p:nvSpPr>
          <p:cNvPr id="97283" name="Text Box 3"/>
          <p:cNvSpPr txBox="1">
            <a:spLocks noChangeArrowheads="1"/>
          </p:cNvSpPr>
          <p:nvPr/>
        </p:nvSpPr>
        <p:spPr bwMode="auto">
          <a:xfrm>
            <a:off x="812800" y="1614488"/>
            <a:ext cx="7646988" cy="1628775"/>
          </a:xfrm>
          <a:prstGeom prst="rect">
            <a:avLst/>
          </a:prstGeom>
          <a:noFill/>
          <a:ln w="9525">
            <a:noFill/>
            <a:miter lim="800000"/>
            <a:headEnd/>
            <a:tailEnd/>
          </a:ln>
        </p:spPr>
        <p:txBody>
          <a:bodyPr>
            <a:spAutoFit/>
          </a:bodyPr>
          <a:lstStyle/>
          <a:p>
            <a:pPr>
              <a:lnSpc>
                <a:spcPct val="90000"/>
              </a:lnSpc>
            </a:pPr>
            <a:r>
              <a:rPr lang="es-ES" sz="2800"/>
              <a:t>P: En caso de fragmentación las opciones de la cabecera IP (record route, timestamp, strict source route y loose source route), ¿han de copiarse en todos los fragmentos o solo en el primero?</a:t>
            </a:r>
            <a:endParaRPr lang="es-ES"/>
          </a:p>
        </p:txBody>
      </p:sp>
      <p:sp>
        <p:nvSpPr>
          <p:cNvPr id="1323012" name="Text Box 4"/>
          <p:cNvSpPr txBox="1">
            <a:spLocks noChangeArrowheads="1"/>
          </p:cNvSpPr>
          <p:nvPr/>
        </p:nvSpPr>
        <p:spPr bwMode="auto">
          <a:xfrm>
            <a:off x="827088" y="3649663"/>
            <a:ext cx="7705725" cy="2654300"/>
          </a:xfrm>
          <a:prstGeom prst="rect">
            <a:avLst/>
          </a:prstGeom>
          <a:noFill/>
          <a:ln w="9525">
            <a:noFill/>
            <a:miter lim="800000"/>
            <a:headEnd/>
            <a:tailEnd/>
          </a:ln>
        </p:spPr>
        <p:txBody>
          <a:bodyPr>
            <a:spAutoFit/>
          </a:bodyPr>
          <a:lstStyle/>
          <a:p>
            <a:r>
              <a:rPr lang="es-ES" sz="2800"/>
              <a:t>R: Las opciones que implican anotar la ruta utilizada (record route y timestamp) solo se copian en el primer fragmento. Las opciones que implican un efecto sobre la ruta seguida (strict source route y loose source route) se copian en todos los fragmentos</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0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609600"/>
            <a:ext cx="7772400" cy="685800"/>
          </a:xfrm>
        </p:spPr>
        <p:txBody>
          <a:bodyPr/>
          <a:lstStyle/>
          <a:p>
            <a:pPr eaLnBrk="1" hangingPunct="1"/>
            <a:r>
              <a:rPr lang="es-ES" sz="4000" smtClean="0"/>
              <a:t>Preguntas sobre fragmentación (IV)</a:t>
            </a:r>
          </a:p>
        </p:txBody>
      </p:sp>
      <p:sp>
        <p:nvSpPr>
          <p:cNvPr id="98307" name="Text Box 3"/>
          <p:cNvSpPr txBox="1">
            <a:spLocks noChangeArrowheads="1"/>
          </p:cNvSpPr>
          <p:nvPr/>
        </p:nvSpPr>
        <p:spPr bwMode="auto">
          <a:xfrm>
            <a:off x="1004888" y="1644650"/>
            <a:ext cx="6951662" cy="1552575"/>
          </a:xfrm>
          <a:prstGeom prst="rect">
            <a:avLst/>
          </a:prstGeom>
          <a:noFill/>
          <a:ln w="9525">
            <a:noFill/>
            <a:miter lim="800000"/>
            <a:headEnd/>
            <a:tailEnd/>
          </a:ln>
        </p:spPr>
        <p:txBody>
          <a:bodyPr>
            <a:spAutoFit/>
          </a:bodyPr>
          <a:lstStyle/>
          <a:p>
            <a:r>
              <a:rPr lang="es-ES"/>
              <a:t>P: Si un fragmento se pierde el host receptor no podrá reensamblar el datagrama original; ¿cuanto tiempo esperará el host antes de considerar que se ha perdido</a:t>
            </a:r>
          </a:p>
          <a:p>
            <a:r>
              <a:rPr lang="es-ES"/>
              <a:t>y descartar los demás fragmentos?</a:t>
            </a:r>
          </a:p>
        </p:txBody>
      </p:sp>
      <p:sp>
        <p:nvSpPr>
          <p:cNvPr id="1325060" name="Text Box 4"/>
          <p:cNvSpPr txBox="1">
            <a:spLocks noChangeArrowheads="1"/>
          </p:cNvSpPr>
          <p:nvPr/>
        </p:nvSpPr>
        <p:spPr bwMode="auto">
          <a:xfrm>
            <a:off x="1042988" y="3573463"/>
            <a:ext cx="7200900" cy="2465387"/>
          </a:xfrm>
          <a:prstGeom prst="rect">
            <a:avLst/>
          </a:prstGeom>
          <a:noFill/>
          <a:ln w="9525">
            <a:noFill/>
            <a:miter lim="800000"/>
            <a:headEnd/>
            <a:tailEnd/>
          </a:ln>
        </p:spPr>
        <p:txBody>
          <a:bodyPr>
            <a:spAutoFit/>
          </a:bodyPr>
          <a:lstStyle/>
          <a:p>
            <a:pPr>
              <a:spcBef>
                <a:spcPct val="50000"/>
              </a:spcBef>
            </a:pPr>
            <a:r>
              <a:rPr lang="es-ES"/>
              <a:t>R: El nivel de red en el host receptor va decrementando el TTL de cada fragmento a razón de 1 por segundo. Cuando uno de los TTL vale 0 se descartan todos los fragmentos del mismo datagrama</a:t>
            </a:r>
          </a:p>
          <a:p>
            <a:pPr>
              <a:spcBef>
                <a:spcPct val="50000"/>
              </a:spcBef>
            </a:pPr>
            <a:r>
              <a:rPr lang="es-ES"/>
              <a:t>Los fragmentos no se reenvían. Si al reensamblar falta algún fragmento se descarta el datagrama completo  </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6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438944"/>
            <a:ext cx="7772400" cy="685800"/>
          </a:xfrm>
        </p:spPr>
        <p:txBody>
          <a:bodyPr/>
          <a:lstStyle/>
          <a:p>
            <a:pPr eaLnBrk="1" hangingPunct="1"/>
            <a:r>
              <a:rPr lang="es-ES" sz="4000" dirty="0" smtClean="0"/>
              <a:t>Preguntas sobre fragmentación (V)</a:t>
            </a:r>
          </a:p>
        </p:txBody>
      </p:sp>
      <p:sp>
        <p:nvSpPr>
          <p:cNvPr id="98307" name="Text Box 3"/>
          <p:cNvSpPr txBox="1">
            <a:spLocks noChangeArrowheads="1"/>
          </p:cNvSpPr>
          <p:nvPr/>
        </p:nvSpPr>
        <p:spPr bwMode="auto">
          <a:xfrm>
            <a:off x="1004888" y="1384900"/>
            <a:ext cx="6951662" cy="1107996"/>
          </a:xfrm>
          <a:prstGeom prst="rect">
            <a:avLst/>
          </a:prstGeom>
          <a:noFill/>
          <a:ln w="9525">
            <a:noFill/>
            <a:miter lim="800000"/>
            <a:headEnd/>
            <a:tailEnd/>
          </a:ln>
        </p:spPr>
        <p:txBody>
          <a:bodyPr>
            <a:spAutoFit/>
          </a:bodyPr>
          <a:lstStyle/>
          <a:p>
            <a:r>
              <a:rPr lang="es-ES" sz="2200" dirty="0"/>
              <a:t>P: </a:t>
            </a:r>
            <a:r>
              <a:rPr lang="es-ES" sz="2200" dirty="0" smtClean="0"/>
              <a:t>¿ De que manera limita el TTL utilizado el número máximo de paquetes por segundo que puede enviar un host a un destino determinado cuando hay fragmentación?</a:t>
            </a:r>
            <a:endParaRPr lang="es-ES" sz="2200" dirty="0"/>
          </a:p>
        </p:txBody>
      </p:sp>
      <p:sp>
        <p:nvSpPr>
          <p:cNvPr id="1325060" name="Text Box 4"/>
          <p:cNvSpPr txBox="1">
            <a:spLocks noChangeArrowheads="1"/>
          </p:cNvSpPr>
          <p:nvPr/>
        </p:nvSpPr>
        <p:spPr bwMode="auto">
          <a:xfrm>
            <a:off x="1042988" y="2651420"/>
            <a:ext cx="7200900" cy="3816429"/>
          </a:xfrm>
          <a:prstGeom prst="rect">
            <a:avLst/>
          </a:prstGeom>
          <a:noFill/>
          <a:ln w="9525">
            <a:noFill/>
            <a:miter lim="800000"/>
            <a:headEnd/>
            <a:tailEnd/>
          </a:ln>
        </p:spPr>
        <p:txBody>
          <a:bodyPr>
            <a:spAutoFit/>
          </a:bodyPr>
          <a:lstStyle/>
          <a:p>
            <a:pPr>
              <a:spcBef>
                <a:spcPct val="50000"/>
              </a:spcBef>
            </a:pPr>
            <a:r>
              <a:rPr lang="es-ES" sz="2200" dirty="0"/>
              <a:t>R: </a:t>
            </a:r>
            <a:r>
              <a:rPr lang="es-ES" sz="2200" dirty="0" smtClean="0"/>
              <a:t>El TTL establece la vida máxima (en segundos) de los fragmentos. En ese tiempo no puede aparecer un nuevo datagrama con la misma identificación.</a:t>
            </a:r>
          </a:p>
          <a:p>
            <a:pPr>
              <a:spcBef>
                <a:spcPct val="50000"/>
              </a:spcBef>
            </a:pPr>
            <a:r>
              <a:rPr lang="es-ES" sz="2200" dirty="0" smtClean="0"/>
              <a:t>El campo identificación tiene 16 bits, por lo que el número máximo de identificadores que puede haber es de 2</a:t>
            </a:r>
            <a:r>
              <a:rPr lang="es-ES" sz="2200" baseline="30000" dirty="0" smtClean="0"/>
              <a:t>16</a:t>
            </a:r>
            <a:r>
              <a:rPr lang="es-ES" sz="2200" dirty="0" smtClean="0"/>
              <a:t> = 65535.</a:t>
            </a:r>
          </a:p>
          <a:p>
            <a:pPr>
              <a:spcBef>
                <a:spcPct val="50000"/>
              </a:spcBef>
            </a:pPr>
            <a:r>
              <a:rPr lang="es-ES" sz="2200" dirty="0" smtClean="0"/>
              <a:t>El caudal máximo será pues de 65535/TTL.  Con TTL=64 tenemos 1024 </a:t>
            </a:r>
            <a:r>
              <a:rPr lang="es-ES" sz="2200" dirty="0" err="1" smtClean="0"/>
              <a:t>pps</a:t>
            </a:r>
            <a:r>
              <a:rPr lang="es-ES" sz="2200" dirty="0" smtClean="0"/>
              <a:t> como máximo, con TTL = 128 será 512 </a:t>
            </a:r>
            <a:r>
              <a:rPr lang="es-ES" sz="2200" dirty="0" err="1" smtClean="0"/>
              <a:t>pps</a:t>
            </a:r>
            <a:r>
              <a:rPr lang="es-ES" sz="2200" dirty="0" smtClean="0"/>
              <a:t> y con TTL = 255 será no más de 256 </a:t>
            </a:r>
            <a:r>
              <a:rPr lang="es-ES" sz="2200" dirty="0" err="1" smtClean="0"/>
              <a:t>pps</a:t>
            </a:r>
            <a:r>
              <a:rPr lang="es-ES" sz="2200" dirty="0" smtClean="0"/>
              <a:t>. Esta limitación se aplica para cada pareja de IP origen-destino y para cada posible valor del campo protocolo (TCP, UDP etc.) </a:t>
            </a:r>
            <a:endParaRPr lang="es-ES" sz="2200"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6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609600"/>
            <a:ext cx="7772400" cy="685800"/>
          </a:xfrm>
        </p:spPr>
        <p:txBody>
          <a:bodyPr/>
          <a:lstStyle/>
          <a:p>
            <a:pPr eaLnBrk="1" hangingPunct="1"/>
            <a:r>
              <a:rPr lang="es-ES" sz="4000" dirty="0" smtClean="0"/>
              <a:t>Preguntas sobre fragmentación (VI)</a:t>
            </a:r>
          </a:p>
        </p:txBody>
      </p:sp>
      <p:sp>
        <p:nvSpPr>
          <p:cNvPr id="99331" name="Text Box 3"/>
          <p:cNvSpPr txBox="1">
            <a:spLocks noChangeArrowheads="1"/>
          </p:cNvSpPr>
          <p:nvPr/>
        </p:nvSpPr>
        <p:spPr bwMode="auto">
          <a:xfrm>
            <a:off x="762000" y="1573213"/>
            <a:ext cx="7696200" cy="2308324"/>
          </a:xfrm>
          <a:prstGeom prst="rect">
            <a:avLst/>
          </a:prstGeom>
          <a:noFill/>
          <a:ln w="9525">
            <a:noFill/>
            <a:miter lim="800000"/>
            <a:headEnd/>
            <a:tailEnd/>
          </a:ln>
        </p:spPr>
        <p:txBody>
          <a:bodyPr>
            <a:spAutoFit/>
          </a:bodyPr>
          <a:lstStyle/>
          <a:p>
            <a:r>
              <a:rPr lang="es-ES" dirty="0"/>
              <a:t>Un datagrama de 4020 bytes </a:t>
            </a:r>
            <a:r>
              <a:rPr lang="es-ES" dirty="0" smtClean="0"/>
              <a:t>de carga útil pasa </a:t>
            </a:r>
            <a:r>
              <a:rPr lang="es-ES" dirty="0"/>
              <a:t>de una red </a:t>
            </a:r>
            <a:r>
              <a:rPr lang="es-ES" dirty="0" err="1"/>
              <a:t>Token</a:t>
            </a:r>
            <a:r>
              <a:rPr lang="es-ES" dirty="0"/>
              <a:t> Ring con MTU 4400 a una Ethernet DIX (MTU 1500) y después a un enlace PPP con bajo retardo (MTU 296). Si ese mismo datagrama pasara directamente de la red </a:t>
            </a:r>
            <a:r>
              <a:rPr lang="es-ES" dirty="0" err="1"/>
              <a:t>Token</a:t>
            </a:r>
            <a:r>
              <a:rPr lang="es-ES" dirty="0"/>
              <a:t> Ring al enlace PPP (sin pasar por la Ethernet) ¿habría alguna diferencia en los fragmentos resultantes?   </a:t>
            </a:r>
          </a:p>
        </p:txBody>
      </p:sp>
      <p:sp>
        <p:nvSpPr>
          <p:cNvPr id="1327108" name="Text Box 4"/>
          <p:cNvSpPr txBox="1">
            <a:spLocks noChangeArrowheads="1"/>
          </p:cNvSpPr>
          <p:nvPr/>
        </p:nvSpPr>
        <p:spPr bwMode="auto">
          <a:xfrm>
            <a:off x="950913" y="4098925"/>
            <a:ext cx="6716712" cy="2308324"/>
          </a:xfrm>
          <a:prstGeom prst="rect">
            <a:avLst/>
          </a:prstGeom>
          <a:noFill/>
          <a:ln w="9525">
            <a:noFill/>
            <a:miter lim="800000"/>
            <a:headEnd/>
            <a:tailEnd/>
          </a:ln>
        </p:spPr>
        <p:txBody>
          <a:bodyPr>
            <a:spAutoFit/>
          </a:bodyPr>
          <a:lstStyle/>
          <a:p>
            <a:r>
              <a:rPr lang="es-ES" dirty="0"/>
              <a:t>Caso TR-&gt; </a:t>
            </a:r>
            <a:r>
              <a:rPr lang="es-ES" dirty="0" err="1"/>
              <a:t>Eth</a:t>
            </a:r>
            <a:r>
              <a:rPr lang="es-ES" dirty="0"/>
              <a:t>-&gt;PPP, 16 fragmentos:</a:t>
            </a:r>
          </a:p>
          <a:p>
            <a:r>
              <a:rPr lang="es-ES" dirty="0"/>
              <a:t>	5 </a:t>
            </a:r>
            <a:r>
              <a:rPr lang="es-ES" dirty="0" err="1"/>
              <a:t>fr.</a:t>
            </a:r>
            <a:r>
              <a:rPr lang="es-ES" dirty="0"/>
              <a:t> de 292 + 1 de 140 + 5 de 292 + 1 de 140 	+ 3 de 292 + 1 de </a:t>
            </a:r>
            <a:r>
              <a:rPr lang="es-ES" dirty="0" smtClean="0"/>
              <a:t>264</a:t>
            </a:r>
            <a:endParaRPr lang="es-ES" dirty="0"/>
          </a:p>
          <a:p>
            <a:endParaRPr lang="es-ES" dirty="0"/>
          </a:p>
          <a:p>
            <a:r>
              <a:rPr lang="es-ES" dirty="0"/>
              <a:t>Caso TR-&gt; PPP,  15 fragmentos:</a:t>
            </a:r>
          </a:p>
          <a:p>
            <a:r>
              <a:rPr lang="es-ES" dirty="0"/>
              <a:t>	14 fragmentos de 292 bytes + 1 de </a:t>
            </a:r>
            <a:r>
              <a:rPr lang="es-ES" dirty="0" smtClean="0"/>
              <a:t>232 </a:t>
            </a:r>
            <a:endParaRPr lang="es-ES"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60350"/>
            <a:ext cx="7772400" cy="1143000"/>
          </a:xfrm>
        </p:spPr>
        <p:txBody>
          <a:bodyPr/>
          <a:lstStyle/>
          <a:p>
            <a:pPr eaLnBrk="1" hangingPunct="1"/>
            <a:r>
              <a:rPr lang="es-ES_tradnl" smtClean="0"/>
              <a:t>Sumario</a:t>
            </a:r>
            <a:endParaRPr lang="es-ES" smtClean="0"/>
          </a:p>
        </p:txBody>
      </p:sp>
      <p:sp>
        <p:nvSpPr>
          <p:cNvPr id="83971" name="Rectangle 3"/>
          <p:cNvSpPr>
            <a:spLocks noGrp="1" noChangeArrowheads="1"/>
          </p:cNvSpPr>
          <p:nvPr>
            <p:ph type="body" idx="1"/>
          </p:nvPr>
        </p:nvSpPr>
        <p:spPr>
          <a:xfrm>
            <a:off x="685800" y="1285874"/>
            <a:ext cx="7772400" cy="5000645"/>
          </a:xfrm>
        </p:spPr>
        <p:txBody>
          <a:bodyPr/>
          <a:lstStyle/>
          <a:p>
            <a:pPr eaLnBrk="1" hangingPunct="1"/>
            <a:r>
              <a:rPr lang="es-ES_tradnl" sz="2800" dirty="0" smtClean="0"/>
              <a:t>Protocolos de resolución inversa de </a:t>
            </a:r>
            <a:r>
              <a:rPr lang="es-ES_tradnl" sz="2800" dirty="0" err="1" smtClean="0"/>
              <a:t>dir.</a:t>
            </a:r>
            <a:endParaRPr lang="es-ES_tradnl" sz="2800" dirty="0" smtClean="0"/>
          </a:p>
          <a:p>
            <a:pPr eaLnBrk="1" hangingPunct="1"/>
            <a:r>
              <a:rPr lang="es-ES_tradnl" sz="2800" dirty="0" smtClean="0"/>
              <a:t>Ataques de protocolos de resolución de </a:t>
            </a:r>
            <a:r>
              <a:rPr lang="es-ES_tradnl" sz="2800" dirty="0" err="1" smtClean="0"/>
              <a:t>dir.</a:t>
            </a:r>
            <a:endParaRPr lang="es-ES_tradnl" sz="2800" b="1" dirty="0" smtClean="0">
              <a:solidFill>
                <a:srgbClr val="FF0000"/>
              </a:solidFill>
            </a:endParaRPr>
          </a:p>
          <a:p>
            <a:pPr eaLnBrk="1" hangingPunct="1"/>
            <a:r>
              <a:rPr lang="es-ES_tradnl" sz="2800" dirty="0" smtClean="0"/>
              <a:t>Protocolos de </a:t>
            </a:r>
            <a:r>
              <a:rPr lang="es-ES_tradnl" sz="2800" dirty="0" err="1" smtClean="0"/>
              <a:t>routing</a:t>
            </a:r>
            <a:r>
              <a:rPr lang="es-ES_tradnl" sz="2800" dirty="0" smtClean="0"/>
              <a:t> </a:t>
            </a:r>
            <a:r>
              <a:rPr lang="es-ES_tradnl" sz="2800" dirty="0" err="1" smtClean="0"/>
              <a:t>intra</a:t>
            </a:r>
            <a:r>
              <a:rPr lang="es-ES_tradnl" sz="2800" dirty="0" smtClean="0"/>
              <a:t>-AS</a:t>
            </a:r>
          </a:p>
          <a:p>
            <a:pPr eaLnBrk="1" hangingPunct="1"/>
            <a:r>
              <a:rPr lang="es-ES_tradnl" sz="2800" dirty="0" smtClean="0"/>
              <a:t>Concepto de sistema autónomo (AS) y protocolos de </a:t>
            </a:r>
            <a:r>
              <a:rPr lang="es-ES_tradnl" sz="2800" dirty="0" err="1" smtClean="0"/>
              <a:t>routing</a:t>
            </a:r>
            <a:r>
              <a:rPr lang="es-ES_tradnl" sz="2800" dirty="0" smtClean="0"/>
              <a:t> inter-AS</a:t>
            </a:r>
          </a:p>
          <a:p>
            <a:pPr eaLnBrk="1" hangingPunct="1"/>
            <a:r>
              <a:rPr lang="es-ES_tradnl" sz="2800" dirty="0" smtClean="0"/>
              <a:t>Arquitectura de Internet y puntos neutros de interconexión</a:t>
            </a:r>
          </a:p>
          <a:p>
            <a:pPr eaLnBrk="1" hangingPunct="1"/>
            <a:r>
              <a:rPr lang="es-ES_tradnl" sz="2800" dirty="0" smtClean="0"/>
              <a:t>Fragmentación</a:t>
            </a:r>
          </a:p>
          <a:p>
            <a:pPr eaLnBrk="1" hangingPunct="1"/>
            <a:r>
              <a:rPr lang="es-ES_tradnl" sz="2800" b="1" dirty="0">
                <a:solidFill>
                  <a:srgbClr val="FF0000"/>
                </a:solidFill>
                <a:latin typeface="Times New Roman" pitchFamily="18" charset="0"/>
                <a:cs typeface="Times New Roman" pitchFamily="18" charset="0"/>
              </a:rPr>
              <a:t>Protocolo IPv6</a:t>
            </a:r>
          </a:p>
          <a:p>
            <a:pPr eaLnBrk="1" hangingPunct="1"/>
            <a:r>
              <a:rPr lang="es-ES_tradnl" sz="2800" dirty="0">
                <a:latin typeface="Times New Roman" pitchFamily="18" charset="0"/>
                <a:cs typeface="Times New Roman" pitchFamily="18" charset="0"/>
              </a:rPr>
              <a:t>Historia y organización administrativa de </a:t>
            </a:r>
            <a:r>
              <a:rPr lang="es-ES_tradnl" sz="2800" dirty="0" smtClean="0">
                <a:latin typeface="Times New Roman" pitchFamily="18" charset="0"/>
                <a:cs typeface="Times New Roman" pitchFamily="18" charset="0"/>
              </a:rPr>
              <a:t>Internet</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90771616"/>
      </p:ext>
    </p:extLst>
  </p:cSld>
  <p:clrMapOvr>
    <a:masterClrMapping/>
  </p:clrMapOvr>
  <p:transition spd="med">
    <p:pull dir="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609600" y="609600"/>
            <a:ext cx="7848600" cy="838200"/>
          </a:xfrm>
          <a:prstGeom prst="rect">
            <a:avLst/>
          </a:prstGeom>
          <a:noFill/>
          <a:ln w="9525">
            <a:noFill/>
            <a:miter lim="800000"/>
            <a:headEnd/>
            <a:tailEnd/>
          </a:ln>
        </p:spPr>
        <p:txBody>
          <a:bodyPr anchor="ctr"/>
          <a:lstStyle/>
          <a:p>
            <a:pPr algn="ctr"/>
            <a:r>
              <a:rPr lang="es-ES_tradnl" sz="4400">
                <a:solidFill>
                  <a:schemeClr val="tx2"/>
                </a:solidFill>
              </a:rPr>
              <a:t>Protocolo IPv6</a:t>
            </a:r>
          </a:p>
        </p:txBody>
      </p:sp>
      <p:sp>
        <p:nvSpPr>
          <p:cNvPr id="101379" name="Rectangle 5"/>
          <p:cNvSpPr>
            <a:spLocks noChangeArrowheads="1"/>
          </p:cNvSpPr>
          <p:nvPr/>
        </p:nvSpPr>
        <p:spPr bwMode="auto">
          <a:xfrm>
            <a:off x="609600" y="1600200"/>
            <a:ext cx="7848600"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3200" dirty="0"/>
              <a:t>Desarrollado fundamentalmente para resolver el problema de escasez de direcciones de IPv4</a:t>
            </a:r>
          </a:p>
          <a:p>
            <a:pPr marL="342900" indent="-342900">
              <a:lnSpc>
                <a:spcPct val="90000"/>
              </a:lnSpc>
              <a:spcBef>
                <a:spcPct val="20000"/>
              </a:spcBef>
              <a:buFontTx/>
              <a:buChar char="•"/>
            </a:pPr>
            <a:r>
              <a:rPr lang="es-ES_tradnl" sz="3200" dirty="0"/>
              <a:t>De paso </a:t>
            </a:r>
            <a:r>
              <a:rPr lang="es-ES_tradnl" sz="3200" dirty="0" smtClean="0"/>
              <a:t>incorporó </a:t>
            </a:r>
            <a:r>
              <a:rPr lang="es-ES_tradnl" sz="3200" dirty="0"/>
              <a:t>mejoras en seguridad, eficiencia, calidad de servicio,  </a:t>
            </a:r>
            <a:r>
              <a:rPr lang="es-ES_tradnl" sz="3200" dirty="0" err="1" smtClean="0"/>
              <a:t>multicast</a:t>
            </a:r>
            <a:r>
              <a:rPr lang="es-ES_tradnl" sz="3200" dirty="0"/>
              <a:t>, etc.</a:t>
            </a:r>
          </a:p>
          <a:p>
            <a:pPr marL="342900" indent="-342900">
              <a:lnSpc>
                <a:spcPct val="90000"/>
              </a:lnSpc>
              <a:spcBef>
                <a:spcPct val="20000"/>
              </a:spcBef>
              <a:buFontTx/>
              <a:buChar char="•"/>
            </a:pPr>
            <a:r>
              <a:rPr lang="es-ES_tradnl" sz="3200" dirty="0"/>
              <a:t>Especificado en RFC 1883 (12/1995). Modificado (campo DS) en RFC 2460 (12/1998)</a:t>
            </a:r>
          </a:p>
        </p:txBody>
      </p:sp>
    </p:spTree>
    <p:extLst>
      <p:ext uri="{BB962C8B-B14F-4D97-AF65-F5344CB8AC3E}">
        <p14:creationId xmlns:p14="http://schemas.microsoft.com/office/powerpoint/2010/main" val="3501540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61790</TotalTime>
  <Words>18694</Words>
  <Application>Microsoft Office PowerPoint</Application>
  <PresentationFormat>Presentación en pantalla (4:3)</PresentationFormat>
  <Paragraphs>2668</Paragraphs>
  <Slides>139</Slides>
  <Notes>139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139</vt:i4>
      </vt:variant>
    </vt:vector>
  </HeadingPairs>
  <TitlesOfParts>
    <vt:vector size="148" baseType="lpstr">
      <vt:lpstr>Arial</vt:lpstr>
      <vt:lpstr>Courier</vt:lpstr>
      <vt:lpstr>Courier New</vt:lpstr>
      <vt:lpstr>Lucida Console</vt:lpstr>
      <vt:lpstr>Symbol</vt:lpstr>
      <vt:lpstr>Times New Roman</vt:lpstr>
      <vt:lpstr>Diseño predeterminado</vt:lpstr>
      <vt:lpstr>Documento</vt:lpstr>
      <vt:lpstr>Document</vt:lpstr>
      <vt:lpstr>Tema 8  El Nivel de Red en Internet Aspectos avanzados</vt:lpstr>
      <vt:lpstr>Sumario</vt:lpstr>
      <vt:lpstr>Resolución inversa de direcciones</vt:lpstr>
      <vt:lpstr>RARP (Reverse Address Resolution Protocol)</vt:lpstr>
      <vt:lpstr>Presentación de PowerPoint</vt:lpstr>
      <vt:lpstr>BOOTP (Bootstrap Protocol)</vt:lpstr>
      <vt:lpstr>Funcionamiento de BOOTP:    cliente y servidor en la misma LAN</vt:lpstr>
      <vt:lpstr>Presentación de PowerPoint</vt:lpstr>
      <vt:lpstr>BOOTP con servidor remoto</vt:lpstr>
      <vt:lpstr>Presentación de PowerPoint</vt:lpstr>
      <vt:lpstr>Presentación de PowerPoint</vt:lpstr>
      <vt:lpstr>DHCP (Dynamic Host Configuration Protocol)</vt:lpstr>
      <vt:lpstr>Configuración DHCP de una interfaz de red en Windows </vt:lpstr>
      <vt:lpstr>Parámetros configurables por BOOTP/DHCP</vt:lpstr>
      <vt:lpstr>Presentación de PowerPoint</vt:lpstr>
      <vt:lpstr>Presentación de PowerPoint</vt:lpstr>
      <vt:lpstr>Sumario</vt:lpstr>
      <vt:lpstr>Ataques de DHCP</vt:lpstr>
      <vt:lpstr>Agotamiento de direcciones en DHCP</vt:lpstr>
      <vt:lpstr>Solución al ataque de agotamiento de direcciones DHCP</vt:lpstr>
      <vt:lpstr>Presentación de PowerPoint</vt:lpstr>
      <vt:lpstr>Uso de DHCP snooping</vt:lpstr>
      <vt:lpstr>Ataque Servidor DHCP furtivo (‘rogue’)</vt:lpstr>
      <vt:lpstr>Ataque servidor DHCP furtivo</vt:lpstr>
      <vt:lpstr>Solución al ataque servidor DHCP furtivo</vt:lpstr>
      <vt:lpstr>Ataque servidor DHCP furtivo configuración protegida</vt:lpstr>
      <vt:lpstr>Ataques de ‘spoofing’ (suplantación de identidad)</vt:lpstr>
      <vt:lpstr>Ataque de ARP spoofing,  o envenenamiento de ARP</vt:lpstr>
      <vt:lpstr>ARP spoofing, ataque</vt:lpstr>
      <vt:lpstr>ARP spoofing, limpieza</vt:lpstr>
      <vt:lpstr>Solución al ARP spoofing</vt:lpstr>
      <vt:lpstr>ARP spoofing, configuración protegida</vt:lpstr>
      <vt:lpstr>IP spoofing</vt:lpstr>
      <vt:lpstr>Presentación de PowerPoint</vt:lpstr>
      <vt:lpstr>Solución al spoofing ‘no ciego’</vt:lpstr>
      <vt:lpstr>Configuración de switch ‘seguro’</vt:lpstr>
      <vt:lpstr>MAC Spoofing</vt:lpstr>
      <vt:lpstr>Sumario</vt:lpstr>
      <vt:lpstr>Protocolos de routing en IP</vt:lpstr>
      <vt:lpstr>RIP (Routing Information Protocol)</vt:lpstr>
      <vt:lpstr>IGRP (Interior Gateway Routing Protocol) y EIGRP (Enhanced IGRP)</vt:lpstr>
      <vt:lpstr>OSPF (Open Shortest Path First)</vt:lpstr>
      <vt:lpstr>Clases de routers y rutas en OSPF</vt:lpstr>
      <vt:lpstr>Presentación de PowerPoint</vt:lpstr>
      <vt:lpstr>Presentación de PowerPoint</vt:lpstr>
      <vt:lpstr>Métrica (costo) de OSPF</vt:lpstr>
      <vt:lpstr>Cálculo de ruta óptima en OSPF</vt:lpstr>
      <vt:lpstr>Ejemplo de ruta asimétrica</vt:lpstr>
      <vt:lpstr>IS-IS (Intermediate System- Intermediate System)</vt:lpstr>
      <vt:lpstr>Presentación de PowerPoint</vt:lpstr>
      <vt:lpstr>Mecanismo de enrutado de paquetes</vt:lpstr>
      <vt:lpstr>Máscara más larga</vt:lpstr>
      <vt:lpstr>Distancia administrativa</vt:lpstr>
      <vt:lpstr>Distancias administrativas por defecto en routers cisco</vt:lpstr>
      <vt:lpstr>Uso de la distancia administrativa</vt:lpstr>
      <vt:lpstr>Métrica menor</vt:lpstr>
      <vt:lpstr>Redes directamente conectadas y rutas estáticas</vt:lpstr>
      <vt:lpstr>Adición de OSPF al router anterior</vt:lpstr>
      <vt:lpstr>Mecanismo de enrutado: resumen</vt:lpstr>
      <vt:lpstr>Sumario</vt:lpstr>
      <vt:lpstr>Presentación de PowerPoint</vt:lpstr>
      <vt:lpstr>Identificación de los ASes</vt:lpstr>
      <vt:lpstr>Tipos de ASes</vt:lpstr>
      <vt:lpstr>Routing entre sistemas autónomos</vt:lpstr>
      <vt:lpstr>Protocolos de routing entre Sistemas Autónomos</vt:lpstr>
      <vt:lpstr>BGP (Border Gateway Protocol)</vt:lpstr>
      <vt:lpstr>Presentación de PowerPoint</vt:lpstr>
      <vt:lpstr>Presentación de PowerPoint</vt:lpstr>
      <vt:lpstr>Presentación de PowerPoint</vt:lpstr>
      <vt:lpstr>Presentación de PowerPoint</vt:lpstr>
      <vt:lpstr>Presentación de PowerPoint</vt:lpstr>
      <vt:lpstr>Sumario</vt:lpstr>
      <vt:lpstr>Presentación de PowerPoint</vt:lpstr>
      <vt:lpstr>Presentación de PowerPoint</vt:lpstr>
      <vt:lpstr>Puntos de interconexión</vt:lpstr>
      <vt:lpstr>Acuerdo de peering</vt:lpstr>
      <vt:lpstr>Presentación de PowerPoint</vt:lpstr>
      <vt:lpstr>Presentación de PowerPoint</vt:lpstr>
      <vt:lpstr>Presentación de PowerPoint</vt:lpstr>
      <vt:lpstr>Sumario</vt:lpstr>
      <vt:lpstr>MTU (Maximum Transfer Unit)</vt:lpstr>
      <vt:lpstr>Pros y contras de una MTU grande</vt:lpstr>
      <vt:lpstr>Fragmentación en IP</vt:lpstr>
      <vt:lpstr>Presentación de PowerPoint</vt:lpstr>
      <vt:lpstr>Presentación de PowerPoint</vt:lpstr>
      <vt:lpstr>Presentación de PowerPoint</vt:lpstr>
      <vt:lpstr>Campos de fragmentación en la cabecera IP</vt:lpstr>
      <vt:lpstr>Presentación de PowerPoint</vt:lpstr>
      <vt:lpstr>Bit DF (Don’t Fragment)</vt:lpstr>
      <vt:lpstr>Presentación de PowerPoint</vt:lpstr>
      <vt:lpstr>Uso de ‘Path MTU Discovery’ (PMTUD)</vt:lpstr>
      <vt:lpstr>Preguntas sobre fragmentación (I)</vt:lpstr>
      <vt:lpstr>Preguntas sobre fragmentación (II)</vt:lpstr>
      <vt:lpstr>Preguntas sobre fragmentación (III)</vt:lpstr>
      <vt:lpstr>Preguntas sobre fragmentación (IV)</vt:lpstr>
      <vt:lpstr>Preguntas sobre fragmentación (V)</vt:lpstr>
      <vt:lpstr>Preguntas sobre fragmentación (VI)</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Autoconfiguración ‘stateless’ en IPv6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Posibles estrategias de migración de IPv4 a IPv6 </vt:lpstr>
      <vt:lpstr>Ejercicio</vt:lpstr>
      <vt:lpstr>Sumario</vt:lpstr>
      <vt:lpstr>Antecedentes de Internet: ARPANET</vt:lpstr>
      <vt:lpstr>Presentación de PowerPoint</vt:lpstr>
      <vt:lpstr>Presentación de PowerPoint</vt:lpstr>
      <vt:lpstr>Presentación de PowerPoint</vt:lpstr>
      <vt:lpstr>Presentación de PowerPoint</vt:lpstr>
      <vt:lpstr>Desarrollo de Internet y TCP/IP</vt:lpstr>
      <vt:lpstr>Expansión de Internet</vt:lpstr>
      <vt:lpstr>Presentación de PowerPoint</vt:lpstr>
      <vt:lpstr>Presentación de PowerPoint</vt:lpstr>
      <vt:lpstr>La ISOC (Internet Society)</vt:lpstr>
      <vt:lpstr>El IETF (Internet Engineering Task Force)</vt:lpstr>
      <vt:lpstr>Organización del trabajo técnico en Internet</vt:lpstr>
      <vt:lpstr>Áreas del IETF</vt:lpstr>
      <vt:lpstr>Grupos de trabajo del área Internet del IETF</vt:lpstr>
      <vt:lpstr>Los estándares Internet</vt:lpstr>
      <vt:lpstr>Presentación de PowerPoint</vt:lpstr>
      <vt:lpstr>Categoría de algunos RFCs</vt:lpstr>
      <vt:lpstr>RFCs humorísticos</vt:lpstr>
      <vt:lpstr>Presentación de PowerPoint</vt:lpstr>
      <vt:lpstr>Presentación de PowerPoint</vt:lpstr>
      <vt:lpstr>Presentación de PowerPoint</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Nivel de Red en Internet</dc:title>
  <dc:creator>Rogelio Montañana</dc:creator>
  <cp:lastModifiedBy>montanan</cp:lastModifiedBy>
  <cp:revision>580</cp:revision>
  <dcterms:created xsi:type="dcterms:W3CDTF">2000-03-19T22:09:03Z</dcterms:created>
  <dcterms:modified xsi:type="dcterms:W3CDTF">2016-01-18T18:47:07Z</dcterms:modified>
</cp:coreProperties>
</file>